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324" r:id="rId2"/>
    <p:sldId id="367" r:id="rId3"/>
    <p:sldId id="364" r:id="rId4"/>
    <p:sldId id="368" r:id="rId5"/>
    <p:sldId id="369" r:id="rId6"/>
    <p:sldId id="326" r:id="rId7"/>
    <p:sldId id="385" r:id="rId8"/>
    <p:sldId id="327" r:id="rId9"/>
    <p:sldId id="292" r:id="rId10"/>
    <p:sldId id="386" r:id="rId11"/>
    <p:sldId id="387" r:id="rId12"/>
    <p:sldId id="328" r:id="rId13"/>
    <p:sldId id="276" r:id="rId14"/>
    <p:sldId id="277" r:id="rId15"/>
    <p:sldId id="279" r:id="rId16"/>
    <p:sldId id="329" r:id="rId17"/>
    <p:sldId id="281" r:id="rId18"/>
    <p:sldId id="384" r:id="rId19"/>
    <p:sldId id="283" r:id="rId20"/>
    <p:sldId id="330" r:id="rId21"/>
    <p:sldId id="331" r:id="rId22"/>
    <p:sldId id="284" r:id="rId23"/>
    <p:sldId id="338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83" r:id="rId33"/>
    <p:sldId id="303" r:id="rId34"/>
    <p:sldId id="304" r:id="rId35"/>
    <p:sldId id="305" r:id="rId36"/>
    <p:sldId id="370" r:id="rId37"/>
    <p:sldId id="374" r:id="rId38"/>
    <p:sldId id="378" r:id="rId39"/>
    <p:sldId id="381" r:id="rId40"/>
    <p:sldId id="382" r:id="rId41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Helvetica" pitchFamily="34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pos="57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89E0FF"/>
    <a:srgbClr val="75DBFF"/>
    <a:srgbClr val="0000FF"/>
    <a:srgbClr val="3380E6"/>
    <a:srgbClr val="CCCCFF"/>
    <a:srgbClr val="6699FF"/>
    <a:srgbClr val="9999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 autoAdjust="0"/>
    <p:restoredTop sz="94660"/>
  </p:normalViewPr>
  <p:slideViewPr>
    <p:cSldViewPr showGuides="1">
      <p:cViewPr varScale="1">
        <p:scale>
          <a:sx n="110" d="100"/>
          <a:sy n="110" d="100"/>
        </p:scale>
        <p:origin x="1232" y="184"/>
      </p:cViewPr>
      <p:guideLst>
        <p:guide orient="horz" pos="232"/>
        <p:guide pos="57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/>
            </a:lvl1pPr>
          </a:lstStyle>
          <a:p>
            <a:pPr>
              <a:defRPr/>
            </a:pPr>
            <a:fld id="{E6678AAF-82B9-4059-BE80-8B9BFB6C56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92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2B5B5E53-A958-42E3-B955-D7EA56C60A1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2582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368608"/>
            <a:ext cx="8641104" cy="6120783"/>
          </a:xfrm>
        </p:spPr>
        <p:txBody>
          <a:bodyPr tIns="90000" bIns="90000"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0647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548633"/>
            <a:ext cx="8641104" cy="5760736"/>
          </a:xfrm>
        </p:spPr>
        <p:txBody>
          <a:bodyPr tIns="90000" bIns="90000"/>
          <a:lstStyle>
            <a:lvl1pPr marL="0" indent="0">
              <a:spcBef>
                <a:spcPts val="0"/>
              </a:spcBef>
              <a:buFontTx/>
              <a:buNone/>
              <a:defRPr sz="1500" b="0">
                <a:latin typeface="Lucida Console" panose="020B0609040504020204" pitchFamily="49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3737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spcBef>
                <a:spcPct val="0"/>
              </a:spcBef>
            </a:pPr>
            <a:endParaRPr lang="zh-TW" altLang="en-US" sz="1400">
              <a:latin typeface="AvantGarde" charset="0"/>
              <a:ea typeface="新細明體" pitchFamily="18" charset="-120"/>
            </a:endParaRPr>
          </a:p>
        </p:txBody>
      </p:sp>
      <p:sp>
        <p:nvSpPr>
          <p:cNvPr id="33800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368609"/>
            <a:ext cx="7200920" cy="6120782"/>
          </a:xfrm>
        </p:spPr>
        <p:txBody>
          <a:bodyPr tIns="90000" bIns="90000"/>
          <a:lstStyle>
            <a:lvl1pPr marL="0" indent="0">
              <a:spcBef>
                <a:spcPts val="0"/>
              </a:spcBef>
              <a:buFontTx/>
              <a:buNone/>
              <a:defRPr sz="1600" b="0">
                <a:latin typeface="+mn-ea"/>
                <a:ea typeface="+mn-ea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108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7125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368609"/>
            <a:ext cx="7921625" cy="900112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448747"/>
            <a:ext cx="7921625" cy="504095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4335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5" y="2888931"/>
            <a:ext cx="2700345" cy="900112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494" y="5409253"/>
            <a:ext cx="7921013" cy="900115"/>
          </a:xfrm>
        </p:spPr>
        <p:txBody>
          <a:bodyPr/>
          <a:lstStyle>
            <a:lvl1pPr marL="0" indent="0"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91517" y="548633"/>
            <a:ext cx="3420437" cy="720092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483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31585" y="2888931"/>
            <a:ext cx="3240415" cy="900112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91517" y="548633"/>
            <a:ext cx="3420437" cy="720092"/>
          </a:xfrm>
        </p:spPr>
        <p:txBody>
          <a:bodyPr/>
          <a:lstStyle>
            <a:lvl1pPr marL="0" indent="0">
              <a:buNone/>
              <a:defRPr sz="20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766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5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21625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68413"/>
            <a:ext cx="7921625" cy="522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51" r:id="rId2"/>
    <p:sldLayoutId id="2147483849" r:id="rId3"/>
    <p:sldLayoutId id="2147483843" r:id="rId4"/>
    <p:sldLayoutId id="2147483850" r:id="rId5"/>
    <p:sldLayoutId id="2147483844" r:id="rId6"/>
    <p:sldLayoutId id="2147483852" r:id="rId7"/>
    <p:sldLayoutId id="2147483848" r:id="rId8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kern="1200" dirty="0">
                <a:solidFill>
                  <a:srgbClr val="0000FF"/>
                </a:solidFill>
              </a:rPr>
              <a:t>Binary Files</a:t>
            </a:r>
            <a:endParaRPr lang="en-US" altLang="zh-TW" sz="4400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21625" cy="4681537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"606152738"</a:t>
            </a:r>
            <a:r>
              <a:rPr lang="en-US" altLang="zh-TW" sz="2400" dirty="0">
                <a:ea typeface="新細明體" pitchFamily="18" charset="-120"/>
              </a:rPr>
              <a:t> (</a:t>
            </a: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  <a:r>
              <a:rPr lang="en-US" altLang="zh-TW" sz="2400" dirty="0">
                <a:ea typeface="新細明體" pitchFamily="18" charset="-120"/>
              </a:rPr>
              <a:t>) </a:t>
            </a:r>
            <a:r>
              <a:rPr lang="en-US" altLang="zh-TW" sz="2600" dirty="0" err="1">
                <a:ea typeface="新細明體" pitchFamily="18" charset="-120"/>
              </a:rPr>
              <a:t>vs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606152738</a:t>
            </a:r>
            <a:r>
              <a:rPr lang="en-US" altLang="zh-TW" sz="2400" dirty="0">
                <a:ea typeface="新細明體" pitchFamily="18" charset="-120"/>
              </a:rPr>
              <a:t> (</a:t>
            </a:r>
            <a:r>
              <a:rPr lang="en-US" altLang="zh-TW" sz="2200" dirty="0" err="1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2400" dirty="0">
                <a:ea typeface="新細明體" pitchFamily="18" charset="-120"/>
              </a:rPr>
              <a:t>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  <a:r>
              <a:rPr lang="en-US" altLang="zh-TW" dirty="0">
                <a:ea typeface="新細明體" pitchFamily="18" charset="-120"/>
              </a:rPr>
              <a:t> takes 10 bytes (1 for each character </a:t>
            </a:r>
            <a:r>
              <a:rPr lang="en-US" altLang="zh-TW" b="1" dirty="0">
                <a:ea typeface="新細明體" pitchFamily="18" charset="-120"/>
              </a:rPr>
              <a:t>+</a:t>
            </a:r>
            <a:r>
              <a:rPr lang="en-US" altLang="zh-TW" dirty="0">
                <a:ea typeface="新細明體" pitchFamily="18" charset="-120"/>
              </a:rPr>
              <a:t> null)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 takes 4 bytes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60 same size in bytes as 606152738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&lt;&lt;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600" dirty="0">
                <a:ea typeface="新細明體" pitchFamily="18" charset="-120"/>
              </a:rPr>
              <a:t>operator and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200" dirty="0">
                <a:latin typeface="Lucida Console" panose="020B0609040504020204" pitchFamily="49" charset="0"/>
                <a:ea typeface="新細明體" pitchFamily="18" charset="-120"/>
              </a:rPr>
              <a:t>write()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>
                <a:latin typeface="Lucida Console" panose="020B0609040504020204" pitchFamily="49" charset="0"/>
                <a:ea typeface="新細明體" pitchFamily="18" charset="-120"/>
              </a:rPr>
              <a:t>outFile</a:t>
            </a:r>
            <a:r>
              <a:rPr lang="en-US" altLang="zh-TW" sz="1800" dirty="0">
                <a:latin typeface="Lucida Console" panose="020B0609040504020204" pitchFamily="49" charset="0"/>
                <a:ea typeface="新細明體" pitchFamily="18" charset="-120"/>
              </a:rPr>
              <a:t> &lt;&lt; number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Outputs </a:t>
            </a:r>
            <a:r>
              <a:rPr lang="en-US" altLang="zh-TW" sz="1700" dirty="0">
                <a:latin typeface="Lucida Console" panose="020B0609040504020204" pitchFamily="49" charset="0"/>
                <a:ea typeface="新細明體" pitchFamily="18" charset="-120"/>
              </a:rPr>
              <a:t>number</a:t>
            </a:r>
            <a:r>
              <a:rPr lang="en-US" altLang="zh-TW" dirty="0">
                <a:ea typeface="新細明體" pitchFamily="18" charset="-120"/>
              </a:rPr>
              <a:t> (</a:t>
            </a:r>
            <a:r>
              <a:rPr lang="en-US" altLang="zh-TW" sz="1700" dirty="0" err="1"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dirty="0">
                <a:ea typeface="新細明體" pitchFamily="18" charset="-120"/>
              </a:rPr>
              <a:t>) as a </a:t>
            </a:r>
            <a:r>
              <a:rPr lang="en-US" altLang="zh-TW" sz="1700" dirty="0">
                <a:latin typeface="Lucida Console" panose="020B0609040504020204" pitchFamily="49" charset="0"/>
                <a:ea typeface="新細明體" pitchFamily="18" charset="-120"/>
              </a:rPr>
              <a:t>char *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>
                <a:latin typeface="Lucida Console" panose="020B0609040504020204" pitchFamily="49" charset="0"/>
                <a:ea typeface="新細明體" pitchFamily="18" charset="-120"/>
              </a:rPr>
              <a:t>outFile.write</a:t>
            </a:r>
            <a:r>
              <a:rPr lang="en-US" altLang="zh-TW" sz="1800" dirty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800" dirty="0" err="1">
                <a:latin typeface="Lucida Console" panose="020B0609040504020204" pitchFamily="49" charset="0"/>
                <a:ea typeface="新細明體" pitchFamily="18" charset="-120"/>
              </a:rPr>
              <a:t>const</a:t>
            </a:r>
            <a:r>
              <a:rPr lang="en-US" altLang="zh-TW" sz="1800" dirty="0">
                <a:latin typeface="Lucida Console" panose="020B0609040504020204" pitchFamily="49" charset="0"/>
                <a:ea typeface="新細明體" pitchFamily="18" charset="-120"/>
              </a:rPr>
              <a:t> char *, size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Copies data directly from memory into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grades.dat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opened."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student;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inGrade.read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&amp;student ),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inGrade.eof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() ) 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student.studentId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( 12 )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student.lastName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student.firstName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student.grade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inGrade.read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&amp;student ),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inGrade.close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82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600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grades.dat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opened."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student;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inGrade.read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&amp;student ),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) ) )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student.studentId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( 12 )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student.lastName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( 13 )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student.firstName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student.grade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inGrade.close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80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368609"/>
            <a:ext cx="8641104" cy="900112"/>
          </a:xfrm>
        </p:spPr>
        <p:txBody>
          <a:bodyPr/>
          <a:lstStyle/>
          <a:p>
            <a:pPr eaLnBrk="1" hangingPunct="1"/>
            <a:r>
              <a:rPr lang="en-US" altLang="zh-TW" sz="4000" kern="1200" dirty="0">
                <a:solidFill>
                  <a:srgbClr val="0000FF"/>
                </a:solidFill>
              </a:rPr>
              <a:t>Writing Data Randomly to a Binary File</a:t>
            </a:r>
            <a:endParaRPr lang="en-US" altLang="zh-TW" sz="4000" dirty="0">
              <a:ea typeface="新細明體" pitchFamily="18" charset="-12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48748"/>
            <a:ext cx="7921625" cy="324041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600" dirty="0">
                <a:ea typeface="新細明體" pitchFamily="18" charset="-120"/>
              </a:rPr>
              <a:t>Use </a:t>
            </a:r>
            <a:r>
              <a:rPr lang="en-US" altLang="zh-TW" sz="2200" dirty="0" err="1">
                <a:latin typeface="Lucida Console" pitchFamily="49" charset="0"/>
                <a:ea typeface="新細明體" pitchFamily="18" charset="-120"/>
              </a:rPr>
              <a:t>seekp</a:t>
            </a:r>
            <a:r>
              <a:rPr lang="en-US" altLang="zh-TW" sz="2600" dirty="0">
                <a:ea typeface="新細明體" pitchFamily="18" charset="-120"/>
              </a:rPr>
              <a:t> to write to exact location in file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Where does the first record begin?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Byte 0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The second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err="1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700" dirty="0">
                <a:latin typeface="Lucida Console" pitchFamily="49" charset="0"/>
                <a:ea typeface="新細明體" pitchFamily="18" charset="-120"/>
              </a:rPr>
              <a:t>( object 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Any record?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700" dirty="0" err="1">
                <a:latin typeface="Lucida Console" pitchFamily="49" charset="0"/>
                <a:ea typeface="新細明體" pitchFamily="18" charset="-120"/>
              </a:rPr>
              <a:t>Recordnum</a:t>
            </a:r>
            <a:r>
              <a:rPr lang="en-US" altLang="zh-TW" sz="1700" dirty="0">
                <a:latin typeface="Lucida Console" pitchFamily="49" charset="0"/>
                <a:ea typeface="新細明體" pitchFamily="18" charset="-120"/>
              </a:rPr>
              <a:t> - 1 ) * </a:t>
            </a:r>
            <a:r>
              <a:rPr lang="en-US" altLang="zh-TW" sz="1700" dirty="0" err="1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700" dirty="0">
                <a:latin typeface="Lucida Console" pitchFamily="49" charset="0"/>
                <a:ea typeface="新細明體" pitchFamily="18" charset="-120"/>
              </a:rPr>
              <a:t>( object 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[ 8 ];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grades.dat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|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|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::binary</a:t>
            </a:r>
            <a:r>
              <a:rPr lang="en-US" altLang="zh-TW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   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cerr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"File could not be opened."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student ID ( 0 to end input )\n?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student;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   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"1111401"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&gt;= 0 &amp;&amp;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"1111450"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&lt;= 0 )</a:t>
            </a:r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, grade\n?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inClassId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10 * 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[ 5 ]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              + 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[ 6 ] -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'0'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outGrade.seekp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inClassId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- 1 ) *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outGrade.write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&gt;( &amp;student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          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"Enter student ID\n? 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b="0" dirty="0">
              <a:solidFill>
                <a:srgbClr val="5F5F5F"/>
              </a:solidFill>
              <a:latin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subTitle" sz="quarter" idx="1"/>
          </p:nvPr>
        </p:nvSpPr>
        <p:spPr>
          <a:solidFill>
            <a:srgbClr val="CCECFF"/>
          </a:solidFill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student ID 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( 0 to end input )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1111401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Smith James 52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1111402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Jones Robert 42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1111403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Taylor John 60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1111404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Brown Michael 67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1111405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, grade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</a:t>
            </a:r>
            <a:r>
              <a:rPr lang="en-US" altLang="zh-TW" dirty="0">
                <a:solidFill>
                  <a:srgbClr val="000000"/>
                </a:solidFill>
                <a:cs typeface="Courier New" pitchFamily="49" charset="0"/>
              </a:rPr>
              <a:t>Williams David 76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Enter student ID</a:t>
            </a:r>
            <a:endParaRPr lang="en-US" altLang="zh-TW" sz="1600" b="0" dirty="0">
              <a:solidFill>
                <a:srgbClr val="000000"/>
              </a:solidFill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000000"/>
                </a:solidFill>
                <a:cs typeface="Courier New" pitchFamily="49" charset="0"/>
              </a:rPr>
              <a:t>? 0</a:t>
            </a:r>
            <a:endParaRPr lang="en-US" altLang="zh-TW" sz="16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48" y="368609"/>
            <a:ext cx="8641104" cy="900112"/>
          </a:xfrm>
        </p:spPr>
        <p:txBody>
          <a:bodyPr/>
          <a:lstStyle/>
          <a:p>
            <a:pPr eaLnBrk="1" hangingPunct="1">
              <a:tabLst>
                <a:tab pos="1438275" algn="l"/>
              </a:tabLst>
            </a:pPr>
            <a:r>
              <a:rPr lang="en-US" altLang="zh-TW" sz="4000" kern="1200" dirty="0">
                <a:solidFill>
                  <a:srgbClr val="0000FF"/>
                </a:solidFill>
              </a:rPr>
              <a:t>Reading from a Binary File Sequentially</a:t>
            </a:r>
            <a:endParaRPr lang="en-US" altLang="zh-TW" sz="4000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448748"/>
            <a:ext cx="7921625" cy="2160276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sz="2600" dirty="0">
                <a:ea typeface="新細明體" pitchFamily="18" charset="-120"/>
              </a:rPr>
              <a:t> - similar to </a:t>
            </a:r>
            <a:r>
              <a:rPr lang="en-US" altLang="zh-TW" sz="2200" dirty="0">
                <a:latin typeface="Lucida Console" pitchFamily="49" charset="0"/>
                <a:ea typeface="新細明體" pitchFamily="18" charset="-120"/>
              </a:rPr>
              <a:t>write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inFile.read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reinterpret_cast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&lt; char * &gt;( &amp;number ), 	           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) );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&amp;number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location to store data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17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7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</a:t>
            </a:r>
            <a:r>
              <a:rPr lang="en-US" altLang="zh-TW" sz="17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7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)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: how many bytes to read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0" y="368608"/>
            <a:ext cx="8281059" cy="612078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[ 8 ];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endParaRPr lang="en-US" altLang="zh-TW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grades.dat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|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cerr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"File could not be opened."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470" y="368608"/>
            <a:ext cx="8281059" cy="6120783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"student ID"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( 12 )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"Last Name"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"First Name"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"Grade"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student;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inGrade.read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&gt;( &amp;student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     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inGrade.eof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()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student.studentId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( 12 )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student.lastName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( 13 )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student.firstName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student.grade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inGrade.read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* &gt;( &amp;student 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        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b="0" dirty="0">
              <a:solidFill>
                <a:srgbClr val="000000"/>
              </a:solidFill>
              <a:latin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96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41" y="548633"/>
            <a:ext cx="7200920" cy="2160276"/>
          </a:xfrm>
          <a:solidFill>
            <a:srgbClr val="CCECFF"/>
          </a:solidFill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student ID   Last Name       First Name    Grade</a:t>
            </a:r>
            <a:endParaRPr lang="en-US" altLang="zh-TW" dirty="0">
              <a:solidFill>
                <a:srgbClr val="000000"/>
              </a:solidFill>
              <a:latin typeface="Courier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1111401      Smith           James            52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1111402      Jones           Robert           42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1111403      Taylor          John             60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1111404      Brown           Michael          67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1111405      Williams        David            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058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814591"/>
              </p:ext>
            </p:extLst>
          </p:nvPr>
        </p:nvGraphicFramePr>
        <p:xfrm>
          <a:off x="5292092" y="368609"/>
          <a:ext cx="2880000" cy="46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9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str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In memory</a:t>
            </a:r>
          </a:p>
        </p:txBody>
      </p:sp>
      <p:sp>
        <p:nvSpPr>
          <p:cNvPr id="47178" name="Rectangle 109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>
                <a:latin typeface="Lucida Console" pitchFamily="49" charset="0"/>
              </a:rPr>
              <a:t>2 + 32 + 2048 + 8192 + 65536 + 2097152 + 67108864 + 536870912 = 606152738</a:t>
            </a:r>
          </a:p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>
                <a:latin typeface="Lucida Console" pitchFamily="49" charset="0"/>
              </a:rPr>
              <a:t>(00100100 00100001 00101000 00100010)</a:t>
            </a:r>
            <a:r>
              <a:rPr lang="en-US" altLang="zh-TW" sz="1600" baseline="-25000" dirty="0">
                <a:latin typeface="Lucida Console" pitchFamily="49" charset="0"/>
              </a:rPr>
              <a:t>2</a:t>
            </a:r>
            <a:r>
              <a:rPr lang="en-US" altLang="zh-TW" sz="1600" dirty="0">
                <a:latin typeface="Lucida Console" pitchFamily="49" charset="0"/>
              </a:rPr>
              <a:t> = (606152738)</a:t>
            </a:r>
            <a:r>
              <a:rPr lang="en-US" altLang="zh-TW" sz="1600" baseline="-25000" dirty="0">
                <a:latin typeface="Lucida Console" pitchFamily="49" charset="0"/>
              </a:rPr>
              <a:t>10</a:t>
            </a:r>
          </a:p>
        </p:txBody>
      </p:sp>
      <p:sp>
        <p:nvSpPr>
          <p:cNvPr id="47179" name="Rectangle 110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1600" dirty="0">
                <a:solidFill>
                  <a:srgbClr val="0000FF"/>
                </a:solidFill>
              </a:rPr>
              <a:t>char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[] = "606152738";</a:t>
            </a:r>
          </a:p>
          <a:p>
            <a:pPr eaLnBrk="1" hangingPunct="1"/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= 606152738;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642350" cy="900112"/>
          </a:xfrm>
        </p:spPr>
        <p:txBody>
          <a:bodyPr/>
          <a:lstStyle/>
          <a:p>
            <a:pPr eaLnBrk="1" hangingPunct="1"/>
            <a:r>
              <a:rPr lang="en-US" altLang="zh-TW" sz="3200" kern="1200" dirty="0">
                <a:solidFill>
                  <a:srgbClr val="0000FF"/>
                </a:solidFill>
              </a:rPr>
              <a:t>Case Study: A Transaction-Processing Program</a:t>
            </a:r>
            <a:endParaRPr lang="en-US" altLang="zh-TW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Give user menu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Option 1: store accounts to </a:t>
            </a:r>
            <a:r>
              <a:rPr lang="en-US" altLang="zh-TW" b="1">
                <a:latin typeface="Courier New" pitchFamily="49" charset="0"/>
                <a:ea typeface="新細明體" pitchFamily="18" charset="-120"/>
              </a:rPr>
              <a:t>print.txt</a:t>
            </a:r>
          </a:p>
          <a:p>
            <a:pPr lvl="1" eaLnBrk="1" hangingPunct="1"/>
            <a:endParaRPr lang="en-US" altLang="zh-TW" b="1">
              <a:latin typeface="Courier New" pitchFamily="49" charset="0"/>
              <a:ea typeface="新細明體" pitchFamily="18" charset="-120"/>
            </a:endParaRPr>
          </a:p>
          <a:p>
            <a:pPr lvl="1" eaLnBrk="1" hangingPunct="1"/>
            <a:endParaRPr lang="en-US" altLang="zh-TW">
              <a:ea typeface="新細明體" pitchFamily="18" charset="-120"/>
            </a:endParaRPr>
          </a:p>
          <a:p>
            <a:pPr lvl="1" eaLnBrk="1" hangingPunct="1"/>
            <a:endParaRPr lang="en-US" altLang="zh-TW">
              <a:ea typeface="新細明體" pitchFamily="18" charset="-120"/>
            </a:endParaRPr>
          </a:p>
          <a:p>
            <a:pPr lvl="1" eaLnBrk="1" hangingPunct="1"/>
            <a:endParaRPr lang="en-US" altLang="zh-TW">
              <a:ea typeface="新細明體" pitchFamily="18" charset="-120"/>
            </a:endParaRPr>
          </a:p>
          <a:p>
            <a:pPr lvl="1" eaLnBrk="1" hangingPunct="1"/>
            <a:endParaRPr lang="en-US" altLang="zh-TW">
              <a:ea typeface="新細明體" pitchFamily="18" charset="-120"/>
            </a:endParaRP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Option 2: update record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11300" y="2241550"/>
            <a:ext cx="6661150" cy="173990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Account   Last Name       First Name    Balance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29        Brown           Nancy          -24.54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33        Dunn            Stacey         314.33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88        Smith           Dave           258.34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96        Stone           Sam             34.98</a:t>
            </a:r>
            <a:endParaRPr lang="en-US" altLang="zh-TW" sz="1800"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511300" y="4689475"/>
            <a:ext cx="6661150" cy="14652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account to update (1 - 100): 37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 0.00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 </a:t>
            </a:r>
            <a:endParaRPr lang="en-US" altLang="zh-TW" sz="1800">
              <a:solidFill>
                <a:srgbClr val="00000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Enter charge (+) or payment (-): +87.99</a:t>
            </a:r>
          </a:p>
          <a:p>
            <a:pPr algn="l" eaLnBrk="0" hangingPunct="0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latin typeface="Courier New" pitchFamily="49" charset="0"/>
                <a:ea typeface="新細明體" pitchFamily="18" charset="-120"/>
                <a:cs typeface="Courier New" pitchFamily="49" charset="0"/>
              </a:rPr>
              <a:t>37        Barker          Doug            87.99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kern="1200" dirty="0">
                <a:solidFill>
                  <a:srgbClr val="0000FF"/>
                </a:solidFill>
              </a:rPr>
              <a:t>Case Study: A Transaction-Processing Program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itchFamily="18" charset="-120"/>
              </a:rPr>
              <a:t>Menu options (continued)</a:t>
            </a: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Option 3: add new record</a:t>
            </a:r>
          </a:p>
          <a:p>
            <a:pPr lvl="1" eaLnBrk="1" hangingPunct="1"/>
            <a:endParaRPr lang="en-US" altLang="zh-TW">
              <a:ea typeface="新細明體" pitchFamily="18" charset="-120"/>
            </a:endParaRPr>
          </a:p>
          <a:p>
            <a:pPr lvl="1" eaLnBrk="1" hangingPunct="1"/>
            <a:endParaRPr lang="en-US" altLang="zh-TW">
              <a:ea typeface="新細明體" pitchFamily="18" charset="-120"/>
            </a:endParaRPr>
          </a:p>
          <a:p>
            <a:pPr lvl="1" eaLnBrk="1" hangingPunct="1"/>
            <a:endParaRPr lang="en-US" altLang="zh-TW">
              <a:ea typeface="新細明體" pitchFamily="18" charset="-120"/>
            </a:endParaRPr>
          </a:p>
          <a:p>
            <a:pPr lvl="1" eaLnBrk="1" hangingPunct="1"/>
            <a:r>
              <a:rPr lang="en-US" altLang="zh-TW">
                <a:ea typeface="新細明體" pitchFamily="18" charset="-120"/>
              </a:rPr>
              <a:t>Option 4: delete record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511300" y="2349500"/>
            <a:ext cx="5400675" cy="9159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new account number (1 - 100): 22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</a:t>
            </a:r>
            <a:r>
              <a:rPr lang="en-US" altLang="zh-TW" sz="180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lastname</a:t>
            </a: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1800" dirty="0" err="1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firstname</a:t>
            </a: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, balance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? Johnston Sarah 247.45 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1511300" y="3968750"/>
            <a:ext cx="5400675" cy="641350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Enter account to delete (1 - 100): 29</a:t>
            </a:r>
          </a:p>
          <a:p>
            <a:pPr algn="l">
              <a:spcBef>
                <a:spcPct val="0"/>
              </a:spcBef>
              <a:tabLst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  <a:tab pos="3048000" algn="l"/>
                <a:tab pos="3352800" algn="l"/>
                <a:tab pos="3657600" algn="l"/>
                <a:tab pos="3962400" algn="l"/>
                <a:tab pos="4267200" algn="l"/>
                <a:tab pos="4572000" algn="l"/>
              </a:tabLst>
            </a:pPr>
            <a:r>
              <a:rPr lang="en-US" altLang="zh-TW" sz="180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Account #29 deleted.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1447" y="368608"/>
            <a:ext cx="8821127" cy="6120783"/>
          </a:xfrm>
        </p:spPr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17.7: fig17_07.cpp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This program reads a random access file sequentially, updates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data previously written to the file, creates data to be placed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 the file, and deletes data previously in the file.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sz="1600" b="0" dirty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  </a:t>
            </a:r>
            <a:endParaRPr lang="en-US" altLang="zh-TW" sz="1600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enterChoice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creatTextFile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updateRecord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newRecord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&amp; );</a:t>
            </a:r>
          </a:p>
          <a:p>
            <a:pPr eaLnBrk="1" hangingPunct="1">
              <a:spcBef>
                <a:spcPts val="438"/>
              </a:spcBef>
            </a:pPr>
            <a:endParaRPr lang="en-US" altLang="zh-TW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22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deleteRecord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&amp;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23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outputLine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24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getAccount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25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enum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Choices {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PRINT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UPDATE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END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};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 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open file for reading and writing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  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open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 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choice;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store user choice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enable user to specify action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( choice =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 !=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switch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choice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PRINT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create text file from record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update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create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case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delete existing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default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4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error if user does not select valid choice</a:t>
            </a:r>
            <a:endParaRPr lang="en-US" altLang="zh-TW" sz="14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"Incorrect choice"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break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switch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inOutCredit.clear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();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reset end-of-file indicator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enable user to input menu choice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display available options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your choice"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"1 - store a formatted text file of accounts"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   called \"print.txt\" for printing"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"2 - update an account"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76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"3 - add a new account"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77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"4 - delete an account"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78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"5 - end program\n? 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79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80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81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input menu selection from user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menuChoice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83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enterChoice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84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85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formatted text file for printing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86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88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text file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"print.txt"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90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91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exit program if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cannot create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created."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exit(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97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"Last Name"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"First Name"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right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"Balance"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101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102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set file-position pointer to beginning of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readFromFile.seekg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104  </a:t>
            </a:r>
            <a:endParaRPr lang="en-US" altLang="zh-TW" sz="1600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105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first record from record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readFromFile.read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109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110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copy all records from record file into text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113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single record to text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skip empty records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outPrintFile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fixed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121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122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read next record from record file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readFromFile.read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creatTextFile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5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127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128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update balance in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129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131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update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to update"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133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134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updateFile.seekg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136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137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first record from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updateFile.read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141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142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update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the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146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147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request user to specify transaction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nEnter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charge (+) or payment (-): 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transaction;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charge or payment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transaction;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151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152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update record balance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oldBalance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oldBalance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+ transaction;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client );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the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156  </a:t>
            </a:r>
            <a:endParaRPr lang="en-US" altLang="zh-TW" sz="1600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157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updateFile.seekp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159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160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write updated record over old record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updateFile.write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display error if account does not exist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has no information."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updateRecord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168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98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537416"/>
              </p:ext>
            </p:extLst>
          </p:nvPr>
        </p:nvGraphicFramePr>
        <p:xfrm>
          <a:off x="611494" y="728655"/>
          <a:ext cx="792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 gridSpan="1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ASCII character set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nul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soh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stx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etx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eot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enq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ack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ht</a:t>
                      </a: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nl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vt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ff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cr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si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dle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dc3 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dc4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nak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syn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etb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can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em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sub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esc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rs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sp</a:t>
                      </a:r>
                      <a:endParaRPr kumimoji="1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#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%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&amp;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,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-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.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/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: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&lt;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=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&gt;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?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@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[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\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]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^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_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'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j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k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q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{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|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}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~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del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 </a:t>
                      </a:r>
                    </a:p>
                  </a:txBody>
                  <a:tcPr marL="90000" marR="9000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169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and insert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170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newRecord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172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create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new account number"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174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175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insertInFile.seekg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177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178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record from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insertInFile.read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182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183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create record, if record does not previously exist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string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string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189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190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balance;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195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196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use values to populate account values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lastName.copy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lastName.size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firstName.copy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firstName.size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()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balance;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201  </a:t>
            </a:r>
            <a:endParaRPr lang="en-US" altLang="zh-TW" sz="1600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202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insertInFile.seekp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204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205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insert record in file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insertInFile.write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                        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* &gt;( &amp;client ),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 );                    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if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209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// display error if account previously exists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cerr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"Account #"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    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already contains information."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212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newRecord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183  </a:t>
            </a:r>
            <a:r>
              <a:rPr lang="en-US" altLang="zh-TW" sz="160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// create record, if record does not previously exist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184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== </a:t>
            </a:r>
            <a:r>
              <a:rPr lang="en-US" altLang="zh-TW" sz="160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185 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190 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user enters last name, first name and balance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191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sz="1600" b="0" dirty="0" err="1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 err="1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192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193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194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sz="160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200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201  </a:t>
            </a:r>
            <a:endParaRPr lang="en-US" altLang="zh-TW" sz="1600" b="0" dirty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202 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203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insertInFile.seekp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*            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204  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205 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     // insert record in file                       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206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</a:rPr>
              <a:t>insertInFile.write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(                            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pitchFamily="18" charset="-12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&lt; 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pitchFamily="18" charset="-12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ea typeface="新細明體" pitchFamily="18" charset="-120"/>
              </a:rPr>
              <a:t> char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* &gt;( &amp;client ),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</a:rPr>
              <a:t>207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ea typeface="新細明體" pitchFamily="18" charset="-12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) );                     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</a:rPr>
              <a:t>208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</a:rPr>
              <a:t>// end if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</a:rPr>
              <a:t>209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ea typeface="新細明體" pitchFamily="18" charset="-120"/>
              </a:rPr>
              <a:t>else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</a:rPr>
              <a:t> // display error if account previously exists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</a:rPr>
              <a:t>210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</a:rPr>
              <a:t>cerr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</a:rPr>
              <a:t>"Account #"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</a:rPr>
              <a:t>accountNumber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</a:rPr>
              <a:t>211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          &lt;&lt; </a:t>
            </a:r>
            <a:r>
              <a:rPr lang="en-US" altLang="zh-TW" sz="1600" b="0" dirty="0">
                <a:solidFill>
                  <a:srgbClr val="0099FF"/>
                </a:solidFill>
                <a:ea typeface="新細明體" pitchFamily="18" charset="-120"/>
              </a:rPr>
              <a:t>" already contains information."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ea typeface="新細明體" pitchFamily="18" charset="-12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ts val="100"/>
              </a:spcBef>
            </a:pPr>
            <a:r>
              <a:rPr lang="en-US" altLang="zh-TW" sz="1600" b="0" dirty="0">
                <a:solidFill>
                  <a:srgbClr val="5F5F5F"/>
                </a:solidFill>
                <a:ea typeface="新細明體" pitchFamily="18" charset="-120"/>
              </a:rPr>
              <a:t>212  </a:t>
            </a:r>
            <a:r>
              <a:rPr lang="en-US" altLang="zh-TW" sz="1600" b="0" dirty="0">
                <a:solidFill>
                  <a:srgbClr val="000000"/>
                </a:solidFill>
                <a:ea typeface="新細明體" pitchFamily="18" charset="-12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</a:rPr>
              <a:t>// end function </a:t>
            </a:r>
            <a:r>
              <a:rPr lang="en-US" altLang="zh-TW" sz="1600" b="0" dirty="0" err="1">
                <a:solidFill>
                  <a:srgbClr val="008000"/>
                </a:solidFill>
                <a:ea typeface="新細明體" pitchFamily="18" charset="-120"/>
              </a:rPr>
              <a:t>newRecord</a:t>
            </a:r>
            <a:endParaRPr lang="en-US" altLang="zh-TW" sz="1600" b="0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95947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213  </a:t>
            </a: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214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delete an existing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215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217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obtain number of account to delete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to delete"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219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220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move file-position pointer to correct record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deleteFromFile.seekg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   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222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223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read record from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deleteFromFile.read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227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228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// delete record, if record exists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!=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create blank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{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0.0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232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233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move file-position pointer to correct record in file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deleteFromFile.seekp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236  </a:t>
            </a:r>
            <a:endParaRPr lang="en-US" altLang="zh-TW" sz="1600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237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// replace existing record with blank record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deleteFromFile.write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    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239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blankClient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),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deleted.\n"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// display error if record does not exist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"Account #"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 is empty.\n"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deleteRecord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247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248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display single record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249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record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left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record.accountNumber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252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16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record.lastName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253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record.firstName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setprecision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2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&lt;&lt; right &lt;&lt; fixed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showpoint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record.balance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function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outputLine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257  </a:t>
            </a:r>
            <a:endParaRPr lang="en-US" altLang="zh-TW" sz="1600" b="0" dirty="0"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258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obtain account-number value from user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259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getAccount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prompt )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262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263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   // obtain account-number value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264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do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265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266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&lt;&lt; prompt &lt;&lt;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 (1 - 100): "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267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&gt;&gt;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268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}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while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(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&lt;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||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 </a:t>
            </a:r>
            <a:r>
              <a:rPr lang="en-US" altLang="zh-TW" sz="1600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100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269  </a:t>
            </a:r>
            <a:endParaRPr lang="en-US" altLang="zh-TW" sz="1600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270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return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accountNumber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sz="1600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</a:rPr>
              <a:t>271  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 </a:t>
            </a:r>
            <a:r>
              <a:rPr lang="en-US" altLang="zh-TW" sz="1600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// end function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</a:rPr>
              <a:t>getAccount</a:t>
            </a:r>
            <a:endParaRPr lang="en-US" altLang="zh-TW" sz="1600" b="0" dirty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889250"/>
            <a:ext cx="7921625" cy="1079500"/>
          </a:xfrm>
        </p:spPr>
        <p:txBody>
          <a:bodyPr/>
          <a:lstStyle/>
          <a:p>
            <a:pPr algn="ctr" eaLnBrk="1" hangingPunct="1"/>
            <a:r>
              <a:rPr lang="en-US" altLang="zh-TW" sz="5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 Tip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Fig. 17.5: fig17_05.cpp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Writing to a random access file.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iomanip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Using namespace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8 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9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11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12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[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];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13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balance;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14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};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</a:t>
            </a:r>
            <a:r>
              <a:rPr lang="en-US" altLang="zh-TW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struct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endParaRPr lang="en-US" altLang="zh-TW" b="0" dirty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  <a:p>
            <a:pPr eaLnBrk="1" hangingPunct="1">
              <a:spcBef>
                <a:spcPts val="438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15</a:t>
            </a:r>
            <a:endParaRPr lang="en-US" altLang="zh-TW" b="0" dirty="0">
              <a:solidFill>
                <a:srgbClr val="008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16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17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client;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 "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&lt;&lt;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"(1 to 100, 0 to end input)\n? 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fstream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::out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|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                          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{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ofstream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"credit.dat"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ios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::binary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!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{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cerr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"File could not be opened."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exit(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35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}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36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37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38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{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39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40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41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42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43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44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outCredit.seekp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45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46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47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outCredit.write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48 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49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50     </a:t>
            </a: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51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52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53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}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54 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}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08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93350"/>
              </p:ext>
            </p:extLst>
          </p:nvPr>
        </p:nvGraphicFramePr>
        <p:xfrm>
          <a:off x="5652138" y="548632"/>
          <a:ext cx="2700000" cy="46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"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(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!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00100100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In binary file</a:t>
            </a:r>
          </a:p>
        </p:txBody>
      </p:sp>
      <p:sp>
        <p:nvSpPr>
          <p:cNvPr id="48200" name="Rectangle 10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marL="0" indent="0" eaLnBrk="1" hangingPunct="1"/>
            <a:r>
              <a:rPr lang="en-US" altLang="zh-TW" sz="1600" dirty="0">
                <a:solidFill>
                  <a:srgbClr val="0000FF"/>
                </a:solidFill>
                <a:latin typeface="Lucida Console" pitchFamily="49" charset="0"/>
              </a:rPr>
              <a:t>char</a:t>
            </a:r>
            <a:r>
              <a:rPr lang="en-US" altLang="zh-TW" sz="1600" dirty="0">
                <a:latin typeface="Lucida Console" pitchFamily="49" charset="0"/>
              </a:rPr>
              <a:t> </a:t>
            </a:r>
            <a:r>
              <a:rPr lang="en-US" altLang="zh-TW" sz="1600" dirty="0" err="1">
                <a:latin typeface="Lucida Console" pitchFamily="49" charset="0"/>
              </a:rPr>
              <a:t>str</a:t>
            </a:r>
            <a:r>
              <a:rPr lang="en-US" altLang="zh-TW" sz="1600" dirty="0">
                <a:latin typeface="Lucida Console" pitchFamily="49" charset="0"/>
              </a:rPr>
              <a:t>[] = "606152738";</a:t>
            </a:r>
          </a:p>
          <a:p>
            <a:pPr marL="0" indent="0" eaLnBrk="1" hangingPunct="1"/>
            <a:r>
              <a:rPr lang="en-US" altLang="zh-TW" sz="16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>
                <a:latin typeface="Lucida Console" pitchFamily="49" charset="0"/>
              </a:rPr>
              <a:t> </a:t>
            </a:r>
            <a:r>
              <a:rPr lang="en-US" altLang="zh-TW" sz="1600" dirty="0" err="1">
                <a:latin typeface="Lucida Console" pitchFamily="49" charset="0"/>
              </a:rPr>
              <a:t>num</a:t>
            </a:r>
            <a:r>
              <a:rPr lang="en-US" altLang="zh-TW" sz="1600" dirty="0">
                <a:latin typeface="Lucida Console" pitchFamily="49" charset="0"/>
              </a:rPr>
              <a:t> = 606152738;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55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else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56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{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57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while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&amp;&amp;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&lt;=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100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58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{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59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lastname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b="0" dirty="0" err="1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firstname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, balance\n? 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60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15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client.lastName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61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setw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10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client.firstName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62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client.balance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63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64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inoutCredit.seekp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client.accountNumber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-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*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65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                      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66    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67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inoutCredit.write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68   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reinterpret_cast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const</a:t>
            </a:r>
            <a:r>
              <a:rPr lang="en-US" altLang="zh-TW" b="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char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* &gt;( &amp;client ),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69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   </a:t>
            </a:r>
            <a:r>
              <a:rPr lang="en-US" altLang="zh-TW" b="0" dirty="0" err="1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ClientData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 );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70     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71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b="0" dirty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"Enter account number\n? "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72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cin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accountNumber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73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}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while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74 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}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else</a:t>
            </a:r>
          </a:p>
          <a:p>
            <a:pPr eaLnBrk="1" hangingPunct="1">
              <a:spcBef>
                <a:spcPts val="325"/>
              </a:spcBef>
            </a:pPr>
            <a:r>
              <a:rPr lang="en-US" altLang="zh-TW" b="0" dirty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75  </a:t>
            </a: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b="0" dirty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50042"/>
              </p:ext>
            </p:extLst>
          </p:nvPr>
        </p:nvGraphicFramePr>
        <p:xfrm>
          <a:off x="5652138" y="188586"/>
          <a:ext cx="2700000" cy="648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53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55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17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00111000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/>
              <a:t>In text file</a:t>
            </a:r>
          </a:p>
        </p:txBody>
      </p:sp>
      <p:sp>
        <p:nvSpPr>
          <p:cNvPr id="49248" name="Rectangle 132"/>
          <p:cNvSpPr>
            <a:spLocks noGrp="1" noChangeArrowheads="1"/>
          </p:cNvSpPr>
          <p:nvPr>
            <p:ph sz="half" idx="1"/>
          </p:nvPr>
        </p:nvSpPr>
        <p:spPr>
          <a:xfrm>
            <a:off x="971540" y="5229231"/>
            <a:ext cx="2880368" cy="360046"/>
          </a:xfrm>
        </p:spPr>
        <p:txBody>
          <a:bodyPr/>
          <a:lstStyle/>
          <a:p>
            <a:pPr marL="0" indent="0" eaLnBrk="1" hangingPunct="1">
              <a:tabLst>
                <a:tab pos="358775" algn="l"/>
              </a:tabLst>
            </a:pPr>
            <a:r>
              <a:rPr lang="en-US" altLang="zh-TW" sz="1600" dirty="0" err="1">
                <a:latin typeface="Lucida Console" pitchFamily="49" charset="0"/>
              </a:rPr>
              <a:t>outFile</a:t>
            </a:r>
            <a:r>
              <a:rPr lang="en-US" altLang="zh-TW" sz="1600" dirty="0">
                <a:latin typeface="Lucida Console" pitchFamily="49" charset="0"/>
              </a:rPr>
              <a:t> &lt;&lt; </a:t>
            </a:r>
            <a:r>
              <a:rPr lang="en-US" altLang="zh-TW" sz="1600" dirty="0" err="1">
                <a:latin typeface="Lucida Console" pitchFamily="49" charset="0"/>
              </a:rPr>
              <a:t>str</a:t>
            </a:r>
            <a:r>
              <a:rPr lang="en-US" altLang="zh-TW" sz="1600" dirty="0">
                <a:latin typeface="Lucida Console" pitchFamily="49" charset="0"/>
              </a:rPr>
              <a:t> &lt;&lt; </a:t>
            </a:r>
            <a:r>
              <a:rPr lang="en-US" altLang="zh-TW" sz="1600" dirty="0" err="1">
                <a:latin typeface="Lucida Console" pitchFamily="49" charset="0"/>
              </a:rPr>
              <a:t>num</a:t>
            </a:r>
            <a:r>
              <a:rPr lang="en-US" altLang="zh-TW" sz="1600" dirty="0">
                <a:latin typeface="Lucida Console" pitchFamily="49" charset="0"/>
              </a:rPr>
              <a:t>;</a:t>
            </a:r>
          </a:p>
        </p:txBody>
      </p:sp>
      <p:sp>
        <p:nvSpPr>
          <p:cNvPr id="49249" name="Rectangle 133"/>
          <p:cNvSpPr>
            <a:spLocks noGrp="1" noChangeArrowheads="1"/>
          </p:cNvSpPr>
          <p:nvPr>
            <p:ph sz="half" idx="2"/>
          </p:nvPr>
        </p:nvSpPr>
        <p:spPr>
          <a:xfrm>
            <a:off x="791517" y="548632"/>
            <a:ext cx="3240414" cy="720092"/>
          </a:xfrm>
        </p:spPr>
        <p:txBody>
          <a:bodyPr/>
          <a:lstStyle/>
          <a:p>
            <a:pPr marL="0" indent="0" eaLnBrk="1" hangingPunct="1"/>
            <a:r>
              <a:rPr lang="en-US" altLang="zh-TW" sz="1600" dirty="0">
                <a:solidFill>
                  <a:srgbClr val="0000FF"/>
                </a:solidFill>
              </a:rPr>
              <a:t>char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str</a:t>
            </a:r>
            <a:r>
              <a:rPr lang="en-US" altLang="zh-TW" sz="1600" dirty="0"/>
              <a:t>[] = "606152738";</a:t>
            </a:r>
          </a:p>
          <a:p>
            <a:pPr eaLnBrk="1" hangingPunct="1"/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/>
              <a:t> </a:t>
            </a:r>
            <a:r>
              <a:rPr lang="en-US" altLang="zh-TW" sz="1600" dirty="0" err="1"/>
              <a:t>num</a:t>
            </a:r>
            <a:r>
              <a:rPr lang="en-US" altLang="zh-TW" sz="1600" dirty="0"/>
              <a:t> = 606152738;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kern="1200" dirty="0">
                <a:solidFill>
                  <a:srgbClr val="0000FF"/>
                </a:solidFill>
              </a:rPr>
              <a:t>Creating a Binary File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2"/>
            <a:ext cx="8641727" cy="43208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TW" dirty="0">
                <a:ea typeface="新細明體" pitchFamily="18" charset="-120"/>
              </a:rPr>
              <a:t>Example</a:t>
            </a:r>
          </a:p>
          <a:p>
            <a:pPr marL="628650" lvl="1" eaLnBrk="1" hangingPunct="1">
              <a:spcBef>
                <a:spcPct val="50000"/>
              </a:spcBef>
              <a:buFontTx/>
              <a:buNone/>
            </a:pPr>
            <a:r>
              <a:rPr lang="en-US" altLang="zh-TW" sz="1800" dirty="0" err="1">
                <a:latin typeface="Lucida Console" pitchFamily="49" charset="0"/>
                <a:ea typeface="新細明體" pitchFamily="18" charset="-120"/>
              </a:rPr>
              <a:t>outFile.write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reinterpret_cast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&lt; </a:t>
            </a:r>
            <a:r>
              <a:rPr lang="en-US" altLang="zh-TW" sz="1800" dirty="0" err="1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* &gt;( &amp;number ),</a:t>
            </a:r>
          </a:p>
          <a:p>
            <a:pPr marL="628650" lvl="1" eaLnBrk="1" hangingPunct="1">
              <a:spcBef>
                <a:spcPts val="0"/>
              </a:spcBef>
              <a:buFontTx/>
              <a:buNone/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              </a:t>
            </a:r>
            <a:r>
              <a:rPr lang="en-US" altLang="zh-TW" sz="1800" dirty="0" err="1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( number ) );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&amp;number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is an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*</a:t>
            </a:r>
          </a:p>
          <a:p>
            <a:pPr lvl="2" eaLnBrk="1" hangingPunct="1">
              <a:spcBef>
                <a:spcPct val="50000"/>
              </a:spcBef>
            </a:pPr>
            <a:r>
              <a:rPr lang="en-US" altLang="zh-TW" sz="2200" dirty="0">
                <a:ea typeface="新細明體" pitchFamily="18" charset="-120"/>
              </a:rPr>
              <a:t>Convert to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1800" dirty="0" err="1"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 char *</a:t>
            </a:r>
            <a:r>
              <a:rPr lang="en-US" altLang="zh-TW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ea typeface="新細明體" pitchFamily="18" charset="-120"/>
              </a:rPr>
              <a:t>with</a:t>
            </a:r>
            <a:r>
              <a:rPr lang="en-US" altLang="zh-TW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800" dirty="0" err="1">
                <a:latin typeface="Lucida Console" pitchFamily="49" charset="0"/>
                <a:ea typeface="新細明體" pitchFamily="18" charset="-120"/>
              </a:rPr>
              <a:t>reinterpret_cast</a:t>
            </a:r>
            <a:endParaRPr lang="en-US" altLang="zh-TW" sz="1800" dirty="0">
              <a:latin typeface="Lucida Console" pitchFamily="49" charset="0"/>
              <a:ea typeface="新細明體" pitchFamily="18" charset="-120"/>
            </a:endParaRP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 err="1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(number)</a:t>
            </a:r>
            <a:endParaRPr lang="en-US" altLang="zh-TW" sz="1800" dirty="0">
              <a:ea typeface="新細明體" pitchFamily="18" charset="-120"/>
            </a:endParaRPr>
          </a:p>
          <a:p>
            <a:pPr lvl="2" eaLnBrk="1" hangingPunct="1">
              <a:spcBef>
                <a:spcPct val="50000"/>
              </a:spcBef>
            </a:pPr>
            <a:r>
              <a:rPr lang="en-US" altLang="zh-TW" sz="2200" dirty="0">
                <a:ea typeface="新細明體" pitchFamily="18" charset="-120"/>
              </a:rPr>
              <a:t>Size of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number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200" dirty="0">
                <a:ea typeface="新細明體" pitchFamily="18" charset="-120"/>
              </a:rPr>
              <a:t>(an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1800" dirty="0" err="1"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200" dirty="0">
                <a:ea typeface="新細明體" pitchFamily="18" charset="-120"/>
              </a:rPr>
              <a:t>) in bytes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read</a:t>
            </a:r>
            <a:r>
              <a:rPr lang="en-US" altLang="zh-TW" dirty="0">
                <a:ea typeface="新細明體" pitchFamily="18" charset="-120"/>
              </a:rPr>
              <a:t> function similar (more later)</a:t>
            </a:r>
          </a:p>
          <a:p>
            <a:pPr marL="628650" lvl="1" eaLnBrk="1" hangingPunct="1">
              <a:spcBef>
                <a:spcPct val="50000"/>
              </a:spcBef>
            </a:pPr>
            <a:r>
              <a:rPr lang="en-US" altLang="zh-TW" sz="2400" dirty="0">
                <a:ea typeface="新細明體" pitchFamily="18" charset="-120"/>
              </a:rPr>
              <a:t>Use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1800" dirty="0" err="1">
                <a:latin typeface="Lucida Console" pitchFamily="49" charset="0"/>
                <a:ea typeface="新細明體" pitchFamily="18" charset="-120"/>
              </a:rPr>
              <a:t>ios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::binary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studentId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[ 8 ];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lastName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firstName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grades.dat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|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::binary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opened."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students[ 5 ] = {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"1121411"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"Tseng"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"Dora"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91 },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"1121429"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 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"Hu"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"Jay"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70 },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"1121430"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"Wong"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"Ariel"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91 },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"1121432"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"Chang"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"Eason"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83 },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       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"1121443"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"Lin"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 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"jet"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70 } 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++i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outGrade.write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&gt;( &amp;students[ i ] ),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4836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188913"/>
            <a:ext cx="8281057" cy="900112"/>
          </a:xfrm>
        </p:spPr>
        <p:txBody>
          <a:bodyPr/>
          <a:lstStyle/>
          <a:p>
            <a:pPr eaLnBrk="1" hangingPunct="1"/>
            <a:r>
              <a:rPr lang="en-US" altLang="zh-TW" kern="1200" dirty="0">
                <a:solidFill>
                  <a:srgbClr val="0000FF"/>
                </a:solidFill>
              </a:rPr>
              <a:t>Creating a Binary File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4"/>
            <a:ext cx="7921625" cy="4860932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pitchFamily="18" charset="-120"/>
              </a:rPr>
              <a:t>Usually write entire </a:t>
            </a:r>
            <a:r>
              <a:rPr lang="en-US" altLang="zh-TW" sz="2000" dirty="0" err="1">
                <a:latin typeface="Lucida Console" pitchFamily="49" charset="0"/>
                <a:ea typeface="新細明體" pitchFamily="18" charset="-120"/>
              </a:rPr>
              <a:t>struct</a:t>
            </a:r>
            <a:r>
              <a:rPr lang="en-US" altLang="zh-TW" sz="2400" dirty="0">
                <a:ea typeface="新細明體" pitchFamily="18" charset="-120"/>
              </a:rPr>
              <a:t> or object to file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Problem statement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Credit processing program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Store at most 100 fixed-length records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Record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Account number (key)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First and last name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Balance</a:t>
            </a:r>
          </a:p>
          <a:p>
            <a:pPr lvl="1" eaLnBrk="1" hangingPunct="1"/>
            <a:r>
              <a:rPr lang="en-US" altLang="zh-TW" sz="2400" dirty="0">
                <a:ea typeface="新細明體" pitchFamily="18" charset="-120"/>
              </a:rPr>
              <a:t>Account operations</a:t>
            </a:r>
          </a:p>
          <a:p>
            <a:pPr lvl="2" eaLnBrk="1" hangingPunct="1"/>
            <a:r>
              <a:rPr lang="en-US" altLang="zh-TW" dirty="0">
                <a:ea typeface="新細明體" pitchFamily="18" charset="-120"/>
              </a:rPr>
              <a:t>Update, create new, delete, list all accounts in a file</a:t>
            </a:r>
          </a:p>
          <a:p>
            <a:pPr eaLnBrk="1" hangingPunct="1"/>
            <a:r>
              <a:rPr lang="en-US" altLang="zh-TW" sz="2400" dirty="0">
                <a:ea typeface="新細明體" pitchFamily="18" charset="-120"/>
              </a:rPr>
              <a:t>Next: program to create blank 100-record file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51448" y="368608"/>
            <a:ext cx="8641104" cy="6300805"/>
          </a:xfrm>
        </p:spPr>
        <p:txBody>
          <a:bodyPr lIns="36000" rIns="0"/>
          <a:lstStyle/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studentId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[ 8 ];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lastName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firstName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[ 12 ];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};</a:t>
            </a:r>
          </a:p>
          <a:p>
            <a:endParaRPr lang="en-US" altLang="zh-TW" dirty="0">
              <a:solidFill>
                <a:srgbClr val="0000FF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latin typeface="+mn-ea"/>
              </a:rPr>
              <a:t>grades.dat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|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::binary );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cerr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"File could not be opened."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exit( 1 );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blankStudent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= {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zh-TW" dirty="0">
                <a:solidFill>
                  <a:srgbClr val="A31515"/>
                </a:solidFill>
                <a:latin typeface="+mn-ea"/>
              </a:rPr>
              <a:t>""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, 0 };</a:t>
            </a:r>
          </a:p>
          <a:p>
            <a:endParaRPr lang="zh-TW" altLang="en-US" dirty="0">
              <a:solidFill>
                <a:srgbClr val="000000"/>
              </a:solidFill>
              <a:latin typeface="+mn-ea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ea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ea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ea"/>
              </a:rPr>
              <a:t> i = 0; i &lt; 50;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outGrade.write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reinterpret_cast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&lt;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*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&gt;(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&amp;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blankStudent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                     </a:t>
            </a:r>
            <a:r>
              <a:rPr lang="en-US" altLang="zh-TW" sz="12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sizeof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StudentData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)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ea"/>
              </a:rPr>
              <a:t>}</a:t>
            </a:r>
            <a:endParaRPr lang="en-US" altLang="zh-TW" b="0" dirty="0">
              <a:solidFill>
                <a:srgbClr val="008000"/>
              </a:solidFill>
              <a:latin typeface="+mn-ea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13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008000"/>
    </a:lt2>
    <a:accent1>
      <a:srgbClr val="FFE699"/>
    </a:accent1>
    <a:accent2>
      <a:srgbClr val="FF0000"/>
    </a:accent2>
    <a:accent3>
      <a:srgbClr val="FFFFFF"/>
    </a:accent3>
    <a:accent4>
      <a:srgbClr val="000000"/>
    </a:accent4>
    <a:accent5>
      <a:srgbClr val="FFF0CA"/>
    </a:accent5>
    <a:accent6>
      <a:srgbClr val="E70000"/>
    </a:accent6>
    <a:hlink>
      <a:srgbClr val="CCCCFF"/>
    </a:hlink>
    <a:folHlink>
      <a:srgbClr val="99CC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3366</TotalTime>
  <Words>4573</Words>
  <Application>Microsoft Macintosh PowerPoint</Application>
  <PresentationFormat>如螢幕大小 (4:3)</PresentationFormat>
  <Paragraphs>993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細明體</vt:lpstr>
      <vt:lpstr>新細明體</vt:lpstr>
      <vt:lpstr>AvantGarde</vt:lpstr>
      <vt:lpstr>Courier</vt:lpstr>
      <vt:lpstr>Courier New</vt:lpstr>
      <vt:lpstr>Helvetica</vt:lpstr>
      <vt:lpstr>Lucida Console</vt:lpstr>
      <vt:lpstr>Times New Roman</vt:lpstr>
      <vt:lpstr>ppt_template_07-25-2002</vt:lpstr>
      <vt:lpstr>Binary Files</vt:lpstr>
      <vt:lpstr>In memory</vt:lpstr>
      <vt:lpstr>PowerPoint 簡報</vt:lpstr>
      <vt:lpstr>In binary file</vt:lpstr>
      <vt:lpstr>In text file</vt:lpstr>
      <vt:lpstr>Creating a Binary File</vt:lpstr>
      <vt:lpstr>PowerPoint 簡報</vt:lpstr>
      <vt:lpstr>Creating a Binary File</vt:lpstr>
      <vt:lpstr>PowerPoint 簡報</vt:lpstr>
      <vt:lpstr>PowerPoint 簡報</vt:lpstr>
      <vt:lpstr>PowerPoint 簡報</vt:lpstr>
      <vt:lpstr>Writing Data Randomly to a Binary File</vt:lpstr>
      <vt:lpstr>PowerPoint 簡報</vt:lpstr>
      <vt:lpstr>PowerPoint 簡報</vt:lpstr>
      <vt:lpstr>PowerPoint 簡報</vt:lpstr>
      <vt:lpstr>Reading from a Binary File Sequentially</vt:lpstr>
      <vt:lpstr>PowerPoint 簡報</vt:lpstr>
      <vt:lpstr>PowerPoint 簡報</vt:lpstr>
      <vt:lpstr>PowerPoint 簡報</vt:lpstr>
      <vt:lpstr>Case Study: A Transaction-Processing Program</vt:lpstr>
      <vt:lpstr>Case Study: A Transaction-Processing Program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 Tip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kalid</dc:creator>
  <cp:lastModifiedBy>賴昱琪 12361175</cp:lastModifiedBy>
  <cp:revision>810</cp:revision>
  <dcterms:created xsi:type="dcterms:W3CDTF">2002-08-15T19:30:17Z</dcterms:created>
  <dcterms:modified xsi:type="dcterms:W3CDTF">2024-12-04T08:51:08Z</dcterms:modified>
</cp:coreProperties>
</file>