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5"/>
  </p:notesMasterIdLst>
  <p:handoutMasterIdLst>
    <p:handoutMasterId r:id="rId56"/>
  </p:handoutMasterIdLst>
  <p:sldIdLst>
    <p:sldId id="599" r:id="rId2"/>
    <p:sldId id="872" r:id="rId3"/>
    <p:sldId id="939" r:id="rId4"/>
    <p:sldId id="946" r:id="rId5"/>
    <p:sldId id="945" r:id="rId6"/>
    <p:sldId id="944" r:id="rId7"/>
    <p:sldId id="943" r:id="rId8"/>
    <p:sldId id="430" r:id="rId9"/>
    <p:sldId id="936" r:id="rId10"/>
    <p:sldId id="937" r:id="rId11"/>
    <p:sldId id="938" r:id="rId12"/>
    <p:sldId id="964" r:id="rId13"/>
    <p:sldId id="879" r:id="rId14"/>
    <p:sldId id="916" r:id="rId15"/>
    <p:sldId id="965" r:id="rId16"/>
    <p:sldId id="920" r:id="rId17"/>
    <p:sldId id="953" r:id="rId18"/>
    <p:sldId id="952" r:id="rId19"/>
    <p:sldId id="951" r:id="rId20"/>
    <p:sldId id="950" r:id="rId21"/>
    <p:sldId id="949" r:id="rId22"/>
    <p:sldId id="948" r:id="rId23"/>
    <p:sldId id="947" r:id="rId24"/>
    <p:sldId id="966" r:id="rId25"/>
    <p:sldId id="967" r:id="rId26"/>
    <p:sldId id="968" r:id="rId27"/>
    <p:sldId id="969" r:id="rId28"/>
    <p:sldId id="917" r:id="rId29"/>
    <p:sldId id="970" r:id="rId30"/>
    <p:sldId id="880" r:id="rId31"/>
    <p:sldId id="954" r:id="rId32"/>
    <p:sldId id="955" r:id="rId33"/>
    <p:sldId id="956" r:id="rId34"/>
    <p:sldId id="884" r:id="rId35"/>
    <p:sldId id="957" r:id="rId36"/>
    <p:sldId id="958" r:id="rId37"/>
    <p:sldId id="963" r:id="rId38"/>
    <p:sldId id="962" r:id="rId39"/>
    <p:sldId id="961" r:id="rId40"/>
    <p:sldId id="960" r:id="rId41"/>
    <p:sldId id="959" r:id="rId42"/>
    <p:sldId id="891" r:id="rId43"/>
    <p:sldId id="892" r:id="rId44"/>
    <p:sldId id="893" r:id="rId45"/>
    <p:sldId id="894" r:id="rId46"/>
    <p:sldId id="895" r:id="rId47"/>
    <p:sldId id="896" r:id="rId48"/>
    <p:sldId id="897" r:id="rId49"/>
    <p:sldId id="898" r:id="rId50"/>
    <p:sldId id="899" r:id="rId51"/>
    <p:sldId id="900" r:id="rId52"/>
    <p:sldId id="901" r:id="rId53"/>
    <p:sldId id="902" r:id="rId54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0099FF"/>
    <a:srgbClr val="5F5F5F"/>
    <a:srgbClr val="FFCC66"/>
    <a:srgbClr val="FF9900"/>
    <a:srgbClr val="008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1176" y="184"/>
      </p:cViewPr>
      <p:guideLst>
        <p:guide orient="horz" pos="459"/>
        <p:guide pos="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90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7F405BFC-36B3-4C43-BC90-75D5810B207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2733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01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66336376-CA5B-439E-8FFB-7F24757B846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0047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</a:pPr>
            <a:endParaRPr lang="zh-TW" altLang="zh-TW" sz="1800" b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12000" y="2709000"/>
            <a:ext cx="7920000" cy="1440000"/>
          </a:xfrm>
        </p:spPr>
        <p:txBody>
          <a:bodyPr anchor="ctr" anchorCtr="1"/>
          <a:lstStyle>
            <a:lvl1pPr algn="ctr">
              <a:defRPr sz="5400" b="0">
                <a:solidFill>
                  <a:srgbClr val="0000FF"/>
                </a:solidFill>
                <a:effectLst/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019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8836" y="549000"/>
            <a:ext cx="4853164" cy="1440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7065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8836" y="549000"/>
            <a:ext cx="4493164" cy="900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57003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189000"/>
            <a:ext cx="8280000" cy="108011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2000" y="1269000"/>
            <a:ext cx="3960000" cy="504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2000" y="1269000"/>
            <a:ext cx="3960000" cy="504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57606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72000" y="1269000"/>
            <a:ext cx="3780000" cy="360000"/>
          </a:xfrm>
        </p:spPr>
        <p:txBody>
          <a:bodyPr anchor="ctr" anchorCtr="0"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92000" y="2709000"/>
            <a:ext cx="3060000" cy="720000"/>
          </a:xfrm>
        </p:spPr>
        <p:txBody>
          <a:bodyPr anchor="ctr" anchorCtr="0"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56934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28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FontTx/>
              <a:buNone/>
              <a:defRPr sz="2200">
                <a:latin typeface="+mn-lt"/>
              </a:defRPr>
            </a:lvl1pPr>
            <a:lvl2pPr>
              <a:defRPr>
                <a:latin typeface="+mn-lt"/>
              </a:defRPr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418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189000"/>
            <a:ext cx="8280000" cy="1080000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1269000"/>
            <a:ext cx="8280000" cy="5040369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0588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189000"/>
            <a:ext cx="8280000" cy="1080000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1449000"/>
            <a:ext cx="8280000" cy="4860369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000">
                <a:latin typeface="+mn-lt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1335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189000"/>
            <a:ext cx="8280000" cy="1080000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2000" y="1449000"/>
            <a:ext cx="8640000" cy="1620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5612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5580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0233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5049000"/>
            <a:ext cx="3600000" cy="1080000"/>
          </a:xfrm>
        </p:spPr>
        <p:txBody>
          <a:bodyPr/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549001"/>
            <a:ext cx="7200000" cy="90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3332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2000" y="5049000"/>
            <a:ext cx="8640000" cy="1440000"/>
          </a:xfrm>
        </p:spPr>
        <p:txBody>
          <a:bodyPr tIns="72000" bIns="72000"/>
          <a:lstStyle>
            <a:lvl1pPr marL="0" indent="0">
              <a:spcBef>
                <a:spcPts val="300"/>
              </a:spcBef>
              <a:buFontTx/>
              <a:buNone/>
              <a:defRPr sz="2000">
                <a:latin typeface="+mn-lt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9636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8586"/>
            <a:ext cx="8280000" cy="108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268725"/>
            <a:ext cx="8280000" cy="504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3956" r:id="rId2"/>
    <p:sldLayoutId id="2147484036" r:id="rId3"/>
    <p:sldLayoutId id="2147484017" r:id="rId4"/>
    <p:sldLayoutId id="2147484037" r:id="rId5"/>
    <p:sldLayoutId id="2147484034" r:id="rId6"/>
    <p:sldLayoutId id="2147484018" r:id="rId7"/>
    <p:sldLayoutId id="2147484028" r:id="rId8"/>
    <p:sldLayoutId id="2147484022" r:id="rId9"/>
    <p:sldLayoutId id="2147484019" r:id="rId10"/>
    <p:sldLayoutId id="2147484038" r:id="rId11"/>
    <p:sldLayoutId id="2147484032" r:id="rId12"/>
    <p:sldLayoutId id="2147484024" r:id="rId13"/>
    <p:sldLayoutId id="2147483960" r:id="rId14"/>
    <p:sldLayoutId id="2147484020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plusplus.com/ifstream::rdbuf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Text Files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604504" y="6309360"/>
            <a:ext cx="432000" cy="432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CA8039-58A4-4FB2-9CFE-952B8651C124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357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Ins="72000"/>
          <a:lstStyle/>
          <a:p>
            <a:r>
              <a:rPr lang="en-US" altLang="zh-TW" sz="1800" dirty="0">
                <a:latin typeface="+mn-ea"/>
                <a:cs typeface="Arial" panose="020B0604020202020204" pitchFamily="34" charset="0"/>
              </a:rPr>
              <a:t>filename</a:t>
            </a:r>
          </a:p>
          <a:p>
            <a:pPr marL="361950"/>
            <a:r>
              <a:rPr lang="en-US" altLang="zh-TW" dirty="0"/>
              <a:t>A string representing the name of the file to be opened.</a:t>
            </a:r>
          </a:p>
          <a:p>
            <a:pPr marL="361950"/>
            <a:r>
              <a:rPr lang="en-US" altLang="zh-TW" dirty="0"/>
              <a:t>Specifics about its format and validity depend on the library implementation and running environment.</a:t>
            </a:r>
          </a:p>
          <a:p>
            <a:pPr marL="361950"/>
            <a:endParaRPr lang="en-US" altLang="zh-TW" dirty="0"/>
          </a:p>
          <a:p>
            <a:r>
              <a:rPr lang="en-US" altLang="zh-TW" sz="1800" dirty="0">
                <a:latin typeface="+mn-ea"/>
                <a:cs typeface="Arial" panose="020B0604020202020204" pitchFamily="34" charset="0"/>
              </a:rPr>
              <a:t>mode</a:t>
            </a:r>
          </a:p>
          <a:p>
            <a:pPr marL="361950"/>
            <a:r>
              <a:rPr lang="en-US" altLang="zh-TW" dirty="0"/>
              <a:t>Flags describing the requested input/output mode for the file.</a:t>
            </a:r>
          </a:p>
          <a:p>
            <a:pPr marL="361950"/>
            <a:r>
              <a:rPr lang="en-US" altLang="zh-TW" dirty="0"/>
              <a:t>This is an object of the bitmask member type </a:t>
            </a:r>
            <a:r>
              <a:rPr lang="en-US" altLang="zh-TW" dirty="0" err="1"/>
              <a:t>openmode</a:t>
            </a:r>
            <a:r>
              <a:rPr lang="en-US" altLang="zh-TW" dirty="0"/>
              <a:t> that consists of a combination of the following member constants: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614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68896"/>
              </p:ext>
            </p:extLst>
          </p:nvPr>
        </p:nvGraphicFramePr>
        <p:xfrm>
          <a:off x="432000" y="549000"/>
          <a:ext cx="8280000" cy="43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83673013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9335499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35631728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effectLst/>
                        </a:rPr>
                        <a:t>member constant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>
                          <a:effectLst/>
                        </a:rPr>
                        <a:t>stands for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effectLst/>
                        </a:rPr>
                        <a:t>access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6896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  <a:latin typeface="+mn-ea"/>
                          <a:ea typeface="+mn-ea"/>
                        </a:rPr>
                        <a:t>in *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input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File open for reading: the </a:t>
                      </a:r>
                      <a:r>
                        <a:rPr lang="en-US" sz="2000" b="0" i="1" dirty="0">
                          <a:solidFill>
                            <a:srgbClr val="000088"/>
                          </a:solidFill>
                          <a:effectLst/>
                          <a:hlinkClick r:id="rId2"/>
                        </a:rPr>
                        <a:t>internal stream buffer</a:t>
                      </a:r>
                      <a:r>
                        <a:rPr lang="en-US" sz="2000" b="0" dirty="0">
                          <a:effectLst/>
                        </a:rPr>
                        <a:t> supports input operations.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9293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  <a:latin typeface="Lucida Console" panose="020B0609040504020204" pitchFamily="49" charset="0"/>
                        </a:rPr>
                        <a:t>out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output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File open for writing: the </a:t>
                      </a:r>
                      <a:r>
                        <a:rPr lang="en-US" sz="2000" b="0" i="1" dirty="0">
                          <a:solidFill>
                            <a:srgbClr val="000088"/>
                          </a:solidFill>
                          <a:effectLst/>
                          <a:hlinkClick r:id="rId2"/>
                        </a:rPr>
                        <a:t>internal stream buffer</a:t>
                      </a:r>
                      <a:r>
                        <a:rPr lang="en-US" sz="2000" b="0" dirty="0">
                          <a:effectLst/>
                        </a:rPr>
                        <a:t> supports output operations.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3041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  <a:latin typeface="Lucida Console" panose="020B0609040504020204" pitchFamily="49" charset="0"/>
                        </a:rPr>
                        <a:t>binary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binary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Operations are performed in binary mode rather than text.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250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  <a:latin typeface="Lucida Console" panose="020B0609040504020204" pitchFamily="49" charset="0"/>
                        </a:rPr>
                        <a:t>ate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at end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The </a:t>
                      </a:r>
                      <a:r>
                        <a:rPr lang="en-US" sz="2000" b="0" i="1" dirty="0">
                          <a:solidFill>
                            <a:srgbClr val="0000FF"/>
                          </a:solidFill>
                          <a:effectLst/>
                        </a:rPr>
                        <a:t>output position</a:t>
                      </a:r>
                      <a:r>
                        <a:rPr lang="en-US" sz="2000" b="0" dirty="0">
                          <a:effectLst/>
                        </a:rPr>
                        <a:t> starts at the end of the file.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13708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  <a:latin typeface="Lucida Console" panose="020B0609040504020204" pitchFamily="49" charset="0"/>
                        </a:rPr>
                        <a:t>app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append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All output operations happen at the end of the file, appending to its existing contents.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0186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 err="1">
                          <a:effectLst/>
                          <a:latin typeface="Lucida Console" panose="020B0609040504020204" pitchFamily="49" charset="0"/>
                        </a:rPr>
                        <a:t>trunc</a:t>
                      </a:r>
                      <a:endParaRPr lang="en-US" sz="1600" b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truncate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Any contents that existed in the file before it is open are discarded.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643388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These flags can be combined with the bitwise OR operator (</a:t>
            </a:r>
            <a:r>
              <a:rPr lang="en-US" altLang="zh-TW" sz="1600" dirty="0">
                <a:latin typeface="+mn-ea"/>
              </a:rPr>
              <a:t>|</a:t>
            </a:r>
            <a:r>
              <a:rPr lang="en-US" altLang="zh-TW" dirty="0"/>
              <a:t>).</a:t>
            </a:r>
          </a:p>
          <a:p>
            <a:r>
              <a:rPr lang="en-US" altLang="zh-TW" sz="1600" dirty="0">
                <a:latin typeface="+mn-ea"/>
              </a:rPr>
              <a:t>*</a:t>
            </a:r>
            <a:r>
              <a:rPr lang="en-US" altLang="zh-TW" sz="800" dirty="0">
                <a:latin typeface="+mn-ea"/>
              </a:rPr>
              <a:t> </a:t>
            </a:r>
            <a:r>
              <a:rPr lang="en-US" altLang="zh-TW" sz="1600" dirty="0">
                <a:latin typeface="+mn-ea"/>
              </a:rPr>
              <a:t>in</a:t>
            </a:r>
            <a:r>
              <a:rPr lang="en-US" altLang="zh-TW" dirty="0"/>
              <a:t> is always set for </a:t>
            </a:r>
            <a:r>
              <a:rPr lang="en-US" altLang="zh-TW" sz="1600" dirty="0" err="1">
                <a:latin typeface="+mn-ea"/>
              </a:rPr>
              <a:t>ifstream</a:t>
            </a:r>
            <a:r>
              <a:rPr lang="en-US" altLang="zh-TW" dirty="0"/>
              <a:t> objects (even if not set in argument </a:t>
            </a:r>
            <a:r>
              <a:rPr lang="en-US" altLang="zh-TW" sz="1800" i="1" dirty="0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n-US" altLang="zh-TW" dirty="0"/>
              <a:t>).</a:t>
            </a:r>
          </a:p>
          <a:p>
            <a:r>
              <a:rPr lang="en-US" altLang="zh-TW" dirty="0"/>
              <a:t>Note that even though </a:t>
            </a:r>
            <a:r>
              <a:rPr lang="en-US" altLang="zh-TW" sz="1600" dirty="0" err="1">
                <a:latin typeface="+mn-ea"/>
              </a:rPr>
              <a:t>ifstream</a:t>
            </a:r>
            <a:r>
              <a:rPr lang="en-US" altLang="zh-TW" dirty="0"/>
              <a:t> is an input stream, its internal </a:t>
            </a:r>
            <a:r>
              <a:rPr lang="en-US" altLang="zh-TW" sz="1600" dirty="0" err="1">
                <a:latin typeface="+mn-ea"/>
              </a:rPr>
              <a:t>filebuf</a:t>
            </a:r>
            <a:r>
              <a:rPr lang="en-US" altLang="zh-TW" dirty="0"/>
              <a:t> object may be set to also support output operations.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612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One Record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grades.txt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::in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"File could not be opened"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system(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exit( 1 );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id[ 8 ];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student's id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name[ 8 ];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student's name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student's grade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340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/>
              <a:t>Read All Records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65414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grades.txt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::in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"File could not be opened"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system(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exit( 1 );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student's id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student's name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student's grade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"Id"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"Name"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"Grade"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81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grades.txt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::in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"File could not be opened"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system(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exit( 1 );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student's id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student's name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student's grade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9566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Times New Roman"/>
              </a:rPr>
              <a:t>Read All Records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ea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ea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( 8 )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( 5 )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32000" y="198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1131411 Dora 91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1131430 Ariel 91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1131432 Eason 83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1131504 Brian 84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92000" y="378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5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881920"/>
              </p:ext>
            </p:extLst>
          </p:nvPr>
        </p:nvGraphicFramePr>
        <p:xfrm>
          <a:off x="5832000" y="198900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1131411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Dora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0" y="3789000"/>
            <a:ext cx="3240000" cy="19800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FF"/>
            </a:solidFill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Id       Name    Grade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92000" y="57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2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54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Times New Roman"/>
              </a:rPr>
              <a:t>Read All Records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ea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ea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( 8 )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( 5 )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32000" y="198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1131411 Dora 91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1131430 Ariel 91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1131432 Eason 83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1131504 Brian 84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92000" y="378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5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128516"/>
              </p:ext>
            </p:extLst>
          </p:nvPr>
        </p:nvGraphicFramePr>
        <p:xfrm>
          <a:off x="5832000" y="198900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1131411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Dora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0" y="3789000"/>
            <a:ext cx="3240000" cy="19800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FF"/>
            </a:solidFill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Id       Name    Grade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1131411  Dora       91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92000" y="57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2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95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Times New Roman"/>
              </a:rPr>
              <a:t>Read All Records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ea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ea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( 8 )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( 5 )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32000" y="198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1131411 Dora 91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1131430 Ariel 91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1131432 Eason 83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1131504 Brian 84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92000" y="378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5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29463"/>
              </p:ext>
            </p:extLst>
          </p:nvPr>
        </p:nvGraphicFramePr>
        <p:xfrm>
          <a:off x="5832000" y="198900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1131430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Ariel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0" y="3789000"/>
            <a:ext cx="3240000" cy="19800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FF"/>
            </a:solidFill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Id       Name    Grade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1131411  Dora       91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92000" y="57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2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739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Times New Roman"/>
              </a:rPr>
              <a:t>Read All Records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ea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ea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( 8 )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( 5 )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32000" y="198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1131411 Dora 91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1131430 Ariel 91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1131432 Eason 83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1131504 Brian 84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92000" y="378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5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43853"/>
              </p:ext>
            </p:extLst>
          </p:nvPr>
        </p:nvGraphicFramePr>
        <p:xfrm>
          <a:off x="5832000" y="198900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1131430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Ariel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0" y="3789000"/>
            <a:ext cx="3240000" cy="19800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FF"/>
            </a:solidFill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Id       Name    Grade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1131411  Dora       91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1131430  Ariel      91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92000" y="57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2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51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Writing a Text File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ofstream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grades.txt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::out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"File could not be opened\n"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system(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exit( 1 );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ea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id[] = {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"1131411"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"1131430"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"1131432"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"1131504"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ea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name[] = {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"Dora"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"Ariel"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"Eason"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"Brian"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};</a:t>
            </a:r>
          </a:p>
          <a:p>
            <a:pPr lvl="0"/>
            <a:r>
              <a:rPr lang="sv-SE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sv-SE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sv-SE" altLang="zh-TW" dirty="0">
                <a:solidFill>
                  <a:srgbClr val="000000"/>
                </a:solidFill>
                <a:latin typeface="+mn-ea"/>
              </a:rPr>
              <a:t> grade[] =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{ 91, 91, 83, 84 }</a:t>
            </a:r>
            <a:r>
              <a:rPr lang="sv-SE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4;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grade[ i ]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960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Times New Roman"/>
              </a:rPr>
              <a:t>Read All Records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ea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ea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( 8 )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( 5 )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32000" y="198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1131411 Dora 91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1131430 Ariel 91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1131432 Eason 83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1131504 Brian 84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92000" y="378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5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109724"/>
              </p:ext>
            </p:extLst>
          </p:nvPr>
        </p:nvGraphicFramePr>
        <p:xfrm>
          <a:off x="5832000" y="198900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1131432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Eason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0" y="3789000"/>
            <a:ext cx="3240000" cy="19800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FF"/>
            </a:solidFill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Id       Name    Grade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1131411  Dora       91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1131430  Ariel      91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92000" y="57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2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028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Times New Roman"/>
              </a:rPr>
              <a:t>Read All Records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ea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ea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( 8 )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( 5 )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32000" y="198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1131411 Dora 91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1131430 Ariel 91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1131432 Eason 83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1131504 Brian 84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92000" y="378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5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11274"/>
              </p:ext>
            </p:extLst>
          </p:nvPr>
        </p:nvGraphicFramePr>
        <p:xfrm>
          <a:off x="5832000" y="198900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1131432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Eason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0" y="3789000"/>
            <a:ext cx="3240000" cy="19800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FF"/>
            </a:solidFill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Id       Name    Grade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1131411  Dora       91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1131430  Ariel      91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1131432  Eason      83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92000" y="57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2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805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Times New Roman"/>
              </a:rPr>
              <a:t>Read All Records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ea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ea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( 8 )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( 5 )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32000" y="198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1131411 Dora 91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1131430 Ariel 91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1131432 Eason 83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1131504 Brian 84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92000" y="378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5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267090"/>
              </p:ext>
            </p:extLst>
          </p:nvPr>
        </p:nvGraphicFramePr>
        <p:xfrm>
          <a:off x="5832000" y="198900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1131504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Brian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0" y="3789000"/>
            <a:ext cx="3240000" cy="19800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FF"/>
            </a:solidFill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Id       Name    Grade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1131411  Dora       91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1131430  Ariel      91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1131432  Eason      83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92000" y="57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2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89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Times New Roman"/>
              </a:rPr>
              <a:t>Read All Records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ea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ea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( 8 )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( 5 )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32000" y="198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1131411 Dora 91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1131430 Ariel 91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1131432 Eason 83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1131504 Brian 84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92000" y="378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5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332505"/>
              </p:ext>
            </p:extLst>
          </p:nvPr>
        </p:nvGraphicFramePr>
        <p:xfrm>
          <a:off x="5832000" y="198900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1131504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Brian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0" y="3789000"/>
            <a:ext cx="3240000" cy="19800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FF"/>
            </a:solidFill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Id       Name    Grade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1131411  Dora       91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1131430  Ariel      91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1131432  Eason      83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1131504  Brian      84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92000" y="57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2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449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577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 a Text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1" hangingPunct="1">
              <a:spcBef>
                <a:spcPct val="50000"/>
              </a:spcBef>
            </a:pPr>
            <a:r>
              <a:rPr kumimoji="1" lang="en-US" altLang="zh-TW" sz="160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ifstream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1"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kumimoji="1" lang="en-US" altLang="zh-TW" sz="1600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</a:t>
            </a:r>
            <a:r>
              <a:rPr kumimoji="1" lang="en-US" altLang="zh-TW" sz="1600" dirty="0" err="1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grades.txt</a:t>
            </a:r>
            <a:r>
              <a:rPr kumimoji="1" lang="en-US" altLang="zh-TW" sz="1600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kumimoji="1" lang="en-US" altLang="zh-TW" sz="160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ios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::in )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</a:rPr>
              <a:t>;</a:t>
            </a:r>
          </a:p>
          <a:p>
            <a:pPr marL="342900" lvl="0" indent="-342900" eaLnBrk="1" hangingPunct="1">
              <a:spcBef>
                <a:spcPct val="50000"/>
              </a:spcBef>
            </a:pPr>
            <a:r>
              <a:rPr kumimoji="1" lang="en-US" altLang="zh-TW" sz="2000" b="1" dirty="0">
                <a:solidFill>
                  <a:srgbClr val="0000FF"/>
                </a:solidFill>
                <a:latin typeface="Courier New" pitchFamily="49" charset="0"/>
                <a:ea typeface="新細明體"/>
              </a:rPr>
              <a:t>	</a:t>
            </a:r>
            <a:r>
              <a:rPr kumimoji="1" lang="en-US" altLang="zh-TW" dirty="0">
                <a:solidFill>
                  <a:srgbClr val="0000FF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Open an existing file; if the file doesn't exit, fail.</a:t>
            </a:r>
          </a:p>
          <a:p>
            <a:pPr marL="342900" lvl="0" indent="-342900" eaLnBrk="1" hangingPunct="1">
              <a:spcBef>
                <a:spcPct val="50000"/>
              </a:spcBef>
            </a:pPr>
            <a:endParaRPr kumimoji="1" lang="en-US" altLang="zh-TW" sz="2000" b="1" dirty="0">
              <a:solidFill>
                <a:srgbClr val="0000FF"/>
              </a:solidFill>
              <a:latin typeface="Courier New" pitchFamily="49" charset="0"/>
              <a:ea typeface="新細明體"/>
            </a:endParaRPr>
          </a:p>
          <a:p>
            <a:pPr marL="342900" lvl="0" indent="-342900" eaLnBrk="1" hangingPunct="1">
              <a:spcBef>
                <a:spcPct val="50000"/>
              </a:spcBef>
            </a:pPr>
            <a:r>
              <a:rPr kumimoji="1" lang="en-US" altLang="zh-TW" sz="160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ofstream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1"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outFile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kumimoji="1" lang="en-US" altLang="zh-TW" sz="1600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</a:t>
            </a:r>
            <a:r>
              <a:rPr kumimoji="1" lang="en-US" altLang="zh-TW" sz="1600" dirty="0" err="1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grades.txt</a:t>
            </a:r>
            <a:r>
              <a:rPr kumimoji="1" lang="en-US" altLang="zh-TW" sz="1600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kumimoji="1" lang="en-US" altLang="zh-TW" sz="160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ios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::out )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</a:rPr>
              <a:t>;</a:t>
            </a:r>
          </a:p>
          <a:p>
            <a:pPr marL="342900" lvl="0" indent="-342900" eaLnBrk="1" hangingPunct="1">
              <a:spcBef>
                <a:spcPct val="50000"/>
              </a:spcBef>
            </a:pPr>
            <a:r>
              <a:rPr kumimoji="1" lang="en-US" altLang="zh-TW" sz="2000" dirty="0">
                <a:solidFill>
                  <a:srgbClr val="0000FF"/>
                </a:solidFill>
                <a:latin typeface="Lucida Console" panose="020B0609040504020204" pitchFamily="49" charset="0"/>
                <a:ea typeface="新細明體"/>
              </a:rPr>
              <a:t>	</a:t>
            </a:r>
            <a:r>
              <a:rPr kumimoji="1" lang="en-US" altLang="zh-TW" dirty="0">
                <a:solidFill>
                  <a:srgbClr val="0000FF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Create a file; if the file have existed, the data in it will be delete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2098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 a Text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kumimoji="1" lang="en-US" altLang="zh-TW" sz="160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ifstream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1"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kumimoji="1" lang="en-US" altLang="zh-TW" sz="1600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</a:t>
            </a:r>
            <a:r>
              <a:rPr kumimoji="1" lang="en-US" altLang="zh-TW" sz="1600" dirty="0" err="1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grades.txt</a:t>
            </a:r>
            <a:r>
              <a:rPr kumimoji="1" lang="en-US" altLang="zh-TW" sz="1600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kumimoji="1" lang="en-US" altLang="zh-TW" sz="160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ios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::in )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</a:rPr>
              <a:t>;</a:t>
            </a:r>
          </a:p>
          <a:p>
            <a:pPr marL="342900" lvl="0" indent="-342900">
              <a:spcBef>
                <a:spcPts val="600"/>
              </a:spcBef>
            </a:pPr>
            <a:r>
              <a:rPr kumimoji="1" lang="en-US" altLang="zh-TW" sz="160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ifstream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1"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600"/>
              </a:spcBef>
            </a:pPr>
            <a:r>
              <a:rPr kumimoji="1"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inFile.open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kumimoji="1" lang="en-US" altLang="zh-TW" sz="1600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</a:t>
            </a:r>
            <a:r>
              <a:rPr kumimoji="1" lang="en-US" altLang="zh-TW" sz="1600" dirty="0" err="1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grades.txt</a:t>
            </a:r>
            <a:r>
              <a:rPr kumimoji="1" lang="en-US" altLang="zh-TW" sz="1600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kumimoji="1" lang="en-US" altLang="zh-TW" sz="160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ios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::in )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</a:rPr>
              <a:t>;</a:t>
            </a:r>
          </a:p>
          <a:p>
            <a:pPr marL="342900" lvl="0" indent="-342900" eaLnBrk="1" hangingPunct="1">
              <a:spcBef>
                <a:spcPts val="600"/>
              </a:spcBef>
            </a:pPr>
            <a:endParaRPr kumimoji="1" lang="en-US" altLang="zh-TW" sz="1600" dirty="0">
              <a:solidFill>
                <a:srgbClr val="0000FF"/>
              </a:solidFill>
              <a:latin typeface="Lucida Console" panose="020B0609040504020204" pitchFamily="49" charset="0"/>
              <a:ea typeface="新細明體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kumimoji="1" lang="en-US" altLang="zh-TW" sz="160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ofstream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1"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outFile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kumimoji="1" lang="en-US" altLang="zh-TW" sz="1600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</a:t>
            </a:r>
            <a:r>
              <a:rPr kumimoji="1" lang="en-US" altLang="zh-TW" sz="1600" dirty="0" err="1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grades.txt</a:t>
            </a:r>
            <a:r>
              <a:rPr kumimoji="1" lang="en-US" altLang="zh-TW" sz="1600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kumimoji="1" lang="en-US" altLang="zh-TW" sz="160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ios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::out )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</a:rPr>
              <a:t>;</a:t>
            </a:r>
          </a:p>
          <a:p>
            <a:pPr marL="342900" lvl="0" indent="-342900">
              <a:spcBef>
                <a:spcPts val="600"/>
              </a:spcBef>
            </a:pPr>
            <a:r>
              <a:rPr kumimoji="1" lang="en-US" altLang="zh-TW" sz="160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ofstream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1"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outFile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600"/>
              </a:spcBef>
            </a:pPr>
            <a:r>
              <a:rPr kumimoji="1"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outFile.open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kumimoji="1" lang="en-US" altLang="zh-TW" sz="1600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</a:t>
            </a:r>
            <a:r>
              <a:rPr kumimoji="1" lang="en-US" altLang="zh-TW" sz="1600" dirty="0" err="1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grades.txt</a:t>
            </a:r>
            <a:r>
              <a:rPr kumimoji="1" lang="en-US" altLang="zh-TW" sz="1600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kumimoji="1" lang="en-US" altLang="zh-TW" sz="160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ios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::out )</a:t>
            </a:r>
            <a:r>
              <a:rPr kumimoji="1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91327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Opening Errors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possible file opening errors are:</a:t>
            </a:r>
          </a:p>
          <a:p>
            <a:pPr lvl="1"/>
            <a:r>
              <a:rPr lang="en-US" altLang="zh-TW" dirty="0"/>
              <a:t>attempting to open a nonexistent file for reading,</a:t>
            </a:r>
          </a:p>
          <a:p>
            <a:pPr lvl="1"/>
            <a:r>
              <a:rPr lang="en-US" altLang="zh-TW" dirty="0"/>
              <a:t>attempting to open a file for reading or writing without permission and</a:t>
            </a:r>
          </a:p>
          <a:p>
            <a:pPr lvl="1"/>
            <a:r>
              <a:rPr lang="en-US" altLang="zh-TW" dirty="0"/>
              <a:t>opening a file for writing when no disk space is available.</a:t>
            </a:r>
          </a:p>
        </p:txBody>
      </p:sp>
    </p:spTree>
    <p:extLst>
      <p:ext uri="{BB962C8B-B14F-4D97-AF65-F5344CB8AC3E}">
        <p14:creationId xmlns:p14="http://schemas.microsoft.com/office/powerpoint/2010/main" val="56059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File Position</a:t>
            </a:r>
          </a:p>
        </p:txBody>
      </p:sp>
    </p:spTree>
    <p:extLst>
      <p:ext uri="{BB962C8B-B14F-4D97-AF65-F5344CB8AC3E}">
        <p14:creationId xmlns:p14="http://schemas.microsoft.com/office/powerpoint/2010/main" val="667945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grades.txt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::in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"File could not be opened"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system(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exit( 1 );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student's id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student's name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student's grade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"Id"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"Name"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"Grade"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9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Writing a Text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id[] = {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"1131411"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"1131430"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"1131432"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"1131504"</a:t>
            </a:r>
            <a:r>
              <a:rPr lang="zh-TW" altLang="en-US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};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name[] = {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"Dora"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"Ariel"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"Eason"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"Brian"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};</a:t>
            </a:r>
          </a:p>
          <a:p>
            <a:pPr lvl="0"/>
            <a:r>
              <a:rPr lang="sv-SE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sv-SE" altLang="zh-TW" dirty="0">
                <a:solidFill>
                  <a:srgbClr val="000000"/>
                </a:solidFill>
                <a:latin typeface="Lucida Console"/>
              </a:rPr>
              <a:t> grade[]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{ 91, 91, 83, 84 }</a:t>
            </a:r>
            <a:r>
              <a:rPr lang="sv-SE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4;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72000" y="3789000"/>
            <a:ext cx="288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12000" y="558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260837"/>
              </p:ext>
            </p:extLst>
          </p:nvPr>
        </p:nvGraphicFramePr>
        <p:xfrm>
          <a:off x="4572000" y="3789000"/>
          <a:ext cx="3600000" cy="180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9880621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255336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8096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2731754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id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name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fr-FR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grade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50106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1131411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Dora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91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4717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1131430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Ariel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91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72504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1131432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Dawn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80656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1131504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Hsien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69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536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2000" y="450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1131411 Dora 91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1131430 Ariel 91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1131432 Eason 83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1131504 Brian 84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92000" y="39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7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71381"/>
              </p:ext>
            </p:extLst>
          </p:nvPr>
        </p:nvGraphicFramePr>
        <p:xfrm>
          <a:off x="6012000" y="549000"/>
          <a:ext cx="27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01000100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01110010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r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00111001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57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32000" y="3069000"/>
            <a:ext cx="19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algn="r" eaLnBrk="1" hangingPunct="1">
              <a:spcBef>
                <a:spcPts val="300"/>
              </a:spcBef>
              <a:buFontTx/>
              <a:buNone/>
            </a:pPr>
            <a:r>
              <a:rPr kumimoji="1" lang="en-US" altLang="zh-TW" b="0" dirty="0">
                <a:solidFill>
                  <a:srgbClr val="0000FF"/>
                </a:solidFill>
                <a:ea typeface="新細明體" pitchFamily="18" charset="-120"/>
              </a:rPr>
              <a:t>file position</a:t>
            </a:r>
            <a:endParaRPr kumimoji="1" lang="zh-TW" altLang="en-US" b="0" dirty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4212000" y="3069000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36000" anchor="ctr" anchorCtr="1"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TW" sz="3200" b="0" kern="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1" lang="zh-TW" altLang="en-US" sz="3200" b="0" kern="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0" name="Line 99"/>
          <p:cNvSpPr>
            <a:spLocks noChangeShapeType="1"/>
          </p:cNvSpPr>
          <p:nvPr/>
        </p:nvSpPr>
        <p:spPr bwMode="auto">
          <a:xfrm flipV="1">
            <a:off x="4932000" y="729000"/>
            <a:ext cx="1620000" cy="27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63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2000" y="450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1131411 Dora 91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1131430 Ariel 91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1131432 Eason 83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1131504 Brian 84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92000" y="39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7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446443"/>
              </p:ext>
            </p:extLst>
          </p:nvPr>
        </p:nvGraphicFramePr>
        <p:xfrm>
          <a:off x="6012000" y="549000"/>
          <a:ext cx="27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01000100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01110010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r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00111001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57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4212000" y="3069000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36000" anchor="ctr" anchorCtr="1"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TW" sz="3200" b="0" kern="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8</a:t>
            </a:r>
            <a:endParaRPr kumimoji="1" lang="zh-TW" altLang="en-US" sz="3200" b="0" kern="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0" name="Line 99"/>
          <p:cNvSpPr>
            <a:spLocks noChangeShapeType="1"/>
          </p:cNvSpPr>
          <p:nvPr/>
        </p:nvSpPr>
        <p:spPr bwMode="auto">
          <a:xfrm>
            <a:off x="4932000" y="3429000"/>
            <a:ext cx="162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232000" y="3069000"/>
            <a:ext cx="19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algn="r" eaLnBrk="1" hangingPunct="1">
              <a:spcBef>
                <a:spcPts val="300"/>
              </a:spcBef>
              <a:buFontTx/>
              <a:buNone/>
            </a:pPr>
            <a:r>
              <a:rPr kumimoji="1" lang="en-US" altLang="zh-TW" b="0" dirty="0">
                <a:solidFill>
                  <a:srgbClr val="0000FF"/>
                </a:solidFill>
                <a:ea typeface="新細明體" pitchFamily="18" charset="-120"/>
              </a:rPr>
              <a:t>file position</a:t>
            </a:r>
            <a:endParaRPr kumimoji="1" lang="zh-TW" altLang="en-US" b="0" dirty="0">
              <a:solidFill>
                <a:srgbClr val="0000FF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0964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2000" y="450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1131411 Dora 91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1131430 Ariel 91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1131432 Eason 83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1131504 Brian 84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92000" y="39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7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486716"/>
              </p:ext>
            </p:extLst>
          </p:nvPr>
        </p:nvGraphicFramePr>
        <p:xfrm>
          <a:off x="6012000" y="549000"/>
          <a:ext cx="27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01000100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01110010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r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00111001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57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4212000" y="3069000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36000" anchor="ctr" anchorCtr="1"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TW" sz="3200" b="0" kern="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13</a:t>
            </a:r>
            <a:endParaRPr kumimoji="1" lang="zh-TW" altLang="en-US" sz="3200" b="0" kern="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0" name="Line 99"/>
          <p:cNvSpPr>
            <a:spLocks noChangeShapeType="1"/>
          </p:cNvSpPr>
          <p:nvPr/>
        </p:nvSpPr>
        <p:spPr bwMode="auto">
          <a:xfrm>
            <a:off x="4932000" y="3429000"/>
            <a:ext cx="1620000" cy="19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232000" y="3069000"/>
            <a:ext cx="19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algn="r" eaLnBrk="1" hangingPunct="1">
              <a:spcBef>
                <a:spcPts val="300"/>
              </a:spcBef>
              <a:buFontTx/>
              <a:buNone/>
            </a:pPr>
            <a:r>
              <a:rPr kumimoji="1" lang="en-US" altLang="zh-TW" b="0" dirty="0">
                <a:solidFill>
                  <a:srgbClr val="0000FF"/>
                </a:solidFill>
                <a:ea typeface="新細明體" pitchFamily="18" charset="-120"/>
              </a:rPr>
              <a:t>file position</a:t>
            </a:r>
            <a:endParaRPr kumimoji="1" lang="zh-TW" altLang="en-US" b="0" dirty="0">
              <a:solidFill>
                <a:srgbClr val="0000FF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4338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2000" y="450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1131411 Dora 91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1131430 Ariel 91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1131432 Eason 83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1131504 Brian 84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92000" y="39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7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53087"/>
              </p:ext>
            </p:extLst>
          </p:nvPr>
        </p:nvGraphicFramePr>
        <p:xfrm>
          <a:off x="6012000" y="549000"/>
          <a:ext cx="27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01000100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01110010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r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00111001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57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4212000" y="3069000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36000" anchor="ctr" anchorCtr="1"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TW" sz="3200" b="0" kern="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15</a:t>
            </a:r>
            <a:endParaRPr kumimoji="1" lang="zh-TW" altLang="en-US" sz="3200" b="0" kern="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0" name="Line 99"/>
          <p:cNvSpPr>
            <a:spLocks noChangeShapeType="1"/>
          </p:cNvSpPr>
          <p:nvPr/>
        </p:nvSpPr>
        <p:spPr bwMode="auto">
          <a:xfrm>
            <a:off x="4932000" y="3429000"/>
            <a:ext cx="1620000" cy="27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232000" y="3069000"/>
            <a:ext cx="19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algn="r" eaLnBrk="1" hangingPunct="1">
              <a:spcBef>
                <a:spcPts val="300"/>
              </a:spcBef>
              <a:buFontTx/>
              <a:buNone/>
            </a:pPr>
            <a:r>
              <a:rPr kumimoji="1" lang="en-US" altLang="zh-TW" b="0" dirty="0">
                <a:solidFill>
                  <a:srgbClr val="0000FF"/>
                </a:solidFill>
                <a:ea typeface="新細明體" pitchFamily="18" charset="-120"/>
              </a:rPr>
              <a:t>file position</a:t>
            </a:r>
            <a:endParaRPr kumimoji="1" lang="zh-TW" altLang="en-US" b="0" dirty="0">
              <a:solidFill>
                <a:srgbClr val="0000FF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5758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56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Writing a Text File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ofstream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grades.txt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::out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"File could not be opened\n"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system(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exit( 1 );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ea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id[] = {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"1131411"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"1131430"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"1131432"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"1131504"</a:t>
            </a:r>
            <a:r>
              <a:rPr lang="zh-TW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ea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name[] = {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"Dora"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"Ariel"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"Eason"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"Brian"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};</a:t>
            </a:r>
          </a:p>
          <a:p>
            <a:pPr lvl="0"/>
            <a:r>
              <a:rPr lang="sv-SE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sv-SE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sv-SE" altLang="zh-TW" dirty="0">
                <a:solidFill>
                  <a:srgbClr val="000000"/>
                </a:solidFill>
                <a:latin typeface="+mn-ea"/>
              </a:rPr>
              <a:t> grade[] =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{ 91, 91, 83, 84 }</a:t>
            </a:r>
            <a:r>
              <a:rPr lang="sv-SE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4;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grade[ i ]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849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4; i++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2000" y="450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92000" y="39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32000" y="3069000"/>
            <a:ext cx="19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algn="r" eaLnBrk="1" hangingPunct="1">
              <a:spcBef>
                <a:spcPts val="300"/>
              </a:spcBef>
              <a:buFontTx/>
              <a:buNone/>
            </a:pPr>
            <a:r>
              <a:rPr kumimoji="1" lang="en-US" altLang="zh-TW" b="0" dirty="0">
                <a:solidFill>
                  <a:srgbClr val="0000FF"/>
                </a:solidFill>
                <a:ea typeface="新細明體" pitchFamily="18" charset="-120"/>
              </a:rPr>
              <a:t>file position</a:t>
            </a:r>
            <a:endParaRPr kumimoji="1" lang="zh-TW" altLang="en-US" b="0" dirty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4212000" y="3069000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36000" anchor="ctr" anchorCtr="1"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TW" sz="3200" b="0" kern="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1" lang="zh-TW" altLang="en-US" sz="3200" b="0" kern="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0" name="Line 99"/>
          <p:cNvSpPr>
            <a:spLocks noChangeShapeType="1"/>
          </p:cNvSpPr>
          <p:nvPr/>
        </p:nvSpPr>
        <p:spPr bwMode="auto">
          <a:xfrm flipV="1">
            <a:off x="4932000" y="729000"/>
            <a:ext cx="1620000" cy="27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1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665531"/>
              </p:ext>
            </p:extLst>
          </p:nvPr>
        </p:nvGraphicFramePr>
        <p:xfrm>
          <a:off x="3492000" y="522900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1131411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Dora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626934"/>
              </p:ext>
            </p:extLst>
          </p:nvPr>
        </p:nvGraphicFramePr>
        <p:xfrm>
          <a:off x="6012000" y="549000"/>
          <a:ext cx="27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970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4; i++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2000" y="450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1131411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92000" y="39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4212000" y="3069000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36000" anchor="ctr" anchorCtr="1"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TW" sz="3200" b="0" kern="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7</a:t>
            </a:r>
            <a:endParaRPr kumimoji="1" lang="zh-TW" altLang="en-US" sz="3200" b="0" kern="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0" name="Line 99"/>
          <p:cNvSpPr>
            <a:spLocks noChangeShapeType="1"/>
          </p:cNvSpPr>
          <p:nvPr/>
        </p:nvSpPr>
        <p:spPr bwMode="auto">
          <a:xfrm flipV="1">
            <a:off x="4932000" y="3249000"/>
            <a:ext cx="162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1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911117"/>
              </p:ext>
            </p:extLst>
          </p:nvPr>
        </p:nvGraphicFramePr>
        <p:xfrm>
          <a:off x="3492000" y="522900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1131411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Dora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620948"/>
              </p:ext>
            </p:extLst>
          </p:nvPr>
        </p:nvGraphicFramePr>
        <p:xfrm>
          <a:off x="6012000" y="549000"/>
          <a:ext cx="27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232000" y="3069000"/>
            <a:ext cx="19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algn="r" eaLnBrk="1" hangingPunct="1">
              <a:spcBef>
                <a:spcPts val="300"/>
              </a:spcBef>
              <a:buFontTx/>
              <a:buNone/>
            </a:pPr>
            <a:r>
              <a:rPr kumimoji="1" lang="en-US" altLang="zh-TW" b="0" dirty="0">
                <a:solidFill>
                  <a:srgbClr val="0000FF"/>
                </a:solidFill>
                <a:ea typeface="新細明體" pitchFamily="18" charset="-120"/>
              </a:rPr>
              <a:t>file position</a:t>
            </a:r>
            <a:endParaRPr kumimoji="1" lang="zh-TW" altLang="en-US" b="0" dirty="0">
              <a:solidFill>
                <a:srgbClr val="0000FF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6693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4; i++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2000" y="450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1131411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92000" y="39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4212000" y="3069000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36000" anchor="ctr" anchorCtr="1"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TW" sz="3200" b="0" kern="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8</a:t>
            </a:r>
            <a:endParaRPr kumimoji="1" lang="zh-TW" altLang="en-US" sz="3200" b="0" kern="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0" name="Line 99"/>
          <p:cNvSpPr>
            <a:spLocks noChangeShapeType="1"/>
          </p:cNvSpPr>
          <p:nvPr/>
        </p:nvSpPr>
        <p:spPr bwMode="auto">
          <a:xfrm>
            <a:off x="4932000" y="3429000"/>
            <a:ext cx="162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1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748481"/>
              </p:ext>
            </p:extLst>
          </p:nvPr>
        </p:nvGraphicFramePr>
        <p:xfrm>
          <a:off x="3492000" y="522900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1131411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Dora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742284"/>
              </p:ext>
            </p:extLst>
          </p:nvPr>
        </p:nvGraphicFramePr>
        <p:xfrm>
          <a:off x="6012000" y="549000"/>
          <a:ext cx="27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232000" y="3069000"/>
            <a:ext cx="19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algn="r" eaLnBrk="1" hangingPunct="1">
              <a:spcBef>
                <a:spcPts val="300"/>
              </a:spcBef>
              <a:buFontTx/>
              <a:buNone/>
            </a:pPr>
            <a:r>
              <a:rPr kumimoji="1" lang="en-US" altLang="zh-TW" b="0" dirty="0">
                <a:solidFill>
                  <a:srgbClr val="0000FF"/>
                </a:solidFill>
                <a:ea typeface="新細明體" pitchFamily="18" charset="-120"/>
              </a:rPr>
              <a:t>file position</a:t>
            </a:r>
            <a:endParaRPr kumimoji="1" lang="zh-TW" altLang="en-US" b="0" dirty="0">
              <a:solidFill>
                <a:srgbClr val="0000FF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3655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4; i++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2000" y="450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1131411 Dora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92000" y="39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4212000" y="3069000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36000" anchor="ctr" anchorCtr="1"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TW" sz="3200" b="0" kern="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12</a:t>
            </a:r>
            <a:endParaRPr kumimoji="1" lang="zh-TW" altLang="en-US" sz="3200" b="0" kern="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0" name="Line 99"/>
          <p:cNvSpPr>
            <a:spLocks noChangeShapeType="1"/>
          </p:cNvSpPr>
          <p:nvPr/>
        </p:nvSpPr>
        <p:spPr bwMode="auto">
          <a:xfrm>
            <a:off x="4932000" y="3429000"/>
            <a:ext cx="1620000" cy="16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1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03520"/>
              </p:ext>
            </p:extLst>
          </p:nvPr>
        </p:nvGraphicFramePr>
        <p:xfrm>
          <a:off x="3492000" y="522900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1131411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Dora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59980"/>
              </p:ext>
            </p:extLst>
          </p:nvPr>
        </p:nvGraphicFramePr>
        <p:xfrm>
          <a:off x="6012000" y="549000"/>
          <a:ext cx="27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01000100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01110010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r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232000" y="3069000"/>
            <a:ext cx="19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algn="r" eaLnBrk="1" hangingPunct="1">
              <a:spcBef>
                <a:spcPts val="300"/>
              </a:spcBef>
              <a:buFontTx/>
              <a:buNone/>
            </a:pPr>
            <a:r>
              <a:rPr kumimoji="1" lang="en-US" altLang="zh-TW" b="0" dirty="0">
                <a:solidFill>
                  <a:srgbClr val="0000FF"/>
                </a:solidFill>
                <a:ea typeface="新細明體" pitchFamily="18" charset="-120"/>
              </a:rPr>
              <a:t>file position</a:t>
            </a:r>
            <a:endParaRPr kumimoji="1" lang="zh-TW" altLang="en-US" b="0" dirty="0">
              <a:solidFill>
                <a:srgbClr val="0000FF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939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Writing a Text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id[] = {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"1131411"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"1131430"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"1131432"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"1131504"</a:t>
            </a:r>
            <a:r>
              <a:rPr lang="zh-TW" altLang="en-US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};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name[] = {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"Dora"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"Ariel"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"Eason"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"Brian"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};</a:t>
            </a:r>
          </a:p>
          <a:p>
            <a:pPr lvl="0"/>
            <a:r>
              <a:rPr lang="sv-SE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sv-SE" altLang="zh-TW" dirty="0">
                <a:solidFill>
                  <a:srgbClr val="000000"/>
                </a:solidFill>
                <a:latin typeface="Lucida Console"/>
              </a:rPr>
              <a:t> grade[]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{ 91, 91, 83, 84 }</a:t>
            </a:r>
            <a:r>
              <a:rPr lang="sv-SE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4;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72000" y="3789000"/>
            <a:ext cx="288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1131411	Dora 91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12000" y="558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886064"/>
              </p:ext>
            </p:extLst>
          </p:nvPr>
        </p:nvGraphicFramePr>
        <p:xfrm>
          <a:off x="4572000" y="3789000"/>
          <a:ext cx="3600000" cy="180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9880621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255336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8096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2731754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id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name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fr-FR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grade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50106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1131411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Dora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91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4717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1131430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Ariel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91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72504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1131432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Dawn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80656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1131504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Hsien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69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58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4; i++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2000" y="450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1131411 Dora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92000" y="39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4212000" y="3069000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36000" anchor="ctr" anchorCtr="1"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TW" sz="3200" b="0" kern="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13</a:t>
            </a:r>
            <a:endParaRPr kumimoji="1" lang="zh-TW" altLang="en-US" sz="3200" b="0" kern="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0" name="Line 99"/>
          <p:cNvSpPr>
            <a:spLocks noChangeShapeType="1"/>
          </p:cNvSpPr>
          <p:nvPr/>
        </p:nvSpPr>
        <p:spPr bwMode="auto">
          <a:xfrm>
            <a:off x="4932000" y="3429000"/>
            <a:ext cx="1620000" cy="19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1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186734"/>
              </p:ext>
            </p:extLst>
          </p:nvPr>
        </p:nvGraphicFramePr>
        <p:xfrm>
          <a:off x="3492000" y="522900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1131411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Dora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25916"/>
              </p:ext>
            </p:extLst>
          </p:nvPr>
        </p:nvGraphicFramePr>
        <p:xfrm>
          <a:off x="6012000" y="549000"/>
          <a:ext cx="27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01000100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01110010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r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232000" y="3069000"/>
            <a:ext cx="19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algn="r" eaLnBrk="1" hangingPunct="1">
              <a:spcBef>
                <a:spcPts val="300"/>
              </a:spcBef>
              <a:buFontTx/>
              <a:buNone/>
            </a:pPr>
            <a:r>
              <a:rPr kumimoji="1" lang="en-US" altLang="zh-TW" b="0" dirty="0">
                <a:solidFill>
                  <a:srgbClr val="0000FF"/>
                </a:solidFill>
                <a:ea typeface="新細明體" pitchFamily="18" charset="-120"/>
              </a:rPr>
              <a:t>file position</a:t>
            </a:r>
            <a:endParaRPr kumimoji="1" lang="zh-TW" altLang="en-US" b="0" dirty="0">
              <a:solidFill>
                <a:srgbClr val="0000FF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7045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4; i++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2000" y="450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1131411 Dora 91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92000" y="39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4212000" y="3069000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36000" anchor="ctr" anchorCtr="1"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TW" sz="3200" b="0" kern="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15</a:t>
            </a:r>
            <a:endParaRPr kumimoji="1" lang="zh-TW" altLang="en-US" sz="3200" b="0" kern="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0" name="Line 99"/>
          <p:cNvSpPr>
            <a:spLocks noChangeShapeType="1"/>
          </p:cNvSpPr>
          <p:nvPr/>
        </p:nvSpPr>
        <p:spPr bwMode="auto">
          <a:xfrm>
            <a:off x="4932000" y="3429000"/>
            <a:ext cx="1620000" cy="27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1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030564"/>
              </p:ext>
            </p:extLst>
          </p:nvPr>
        </p:nvGraphicFramePr>
        <p:xfrm>
          <a:off x="3492000" y="522900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1131411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Dora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96440"/>
              </p:ext>
            </p:extLst>
          </p:nvPr>
        </p:nvGraphicFramePr>
        <p:xfrm>
          <a:off x="6012000" y="549000"/>
          <a:ext cx="2700000" cy="57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01000100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01110010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r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00111001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57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232000" y="3069000"/>
            <a:ext cx="19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algn="r" eaLnBrk="1" hangingPunct="1">
              <a:spcBef>
                <a:spcPts val="300"/>
              </a:spcBef>
              <a:buFontTx/>
              <a:buNone/>
            </a:pPr>
            <a:r>
              <a:rPr kumimoji="1" lang="en-US" altLang="zh-TW" b="0" dirty="0">
                <a:solidFill>
                  <a:srgbClr val="0000FF"/>
                </a:solidFill>
                <a:ea typeface="新細明體" pitchFamily="18" charset="-120"/>
              </a:rPr>
              <a:t>file position</a:t>
            </a:r>
            <a:endParaRPr kumimoji="1" lang="zh-TW" altLang="en-US" b="0" dirty="0">
              <a:solidFill>
                <a:srgbClr val="0000FF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7311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10130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inFile.seekg</a:t>
            </a:r>
            <a:r>
              <a:rPr lang="en-US" altLang="zh-TW" dirty="0"/>
              <a:t>( 0, </a:t>
            </a:r>
            <a:r>
              <a:rPr lang="en-US" altLang="zh-TW" dirty="0" err="1"/>
              <a:t>ios</a:t>
            </a:r>
            <a:r>
              <a:rPr lang="en-US" altLang="zh-TW" dirty="0"/>
              <a:t>::beg );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872000" y="2709000"/>
            <a:ext cx="1980000" cy="720000"/>
          </a:xfrm>
        </p:spPr>
        <p:txBody>
          <a:bodyPr/>
          <a:lstStyle/>
          <a:p>
            <a:pPr lvl="0" algn="r" eaLnBrk="1" hangingPunct="1">
              <a:spcBef>
                <a:spcPts val="0"/>
              </a:spcBef>
            </a:pPr>
            <a:r>
              <a:rPr kumimoji="1" lang="en-US" altLang="zh-TW" sz="2800" dirty="0">
                <a:solidFill>
                  <a:srgbClr val="0000FF"/>
                </a:solidFill>
                <a:latin typeface="Times New Roman"/>
                <a:ea typeface="新細明體" pitchFamily="18" charset="-120"/>
              </a:rPr>
              <a:t>file position</a:t>
            </a:r>
            <a:endParaRPr kumimoji="1" lang="zh-TW" altLang="en-US" sz="2800" dirty="0">
              <a:solidFill>
                <a:srgbClr val="0000FF"/>
              </a:solidFill>
              <a:latin typeface="Times New Roman"/>
              <a:ea typeface="新細明體" pitchFamily="18" charset="-120"/>
            </a:endParaRPr>
          </a:p>
        </p:txBody>
      </p:sp>
      <p:graphicFrame>
        <p:nvGraphicFramePr>
          <p:cNvPr id="5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67925"/>
              </p:ext>
            </p:extLst>
          </p:nvPr>
        </p:nvGraphicFramePr>
        <p:xfrm>
          <a:off x="5472000" y="1269000"/>
          <a:ext cx="2880000" cy="43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98"/>
          <p:cNvSpPr>
            <a:spLocks noChangeArrowheads="1"/>
          </p:cNvSpPr>
          <p:nvPr/>
        </p:nvSpPr>
        <p:spPr bwMode="auto">
          <a:xfrm>
            <a:off x="3852000" y="2710984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18000" anchor="ctr" anchorCtr="1"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1" lang="zh-TW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" name="Line 99"/>
          <p:cNvSpPr>
            <a:spLocks noChangeShapeType="1"/>
          </p:cNvSpPr>
          <p:nvPr/>
        </p:nvSpPr>
        <p:spPr bwMode="auto">
          <a:xfrm flipV="1">
            <a:off x="4572000" y="1448998"/>
            <a:ext cx="1440000" cy="162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43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inFile.seekg</a:t>
            </a:r>
            <a:r>
              <a:rPr lang="en-US" altLang="zh-TW" dirty="0"/>
              <a:t>( 2, </a:t>
            </a:r>
            <a:r>
              <a:rPr lang="en-US" altLang="zh-TW" dirty="0" err="1"/>
              <a:t>ios</a:t>
            </a:r>
            <a:r>
              <a:rPr lang="en-US" altLang="zh-TW" dirty="0"/>
              <a:t>::beg );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algn="r" eaLnBrk="1" hangingPunct="1">
              <a:spcBef>
                <a:spcPts val="0"/>
              </a:spcBef>
            </a:pPr>
            <a:r>
              <a:rPr kumimoji="1" lang="en-US" altLang="zh-TW" sz="2800" dirty="0">
                <a:solidFill>
                  <a:srgbClr val="0000FF"/>
                </a:solidFill>
                <a:latin typeface="Times New Roman"/>
                <a:ea typeface="新細明體" pitchFamily="18" charset="-120"/>
              </a:rPr>
              <a:t>file position</a:t>
            </a:r>
            <a:endParaRPr kumimoji="1" lang="zh-TW" altLang="en-US" sz="2800" dirty="0">
              <a:solidFill>
                <a:srgbClr val="0000FF"/>
              </a:solidFill>
              <a:latin typeface="Times New Roman"/>
              <a:ea typeface="新細明體" pitchFamily="18" charset="-120"/>
            </a:endParaRPr>
          </a:p>
        </p:txBody>
      </p:sp>
      <p:graphicFrame>
        <p:nvGraphicFramePr>
          <p:cNvPr id="5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67925"/>
              </p:ext>
            </p:extLst>
          </p:nvPr>
        </p:nvGraphicFramePr>
        <p:xfrm>
          <a:off x="5472000" y="1269000"/>
          <a:ext cx="2880000" cy="43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98"/>
          <p:cNvSpPr>
            <a:spLocks noChangeArrowheads="1"/>
          </p:cNvSpPr>
          <p:nvPr/>
        </p:nvSpPr>
        <p:spPr bwMode="auto">
          <a:xfrm>
            <a:off x="3852000" y="2710984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18000" anchor="ctr" anchorCtr="1"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1" lang="zh-TW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" name="Line 99"/>
          <p:cNvSpPr>
            <a:spLocks noChangeShapeType="1"/>
          </p:cNvSpPr>
          <p:nvPr/>
        </p:nvSpPr>
        <p:spPr bwMode="auto">
          <a:xfrm flipV="1">
            <a:off x="4572000" y="2168999"/>
            <a:ext cx="1440000" cy="89999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37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inFile.seekg</a:t>
            </a:r>
            <a:r>
              <a:rPr lang="en-US" altLang="zh-TW" dirty="0"/>
              <a:t>( -1, </a:t>
            </a:r>
            <a:r>
              <a:rPr lang="en-US" altLang="zh-TW" dirty="0" err="1"/>
              <a:t>ios</a:t>
            </a:r>
            <a:r>
              <a:rPr lang="en-US" altLang="zh-TW" dirty="0"/>
              <a:t>::beg );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algn="r" eaLnBrk="1" hangingPunct="1">
              <a:spcBef>
                <a:spcPts val="0"/>
              </a:spcBef>
            </a:pPr>
            <a:r>
              <a:rPr kumimoji="1" lang="en-US" altLang="zh-TW" sz="2800" dirty="0">
                <a:solidFill>
                  <a:srgbClr val="0000FF"/>
                </a:solidFill>
                <a:latin typeface="Times New Roman"/>
                <a:ea typeface="新細明體" pitchFamily="18" charset="-120"/>
              </a:rPr>
              <a:t>file position</a:t>
            </a:r>
            <a:endParaRPr kumimoji="1" lang="zh-TW" altLang="en-US" sz="2800" dirty="0">
              <a:solidFill>
                <a:srgbClr val="0000FF"/>
              </a:solidFill>
              <a:latin typeface="Times New Roman"/>
              <a:ea typeface="新細明體" pitchFamily="18" charset="-120"/>
            </a:endParaRPr>
          </a:p>
        </p:txBody>
      </p:sp>
      <p:graphicFrame>
        <p:nvGraphicFramePr>
          <p:cNvPr id="5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67925"/>
              </p:ext>
            </p:extLst>
          </p:nvPr>
        </p:nvGraphicFramePr>
        <p:xfrm>
          <a:off x="5472000" y="1269000"/>
          <a:ext cx="2880000" cy="43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98"/>
          <p:cNvSpPr>
            <a:spLocks noChangeArrowheads="1"/>
          </p:cNvSpPr>
          <p:nvPr/>
        </p:nvSpPr>
        <p:spPr bwMode="auto">
          <a:xfrm>
            <a:off x="3852000" y="2710984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18000" anchor="ctr" anchorCtr="1"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1" lang="zh-TW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" name="Line 99"/>
          <p:cNvSpPr>
            <a:spLocks noChangeShapeType="1"/>
          </p:cNvSpPr>
          <p:nvPr/>
        </p:nvSpPr>
        <p:spPr bwMode="auto">
          <a:xfrm flipV="1">
            <a:off x="4572000" y="1449000"/>
            <a:ext cx="1440000" cy="161999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12000" y="4869000"/>
            <a:ext cx="43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inFile.seekg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( -1,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ios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::beg )</a:t>
            </a:r>
          </a:p>
          <a:p>
            <a:pPr algn="l"/>
            <a:r>
              <a:rPr lang="en-US" altLang="zh-TW" b="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sets the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failbit</a:t>
            </a:r>
            <a:r>
              <a:rPr lang="en-US" altLang="zh-TW" b="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and resets the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goodbit</a:t>
            </a:r>
            <a:r>
              <a:rPr lang="en-US" altLang="zh-TW" b="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.</a:t>
            </a:r>
            <a:endParaRPr lang="zh-TW" altLang="en-US" b="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360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inFile.seekg</a:t>
            </a:r>
            <a:r>
              <a:rPr lang="en-US" altLang="zh-TW" dirty="0"/>
              <a:t>( 0, </a:t>
            </a:r>
            <a:r>
              <a:rPr lang="en-US" altLang="zh-TW" dirty="0" err="1"/>
              <a:t>ios</a:t>
            </a:r>
            <a:r>
              <a:rPr lang="en-US" altLang="zh-TW" dirty="0"/>
              <a:t>::end );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algn="r" eaLnBrk="1" hangingPunct="1">
              <a:spcBef>
                <a:spcPts val="0"/>
              </a:spcBef>
            </a:pPr>
            <a:r>
              <a:rPr kumimoji="1" lang="en-US" altLang="zh-TW" sz="2800" dirty="0">
                <a:solidFill>
                  <a:srgbClr val="0000FF"/>
                </a:solidFill>
                <a:latin typeface="Times New Roman"/>
                <a:ea typeface="新細明體" pitchFamily="18" charset="-120"/>
              </a:rPr>
              <a:t>file position</a:t>
            </a:r>
            <a:endParaRPr kumimoji="1" lang="zh-TW" altLang="en-US" sz="2800" dirty="0">
              <a:solidFill>
                <a:srgbClr val="0000FF"/>
              </a:solidFill>
              <a:latin typeface="Times New Roman"/>
              <a:ea typeface="新細明體" pitchFamily="18" charset="-120"/>
            </a:endParaRPr>
          </a:p>
        </p:txBody>
      </p:sp>
      <p:graphicFrame>
        <p:nvGraphicFramePr>
          <p:cNvPr id="5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67925"/>
              </p:ext>
            </p:extLst>
          </p:nvPr>
        </p:nvGraphicFramePr>
        <p:xfrm>
          <a:off x="5472000" y="1269000"/>
          <a:ext cx="2880000" cy="43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98"/>
          <p:cNvSpPr>
            <a:spLocks noChangeArrowheads="1"/>
          </p:cNvSpPr>
          <p:nvPr/>
        </p:nvSpPr>
        <p:spPr bwMode="auto">
          <a:xfrm>
            <a:off x="3852000" y="2710984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18000" anchor="ctr" anchorCtr="1"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8</a:t>
            </a:r>
            <a:endParaRPr kumimoji="1" lang="zh-TW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" name="Line 99"/>
          <p:cNvSpPr>
            <a:spLocks noChangeShapeType="1"/>
          </p:cNvSpPr>
          <p:nvPr/>
        </p:nvSpPr>
        <p:spPr bwMode="auto">
          <a:xfrm>
            <a:off x="4572000" y="3068998"/>
            <a:ext cx="1440000" cy="126000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402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inFile.seekg</a:t>
            </a:r>
            <a:r>
              <a:rPr lang="en-US" altLang="zh-TW" dirty="0"/>
              <a:t>( -1, </a:t>
            </a:r>
            <a:r>
              <a:rPr lang="en-US" altLang="zh-TW" dirty="0" err="1"/>
              <a:t>ios</a:t>
            </a:r>
            <a:r>
              <a:rPr lang="en-US" altLang="zh-TW" dirty="0"/>
              <a:t>::end );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algn="r" eaLnBrk="1" hangingPunct="1">
              <a:spcBef>
                <a:spcPts val="0"/>
              </a:spcBef>
            </a:pPr>
            <a:r>
              <a:rPr kumimoji="1" lang="en-US" altLang="zh-TW" sz="2800" dirty="0">
                <a:solidFill>
                  <a:srgbClr val="0000FF"/>
                </a:solidFill>
                <a:latin typeface="Times New Roman"/>
                <a:ea typeface="新細明體" pitchFamily="18" charset="-120"/>
              </a:rPr>
              <a:t>file position</a:t>
            </a:r>
            <a:endParaRPr kumimoji="1" lang="zh-TW" altLang="en-US" sz="2800" dirty="0">
              <a:solidFill>
                <a:srgbClr val="0000FF"/>
              </a:solidFill>
              <a:latin typeface="Times New Roman"/>
              <a:ea typeface="新細明體" pitchFamily="18" charset="-120"/>
            </a:endParaRPr>
          </a:p>
        </p:txBody>
      </p:sp>
      <p:graphicFrame>
        <p:nvGraphicFramePr>
          <p:cNvPr id="5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67925"/>
              </p:ext>
            </p:extLst>
          </p:nvPr>
        </p:nvGraphicFramePr>
        <p:xfrm>
          <a:off x="5472000" y="1269000"/>
          <a:ext cx="2880000" cy="43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98"/>
          <p:cNvSpPr>
            <a:spLocks noChangeArrowheads="1"/>
          </p:cNvSpPr>
          <p:nvPr/>
        </p:nvSpPr>
        <p:spPr bwMode="auto">
          <a:xfrm>
            <a:off x="3852000" y="2710984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18000" anchor="ctr" anchorCtr="1"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7</a:t>
            </a:r>
            <a:endParaRPr kumimoji="1" lang="zh-TW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" name="Line 99"/>
          <p:cNvSpPr>
            <a:spLocks noChangeShapeType="1"/>
          </p:cNvSpPr>
          <p:nvPr/>
        </p:nvSpPr>
        <p:spPr bwMode="auto">
          <a:xfrm>
            <a:off x="4572000" y="3068998"/>
            <a:ext cx="1440000" cy="90000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8984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inFile.seekg</a:t>
            </a:r>
            <a:r>
              <a:rPr lang="en-US" altLang="zh-TW" dirty="0"/>
              <a:t>( -3, </a:t>
            </a:r>
            <a:r>
              <a:rPr lang="en-US" altLang="zh-TW" dirty="0" err="1"/>
              <a:t>ios</a:t>
            </a:r>
            <a:r>
              <a:rPr lang="en-US" altLang="zh-TW" dirty="0"/>
              <a:t>::end );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algn="r" eaLnBrk="1" hangingPunct="1">
              <a:spcBef>
                <a:spcPts val="0"/>
              </a:spcBef>
            </a:pPr>
            <a:r>
              <a:rPr kumimoji="1" lang="en-US" altLang="zh-TW" sz="2800" dirty="0">
                <a:solidFill>
                  <a:srgbClr val="0000FF"/>
                </a:solidFill>
                <a:latin typeface="Times New Roman"/>
                <a:ea typeface="新細明體" pitchFamily="18" charset="-120"/>
              </a:rPr>
              <a:t>file position</a:t>
            </a:r>
            <a:endParaRPr kumimoji="1" lang="zh-TW" altLang="en-US" sz="2800" dirty="0">
              <a:solidFill>
                <a:srgbClr val="0000FF"/>
              </a:solidFill>
              <a:latin typeface="Times New Roman"/>
              <a:ea typeface="新細明體" pitchFamily="18" charset="-120"/>
            </a:endParaRPr>
          </a:p>
        </p:txBody>
      </p:sp>
      <p:graphicFrame>
        <p:nvGraphicFramePr>
          <p:cNvPr id="5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67925"/>
              </p:ext>
            </p:extLst>
          </p:nvPr>
        </p:nvGraphicFramePr>
        <p:xfrm>
          <a:off x="5472000" y="1269000"/>
          <a:ext cx="2880000" cy="43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98"/>
          <p:cNvSpPr>
            <a:spLocks noChangeArrowheads="1"/>
          </p:cNvSpPr>
          <p:nvPr/>
        </p:nvSpPr>
        <p:spPr bwMode="auto">
          <a:xfrm>
            <a:off x="3852000" y="2710984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18000" anchor="ctr" anchorCtr="1"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5</a:t>
            </a:r>
            <a:endParaRPr kumimoji="1" lang="zh-TW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" name="Line 99"/>
          <p:cNvSpPr>
            <a:spLocks noChangeShapeType="1"/>
          </p:cNvSpPr>
          <p:nvPr/>
        </p:nvSpPr>
        <p:spPr bwMode="auto">
          <a:xfrm>
            <a:off x="4572000" y="3068998"/>
            <a:ext cx="1440000" cy="18000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78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inFile.seekg</a:t>
            </a:r>
            <a:r>
              <a:rPr lang="en-US" altLang="zh-TW" dirty="0"/>
              <a:t>( 1, </a:t>
            </a:r>
            <a:r>
              <a:rPr lang="en-US" altLang="zh-TW" dirty="0" err="1"/>
              <a:t>ios</a:t>
            </a:r>
            <a:r>
              <a:rPr lang="en-US" altLang="zh-TW" dirty="0"/>
              <a:t>::end );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algn="r" eaLnBrk="1" hangingPunct="1">
              <a:spcBef>
                <a:spcPts val="0"/>
              </a:spcBef>
            </a:pPr>
            <a:r>
              <a:rPr kumimoji="1" lang="en-US" altLang="zh-TW" sz="2800" dirty="0">
                <a:solidFill>
                  <a:srgbClr val="0000FF"/>
                </a:solidFill>
                <a:latin typeface="Times New Roman"/>
                <a:ea typeface="新細明體" pitchFamily="18" charset="-120"/>
              </a:rPr>
              <a:t>file position</a:t>
            </a:r>
            <a:endParaRPr kumimoji="1" lang="zh-TW" altLang="en-US" sz="2800" dirty="0">
              <a:solidFill>
                <a:srgbClr val="0000FF"/>
              </a:solidFill>
              <a:latin typeface="Times New Roman"/>
              <a:ea typeface="新細明體" pitchFamily="18" charset="-120"/>
            </a:endParaRPr>
          </a:p>
        </p:txBody>
      </p:sp>
      <p:graphicFrame>
        <p:nvGraphicFramePr>
          <p:cNvPr id="5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67925"/>
              </p:ext>
            </p:extLst>
          </p:nvPr>
        </p:nvGraphicFramePr>
        <p:xfrm>
          <a:off x="5472000" y="1269000"/>
          <a:ext cx="2880000" cy="43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98"/>
          <p:cNvSpPr>
            <a:spLocks noChangeArrowheads="1"/>
          </p:cNvSpPr>
          <p:nvPr/>
        </p:nvSpPr>
        <p:spPr bwMode="auto">
          <a:xfrm>
            <a:off x="3852000" y="2710984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18000" anchor="ctr" anchorCtr="1"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1" lang="zh-TW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" name="Line 99"/>
          <p:cNvSpPr>
            <a:spLocks noChangeShapeType="1"/>
          </p:cNvSpPr>
          <p:nvPr/>
        </p:nvSpPr>
        <p:spPr bwMode="auto">
          <a:xfrm>
            <a:off x="4572000" y="3068998"/>
            <a:ext cx="1440000" cy="162000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33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Writing a Text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id[] = {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"1131411"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"1131430"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"1131432"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"1131504"</a:t>
            </a:r>
            <a:r>
              <a:rPr lang="zh-TW" altLang="en-US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};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name[] = {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"Dora"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"Ariel"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"Eason"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"Brian"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};</a:t>
            </a:r>
          </a:p>
          <a:p>
            <a:pPr lvl="0"/>
            <a:r>
              <a:rPr lang="sv-SE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sv-SE" altLang="zh-TW" dirty="0">
                <a:solidFill>
                  <a:srgbClr val="000000"/>
                </a:solidFill>
                <a:latin typeface="Lucida Console"/>
              </a:rPr>
              <a:t> grade[]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{ 91, 91, 83, 84 }</a:t>
            </a:r>
            <a:r>
              <a:rPr lang="sv-SE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4;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72000" y="3789000"/>
            <a:ext cx="288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1131411	Dora 91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1131430	Ariel 91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12000" y="558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489803"/>
              </p:ext>
            </p:extLst>
          </p:nvPr>
        </p:nvGraphicFramePr>
        <p:xfrm>
          <a:off x="4572000" y="3789000"/>
          <a:ext cx="3600000" cy="180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9880621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255336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8096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2731754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id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name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fr-FR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grade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50106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1131411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Dora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91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4717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1131430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Ariel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91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72504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1131432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Dawn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80656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1131504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Hsien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69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6294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inFile.seekg</a:t>
            </a:r>
            <a:r>
              <a:rPr lang="en-US" altLang="zh-TW" dirty="0"/>
              <a:t>( 2, </a:t>
            </a:r>
            <a:r>
              <a:rPr lang="en-US" altLang="zh-TW" dirty="0" err="1"/>
              <a:t>ios</a:t>
            </a:r>
            <a:r>
              <a:rPr lang="en-US" altLang="zh-TW" dirty="0"/>
              <a:t>::cur );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algn="r" eaLnBrk="1" hangingPunct="1">
              <a:spcBef>
                <a:spcPts val="0"/>
              </a:spcBef>
            </a:pPr>
            <a:r>
              <a:rPr kumimoji="1" lang="en-US" altLang="zh-TW" sz="2800" dirty="0">
                <a:solidFill>
                  <a:srgbClr val="0000FF"/>
                </a:solidFill>
                <a:latin typeface="Times New Roman"/>
                <a:ea typeface="新細明體" pitchFamily="18" charset="-120"/>
              </a:rPr>
              <a:t>file position</a:t>
            </a:r>
            <a:endParaRPr kumimoji="1" lang="zh-TW" altLang="en-US" sz="2800" dirty="0">
              <a:solidFill>
                <a:srgbClr val="0000FF"/>
              </a:solidFill>
              <a:latin typeface="Times New Roman"/>
              <a:ea typeface="新細明體" pitchFamily="18" charset="-120"/>
            </a:endParaRPr>
          </a:p>
        </p:txBody>
      </p:sp>
      <p:graphicFrame>
        <p:nvGraphicFramePr>
          <p:cNvPr id="5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67925"/>
              </p:ext>
            </p:extLst>
          </p:nvPr>
        </p:nvGraphicFramePr>
        <p:xfrm>
          <a:off x="5472000" y="1269000"/>
          <a:ext cx="2880000" cy="43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98"/>
          <p:cNvSpPr>
            <a:spLocks noChangeArrowheads="1"/>
          </p:cNvSpPr>
          <p:nvPr/>
        </p:nvSpPr>
        <p:spPr bwMode="auto">
          <a:xfrm>
            <a:off x="3852000" y="2710984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18000" anchor="ctr" anchorCtr="1"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4</a:t>
            </a:r>
            <a:endParaRPr kumimoji="1" lang="zh-TW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" name="Line 99"/>
          <p:cNvSpPr>
            <a:spLocks noChangeShapeType="1"/>
          </p:cNvSpPr>
          <p:nvPr/>
        </p:nvSpPr>
        <p:spPr bwMode="auto">
          <a:xfrm flipV="1">
            <a:off x="4572000" y="2889000"/>
            <a:ext cx="1440000" cy="17999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918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inFile.seekg</a:t>
            </a:r>
            <a:r>
              <a:rPr lang="en-US" altLang="zh-TW" dirty="0"/>
              <a:t>( 2, </a:t>
            </a:r>
            <a:r>
              <a:rPr lang="en-US" altLang="zh-TW" dirty="0" err="1"/>
              <a:t>ios</a:t>
            </a:r>
            <a:r>
              <a:rPr lang="en-US" altLang="zh-TW" dirty="0"/>
              <a:t>::cur );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algn="r" eaLnBrk="1" hangingPunct="1">
              <a:spcBef>
                <a:spcPts val="0"/>
              </a:spcBef>
            </a:pPr>
            <a:r>
              <a:rPr kumimoji="1" lang="en-US" altLang="zh-TW" sz="2800" dirty="0">
                <a:solidFill>
                  <a:srgbClr val="0000FF"/>
                </a:solidFill>
                <a:latin typeface="Times New Roman"/>
                <a:ea typeface="新細明體" pitchFamily="18" charset="-120"/>
              </a:rPr>
              <a:t>file position</a:t>
            </a:r>
            <a:endParaRPr kumimoji="1" lang="zh-TW" altLang="en-US" sz="2800" dirty="0">
              <a:solidFill>
                <a:srgbClr val="0000FF"/>
              </a:solidFill>
              <a:latin typeface="Times New Roman"/>
              <a:ea typeface="新細明體" pitchFamily="18" charset="-120"/>
            </a:endParaRPr>
          </a:p>
        </p:txBody>
      </p:sp>
      <p:graphicFrame>
        <p:nvGraphicFramePr>
          <p:cNvPr id="5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67925"/>
              </p:ext>
            </p:extLst>
          </p:nvPr>
        </p:nvGraphicFramePr>
        <p:xfrm>
          <a:off x="5472000" y="1269000"/>
          <a:ext cx="2880000" cy="43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98"/>
          <p:cNvSpPr>
            <a:spLocks noChangeArrowheads="1"/>
          </p:cNvSpPr>
          <p:nvPr/>
        </p:nvSpPr>
        <p:spPr bwMode="auto">
          <a:xfrm>
            <a:off x="3852000" y="2710984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18000" anchor="ctr" anchorCtr="1"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6</a:t>
            </a:r>
            <a:endParaRPr kumimoji="1" lang="zh-TW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" name="Line 99"/>
          <p:cNvSpPr>
            <a:spLocks noChangeShapeType="1"/>
          </p:cNvSpPr>
          <p:nvPr/>
        </p:nvSpPr>
        <p:spPr bwMode="auto">
          <a:xfrm>
            <a:off x="4572000" y="3068998"/>
            <a:ext cx="1440000" cy="54000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3379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inFile.seekg</a:t>
            </a:r>
            <a:r>
              <a:rPr lang="en-US" altLang="zh-TW" dirty="0"/>
              <a:t>( -1, </a:t>
            </a:r>
            <a:r>
              <a:rPr lang="en-US" altLang="zh-TW" dirty="0" err="1"/>
              <a:t>ios</a:t>
            </a:r>
            <a:r>
              <a:rPr lang="en-US" altLang="zh-TW" dirty="0"/>
              <a:t>::cur );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algn="r" eaLnBrk="1" hangingPunct="1">
              <a:spcBef>
                <a:spcPts val="0"/>
              </a:spcBef>
            </a:pPr>
            <a:r>
              <a:rPr kumimoji="1" lang="en-US" altLang="zh-TW" sz="2800" dirty="0">
                <a:solidFill>
                  <a:srgbClr val="0000FF"/>
                </a:solidFill>
                <a:latin typeface="Times New Roman"/>
                <a:ea typeface="新細明體" pitchFamily="18" charset="-120"/>
              </a:rPr>
              <a:t>file position</a:t>
            </a:r>
            <a:endParaRPr kumimoji="1" lang="zh-TW" altLang="en-US" sz="2800" dirty="0">
              <a:solidFill>
                <a:srgbClr val="0000FF"/>
              </a:solidFill>
              <a:latin typeface="Times New Roman"/>
              <a:ea typeface="新細明體" pitchFamily="18" charset="-120"/>
            </a:endParaRPr>
          </a:p>
        </p:txBody>
      </p:sp>
      <p:graphicFrame>
        <p:nvGraphicFramePr>
          <p:cNvPr id="5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67925"/>
              </p:ext>
            </p:extLst>
          </p:nvPr>
        </p:nvGraphicFramePr>
        <p:xfrm>
          <a:off x="5472000" y="1269000"/>
          <a:ext cx="2880000" cy="43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98"/>
          <p:cNvSpPr>
            <a:spLocks noChangeArrowheads="1"/>
          </p:cNvSpPr>
          <p:nvPr/>
        </p:nvSpPr>
        <p:spPr bwMode="auto">
          <a:xfrm>
            <a:off x="3852000" y="2710984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18000" anchor="ctr" anchorCtr="1"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4</a:t>
            </a:r>
            <a:endParaRPr kumimoji="1" lang="zh-TW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" name="Line 99"/>
          <p:cNvSpPr>
            <a:spLocks noChangeShapeType="1"/>
          </p:cNvSpPr>
          <p:nvPr/>
        </p:nvSpPr>
        <p:spPr bwMode="auto">
          <a:xfrm flipV="1">
            <a:off x="4572000" y="2889000"/>
            <a:ext cx="1440000" cy="17999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6699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inFile.seekg</a:t>
            </a:r>
            <a:r>
              <a:rPr lang="en-US" altLang="zh-TW" dirty="0"/>
              <a:t>( -1, </a:t>
            </a:r>
            <a:r>
              <a:rPr lang="en-US" altLang="zh-TW" dirty="0" err="1"/>
              <a:t>ios</a:t>
            </a:r>
            <a:r>
              <a:rPr lang="en-US" altLang="zh-TW" dirty="0"/>
              <a:t>::cur );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algn="r" eaLnBrk="1" hangingPunct="1">
              <a:spcBef>
                <a:spcPts val="0"/>
              </a:spcBef>
            </a:pPr>
            <a:r>
              <a:rPr kumimoji="1" lang="en-US" altLang="zh-TW" sz="2800" dirty="0">
                <a:solidFill>
                  <a:srgbClr val="0000FF"/>
                </a:solidFill>
                <a:latin typeface="Times New Roman"/>
                <a:ea typeface="新細明體" pitchFamily="18" charset="-120"/>
              </a:rPr>
              <a:t>file position</a:t>
            </a:r>
            <a:endParaRPr kumimoji="1" lang="zh-TW" altLang="en-US" sz="2800" dirty="0">
              <a:solidFill>
                <a:srgbClr val="0000FF"/>
              </a:solidFill>
              <a:latin typeface="Times New Roman"/>
              <a:ea typeface="新細明體" pitchFamily="18" charset="-120"/>
            </a:endParaRPr>
          </a:p>
        </p:txBody>
      </p:sp>
      <p:graphicFrame>
        <p:nvGraphicFramePr>
          <p:cNvPr id="5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67925"/>
              </p:ext>
            </p:extLst>
          </p:nvPr>
        </p:nvGraphicFramePr>
        <p:xfrm>
          <a:off x="5472000" y="1269000"/>
          <a:ext cx="2880000" cy="43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98"/>
          <p:cNvSpPr>
            <a:spLocks noChangeArrowheads="1"/>
          </p:cNvSpPr>
          <p:nvPr/>
        </p:nvSpPr>
        <p:spPr bwMode="auto">
          <a:xfrm>
            <a:off x="3852000" y="2710984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18000" anchor="ctr" anchorCtr="1"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3</a:t>
            </a:r>
            <a:endParaRPr kumimoji="1" lang="zh-TW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" name="Line 99"/>
          <p:cNvSpPr>
            <a:spLocks noChangeShapeType="1"/>
          </p:cNvSpPr>
          <p:nvPr/>
        </p:nvSpPr>
        <p:spPr bwMode="auto">
          <a:xfrm flipV="1">
            <a:off x="4572000" y="2529000"/>
            <a:ext cx="1440000" cy="53999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7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Writing a Text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id[] = {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"1131411"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"1131430"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"1131432"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"1131504"</a:t>
            </a:r>
            <a:r>
              <a:rPr lang="zh-TW" altLang="en-US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};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name[] = {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"Dora"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"Ariel"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"Eason"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"Brian"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};</a:t>
            </a:r>
          </a:p>
          <a:p>
            <a:pPr lvl="0"/>
            <a:r>
              <a:rPr lang="sv-SE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sv-SE" altLang="zh-TW" dirty="0">
                <a:solidFill>
                  <a:srgbClr val="000000"/>
                </a:solidFill>
                <a:latin typeface="Lucida Console"/>
              </a:rPr>
              <a:t> grade[]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{ 91, 91, 83, 84 }</a:t>
            </a:r>
            <a:r>
              <a:rPr lang="sv-SE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4;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72000" y="3789000"/>
            <a:ext cx="288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1131411	Dora 91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1131430	Ariel 91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1131432	Eason 83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12000" y="558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851769"/>
              </p:ext>
            </p:extLst>
          </p:nvPr>
        </p:nvGraphicFramePr>
        <p:xfrm>
          <a:off x="4572000" y="3789000"/>
          <a:ext cx="3600000" cy="180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9880621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255336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8096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2731754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id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name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fr-FR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grade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50106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1131411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Dora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91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4717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1131430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Ariel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91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72504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1131432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Dawn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80656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1131504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Hsien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69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47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Writing a Text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id[] = {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"1131411"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"1131430"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"1131432"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"1131504"</a:t>
            </a:r>
            <a:r>
              <a:rPr lang="zh-TW" altLang="en-US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};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name[] = {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"Dora"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"Ariel"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"Eason"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"Brian"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};</a:t>
            </a:r>
          </a:p>
          <a:p>
            <a:pPr lvl="0"/>
            <a:r>
              <a:rPr lang="sv-SE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sv-SE" altLang="zh-TW" dirty="0">
                <a:solidFill>
                  <a:srgbClr val="000000"/>
                </a:solidFill>
                <a:latin typeface="Lucida Console"/>
              </a:rPr>
              <a:t> grade[]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{ 91, 91, 83, 84 }</a:t>
            </a:r>
            <a:r>
              <a:rPr lang="sv-SE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4;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72000" y="3789000"/>
            <a:ext cx="288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1131411	Dora 91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1131430	Ariel 91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1131432	Eason 83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1131504	Brian 84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12000" y="558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011095"/>
              </p:ext>
            </p:extLst>
          </p:nvPr>
        </p:nvGraphicFramePr>
        <p:xfrm>
          <a:off x="4572000" y="3789000"/>
          <a:ext cx="3600000" cy="180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9880621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255336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8096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2731754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id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name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fr-FR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grade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50106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1131411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Dora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91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4717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1131430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Ariel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91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72504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1131432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Dawn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80656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1131504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Hsien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84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69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83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FF"/>
                </a:solidFill>
              </a:rPr>
              <a:t>Writing a Text File</a:t>
            </a:r>
            <a:endParaRPr lang="en-US" altLang="zh-TW" dirty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>
                <a:latin typeface="+mn-ea"/>
              </a:rPr>
              <a:t>!</a:t>
            </a:r>
            <a:r>
              <a:rPr lang="en-US" altLang="zh-TW" sz="2000" dirty="0" err="1">
                <a:latin typeface="+mn-ea"/>
              </a:rPr>
              <a:t>outFile</a:t>
            </a:r>
            <a:endParaRPr lang="en-US" altLang="zh-TW" sz="2000" dirty="0">
              <a:latin typeface="+mn-ea"/>
            </a:endParaRP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Returns </a:t>
            </a:r>
            <a:r>
              <a:rPr lang="en-US" altLang="zh-TW" sz="1700" dirty="0">
                <a:latin typeface="+mn-ea"/>
                <a:ea typeface="+mn-ea"/>
              </a:rPr>
              <a:t>true</a:t>
            </a:r>
            <a:r>
              <a:rPr lang="en-US" altLang="zh-TW" dirty="0">
                <a:ea typeface="新細明體" pitchFamily="18" charset="-120"/>
              </a:rPr>
              <a:t> if </a:t>
            </a:r>
            <a:r>
              <a:rPr lang="en-US" altLang="zh-TW" sz="1700" dirty="0" err="1">
                <a:latin typeface="+mn-ea"/>
                <a:ea typeface="+mn-ea"/>
              </a:rPr>
              <a:t>failbit</a:t>
            </a:r>
            <a:r>
              <a:rPr lang="en-US" altLang="zh-TW" dirty="0">
                <a:ea typeface="新細明體" pitchFamily="18" charset="-120"/>
              </a:rPr>
              <a:t> or </a:t>
            </a:r>
            <a:r>
              <a:rPr lang="en-US" altLang="zh-TW" sz="1700" dirty="0" err="1">
                <a:latin typeface="+mn-ea"/>
                <a:ea typeface="+mn-ea"/>
              </a:rPr>
              <a:t>badbit</a:t>
            </a:r>
            <a:r>
              <a:rPr lang="en-US" altLang="zh-TW" dirty="0">
                <a:ea typeface="新細明體" pitchFamily="18" charset="-120"/>
              </a:rPr>
              <a:t> set.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Opened non-existent file for reading, wrong permissions</a:t>
            </a:r>
          </a:p>
          <a:p>
            <a:pPr lvl="1" eaLnBrk="1" hangingPunct="1"/>
            <a:endParaRPr lang="en-US" altLang="zh-TW" dirty="0">
              <a:ea typeface="新細明體" pitchFamily="18" charset="-120"/>
            </a:endParaRPr>
          </a:p>
          <a:p>
            <a:pPr eaLnBrk="1" hangingPunct="1"/>
            <a:r>
              <a:rPr lang="en-US" altLang="zh-TW" sz="2000" dirty="0">
                <a:latin typeface="+mn-ea"/>
              </a:rPr>
              <a:t>cin &gt;&gt; </a:t>
            </a:r>
            <a:r>
              <a:rPr lang="en-US" altLang="zh-TW" sz="2000" dirty="0" err="1">
                <a:latin typeface="+mn-ea"/>
              </a:rPr>
              <a:t>myVariable</a:t>
            </a:r>
            <a:endParaRPr lang="en-US" altLang="zh-TW" sz="2000" dirty="0">
              <a:latin typeface="+mn-ea"/>
            </a:endParaRPr>
          </a:p>
          <a:p>
            <a:pPr lvl="1" eaLnBrk="1" hangingPunct="1"/>
            <a:r>
              <a:rPr lang="en-US" altLang="zh-TW" sz="1700" dirty="0">
                <a:latin typeface="+mn-ea"/>
                <a:ea typeface="+mn-ea"/>
              </a:rPr>
              <a:t>false</a:t>
            </a:r>
            <a:r>
              <a:rPr lang="en-US" altLang="zh-TW" dirty="0">
                <a:ea typeface="新細明體" pitchFamily="18" charset="-120"/>
              </a:rPr>
              <a:t> when </a:t>
            </a:r>
            <a:r>
              <a:rPr lang="en-US" altLang="zh-TW" sz="1700" dirty="0" err="1">
                <a:solidFill>
                  <a:srgbClr val="000000"/>
                </a:solidFill>
                <a:latin typeface="Lucida Console"/>
                <a:ea typeface="+mn-ea"/>
                <a:cs typeface="+mn-cs"/>
              </a:rPr>
              <a:t>failbit</a:t>
            </a:r>
            <a:r>
              <a:rPr lang="en-US" altLang="zh-TW" dirty="0">
                <a:ea typeface="新細明體" pitchFamily="18" charset="-120"/>
              </a:rPr>
              <a:t> or </a:t>
            </a:r>
            <a:r>
              <a:rPr lang="en-US" altLang="zh-TW" sz="1700" dirty="0" err="1">
                <a:solidFill>
                  <a:srgbClr val="000000"/>
                </a:solidFill>
                <a:latin typeface="Lucida Console"/>
                <a:ea typeface="+mn-ea"/>
                <a:cs typeface="+mn-cs"/>
              </a:rPr>
              <a:t>badbit</a:t>
            </a:r>
            <a:r>
              <a:rPr lang="en-US" altLang="zh-TW" dirty="0">
                <a:ea typeface="新細明體" pitchFamily="18" charset="-120"/>
              </a:rPr>
              <a:t> set, otherwise </a:t>
            </a:r>
            <a:r>
              <a:rPr lang="en-US" altLang="zh-TW" sz="1700" dirty="0">
                <a:solidFill>
                  <a:srgbClr val="000000"/>
                </a:solidFill>
                <a:latin typeface="Lucida Console"/>
                <a:ea typeface="+mn-ea"/>
                <a:cs typeface="+mn-cs"/>
              </a:rPr>
              <a:t>true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pPr lvl="1" eaLnBrk="1" hangingPunct="1"/>
            <a:r>
              <a:rPr lang="en-US" altLang="zh-TW" sz="1700" dirty="0" err="1">
                <a:solidFill>
                  <a:srgbClr val="000000"/>
                </a:solidFill>
                <a:latin typeface="Lucida Console"/>
                <a:ea typeface="+mn-ea"/>
                <a:cs typeface="+mn-cs"/>
              </a:rPr>
              <a:t>failbit</a:t>
            </a:r>
            <a:r>
              <a:rPr lang="en-US" altLang="zh-TW" dirty="0">
                <a:ea typeface="新細明體" pitchFamily="18" charset="-120"/>
              </a:rPr>
              <a:t> set when end-of-file indicator (</a:t>
            </a:r>
            <a:r>
              <a:rPr lang="en-US" altLang="zh-TW" i="1" dirty="0">
                <a:solidFill>
                  <a:srgbClr val="0000FF"/>
                </a:solidFill>
                <a:ea typeface="新細明體" pitchFamily="18" charset="-120"/>
              </a:rPr>
              <a:t>ctrl-z</a:t>
            </a:r>
            <a:r>
              <a:rPr lang="en-US" altLang="zh-TW" dirty="0">
                <a:ea typeface="新細明體" pitchFamily="18" charset="-120"/>
              </a:rPr>
              <a:t>) is entered.</a:t>
            </a:r>
          </a:p>
          <a:p>
            <a:pPr lvl="1" eaLnBrk="1" hangingPunct="1"/>
            <a:endParaRPr lang="en-US" altLang="zh-TW" dirty="0">
              <a:ea typeface="新細明體" pitchFamily="18" charset="-120"/>
            </a:endParaRPr>
          </a:p>
          <a:p>
            <a:pPr eaLnBrk="1" hangingPunct="1"/>
            <a:r>
              <a:rPr lang="en-US" altLang="zh-TW" sz="2000" dirty="0">
                <a:latin typeface="+mn-ea"/>
              </a:rPr>
              <a:t>while( cin &gt;&gt; </a:t>
            </a:r>
            <a:r>
              <a:rPr lang="en-US" altLang="zh-TW" sz="2000" dirty="0" err="1">
                <a:latin typeface="+mn-ea"/>
              </a:rPr>
              <a:t>myVariable</a:t>
            </a:r>
            <a:r>
              <a:rPr lang="en-US" altLang="zh-TW" sz="2000" dirty="0">
                <a:latin typeface="+mn-ea"/>
              </a:rPr>
              <a:t> )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Loops until end-of-file indicator (</a:t>
            </a:r>
            <a:r>
              <a:rPr lang="en-US" altLang="zh-TW" i="1" dirty="0">
                <a:solidFill>
                  <a:srgbClr val="0000FF"/>
                </a:solidFill>
                <a:ea typeface="新細明體" pitchFamily="18" charset="-120"/>
              </a:rPr>
              <a:t>ctrl-z</a:t>
            </a:r>
            <a:r>
              <a:rPr lang="en-US" altLang="zh-TW" dirty="0">
                <a:ea typeface="新細明體" pitchFamily="18" charset="-120"/>
              </a:rPr>
              <a:t>) is entered.</a:t>
            </a:r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stream classes </a:t>
            </a:r>
            <a:r>
              <a:rPr lang="en-US" altLang="zh-TW" dirty="0" err="1"/>
              <a:t>costructors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fstream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* filename,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ios_base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openmode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mode =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ios_base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::in |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ios_base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::out );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fstream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string &amp;filename,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ios_base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openmode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mode =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ios_base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::in |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ios_base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::out );</a:t>
            </a:r>
          </a:p>
          <a:p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* filename,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ios_base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openmode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mode =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ios_base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::in );</a:t>
            </a:r>
          </a:p>
          <a:p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string &amp;filename,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ios_base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openmode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mode =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ios_base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::in );</a:t>
            </a:r>
          </a:p>
          <a:p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ofstream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* filename,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ios_base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openmode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mode =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ios_base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::out );</a:t>
            </a:r>
          </a:p>
          <a:p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ofstream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string &amp;filename,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ios_base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openmode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mode =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ios_base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::out );</a:t>
            </a:r>
          </a:p>
        </p:txBody>
      </p:sp>
    </p:spTree>
    <p:extLst>
      <p:ext uri="{BB962C8B-B14F-4D97-AF65-F5344CB8AC3E}">
        <p14:creationId xmlns:p14="http://schemas.microsoft.com/office/powerpoint/2010/main" val="2798098723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6">
      <a:majorFont>
        <a:latin typeface="Times New Roman"/>
        <a:ea typeface="Times New Roman"/>
        <a:cs typeface=""/>
      </a:majorFont>
      <a:minorFont>
        <a:latin typeface="Times New Roman"/>
        <a:ea typeface="Lucida Consol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標楷體" pitchFamily="65" charset="-12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標楷體" pitchFamily="65" charset="-12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Settings\audrey\Application Data\Microsoft\Templates\ppt_template_07-25-2002.pot</Template>
  <TotalTime>8331</TotalTime>
  <Words>4229</Words>
  <Application>Microsoft Macintosh PowerPoint</Application>
  <PresentationFormat>如螢幕大小 (4:3)</PresentationFormat>
  <Paragraphs>1552</Paragraphs>
  <Slides>53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1" baseType="lpstr">
      <vt:lpstr>細明體</vt:lpstr>
      <vt:lpstr>新細明體</vt:lpstr>
      <vt:lpstr>Arial</vt:lpstr>
      <vt:lpstr>Courier New</vt:lpstr>
      <vt:lpstr>Helvetica</vt:lpstr>
      <vt:lpstr>Lucida Console</vt:lpstr>
      <vt:lpstr>Times New Roman</vt:lpstr>
      <vt:lpstr>ppt_template_07-25-2002</vt:lpstr>
      <vt:lpstr>Text Files</vt:lpstr>
      <vt:lpstr>Writing a Text File</vt:lpstr>
      <vt:lpstr>Writing a Text File</vt:lpstr>
      <vt:lpstr>Writing a Text File</vt:lpstr>
      <vt:lpstr>Writing a Text File</vt:lpstr>
      <vt:lpstr>Writing a Text File</vt:lpstr>
      <vt:lpstr>Writing a Text File</vt:lpstr>
      <vt:lpstr>Writing a Text File</vt:lpstr>
      <vt:lpstr>file stream classes costructors</vt:lpstr>
      <vt:lpstr>Parameters</vt:lpstr>
      <vt:lpstr>PowerPoint 簡報</vt:lpstr>
      <vt:lpstr>Read One Record</vt:lpstr>
      <vt:lpstr>Read All Records</vt:lpstr>
      <vt:lpstr>PowerPoint 簡報</vt:lpstr>
      <vt:lpstr>PowerPoint 簡報</vt:lpstr>
      <vt:lpstr>Read All Records</vt:lpstr>
      <vt:lpstr>Read All Records</vt:lpstr>
      <vt:lpstr>Read All Records</vt:lpstr>
      <vt:lpstr>Read All Records</vt:lpstr>
      <vt:lpstr>Read All Records</vt:lpstr>
      <vt:lpstr>Read All Records</vt:lpstr>
      <vt:lpstr>Read All Records</vt:lpstr>
      <vt:lpstr>Read All Records</vt:lpstr>
      <vt:lpstr>PowerPoint 簡報</vt:lpstr>
      <vt:lpstr>Open a Text File</vt:lpstr>
      <vt:lpstr>Open a Text File</vt:lpstr>
      <vt:lpstr>File Opening Errors</vt:lpstr>
      <vt:lpstr>File Position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Writing a Text File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5 - Pointers and Strings</dc:title>
  <dc:creator>Audrey Lee</dc:creator>
  <cp:lastModifiedBy>賴昱琪 12361175</cp:lastModifiedBy>
  <cp:revision>690</cp:revision>
  <dcterms:created xsi:type="dcterms:W3CDTF">2002-07-31T13:16:45Z</dcterms:created>
  <dcterms:modified xsi:type="dcterms:W3CDTF">2024-11-18T06:46:20Z</dcterms:modified>
</cp:coreProperties>
</file>