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3" r:id="rId2"/>
  </p:sldMasterIdLst>
  <p:notesMasterIdLst>
    <p:notesMasterId r:id="rId119"/>
  </p:notesMasterIdLst>
  <p:handoutMasterIdLst>
    <p:handoutMasterId r:id="rId120"/>
  </p:handoutMasterIdLst>
  <p:sldIdLst>
    <p:sldId id="430" r:id="rId3"/>
    <p:sldId id="449" r:id="rId4"/>
    <p:sldId id="502" r:id="rId5"/>
    <p:sldId id="501" r:id="rId6"/>
    <p:sldId id="503" r:id="rId7"/>
    <p:sldId id="504" r:id="rId8"/>
    <p:sldId id="627" r:id="rId9"/>
    <p:sldId id="450" r:id="rId10"/>
    <p:sldId id="451" r:id="rId11"/>
    <p:sldId id="629" r:id="rId12"/>
    <p:sldId id="507" r:id="rId13"/>
    <p:sldId id="506" r:id="rId14"/>
    <p:sldId id="628" r:id="rId15"/>
    <p:sldId id="508" r:id="rId16"/>
    <p:sldId id="509" r:id="rId17"/>
    <p:sldId id="510" r:id="rId18"/>
    <p:sldId id="511" r:id="rId19"/>
    <p:sldId id="512" r:id="rId20"/>
    <p:sldId id="445" r:id="rId21"/>
    <p:sldId id="426" r:id="rId22"/>
    <p:sldId id="670" r:id="rId23"/>
    <p:sldId id="454" r:id="rId24"/>
    <p:sldId id="526" r:id="rId25"/>
    <p:sldId id="527" r:id="rId26"/>
    <p:sldId id="538" r:id="rId27"/>
    <p:sldId id="528" r:id="rId28"/>
    <p:sldId id="529" r:id="rId29"/>
    <p:sldId id="530" r:id="rId30"/>
    <p:sldId id="531" r:id="rId31"/>
    <p:sldId id="532" r:id="rId32"/>
    <p:sldId id="533" r:id="rId33"/>
    <p:sldId id="534" r:id="rId34"/>
    <p:sldId id="535" r:id="rId35"/>
    <p:sldId id="536" r:id="rId36"/>
    <p:sldId id="470" r:id="rId37"/>
    <p:sldId id="540" r:id="rId38"/>
    <p:sldId id="671" r:id="rId39"/>
    <p:sldId id="553" r:id="rId40"/>
    <p:sldId id="683" r:id="rId41"/>
    <p:sldId id="682" r:id="rId42"/>
    <p:sldId id="681" r:id="rId43"/>
    <p:sldId id="680" r:id="rId44"/>
    <p:sldId id="679" r:id="rId45"/>
    <p:sldId id="678" r:id="rId46"/>
    <p:sldId id="677" r:id="rId47"/>
    <p:sldId id="676" r:id="rId48"/>
    <p:sldId id="675" r:id="rId49"/>
    <p:sldId id="674" r:id="rId50"/>
    <p:sldId id="673" r:id="rId51"/>
    <p:sldId id="672" r:id="rId52"/>
    <p:sldId id="542" r:id="rId53"/>
    <p:sldId id="684" r:id="rId54"/>
    <p:sldId id="567" r:id="rId55"/>
    <p:sldId id="696" r:id="rId56"/>
    <p:sldId id="695" r:id="rId57"/>
    <p:sldId id="694" r:id="rId58"/>
    <p:sldId id="693" r:id="rId59"/>
    <p:sldId id="692" r:id="rId60"/>
    <p:sldId id="691" r:id="rId61"/>
    <p:sldId id="690" r:id="rId62"/>
    <p:sldId id="689" r:id="rId63"/>
    <p:sldId id="688" r:id="rId64"/>
    <p:sldId id="687" r:id="rId65"/>
    <p:sldId id="685" r:id="rId66"/>
    <p:sldId id="686" r:id="rId67"/>
    <p:sldId id="431" r:id="rId68"/>
    <p:sldId id="461" r:id="rId69"/>
    <p:sldId id="570" r:id="rId70"/>
    <p:sldId id="571" r:id="rId71"/>
    <p:sldId id="572" r:id="rId72"/>
    <p:sldId id="573" r:id="rId73"/>
    <p:sldId id="578" r:id="rId74"/>
    <p:sldId id="579" r:id="rId75"/>
    <p:sldId id="576" r:id="rId76"/>
    <p:sldId id="577" r:id="rId77"/>
    <p:sldId id="574" r:id="rId78"/>
    <p:sldId id="575" r:id="rId79"/>
    <p:sldId id="464" r:id="rId80"/>
    <p:sldId id="465" r:id="rId81"/>
    <p:sldId id="642" r:id="rId82"/>
    <p:sldId id="580" r:id="rId83"/>
    <p:sldId id="582" r:id="rId84"/>
    <p:sldId id="581" r:id="rId85"/>
    <p:sldId id="583" r:id="rId86"/>
    <p:sldId id="584" r:id="rId87"/>
    <p:sldId id="585" r:id="rId88"/>
    <p:sldId id="460" r:id="rId89"/>
    <p:sldId id="643" r:id="rId90"/>
    <p:sldId id="593" r:id="rId91"/>
    <p:sldId id="664" r:id="rId92"/>
    <p:sldId id="663" r:id="rId93"/>
    <p:sldId id="662" r:id="rId94"/>
    <p:sldId id="661" r:id="rId95"/>
    <p:sldId id="660" r:id="rId96"/>
    <p:sldId id="659" r:id="rId97"/>
    <p:sldId id="665" r:id="rId98"/>
    <p:sldId id="666" r:id="rId99"/>
    <p:sldId id="667" r:id="rId100"/>
    <p:sldId id="668" r:id="rId101"/>
    <p:sldId id="669" r:id="rId102"/>
    <p:sldId id="437" r:id="rId103"/>
    <p:sldId id="644" r:id="rId104"/>
    <p:sldId id="647" r:id="rId105"/>
    <p:sldId id="652" r:id="rId106"/>
    <p:sldId id="651" r:id="rId107"/>
    <p:sldId id="650" r:id="rId108"/>
    <p:sldId id="649" r:id="rId109"/>
    <p:sldId id="648" r:id="rId110"/>
    <p:sldId id="601" r:id="rId111"/>
    <p:sldId id="645" r:id="rId112"/>
    <p:sldId id="646" r:id="rId113"/>
    <p:sldId id="653" r:id="rId114"/>
    <p:sldId id="654" r:id="rId115"/>
    <p:sldId id="655" r:id="rId116"/>
    <p:sldId id="656" r:id="rId117"/>
    <p:sldId id="657" r:id="rId118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標楷體" pitchFamily="65" charset="-120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2">
          <p15:clr>
            <a:srgbClr val="A4A3A4"/>
          </p15:clr>
        </p15:guide>
        <p15:guide id="2" pos="174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  <a:srgbClr val="FFC000"/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73" autoAdjust="0"/>
    <p:restoredTop sz="94637" autoAdjust="0"/>
  </p:normalViewPr>
  <p:slideViewPr>
    <p:cSldViewPr showGuides="1">
      <p:cViewPr varScale="1">
        <p:scale>
          <a:sx n="110" d="100"/>
          <a:sy n="110" d="100"/>
        </p:scale>
        <p:origin x="1256" y="184"/>
      </p:cViewPr>
      <p:guideLst>
        <p:guide orient="horz" pos="232"/>
        <p:guide pos="17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23" cy="18002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notesMaster" Target="notesMasters/notesMaster1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presProps" Target="presProps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D3C260D0-C252-41E8-98D7-B863FBE1BF3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5639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defRPr>
            </a:lvl1pPr>
          </a:lstStyle>
          <a:p>
            <a:pPr>
              <a:defRPr/>
            </a:pPr>
            <a:fld id="{CDE5D175-BA27-434C-9C0D-A714486DB73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267649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471" y="2708908"/>
            <a:ext cx="8281058" cy="1440184"/>
          </a:xfrm>
        </p:spPr>
        <p:txBody>
          <a:bodyPr/>
          <a:lstStyle>
            <a:lvl1pPr>
              <a:defRPr sz="4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72926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4329115"/>
            <a:ext cx="3960506" cy="2340299"/>
          </a:xfrm>
        </p:spPr>
        <p:txBody>
          <a:bodyPr wrap="none"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1" y="2348861"/>
            <a:ext cx="5040643" cy="2340299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47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4329115"/>
            <a:ext cx="4320551" cy="2340299"/>
          </a:xfrm>
        </p:spPr>
        <p:txBody>
          <a:bodyPr wrap="none"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1" y="2348861"/>
            <a:ext cx="5040643" cy="2340299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5461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1293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548632"/>
            <a:ext cx="8281059" cy="5760736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988817"/>
            <a:ext cx="5760735" cy="3960506"/>
          </a:xfrm>
        </p:spPr>
        <p:txBody>
          <a:bodyPr/>
          <a:lstStyle>
            <a:lvl1pPr>
              <a:spcBef>
                <a:spcPts val="200"/>
              </a:spcBef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18808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91517" y="3429000"/>
            <a:ext cx="4140529" cy="288036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7852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1" y="3429000"/>
            <a:ext cx="4140529" cy="2880368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9221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2708908"/>
            <a:ext cx="3600461" cy="324041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6204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470" y="1988815"/>
            <a:ext cx="3780484" cy="4500575"/>
          </a:xfrm>
        </p:spPr>
        <p:txBody>
          <a:bodyPr tIns="0"/>
          <a:lstStyle/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01654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1448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52022" y="368609"/>
            <a:ext cx="4140529" cy="612078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1471" y="3969069"/>
            <a:ext cx="4140529" cy="2520322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231702" y="2888932"/>
            <a:ext cx="5040643" cy="1800230"/>
          </a:xfrm>
        </p:spPr>
        <p:txBody>
          <a:bodyPr/>
          <a:lstStyle>
            <a:lvl1pPr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622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220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2" r:id="rId2"/>
    <p:sldLayoutId id="2147483742" r:id="rId3"/>
    <p:sldLayoutId id="2147483740" r:id="rId4"/>
    <p:sldLayoutId id="2147483741" r:id="rId5"/>
    <p:sldLayoutId id="2147483739" r:id="rId6"/>
    <p:sldLayoutId id="2147483738" r:id="rId7"/>
    <p:sldLayoutId id="2147483724" r:id="rId8"/>
    <p:sldLayoutId id="2147483743" r:id="rId9"/>
    <p:sldLayoutId id="2147483744" r:id="rId10"/>
    <p:sldLayoutId id="2147483745" r:id="rId11"/>
    <p:sldLayoutId id="214748373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eaLnBrk="0" fontAlgn="base" hangingPunct="0">
        <a:spcBef>
          <a:spcPts val="0"/>
        </a:spcBef>
        <a:spcAft>
          <a:spcPct val="0"/>
        </a:spcAft>
        <a:buNone/>
        <a:defRPr sz="1600" b="0">
          <a:solidFill>
            <a:schemeClr val="tx1"/>
          </a:solidFill>
          <a:latin typeface="Lucida Console" panose="020B0609040504020204" pitchFamily="49" charset="0"/>
          <a:ea typeface="+mn-ea"/>
          <a:cs typeface="Courier New" panose="02070309020205020404" pitchFamily="49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Dynamically allocate a variable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2145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9577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30489051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Passing dynamically allocated array of arrays to functions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51678" y="908678"/>
            <a:ext cx="5040644" cy="5040644"/>
          </a:xfrm>
        </p:spPr>
        <p:txBody>
          <a:bodyPr rIns="36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latin typeface="+mn-lt"/>
                <a:ea typeface="細明體" panose="02020509000000000000" pitchFamily="49" charset="-120"/>
              </a:rPr>
              <a:t>   fun( a, n );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 eaLnBrk="1" hangingPunct="1">
              <a:spcBef>
                <a:spcPct val="0"/>
              </a:spcBef>
              <a:tabLst>
                <a:tab pos="712788" algn="l"/>
              </a:tabLst>
            </a:pP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  <a:p>
            <a:pPr lvl="0"/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</a:t>
            </a:r>
            <a:r>
              <a:rPr lang="sv-SE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sv-SE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sv-SE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sv-SE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[ 1 ][ 1 ] = 3;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237595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27720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96278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662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26923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5558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746973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466793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5558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9441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708557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8738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5558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9441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1398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172893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79572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5558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849441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1398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22317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5217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730972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2168839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77724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78168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60339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2545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87732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01893"/>
              </p:ext>
            </p:extLst>
          </p:nvPr>
        </p:nvGraphicFramePr>
        <p:xfrm>
          <a:off x="251448" y="2348862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70890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78223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982926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67551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19" name="Line 97"/>
          <p:cNvSpPr>
            <a:spLocks noChangeShapeType="1"/>
          </p:cNvSpPr>
          <p:nvPr/>
        </p:nvSpPr>
        <p:spPr bwMode="auto">
          <a:xfrm flipV="1">
            <a:off x="1511610" y="2168839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477724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402045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60339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62545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p[3][1]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p[3][2]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p[3][3]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p[3][4]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587732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17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301893"/>
              </p:ext>
            </p:extLst>
          </p:nvPr>
        </p:nvGraphicFramePr>
        <p:xfrm>
          <a:off x="251448" y="2348862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251448" y="2708908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4194492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752023" y="548631"/>
            <a:ext cx="2520321" cy="1620207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725558"/>
              </p:ext>
            </p:extLst>
          </p:nvPr>
        </p:nvGraphicFramePr>
        <p:xfrm>
          <a:off x="5112069" y="368609"/>
          <a:ext cx="37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20256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1398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22317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5217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4443608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752023" y="1628769"/>
            <a:ext cx="2520322" cy="900115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20256"/>
              </p:ext>
            </p:extLst>
          </p:nvPr>
        </p:nvGraphicFramePr>
        <p:xfrm>
          <a:off x="5112069" y="1448747"/>
          <a:ext cx="378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1398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22317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5217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635865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752023" y="2888931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781398"/>
              </p:ext>
            </p:extLst>
          </p:nvPr>
        </p:nvGraphicFramePr>
        <p:xfrm>
          <a:off x="5112069" y="2888931"/>
          <a:ext cx="378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22317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5217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90125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752024" y="3248977"/>
            <a:ext cx="2520322" cy="162020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822317"/>
              </p:ext>
            </p:extLst>
          </p:nvPr>
        </p:nvGraphicFramePr>
        <p:xfrm>
          <a:off x="5112069" y="4689161"/>
          <a:ext cx="378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5217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9056804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10" y="1808793"/>
            <a:ext cx="1980252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952174"/>
              </p:ext>
            </p:extLst>
          </p:nvPr>
        </p:nvGraphicFramePr>
        <p:xfrm>
          <a:off x="2051678" y="1988816"/>
          <a:ext cx="396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160124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</a:t>
            </a:r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latin typeface="Lucida Console"/>
                <a:ea typeface="細明體" panose="02020509000000000000" pitchFamily="49" charset="-120"/>
              </a:rPr>
              <a:t>   fun( a, n );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 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357294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latin typeface="Lucida Console" panose="020B0609040504020204" pitchFamily="49" charset="0"/>
              </a:rPr>
              <a:t>a</a:t>
            </a:r>
          </a:p>
        </p:txBody>
      </p:sp>
      <p:sp>
        <p:nvSpPr>
          <p:cNvPr id="16" name="Rectangle 150"/>
          <p:cNvSpPr>
            <a:spLocks noChangeArrowheads="1"/>
          </p:cNvSpPr>
          <p:nvPr/>
        </p:nvSpPr>
        <p:spPr bwMode="auto">
          <a:xfrm>
            <a:off x="1151563" y="368609"/>
            <a:ext cx="3420437" cy="108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fun(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**p,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)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p[ 1 ][ 1 ] = 3;</a:t>
            </a:r>
          </a:p>
          <a:p>
            <a:pPr marL="342900" indent="-342900" algn="l">
              <a:spcBef>
                <a:spcPts val="0"/>
              </a:spcBef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59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43292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58530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44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2078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47531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4286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216156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494469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30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2638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563400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38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003364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99244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046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235" name="Line 91"/>
          <p:cNvSpPr>
            <a:spLocks noChangeShapeType="1"/>
          </p:cNvSpPr>
          <p:nvPr/>
        </p:nvSpPr>
        <p:spPr bwMode="auto">
          <a:xfrm>
            <a:off x="3311840" y="908676"/>
            <a:ext cx="2700344" cy="72009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62251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594635"/>
              </p:ext>
            </p:extLst>
          </p:nvPr>
        </p:nvGraphicFramePr>
        <p:xfrm>
          <a:off x="4932046" y="1448747"/>
          <a:ext cx="324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00491DF0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86793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406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80752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00491DE0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843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title"/>
          </p:nvPr>
        </p:nvSpPr>
        <p:spPr>
          <a:xfrm>
            <a:off x="971541" y="2708908"/>
            <a:ext cx="7200920" cy="1440184"/>
          </a:xfrm>
          <a:noFill/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Passing dynamically allocated arrays to functions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297121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2"/>
            <a:ext cx="7200920" cy="5220668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cout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cin &gt;&gt; n;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[ n 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i = 0; i &lt; n; i++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   cout &lt;&lt; fib[i] &lt;&lt; endl;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i = 2; i &lt; n; i++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   f[i]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( 2 - 46 ):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167790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0" dirty="0"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55449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41805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4661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662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94360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4646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05764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45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8351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732789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40668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3112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01531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07383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48208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1797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42090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074628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22334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162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59954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61451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27893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0898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65153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8585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0451347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62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26490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905549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000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100868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591476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636351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2673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6197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708353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0843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710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3" y="548631"/>
            <a:ext cx="3240414" cy="198025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281539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495005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392055"/>
              </p:ext>
            </p:extLst>
          </p:nvPr>
        </p:nvGraphicFramePr>
        <p:xfrm>
          <a:off x="1871655" y="1628770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579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266341" name="Line 101"/>
          <p:cNvSpPr>
            <a:spLocks noChangeShapeType="1"/>
          </p:cNvSpPr>
          <p:nvPr/>
        </p:nvSpPr>
        <p:spPr bwMode="auto">
          <a:xfrm flipV="1">
            <a:off x="2231701" y="548632"/>
            <a:ext cx="4500575" cy="360046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393532"/>
              </p:ext>
            </p:extLst>
          </p:nvPr>
        </p:nvGraphicFramePr>
        <p:xfrm>
          <a:off x="4932046" y="368609"/>
          <a:ext cx="396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49754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193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232740"/>
              </p:ext>
            </p:extLst>
          </p:nvPr>
        </p:nvGraphicFramePr>
        <p:xfrm>
          <a:off x="251448" y="368609"/>
          <a:ext cx="3240000" cy="108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5091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Returns dynamically allocated arrays back to the calling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74061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1540" y="548631"/>
            <a:ext cx="7200920" cy="5400691"/>
          </a:xfrm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 = 0;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n, fib );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0;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fib[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]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[] fib;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void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fibonacci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n,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*f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"Enter a positive number ( 2 - 46 ): ";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cin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&gt;&gt; n;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[ n ]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f[0]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f[1] = 1;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for(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 n;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++ )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   f[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] = f[i-2] + f[i-1];</a:t>
            </a:r>
          </a:p>
          <a:p>
            <a:pPr marL="534988" indent="-534988" eaLnBrk="1" hangingPunct="1">
              <a:spcBef>
                <a:spcPct val="10000"/>
              </a:spcBef>
              <a:buFontTx/>
              <a:buNone/>
              <a:tabLst>
                <a:tab pos="1082675" algn="l"/>
              </a:tabLst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38440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( 2 - 46 ):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6476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102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989487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1940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7147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384827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endParaRPr lang="zh-TW" altLang="en-US" dirty="0"/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495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32338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821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6791743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115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037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92507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115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034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92507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87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4634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792507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87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352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32558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24870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657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632558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9915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296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010934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459915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607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655280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92034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94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3491862" y="368608"/>
            <a:ext cx="3240415" cy="162020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765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592034"/>
              </p:ext>
            </p:extLst>
          </p:nvPr>
        </p:nvGraphicFramePr>
        <p:xfrm>
          <a:off x="1871655" y="1088701"/>
          <a:ext cx="2880000" cy="108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91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 b="0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1829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023175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20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4640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90765"/>
              </p:ext>
            </p:extLst>
          </p:nvPr>
        </p:nvGraphicFramePr>
        <p:xfrm>
          <a:off x="6012184" y="188586"/>
          <a:ext cx="270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41631"/>
              </p:ext>
            </p:extLst>
          </p:nvPr>
        </p:nvGraphicFramePr>
        <p:xfrm>
          <a:off x="251448" y="188586"/>
          <a:ext cx="3240000" cy="72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20201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34240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number ( 2 - 46 ):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11985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87437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615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018232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5841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4644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52332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5841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1072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581020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5841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238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90570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0465841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6330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90570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70029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62782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60066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270029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16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32" name="Line 60"/>
          <p:cNvSpPr>
            <a:spLocks noChangeShapeType="1"/>
          </p:cNvSpPr>
          <p:nvPr/>
        </p:nvSpPr>
        <p:spPr bwMode="auto">
          <a:xfrm flipV="1">
            <a:off x="3131817" y="908677"/>
            <a:ext cx="1800230" cy="54006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3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94872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9140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42483"/>
              </p:ext>
            </p:extLst>
          </p:nvPr>
        </p:nvGraphicFramePr>
        <p:xfrm>
          <a:off x="4932046" y="728655"/>
          <a:ext cx="2880000" cy="144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20</a:t>
            </a:r>
          </a:p>
          <a:p>
            <a:pPr algn="l"/>
            <a:r>
              <a:rPr lang="en-US" altLang="zh-TW" sz="1600" b="0" dirty="0">
                <a:latin typeface="Lucida Console" panose="020B0609040504020204" pitchFamily="49" charset="0"/>
              </a:rPr>
              <a:t>00480060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7627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860066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22744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7823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13219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622744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2058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013219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59338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79647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3197300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056230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59338"/>
              </p:ext>
            </p:extLst>
          </p:nvPr>
        </p:nvGraphicFramePr>
        <p:xfrm>
          <a:off x="1871655" y="1628770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0012FF0C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7126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5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52619"/>
              </p:ext>
            </p:extLst>
          </p:nvPr>
        </p:nvGraphicFramePr>
        <p:xfrm>
          <a:off x="4932046" y="188586"/>
          <a:ext cx="3780000" cy="18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54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00491DA0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46937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779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8" name="Rectangle 7"/>
          <p:cNvSpPr>
            <a:spLocks noGrp="1" noChangeArrowheads="1"/>
          </p:cNvSpPr>
          <p:nvPr>
            <p:ph sz="half" idx="1"/>
          </p:nvPr>
        </p:nvSpPr>
        <p:spPr>
          <a:solidFill>
            <a:srgbClr val="92D05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fib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</p:txBody>
      </p:sp>
      <p:sp>
        <p:nvSpPr>
          <p:cNvPr id="16409" name="Rectangle 72"/>
          <p:cNvSpPr>
            <a:spLocks noGrp="1" noChangeArrowheads="1"/>
          </p:cNvSpPr>
          <p:nvPr>
            <p:ph sz="half" idx="2"/>
          </p:nvPr>
        </p:nvSpPr>
        <p:spPr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fibonacci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*&amp;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 = 1;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n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 i++ )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] =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- 2 ] + </a:t>
            </a:r>
            <a:r>
              <a:rPr lang="nn-NO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f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- 1 ];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sp>
        <p:nvSpPr>
          <p:cNvPr id="266264" name="Line 24"/>
          <p:cNvSpPr>
            <a:spLocks noChangeShapeType="1"/>
          </p:cNvSpPr>
          <p:nvPr/>
        </p:nvSpPr>
        <p:spPr bwMode="auto">
          <a:xfrm flipV="1">
            <a:off x="2771770" y="368606"/>
            <a:ext cx="3960508" cy="360048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aphicFrame>
        <p:nvGraphicFramePr>
          <p:cNvPr id="26" name="Group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46937"/>
              </p:ext>
            </p:extLst>
          </p:nvPr>
        </p:nvGraphicFramePr>
        <p:xfrm>
          <a:off x="431471" y="548632"/>
          <a:ext cx="3600000" cy="72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00491D90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76731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91632" y="2708908"/>
            <a:ext cx="5760736" cy="1440184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Dynamically allocate a two dimensional array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586" y="908679"/>
            <a:ext cx="6480828" cy="4140528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a[ 0 ][ 2 ] = 2;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"a[ 0 ][ 2 ]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a[ 0 ][ 2 ]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a[ 0 ][ 2 ] = 2;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63284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8314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a[ 0 ][ 2 ] = 2;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513333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40" y="728654"/>
            <a:ext cx="2700344" cy="900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8755"/>
              </p:ext>
            </p:extLst>
          </p:nvPr>
        </p:nvGraphicFramePr>
        <p:xfrm>
          <a:off x="4932046" y="548632"/>
          <a:ext cx="288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0462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40" y="3068954"/>
            <a:ext cx="3960506" cy="3060391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//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 = new </a:t>
            </a:r>
            <a:r>
              <a:rPr lang="en-US" altLang="zh-TW" sz="1600" b="0" dirty="0" err="1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new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= 20;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*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cout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&lt;&lt;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endl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1600" b="0" dirty="0" err="1">
                <a:latin typeface="Lucida Console" panose="020B0609040504020204" pitchFamily="49" charset="0"/>
                <a:ea typeface="新細明體" pitchFamily="18" charset="-120"/>
              </a:rPr>
              <a:t>ptr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endParaRPr lang="zh-TW" altLang="en-US" sz="1600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graphicFrame>
        <p:nvGraphicFramePr>
          <p:cNvPr id="259138" name="Group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8096"/>
              </p:ext>
            </p:extLst>
          </p:nvPr>
        </p:nvGraphicFramePr>
        <p:xfrm>
          <a:off x="971540" y="728655"/>
          <a:ext cx="36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ptr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00480060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155" name="Rectangle 70"/>
          <p:cNvSpPr>
            <a:spLocks noChangeArrowheads="1"/>
          </p:cNvSpPr>
          <p:nvPr/>
        </p:nvSpPr>
        <p:spPr bwMode="auto">
          <a:xfrm>
            <a:off x="6012183" y="3789046"/>
            <a:ext cx="2520323" cy="162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108000" tIns="108000" anchor="t" anchorCtr="0">
            <a:noAutofit/>
          </a:bodyPr>
          <a:lstStyle/>
          <a:p>
            <a:pPr algn="l"/>
            <a:r>
              <a:rPr lang="en-US" altLang="zh-TW" sz="1600" b="0" dirty="0">
                <a:latin typeface="+mn-lt"/>
              </a:rPr>
              <a:t>20</a:t>
            </a:r>
          </a:p>
          <a:p>
            <a:pPr algn="l"/>
            <a:r>
              <a:rPr lang="en-US" altLang="zh-TW" sz="1600" b="0" dirty="0">
                <a:latin typeface="+mn-lt"/>
              </a:rPr>
              <a:t>00480060</a:t>
            </a:r>
            <a:endParaRPr lang="zh-TW" altLang="en-US" sz="1600" b="0" dirty="0">
              <a:latin typeface="+mn-lt"/>
            </a:endParaRPr>
          </a:p>
        </p:txBody>
      </p:sp>
      <p:sp>
        <p:nvSpPr>
          <p:cNvPr id="5156" name="Text Box 71"/>
          <p:cNvSpPr txBox="1">
            <a:spLocks noChangeArrowheads="1"/>
          </p:cNvSpPr>
          <p:nvPr/>
        </p:nvSpPr>
        <p:spPr bwMode="auto">
          <a:xfrm>
            <a:off x="6372229" y="3068954"/>
            <a:ext cx="1620207" cy="720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r>
              <a:rPr lang="en-US" altLang="zh-TW" sz="3200" b="0" dirty="0">
                <a:latin typeface="Times New Roman" panose="02020603050405020304" pitchFamily="18" charset="0"/>
              </a:rPr>
              <a:t>Output</a:t>
            </a:r>
            <a:endParaRPr lang="zh-TW" altLang="en-US" sz="3200" b="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215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a[ 0 ][ 2 ] = 2;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183177"/>
              </p:ext>
            </p:extLst>
          </p:nvPr>
        </p:nvGraphicFramePr>
        <p:xfrm>
          <a:off x="1691632" y="1448747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40" y="728654"/>
            <a:ext cx="2700344" cy="90011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54612"/>
              </p:ext>
            </p:extLst>
          </p:nvPr>
        </p:nvGraphicFramePr>
        <p:xfrm>
          <a:off x="4932046" y="548632"/>
          <a:ext cx="288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3290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a[ 0 ][ 2 ] = 2;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098973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88061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*a;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[ 4 ];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070900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39" y="728653"/>
            <a:ext cx="2700345" cy="72009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492822"/>
              </p:ext>
            </p:extLst>
          </p:nvPr>
        </p:nvGraphicFramePr>
        <p:xfrm>
          <a:off x="5292092" y="548632"/>
          <a:ext cx="25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6822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</a:t>
            </a:r>
            <a:r>
              <a:rPr lang="en-US" altLang="zh-TW" sz="1600" b="0" dirty="0" err="1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*a;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[ 4 ];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069119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40" y="1088700"/>
            <a:ext cx="2700344" cy="360044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872539"/>
              </p:ext>
            </p:extLst>
          </p:nvPr>
        </p:nvGraphicFramePr>
        <p:xfrm>
          <a:off x="5292092" y="548632"/>
          <a:ext cx="252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2662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 err="1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int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main()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( *a )[ 4 ];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 =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new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</a:t>
            </a:r>
            <a:r>
              <a:rPr lang="en-US" altLang="zh-TW" sz="1600" b="0" dirty="0">
                <a:solidFill>
                  <a:srgbClr val="0000FF"/>
                </a:solidFill>
                <a:latin typeface="Lucida Console" panose="020B0609040504020204" pitchFamily="49" charset="0"/>
                <a:ea typeface="新細明體"/>
                <a:cs typeface="+mn-cs"/>
              </a:rPr>
              <a:t>int</a:t>
            </a:r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[ 3 ][ 4 ];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754379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 flipV="1">
            <a:off x="3311839" y="728653"/>
            <a:ext cx="2700345" cy="72009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756259"/>
              </p:ext>
            </p:extLst>
          </p:nvPr>
        </p:nvGraphicFramePr>
        <p:xfrm>
          <a:off x="4932046" y="548632"/>
          <a:ext cx="288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3032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 main()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{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0000FF"/>
                </a:solidFill>
              </a:rPr>
              <a:t>   int</a:t>
            </a:r>
            <a:r>
              <a:rPr lang="en-US" altLang="zh-TW" dirty="0">
                <a:solidFill>
                  <a:srgbClr val="000000"/>
                </a:solidFill>
              </a:rPr>
              <a:t> ( *a )[ 4 ];</a:t>
            </a:r>
          </a:p>
          <a:p>
            <a:pPr lvl="0" eaLnBrk="1" hangingPunct="1">
              <a:spcBef>
                <a:spcPct val="15000"/>
              </a:spcBef>
            </a:pPr>
            <a:r>
              <a:rPr lang="en-US" altLang="zh-TW" dirty="0">
                <a:solidFill>
                  <a:srgbClr val="000000"/>
                </a:solidFill>
              </a:rPr>
              <a:t>   a = </a:t>
            </a:r>
            <a:r>
              <a:rPr lang="en-US" altLang="zh-TW" dirty="0">
                <a:solidFill>
                  <a:srgbClr val="0000FF"/>
                </a:solidFill>
              </a:rPr>
              <a:t>new</a:t>
            </a:r>
            <a:r>
              <a:rPr lang="en-US" altLang="zh-TW" dirty="0">
                <a:solidFill>
                  <a:srgbClr val="000000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int</a:t>
            </a:r>
            <a:r>
              <a:rPr lang="en-US" altLang="zh-TW" dirty="0">
                <a:solidFill>
                  <a:srgbClr val="000000"/>
                </a:solidFill>
              </a:rPr>
              <a:t>[ 3 ][ 4 ];</a:t>
            </a:r>
          </a:p>
          <a:p>
            <a:pPr lvl="0" eaLnBrk="1" hangingPunct="1">
              <a:spcBef>
                <a:spcPct val="15000"/>
              </a:spcBef>
            </a:pPr>
            <a:endParaRPr kumimoji="1" lang="en-US" altLang="zh-TW" sz="1600" b="0" dirty="0">
              <a:solidFill>
                <a:srgbClr val="000000"/>
              </a:solidFill>
              <a:latin typeface="Lucida Console" panose="020B0609040504020204" pitchFamily="49" charset="0"/>
              <a:ea typeface="新細明體"/>
              <a:cs typeface="+mn-cs"/>
            </a:endParaRPr>
          </a:p>
          <a:p>
            <a:pPr lvl="0" eaLnBrk="1" hangingPunct="1">
              <a:spcBef>
                <a:spcPct val="10000"/>
              </a:spcBef>
            </a:pPr>
            <a:r>
              <a:rPr kumimoji="1"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/>
                <a:cs typeface="+mn-cs"/>
              </a:rPr>
              <a:t>   a++;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endParaRPr lang="en-US" altLang="zh-TW" sz="1600" b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solidFill>
                  <a:schemeClr val="hlink"/>
                </a:solidFill>
                <a:latin typeface="Lucida Console" panose="020B0609040504020204" pitchFamily="49" charset="0"/>
                <a:ea typeface="新細明體" pitchFamily="18" charset="-120"/>
              </a:rPr>
              <a:t>   delete</a:t>
            </a: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 [] a;</a:t>
            </a:r>
          </a:p>
          <a:p>
            <a:pPr eaLnBrk="1" hangingPunct="1">
              <a:spcBef>
                <a:spcPct val="15000"/>
              </a:spcBef>
              <a:buFontTx/>
              <a:buNone/>
            </a:pPr>
            <a:r>
              <a:rPr lang="en-US" altLang="zh-TW" sz="1600" b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graphicFrame>
        <p:nvGraphicFramePr>
          <p:cNvPr id="27750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343698"/>
              </p:ext>
            </p:extLst>
          </p:nvPr>
        </p:nvGraphicFramePr>
        <p:xfrm>
          <a:off x="1691632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16" name="Line 12"/>
          <p:cNvSpPr>
            <a:spLocks noChangeShapeType="1"/>
          </p:cNvSpPr>
          <p:nvPr/>
        </p:nvSpPr>
        <p:spPr bwMode="auto">
          <a:xfrm>
            <a:off x="3311839" y="1448747"/>
            <a:ext cx="2700345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77517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00965"/>
              </p:ext>
            </p:extLst>
          </p:nvPr>
        </p:nvGraphicFramePr>
        <p:xfrm>
          <a:off x="4932046" y="548632"/>
          <a:ext cx="288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866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82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38486"/>
              </p:ext>
            </p:extLst>
          </p:nvPr>
        </p:nvGraphicFramePr>
        <p:xfrm>
          <a:off x="3131816" y="3609023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4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5652138" y="548632"/>
            <a:ext cx="2340299" cy="90011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*a;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[ 4 ];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dirty="0">
                <a:latin typeface="Lucida Console" panose="020B0609040504020204" pitchFamily="49" charset="0"/>
              </a:rPr>
              <a:t>a++;</a:t>
            </a:r>
          </a:p>
        </p:txBody>
      </p:sp>
      <p:sp>
        <p:nvSpPr>
          <p:cNvPr id="2049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652138" y="3609023"/>
            <a:ext cx="2880368" cy="90011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( *a )[ 4 ];</a:t>
            </a:r>
          </a:p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[ 3 ][ 4 ];</a:t>
            </a:r>
            <a:endParaRPr lang="en-US" altLang="zh-TW" sz="1600" dirty="0">
              <a:latin typeface="Lucida Console" panose="020B0609040504020204" pitchFamily="49" charset="0"/>
            </a:endParaRP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TW" sz="1600" dirty="0">
                <a:latin typeface="Lucida Console" panose="020B0609040504020204" pitchFamily="49" charset="0"/>
              </a:rPr>
              <a:t>a++;</a:t>
            </a:r>
          </a:p>
        </p:txBody>
      </p:sp>
      <p:graphicFrame>
        <p:nvGraphicFramePr>
          <p:cNvPr id="37205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61807"/>
              </p:ext>
            </p:extLst>
          </p:nvPr>
        </p:nvGraphicFramePr>
        <p:xfrm>
          <a:off x="431471" y="908678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3" name="Line 115"/>
          <p:cNvSpPr>
            <a:spLocks noChangeShapeType="1"/>
          </p:cNvSpPr>
          <p:nvPr/>
        </p:nvSpPr>
        <p:spPr bwMode="auto">
          <a:xfrm>
            <a:off x="2051678" y="1088702"/>
            <a:ext cx="1080138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37158" name="Group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1223962"/>
              </p:ext>
            </p:extLst>
          </p:nvPr>
        </p:nvGraphicFramePr>
        <p:xfrm>
          <a:off x="3131816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3" name="Line 217"/>
          <p:cNvSpPr>
            <a:spLocks noChangeShapeType="1"/>
          </p:cNvSpPr>
          <p:nvPr/>
        </p:nvSpPr>
        <p:spPr bwMode="auto">
          <a:xfrm>
            <a:off x="2051654" y="3879058"/>
            <a:ext cx="1170165" cy="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72" name="Rectangle 335"/>
          <p:cNvSpPr>
            <a:spLocks noChangeArrowheads="1"/>
          </p:cNvSpPr>
          <p:nvPr/>
        </p:nvSpPr>
        <p:spPr bwMode="auto">
          <a:xfrm>
            <a:off x="1691632" y="1808793"/>
            <a:ext cx="180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>
              <a:spcBef>
                <a:spcPct val="15000"/>
              </a:spcBef>
            </a:pPr>
            <a:r>
              <a:rPr kumimoji="1" lang="en-US" altLang="zh-TW" sz="3600" b="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</a:t>
            </a:r>
          </a:p>
        </p:txBody>
      </p:sp>
      <p:sp>
        <p:nvSpPr>
          <p:cNvPr id="20573" name="Rectangle 336"/>
          <p:cNvSpPr>
            <a:spLocks noChangeArrowheads="1"/>
          </p:cNvSpPr>
          <p:nvPr/>
        </p:nvSpPr>
        <p:spPr bwMode="auto">
          <a:xfrm>
            <a:off x="5472115" y="5229230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kumimoji="1" lang="en-US" altLang="zh-TW" sz="3600" b="0" dirty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 to array</a:t>
            </a:r>
          </a:p>
        </p:txBody>
      </p:sp>
      <p:graphicFrame>
        <p:nvGraphicFramePr>
          <p:cNvPr id="16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31913"/>
              </p:ext>
            </p:extLst>
          </p:nvPr>
        </p:nvGraphicFramePr>
        <p:xfrm>
          <a:off x="431448" y="3699036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41579"/>
              </p:ext>
            </p:extLst>
          </p:nvPr>
        </p:nvGraphicFramePr>
        <p:xfrm>
          <a:off x="3221820" y="369903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877226"/>
              </p:ext>
            </p:extLst>
          </p:nvPr>
        </p:nvGraphicFramePr>
        <p:xfrm>
          <a:off x="3221820" y="423910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056921"/>
              </p:ext>
            </p:extLst>
          </p:nvPr>
        </p:nvGraphicFramePr>
        <p:xfrm>
          <a:off x="3221820" y="4779180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52971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082" name="Group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739138"/>
              </p:ext>
            </p:extLst>
          </p:nvPr>
        </p:nvGraphicFramePr>
        <p:xfrm>
          <a:off x="3131816" y="3609023"/>
          <a:ext cx="1620000" cy="16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TW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4" name="Rectangle 22"/>
          <p:cNvSpPr>
            <a:spLocks noGrp="1" noChangeArrowheads="1"/>
          </p:cNvSpPr>
          <p:nvPr>
            <p:ph type="body" sz="half" idx="1"/>
          </p:nvPr>
        </p:nvSpPr>
        <p:spPr>
          <a:xfrm>
            <a:off x="5652138" y="548632"/>
            <a:ext cx="2340299" cy="900115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*a;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[ 4 ];</a:t>
            </a:r>
          </a:p>
          <a:p>
            <a:pPr marL="534988" indent="-534988" eaLnBrk="1" hangingPunct="1">
              <a:spcBef>
                <a:spcPct val="10000"/>
              </a:spcBef>
              <a:tabLst>
                <a:tab pos="1082675" algn="l"/>
              </a:tabLst>
            </a:pPr>
            <a:r>
              <a:rPr lang="en-US" altLang="zh-TW" sz="1600" dirty="0">
                <a:latin typeface="Lucida Console" panose="020B0609040504020204" pitchFamily="49" charset="0"/>
              </a:rPr>
              <a:t>a++;</a:t>
            </a:r>
          </a:p>
        </p:txBody>
      </p:sp>
      <p:sp>
        <p:nvSpPr>
          <p:cNvPr id="20495" name="Rectangle 23"/>
          <p:cNvSpPr>
            <a:spLocks noGrp="1" noChangeArrowheads="1"/>
          </p:cNvSpPr>
          <p:nvPr>
            <p:ph type="body" sz="half" idx="2"/>
          </p:nvPr>
        </p:nvSpPr>
        <p:spPr>
          <a:xfrm>
            <a:off x="5652138" y="3609023"/>
            <a:ext cx="2880368" cy="900115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( *a )[ 4 ];</a:t>
            </a:r>
          </a:p>
          <a:p>
            <a:pPr marL="0" indent="0" eaLnBrk="1" hangingPunct="1">
              <a:spcBef>
                <a:spcPct val="15000"/>
              </a:spcBef>
            </a:pP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a =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kumimoji="0"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kumimoji="0"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</a:rPr>
              <a:t>[ 3 ][ 4 ];</a:t>
            </a:r>
            <a:endParaRPr lang="en-US" altLang="zh-TW" sz="1600" dirty="0">
              <a:latin typeface="Lucida Console" panose="020B0609040504020204" pitchFamily="49" charset="0"/>
            </a:endParaRPr>
          </a:p>
          <a:p>
            <a:pPr marL="0" indent="0" eaLnBrk="1" hangingPunct="1">
              <a:spcBef>
                <a:spcPct val="10000"/>
              </a:spcBef>
            </a:pPr>
            <a:r>
              <a:rPr lang="en-US" altLang="zh-TW" sz="1600" dirty="0">
                <a:latin typeface="Lucida Console" panose="020B0609040504020204" pitchFamily="49" charset="0"/>
              </a:rPr>
              <a:t>a++;</a:t>
            </a:r>
          </a:p>
        </p:txBody>
      </p:sp>
      <p:graphicFrame>
        <p:nvGraphicFramePr>
          <p:cNvPr id="37205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33571"/>
              </p:ext>
            </p:extLst>
          </p:nvPr>
        </p:nvGraphicFramePr>
        <p:xfrm>
          <a:off x="431471" y="908678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158" name="Group 2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348415"/>
              </p:ext>
            </p:extLst>
          </p:nvPr>
        </p:nvGraphicFramePr>
        <p:xfrm>
          <a:off x="3131816" y="90867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23" name="Line 217"/>
          <p:cNvSpPr>
            <a:spLocks noChangeShapeType="1"/>
          </p:cNvSpPr>
          <p:nvPr/>
        </p:nvSpPr>
        <p:spPr bwMode="auto">
          <a:xfrm>
            <a:off x="2051654" y="3879058"/>
            <a:ext cx="1170166" cy="540074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  <p:sp>
        <p:nvSpPr>
          <p:cNvPr id="20572" name="Rectangle 335"/>
          <p:cNvSpPr>
            <a:spLocks noChangeArrowheads="1"/>
          </p:cNvSpPr>
          <p:nvPr/>
        </p:nvSpPr>
        <p:spPr bwMode="auto">
          <a:xfrm>
            <a:off x="1691632" y="1808793"/>
            <a:ext cx="180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4988" indent="-534988">
              <a:spcBef>
                <a:spcPct val="15000"/>
              </a:spcBef>
            </a:pPr>
            <a:r>
              <a:rPr kumimoji="1" lang="en-US" altLang="zh-TW" sz="3600" b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</a:t>
            </a:r>
          </a:p>
        </p:txBody>
      </p:sp>
      <p:sp>
        <p:nvSpPr>
          <p:cNvPr id="20573" name="Rectangle 336"/>
          <p:cNvSpPr>
            <a:spLocks noChangeArrowheads="1"/>
          </p:cNvSpPr>
          <p:nvPr/>
        </p:nvSpPr>
        <p:spPr bwMode="auto">
          <a:xfrm>
            <a:off x="5472115" y="5229230"/>
            <a:ext cx="306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>
              <a:spcBef>
                <a:spcPct val="20000"/>
              </a:spcBef>
            </a:pPr>
            <a:r>
              <a:rPr kumimoji="1" lang="en-US" altLang="zh-TW" sz="3600" b="0">
                <a:solidFill>
                  <a:srgbClr val="0000FF"/>
                </a:solidFill>
                <a:latin typeface="Times New Roman" pitchFamily="18" charset="0"/>
                <a:ea typeface="新細明體" pitchFamily="18" charset="-120"/>
              </a:rPr>
              <a:t>Pointer to array</a:t>
            </a:r>
          </a:p>
        </p:txBody>
      </p:sp>
      <p:graphicFrame>
        <p:nvGraphicFramePr>
          <p:cNvPr id="16" name="Group 3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98639"/>
              </p:ext>
            </p:extLst>
          </p:nvPr>
        </p:nvGraphicFramePr>
        <p:xfrm>
          <a:off x="431448" y="3699036"/>
          <a:ext cx="162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2701"/>
              </p:ext>
            </p:extLst>
          </p:nvPr>
        </p:nvGraphicFramePr>
        <p:xfrm>
          <a:off x="3221820" y="3699036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25023"/>
              </p:ext>
            </p:extLst>
          </p:nvPr>
        </p:nvGraphicFramePr>
        <p:xfrm>
          <a:off x="3221820" y="4239108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14864"/>
              </p:ext>
            </p:extLst>
          </p:nvPr>
        </p:nvGraphicFramePr>
        <p:xfrm>
          <a:off x="3221820" y="4779180"/>
          <a:ext cx="144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03" name="Line 115"/>
          <p:cNvSpPr>
            <a:spLocks noChangeShapeType="1"/>
          </p:cNvSpPr>
          <p:nvPr/>
        </p:nvSpPr>
        <p:spPr bwMode="auto">
          <a:xfrm flipV="1">
            <a:off x="2051678" y="1088701"/>
            <a:ext cx="1440184" cy="1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none" w="lg" len="lg"/>
            <a:tailEnd type="arrow" w="lg" len="lg"/>
          </a:ln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02191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1471" y="2708908"/>
            <a:ext cx="8281058" cy="1440184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Passing dynamically allocated    two dimensional arrays to functions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600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r>
              <a:rPr lang="fr-FR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A31515"/>
                </a:solidFill>
                <a:ea typeface="細明體" panose="02020509000000000000" pitchFamily="49" charset="-120"/>
              </a:rPr>
              <a:t>"a[ 0 ][ 2 ] = "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a[ 0 ][ 2 ] </a:t>
            </a:r>
            <a:r>
              <a:rPr lang="en-US" altLang="zh-TW" sz="1600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endParaRPr lang="zh-TW" altLang="en-US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sz="1600" b="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40" y="2708908"/>
            <a:ext cx="7200920" cy="1440184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Dynamically allocate an array - Fibonacci numbers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05053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6773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976263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40502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170889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593698"/>
              </p:ext>
            </p:extLst>
          </p:nvPr>
        </p:nvGraphicFramePr>
        <p:xfrm>
          <a:off x="4391977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1374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487073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8067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747494"/>
              </p:ext>
            </p:extLst>
          </p:nvPr>
        </p:nvGraphicFramePr>
        <p:xfrm>
          <a:off x="971540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685" name="Line 109"/>
          <p:cNvSpPr>
            <a:spLocks noChangeShapeType="1"/>
          </p:cNvSpPr>
          <p:nvPr/>
        </p:nvSpPr>
        <p:spPr bwMode="auto">
          <a:xfrm flipV="1">
            <a:off x="2591747" y="728654"/>
            <a:ext cx="3960506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642757"/>
              </p:ext>
            </p:extLst>
          </p:nvPr>
        </p:nvGraphicFramePr>
        <p:xfrm>
          <a:off x="4391977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168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3523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280676" name="Group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250649"/>
              </p:ext>
            </p:extLst>
          </p:nvPr>
        </p:nvGraphicFramePr>
        <p:xfrm>
          <a:off x="971540" y="1268724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685" name="Line 109"/>
          <p:cNvSpPr>
            <a:spLocks noChangeShapeType="1"/>
          </p:cNvSpPr>
          <p:nvPr/>
        </p:nvSpPr>
        <p:spPr bwMode="auto">
          <a:xfrm flipV="1">
            <a:off x="2591747" y="728654"/>
            <a:ext cx="3960506" cy="72009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67534"/>
              </p:ext>
            </p:extLst>
          </p:nvPr>
        </p:nvGraphicFramePr>
        <p:xfrm>
          <a:off x="4391977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p[2][3]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38230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205323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0588" name="Line 12"/>
          <p:cNvSpPr>
            <a:spLocks noChangeShapeType="1"/>
          </p:cNvSpPr>
          <p:nvPr/>
        </p:nvSpPr>
        <p:spPr bwMode="auto">
          <a:xfrm flipV="1">
            <a:off x="2591747" y="728654"/>
            <a:ext cx="3960506" cy="180023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/>
          </a:p>
        </p:txBody>
      </p:sp>
      <p:graphicFrame>
        <p:nvGraphicFramePr>
          <p:cNvPr id="61" name="Group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34402"/>
              </p:ext>
            </p:extLst>
          </p:nvPr>
        </p:nvGraphicFramePr>
        <p:xfrm>
          <a:off x="4391977" y="548632"/>
          <a:ext cx="3960000" cy="43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40072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const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*a )[ n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m ][ n ]();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fun( a );</a:t>
            </a:r>
          </a:p>
          <a:p>
            <a:pPr lvl="0">
              <a:spcBef>
                <a:spcPts val="12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fun(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*p )[ n ]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[ 0 ][ 2 ] = 2;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  <p:graphicFrame>
        <p:nvGraphicFramePr>
          <p:cNvPr id="28057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58926"/>
              </p:ext>
            </p:extLst>
          </p:nvPr>
        </p:nvGraphicFramePr>
        <p:xfrm>
          <a:off x="971540" y="728655"/>
          <a:ext cx="2880000" cy="360000"/>
        </p:xfrm>
        <a:graphic>
          <a:graphicData uri="http://schemas.openxmlformats.org/drawingml/2006/table">
            <a:tbl>
              <a:tblPr/>
              <a:tblGrid>
                <a:gridCol w="3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0012FF3C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27897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71656" y="2708908"/>
            <a:ext cx="5400690" cy="1440184"/>
          </a:xfrm>
        </p:spPr>
        <p:txBody>
          <a:bodyPr/>
          <a:lstStyle/>
          <a:p>
            <a:pPr eaLnBrk="1" hangingPunct="1"/>
            <a:r>
              <a:rPr lang="en-US" altLang="zh-TW" sz="4400" dirty="0">
                <a:ea typeface="新細明體" pitchFamily="18" charset="-120"/>
              </a:rPr>
              <a:t>Dynamically allocate an array of arrays</a:t>
            </a:r>
            <a:endParaRPr lang="zh-TW" altLang="en-US" sz="4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051679" y="1268724"/>
            <a:ext cx="5040644" cy="3780483"/>
          </a:xfrm>
        </p:spPr>
        <p:txBody>
          <a:bodyPr rIns="36000"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fr-FR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 positive integer: "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855340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677196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29519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3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*fib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number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fib[ 0 ] = 1;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fib[ 1 ] = 1;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2;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fib[ i ] = fib[ i - 2 ] + fib[ i - 1 ];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number; i++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fib[ i ]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fib;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0" dirty="0">
              <a:ea typeface="新細明體" pitchFamily="18" charset="-120"/>
            </a:endParaRPr>
          </a:p>
        </p:txBody>
      </p:sp>
      <p:graphicFrame>
        <p:nvGraphicFramePr>
          <p:cNvPr id="262252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96892"/>
              </p:ext>
            </p:extLst>
          </p:nvPr>
        </p:nvGraphicFramePr>
        <p:xfrm>
          <a:off x="971540" y="728655"/>
          <a:ext cx="36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fib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25332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94955803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2021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378575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7345231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2021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94117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657706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8178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2021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94117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50545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967728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2061946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2021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94117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50545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79303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36729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400315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7" name="Line 99"/>
          <p:cNvSpPr>
            <a:spLocks noChangeShapeType="1"/>
          </p:cNvSpPr>
          <p:nvPr/>
        </p:nvSpPr>
        <p:spPr bwMode="auto">
          <a:xfrm flipV="1">
            <a:off x="4932046" y="728653"/>
            <a:ext cx="2520321" cy="126016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1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382021"/>
              </p:ext>
            </p:extLst>
          </p:nvPr>
        </p:nvGraphicFramePr>
        <p:xfrm>
          <a:off x="6372230" y="548632"/>
          <a:ext cx="270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2458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50545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79303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36729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670025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8" name="Line 100"/>
          <p:cNvSpPr>
            <a:spLocks noChangeShapeType="1"/>
          </p:cNvSpPr>
          <p:nvPr/>
        </p:nvSpPr>
        <p:spPr bwMode="auto">
          <a:xfrm flipV="1">
            <a:off x="4932047" y="1628769"/>
            <a:ext cx="2520322" cy="720092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28" name="Group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272458"/>
              </p:ext>
            </p:extLst>
          </p:nvPr>
        </p:nvGraphicFramePr>
        <p:xfrm>
          <a:off x="6372230" y="1448747"/>
          <a:ext cx="270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50545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79303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36729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5856896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09" name="Line 101"/>
          <p:cNvSpPr>
            <a:spLocks noChangeShapeType="1"/>
          </p:cNvSpPr>
          <p:nvPr/>
        </p:nvSpPr>
        <p:spPr bwMode="auto">
          <a:xfrm>
            <a:off x="4932047" y="2708908"/>
            <a:ext cx="2520322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45" name="Group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50545"/>
              </p:ext>
            </p:extLst>
          </p:nvPr>
        </p:nvGraphicFramePr>
        <p:xfrm>
          <a:off x="6372230" y="2708908"/>
          <a:ext cx="270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a[2][2]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a[2][3]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0049171C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79303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36729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489187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3510" name="Line 102"/>
          <p:cNvSpPr>
            <a:spLocks noChangeShapeType="1"/>
          </p:cNvSpPr>
          <p:nvPr/>
        </p:nvSpPr>
        <p:spPr bwMode="auto">
          <a:xfrm>
            <a:off x="4932046" y="3068954"/>
            <a:ext cx="2520321" cy="1440184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62" name="Group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79303"/>
              </p:ext>
            </p:extLst>
          </p:nvPr>
        </p:nvGraphicFramePr>
        <p:xfrm>
          <a:off x="6376891" y="4329115"/>
          <a:ext cx="270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a[3][0]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a[3][2]</a:t>
                      </a: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004916DC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新細明體" pitchFamily="18" charset="-120"/>
                        </a:rPr>
                        <a:t>a[3][4]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90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004916E0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36729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14761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505" name="Line 97"/>
          <p:cNvSpPr>
            <a:spLocks noChangeShapeType="1"/>
          </p:cNvSpPr>
          <p:nvPr/>
        </p:nvSpPr>
        <p:spPr bwMode="auto">
          <a:xfrm>
            <a:off x="1511609" y="1808793"/>
            <a:ext cx="2160277" cy="180023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 type="arrow" w="lg" len="lg"/>
          </a:ln>
        </p:spPr>
        <p:txBody>
          <a:bodyPr wrap="square">
            <a:spAutoFit/>
          </a:bodyPr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 = 4;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**a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*[ n ];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a[ i ]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[ i + 2 ];</a:t>
            </a:r>
          </a:p>
          <a:p>
            <a:pPr lvl="0">
              <a:spcBef>
                <a:spcPts val="600"/>
              </a:spcBef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a[ 1 ][ 1 ] = 3;</a:t>
            </a:r>
          </a:p>
          <a:p>
            <a:pPr lvl="0"/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nn-NO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nn-NO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 = 0; i &lt; n; i++ 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a[ i ];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delete[]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0000"/>
              </a:solidFill>
            </a:endParaRPr>
          </a:p>
        </p:txBody>
      </p:sp>
      <p:graphicFrame>
        <p:nvGraphicFramePr>
          <p:cNvPr id="273479" name="Group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1736729"/>
              </p:ext>
            </p:extLst>
          </p:nvPr>
        </p:nvGraphicFramePr>
        <p:xfrm>
          <a:off x="2951793" y="1808571"/>
          <a:ext cx="324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a[0]</a:t>
                      </a: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00491BC0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00491710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a[3]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004916D0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3496" name="Group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116417"/>
              </p:ext>
            </p:extLst>
          </p:nvPr>
        </p:nvGraphicFramePr>
        <p:xfrm>
          <a:off x="251448" y="1628770"/>
          <a:ext cx="2520000" cy="36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00491850</a:t>
                      </a: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754" name="Text Box 106"/>
          <p:cNvSpPr txBox="1">
            <a:spLocks noChangeArrowheads="1"/>
          </p:cNvSpPr>
          <p:nvPr/>
        </p:nvSpPr>
        <p:spPr bwMode="auto">
          <a:xfrm>
            <a:off x="251448" y="1268724"/>
            <a:ext cx="360000" cy="359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36000" bIns="36000" anchor="ctr" anchorCtr="0">
            <a:noAutofit/>
          </a:bodyPr>
          <a:lstStyle/>
          <a:p>
            <a:r>
              <a:rPr lang="en-US" altLang="zh-TW" sz="1600" b="0" dirty="0">
                <a:solidFill>
                  <a:srgbClr val="000000"/>
                </a:solidFill>
                <a:latin typeface="Lucida Console" panose="020B060904050402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98608249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自訂 4">
      <a:majorFont>
        <a:latin typeface="Times New Roman"/>
        <a:ea typeface="新細明體"/>
        <a:cs typeface=""/>
      </a:majorFont>
      <a:minorFont>
        <a:latin typeface="Lucida Console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標楷體" pitchFamily="65" charset="-12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5550</TotalTime>
  <Words>15886</Words>
  <Application>Microsoft Macintosh PowerPoint</Application>
  <PresentationFormat>如螢幕大小 (4:3)</PresentationFormat>
  <Paragraphs>3854</Paragraphs>
  <Slides>116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116</vt:i4>
      </vt:variant>
    </vt:vector>
  </HeadingPairs>
  <TitlesOfParts>
    <vt:vector size="123" baseType="lpstr">
      <vt:lpstr>細明體</vt:lpstr>
      <vt:lpstr>新細明體</vt:lpstr>
      <vt:lpstr>Courier New</vt:lpstr>
      <vt:lpstr>Lucida Console</vt:lpstr>
      <vt:lpstr>Times New Roman</vt:lpstr>
      <vt:lpstr>ppt_template_07-25-2002</vt:lpstr>
      <vt:lpstr>預設簡報設計</vt:lpstr>
      <vt:lpstr>Dynamically allocate a variable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an array - Fibonacci numbers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Returns dynamically allocated arrays back to the calling function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 two dimensional array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   two dimensional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Dynamically allocate an array of arrays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Passing dynamically allocated array of arrays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賴昱琪 12361175</cp:lastModifiedBy>
  <cp:revision>1470</cp:revision>
  <dcterms:created xsi:type="dcterms:W3CDTF">2000-06-12T17:02:08Z</dcterms:created>
  <dcterms:modified xsi:type="dcterms:W3CDTF">2024-11-18T13:06:48Z</dcterms:modified>
</cp:coreProperties>
</file>