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16"/>
  </p:notesMasterIdLst>
  <p:handoutMasterIdLst>
    <p:handoutMasterId r:id="rId217"/>
  </p:handoutMasterIdLst>
  <p:sldIdLst>
    <p:sldId id="355" r:id="rId2"/>
    <p:sldId id="403" r:id="rId3"/>
    <p:sldId id="695" r:id="rId4"/>
    <p:sldId id="696" r:id="rId5"/>
    <p:sldId id="697" r:id="rId6"/>
    <p:sldId id="698" r:id="rId7"/>
    <p:sldId id="699" r:id="rId8"/>
    <p:sldId id="700" r:id="rId9"/>
    <p:sldId id="701" r:id="rId10"/>
    <p:sldId id="702" r:id="rId11"/>
    <p:sldId id="703" r:id="rId12"/>
    <p:sldId id="704" r:id="rId13"/>
    <p:sldId id="705" r:id="rId14"/>
    <p:sldId id="706" r:id="rId15"/>
    <p:sldId id="707" r:id="rId16"/>
    <p:sldId id="708" r:id="rId17"/>
    <p:sldId id="709" r:id="rId18"/>
    <p:sldId id="710" r:id="rId19"/>
    <p:sldId id="711" r:id="rId20"/>
    <p:sldId id="712" r:id="rId21"/>
    <p:sldId id="713" r:id="rId22"/>
    <p:sldId id="714" r:id="rId23"/>
    <p:sldId id="715" r:id="rId24"/>
    <p:sldId id="694" r:id="rId25"/>
    <p:sldId id="506" r:id="rId26"/>
    <p:sldId id="693" r:id="rId27"/>
    <p:sldId id="692" r:id="rId28"/>
    <p:sldId id="691" r:id="rId29"/>
    <p:sldId id="690" r:id="rId30"/>
    <p:sldId id="689" r:id="rId31"/>
    <p:sldId id="688" r:id="rId32"/>
    <p:sldId id="687" r:id="rId33"/>
    <p:sldId id="686" r:id="rId34"/>
    <p:sldId id="685" r:id="rId35"/>
    <p:sldId id="684" r:id="rId36"/>
    <p:sldId id="683" r:id="rId37"/>
    <p:sldId id="682" r:id="rId38"/>
    <p:sldId id="681" r:id="rId39"/>
    <p:sldId id="680" r:id="rId40"/>
    <p:sldId id="679" r:id="rId41"/>
    <p:sldId id="678" r:id="rId42"/>
    <p:sldId id="677" r:id="rId43"/>
    <p:sldId id="676" r:id="rId44"/>
    <p:sldId id="675" r:id="rId45"/>
    <p:sldId id="507" r:id="rId46"/>
    <p:sldId id="440" r:id="rId47"/>
    <p:sldId id="529" r:id="rId48"/>
    <p:sldId id="735" r:id="rId49"/>
    <p:sldId id="734" r:id="rId50"/>
    <p:sldId id="733" r:id="rId51"/>
    <p:sldId id="732" r:id="rId52"/>
    <p:sldId id="731" r:id="rId53"/>
    <p:sldId id="730" r:id="rId54"/>
    <p:sldId id="729" r:id="rId55"/>
    <p:sldId id="728" r:id="rId56"/>
    <p:sldId id="727" r:id="rId57"/>
    <p:sldId id="726" r:id="rId58"/>
    <p:sldId id="725" r:id="rId59"/>
    <p:sldId id="724" r:id="rId60"/>
    <p:sldId id="723" r:id="rId61"/>
    <p:sldId id="722" r:id="rId62"/>
    <p:sldId id="721" r:id="rId63"/>
    <p:sldId id="720" r:id="rId64"/>
    <p:sldId id="719" r:id="rId65"/>
    <p:sldId id="718" r:id="rId66"/>
    <p:sldId id="717" r:id="rId67"/>
    <p:sldId id="716" r:id="rId68"/>
    <p:sldId id="530" r:id="rId69"/>
    <p:sldId id="486" r:id="rId70"/>
    <p:sldId id="656" r:id="rId71"/>
    <p:sldId id="665" r:id="rId72"/>
    <p:sldId id="664" r:id="rId73"/>
    <p:sldId id="663" r:id="rId74"/>
    <p:sldId id="662" r:id="rId75"/>
    <p:sldId id="661" r:id="rId76"/>
    <p:sldId id="660" r:id="rId77"/>
    <p:sldId id="659" r:id="rId78"/>
    <p:sldId id="666" r:id="rId79"/>
    <p:sldId id="667" r:id="rId80"/>
    <p:sldId id="658" r:id="rId81"/>
    <p:sldId id="672" r:id="rId82"/>
    <p:sldId id="671" r:id="rId83"/>
    <p:sldId id="670" r:id="rId84"/>
    <p:sldId id="669" r:id="rId85"/>
    <p:sldId id="673" r:id="rId86"/>
    <p:sldId id="668" r:id="rId87"/>
    <p:sldId id="674" r:id="rId88"/>
    <p:sldId id="657" r:id="rId89"/>
    <p:sldId id="531" r:id="rId90"/>
    <p:sldId id="463" r:id="rId91"/>
    <p:sldId id="464" r:id="rId92"/>
    <p:sldId id="393" r:id="rId93"/>
    <p:sldId id="396" r:id="rId94"/>
    <p:sldId id="395" r:id="rId95"/>
    <p:sldId id="397" r:id="rId96"/>
    <p:sldId id="532" r:id="rId97"/>
    <p:sldId id="533" r:id="rId98"/>
    <p:sldId id="534" r:id="rId99"/>
    <p:sldId id="535" r:id="rId100"/>
    <p:sldId id="536" r:id="rId101"/>
    <p:sldId id="537" r:id="rId102"/>
    <p:sldId id="538" r:id="rId103"/>
    <p:sldId id="539" r:id="rId104"/>
    <p:sldId id="540" r:id="rId105"/>
    <p:sldId id="541" r:id="rId106"/>
    <p:sldId id="542" r:id="rId107"/>
    <p:sldId id="646" r:id="rId108"/>
    <p:sldId id="647" r:id="rId109"/>
    <p:sldId id="648" r:id="rId110"/>
    <p:sldId id="649" r:id="rId111"/>
    <p:sldId id="650" r:id="rId112"/>
    <p:sldId id="651" r:id="rId113"/>
    <p:sldId id="652" r:id="rId114"/>
    <p:sldId id="653" r:id="rId115"/>
    <p:sldId id="654" r:id="rId116"/>
    <p:sldId id="655" r:id="rId117"/>
    <p:sldId id="552" r:id="rId118"/>
    <p:sldId id="553" r:id="rId119"/>
    <p:sldId id="645" r:id="rId120"/>
    <p:sldId id="736" r:id="rId121"/>
    <p:sldId id="549" r:id="rId122"/>
    <p:sldId id="338" r:id="rId123"/>
    <p:sldId id="543" r:id="rId124"/>
    <p:sldId id="544" r:id="rId125"/>
    <p:sldId id="545" r:id="rId126"/>
    <p:sldId id="546" r:id="rId127"/>
    <p:sldId id="547" r:id="rId128"/>
    <p:sldId id="548" r:id="rId129"/>
    <p:sldId id="563" r:id="rId130"/>
    <p:sldId id="564" r:id="rId131"/>
    <p:sldId id="565" r:id="rId132"/>
    <p:sldId id="566" r:id="rId133"/>
    <p:sldId id="567" r:id="rId134"/>
    <p:sldId id="568" r:id="rId135"/>
    <p:sldId id="561" r:id="rId136"/>
    <p:sldId id="550" r:id="rId137"/>
    <p:sldId id="586" r:id="rId138"/>
    <p:sldId id="562" r:id="rId139"/>
    <p:sldId id="569" r:id="rId140"/>
    <p:sldId id="570" r:id="rId141"/>
    <p:sldId id="571" r:id="rId142"/>
    <p:sldId id="574" r:id="rId143"/>
    <p:sldId id="575" r:id="rId144"/>
    <p:sldId id="576" r:id="rId145"/>
    <p:sldId id="577" r:id="rId146"/>
    <p:sldId id="578" r:id="rId147"/>
    <p:sldId id="583" r:id="rId148"/>
    <p:sldId id="572" r:id="rId149"/>
    <p:sldId id="579" r:id="rId150"/>
    <p:sldId id="580" r:id="rId151"/>
    <p:sldId id="581" r:id="rId152"/>
    <p:sldId id="582" r:id="rId153"/>
    <p:sldId id="584" r:id="rId154"/>
    <p:sldId id="587" r:id="rId155"/>
    <p:sldId id="462" r:id="rId156"/>
    <p:sldId id="394" r:id="rId157"/>
    <p:sldId id="392" r:id="rId158"/>
    <p:sldId id="378" r:id="rId159"/>
    <p:sldId id="400" r:id="rId160"/>
    <p:sldId id="588" r:id="rId161"/>
    <p:sldId id="591" r:id="rId162"/>
    <p:sldId id="590" r:id="rId163"/>
    <p:sldId id="589" r:id="rId164"/>
    <p:sldId id="592" r:id="rId165"/>
    <p:sldId id="597" r:id="rId166"/>
    <p:sldId id="596" r:id="rId167"/>
    <p:sldId id="595" r:id="rId168"/>
    <p:sldId id="594" r:id="rId169"/>
    <p:sldId id="593" r:id="rId170"/>
    <p:sldId id="598" r:id="rId171"/>
    <p:sldId id="599" r:id="rId172"/>
    <p:sldId id="604" r:id="rId173"/>
    <p:sldId id="603" r:id="rId174"/>
    <p:sldId id="602" r:id="rId175"/>
    <p:sldId id="601" r:id="rId176"/>
    <p:sldId id="600" r:id="rId177"/>
    <p:sldId id="605" r:id="rId178"/>
    <p:sldId id="606" r:id="rId179"/>
    <p:sldId id="607" r:id="rId180"/>
    <p:sldId id="608" r:id="rId181"/>
    <p:sldId id="609" r:id="rId182"/>
    <p:sldId id="610" r:id="rId183"/>
    <p:sldId id="611" r:id="rId184"/>
    <p:sldId id="612" r:id="rId185"/>
    <p:sldId id="613" r:id="rId186"/>
    <p:sldId id="614" r:id="rId187"/>
    <p:sldId id="615" r:id="rId188"/>
    <p:sldId id="617" r:id="rId189"/>
    <p:sldId id="616" r:id="rId190"/>
    <p:sldId id="618" r:id="rId191"/>
    <p:sldId id="619" r:id="rId192"/>
    <p:sldId id="620" r:id="rId193"/>
    <p:sldId id="621" r:id="rId194"/>
    <p:sldId id="623" r:id="rId195"/>
    <p:sldId id="622" r:id="rId196"/>
    <p:sldId id="624" r:id="rId197"/>
    <p:sldId id="625" r:id="rId198"/>
    <p:sldId id="626" r:id="rId199"/>
    <p:sldId id="627" r:id="rId200"/>
    <p:sldId id="628" r:id="rId201"/>
    <p:sldId id="629" r:id="rId202"/>
    <p:sldId id="630" r:id="rId203"/>
    <p:sldId id="632" r:id="rId204"/>
    <p:sldId id="631" r:id="rId205"/>
    <p:sldId id="634" r:id="rId206"/>
    <p:sldId id="635" r:id="rId207"/>
    <p:sldId id="636" r:id="rId208"/>
    <p:sldId id="638" r:id="rId209"/>
    <p:sldId id="639" r:id="rId210"/>
    <p:sldId id="640" r:id="rId211"/>
    <p:sldId id="641" r:id="rId212"/>
    <p:sldId id="642" r:id="rId213"/>
    <p:sldId id="643" r:id="rId214"/>
    <p:sldId id="644" r:id="rId215"/>
  </p:sldIdLst>
  <p:sldSz cx="9144000" cy="6858000" type="screen4x3"/>
  <p:notesSz cx="6946900" cy="9232900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ctr" rtl="0" fontAlgn="base">
      <a:spcBef>
        <a:spcPct val="50000"/>
      </a:spcBef>
      <a:spcAft>
        <a:spcPct val="0"/>
      </a:spcAft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1600" b="1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32">
          <p15:clr>
            <a:srgbClr val="A4A3A4"/>
          </p15:clr>
        </p15:guide>
        <p15:guide id="2" pos="312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31515"/>
    <a:srgbClr val="E1F4FF"/>
    <a:srgbClr val="3380E6"/>
    <a:srgbClr val="0000CC"/>
    <a:srgbClr val="CCECFF"/>
    <a:srgbClr val="4D99FF"/>
    <a:srgbClr val="66CCFF"/>
    <a:srgbClr val="FFE6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3" autoAdjust="0"/>
    <p:restoredTop sz="94737" autoAdjust="0"/>
  </p:normalViewPr>
  <p:slideViewPr>
    <p:cSldViewPr showGuides="1">
      <p:cViewPr varScale="1">
        <p:scale>
          <a:sx n="93" d="100"/>
          <a:sy n="93" d="100"/>
        </p:scale>
        <p:origin x="182" y="72"/>
      </p:cViewPr>
      <p:guideLst>
        <p:guide orient="horz" pos="3532"/>
        <p:guide pos="312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180000" cy="180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handoutMaster" Target="handoutMasters/handout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t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l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30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70938"/>
            <a:ext cx="30099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55" tIns="46227" rIns="92455" bIns="46227" numCol="1" anchor="b" anchorCtr="0" compatLnSpc="1">
            <a:prstTxWarp prst="textNoShape">
              <a:avLst/>
            </a:prstTxWarp>
          </a:bodyPr>
          <a:lstStyle>
            <a:lvl1pPr algn="r" defTabSz="923925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3A27004E-BFB1-4688-B91A-F33C5C9E261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624226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03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05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501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630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01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7630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Helvetica" pitchFamily="50" charset="0"/>
              </a:defRPr>
            </a:lvl1pPr>
          </a:lstStyle>
          <a:p>
            <a:pPr>
              <a:defRPr/>
            </a:pPr>
            <a:fld id="{FC2ACF43-56E8-4B62-A7CD-344D46D00DC3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74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C2ACF43-56E8-4B62-A7CD-344D46D00DC3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3826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1425" y="188586"/>
            <a:ext cx="9001150" cy="648082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549000"/>
            <a:ext cx="5400000" cy="180000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2000" y="43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2000" y="549000"/>
            <a:ext cx="4680000" cy="1800230"/>
          </a:xfrm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2000" y="4329000"/>
            <a:ext cx="4320552" cy="1260161"/>
          </a:xfrm>
          <a:solidFill>
            <a:srgbClr val="CCECFF"/>
          </a:solidFill>
          <a:ln>
            <a:solidFill>
              <a:schemeClr val="tx1"/>
            </a:solidFill>
          </a:ln>
        </p:spPr>
        <p:txBody>
          <a:bodyPr/>
          <a:lstStyle>
            <a:lvl1pPr marL="0" indent="0">
              <a:buFontTx/>
              <a:buNone/>
              <a:defRPr sz="1600" b="0">
                <a:latin typeface="Lucida Console" panose="020B0609040504020204" pitchFamily="49" charset="0"/>
                <a:cs typeface="Courier New" panose="020703090202050204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49517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32000" y="728999"/>
            <a:ext cx="4500046" cy="4680001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687920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152000" y="549000"/>
            <a:ext cx="23400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549275"/>
            <a:ext cx="4140200" cy="5940425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967995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2000" y="549000"/>
            <a:ext cx="6480000" cy="21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3429000"/>
            <a:ext cx="4500725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5272511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6660000" cy="48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3851275" y="3429000"/>
            <a:ext cx="5040725" cy="306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196763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252000" y="369000"/>
            <a:ext cx="5040000" cy="18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5292000" y="369001"/>
            <a:ext cx="36002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252412" y="3429000"/>
            <a:ext cx="5219587" cy="3240088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4105316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1692000" y="1269001"/>
            <a:ext cx="3600000" cy="1259999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945231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92000" y="1809000"/>
            <a:ext cx="7560000" cy="1800000"/>
          </a:xfrm>
        </p:spPr>
        <p:txBody>
          <a:bodyPr anchor="b"/>
          <a:lstStyle>
            <a:lvl1pPr algn="r">
              <a:defRPr sz="4400" b="1">
                <a:solidFill>
                  <a:srgbClr val="3380E6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Goudy Sans Medium"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92000" y="3609000"/>
            <a:ext cx="7560000" cy="1259999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576259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16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spcBef>
                <a:spcPct val="0"/>
              </a:spcBef>
            </a:pPr>
            <a:endParaRPr lang="zh-TW" altLang="zh-TW" sz="1800" b="0">
              <a:solidFill>
                <a:srgbClr val="FFFFFF"/>
              </a:solidFill>
              <a:cs typeface="Arial" charset="0"/>
            </a:endParaRP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12000" y="2709000"/>
            <a:ext cx="7920000" cy="1440000"/>
          </a:xfrm>
        </p:spPr>
        <p:txBody>
          <a:bodyPr anchor="ctr" anchorCtr="0"/>
          <a:lstStyle>
            <a:lvl1pPr algn="ctr">
              <a:defRPr sz="4800" b="0">
                <a:solidFill>
                  <a:srgbClr val="0000FF"/>
                </a:solidFill>
                <a:effectLst/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>
          <a:xfrm>
            <a:off x="8604504" y="6309360"/>
            <a:ext cx="432000" cy="432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C12798C-97D0-4BD6-822A-5A6713D1D7DB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2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5220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83195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729000"/>
            <a:ext cx="7200000" cy="234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39605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729000"/>
            <a:ext cx="7200000" cy="2700000"/>
          </a:xfrm>
        </p:spPr>
        <p:txBody>
          <a:bodyPr/>
          <a:lstStyle>
            <a:lvl1pPr marL="0" indent="0"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974367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132000" y="5589000"/>
            <a:ext cx="2880276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555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411724" y="5949322"/>
            <a:ext cx="4320552" cy="720092"/>
          </a:xfrm>
        </p:spPr>
        <p:txBody>
          <a:bodyPr anchor="ctr" anchorCtr="0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051847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8553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494" y="188586"/>
            <a:ext cx="7921012" cy="90011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 hasCustomPrompt="1"/>
          </p:nvPr>
        </p:nvSpPr>
        <p:spPr>
          <a:xfrm>
            <a:off x="611494" y="1268724"/>
            <a:ext cx="7921012" cy="5040644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600">
                <a:latin typeface="Lucida Console" panose="020B0609040504020204" pitchFamily="49" charset="0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73858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1058" cy="90011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7895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1448" y="188586"/>
            <a:ext cx="8641104" cy="90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dirty="0"/>
              <a:t>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1448" y="1268724"/>
            <a:ext cx="8641104" cy="5400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41" r:id="rId2"/>
    <p:sldLayoutId id="2147483738" r:id="rId3"/>
    <p:sldLayoutId id="2147483740" r:id="rId4"/>
    <p:sldLayoutId id="2147483735" r:id="rId5"/>
    <p:sldLayoutId id="2147483739" r:id="rId6"/>
    <p:sldLayoutId id="2147483736" r:id="rId7"/>
    <p:sldLayoutId id="2147483734" r:id="rId8"/>
    <p:sldLayoutId id="2147483737" r:id="rId9"/>
    <p:sldLayoutId id="2147483729" r:id="rId10"/>
    <p:sldLayoutId id="2147483747" r:id="rId11"/>
    <p:sldLayoutId id="2147483733" r:id="rId12"/>
    <p:sldLayoutId id="2147483744" r:id="rId13"/>
    <p:sldLayoutId id="2147483746" r:id="rId14"/>
    <p:sldLayoutId id="2147483748" r:id="rId15"/>
    <p:sldLayoutId id="2147483745" r:id="rId16"/>
    <p:sldLayoutId id="2147483743" r:id="rId17"/>
    <p:sldLayoutId id="2147483732" r:id="rId18"/>
    <p:sldLayoutId id="2147483742" r:id="rId1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hlink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4.xml.rels><?xml version="1.0" encoding="UTF-8" standalone="yes"?>
<Relationships xmlns="http://schemas.openxmlformats.org/package/2006/relationships"><Relationship Id="rId26" Type="http://schemas.openxmlformats.org/officeDocument/2006/relationships/hyperlink" Target="https://en.cppreference.com/w/cpp/keyword/continue" TargetMode="External"/><Relationship Id="rId21" Type="http://schemas.openxmlformats.org/officeDocument/2006/relationships/hyperlink" Target="https://en.cppreference.com/w/cpp/keyword/const" TargetMode="External"/><Relationship Id="rId42" Type="http://schemas.openxmlformats.org/officeDocument/2006/relationships/hyperlink" Target="https://en.cppreference.com/w/cpp/keyword/float" TargetMode="External"/><Relationship Id="rId47" Type="http://schemas.openxmlformats.org/officeDocument/2006/relationships/hyperlink" Target="https://en.cppreference.com/w/cpp/keyword/inline" TargetMode="External"/><Relationship Id="rId63" Type="http://schemas.openxmlformats.org/officeDocument/2006/relationships/hyperlink" Target="https://en.cppreference.com/w/cpp/keyword/register" TargetMode="External"/><Relationship Id="rId68" Type="http://schemas.openxmlformats.org/officeDocument/2006/relationships/hyperlink" Target="https://en.cppreference.com/w/cpp/keyword/signed" TargetMode="External"/><Relationship Id="rId84" Type="http://schemas.openxmlformats.org/officeDocument/2006/relationships/hyperlink" Target="https://en.cppreference.com/w/cpp/keyword/union" TargetMode="External"/><Relationship Id="rId89" Type="http://schemas.openxmlformats.org/officeDocument/2006/relationships/hyperlink" Target="https://en.cppreference.com/w/cpp/keyword/volatile" TargetMode="External"/><Relationship Id="rId16" Type="http://schemas.openxmlformats.org/officeDocument/2006/relationships/hyperlink" Target="https://en.cppreference.com/w/cpp/keyword/char16_t" TargetMode="External"/><Relationship Id="rId11" Type="http://schemas.openxmlformats.org/officeDocument/2006/relationships/hyperlink" Target="https://en.cppreference.com/w/cpp/keyword/break" TargetMode="External"/><Relationship Id="rId32" Type="http://schemas.openxmlformats.org/officeDocument/2006/relationships/hyperlink" Target="https://en.cppreference.com/w/cpp/keyword/delete" TargetMode="External"/><Relationship Id="rId37" Type="http://schemas.openxmlformats.org/officeDocument/2006/relationships/hyperlink" Target="https://en.cppreference.com/w/cpp/keyword/enum" TargetMode="External"/><Relationship Id="rId53" Type="http://schemas.openxmlformats.org/officeDocument/2006/relationships/hyperlink" Target="https://en.cppreference.com/w/cpp/keyword/noexcept" TargetMode="External"/><Relationship Id="rId58" Type="http://schemas.openxmlformats.org/officeDocument/2006/relationships/hyperlink" Target="https://en.cppreference.com/w/cpp/keyword/or" TargetMode="External"/><Relationship Id="rId74" Type="http://schemas.openxmlformats.org/officeDocument/2006/relationships/hyperlink" Target="https://en.cppreference.com/w/cpp/keyword/switch" TargetMode="External"/><Relationship Id="rId79" Type="http://schemas.openxmlformats.org/officeDocument/2006/relationships/hyperlink" Target="https://en.cppreference.com/w/cpp/keyword/true" TargetMode="External"/><Relationship Id="rId5" Type="http://schemas.openxmlformats.org/officeDocument/2006/relationships/hyperlink" Target="https://en.cppreference.com/w/cpp/keyword/and_eq" TargetMode="External"/><Relationship Id="rId90" Type="http://schemas.openxmlformats.org/officeDocument/2006/relationships/hyperlink" Target="https://en.cppreference.com/w/cpp/keyword/wchar_t" TargetMode="External"/><Relationship Id="rId22" Type="http://schemas.openxmlformats.org/officeDocument/2006/relationships/hyperlink" Target="https://en.cppreference.com/w/cpp/keyword/consteval" TargetMode="External"/><Relationship Id="rId27" Type="http://schemas.openxmlformats.org/officeDocument/2006/relationships/hyperlink" Target="https://en.cppreference.com/w/cpp/keyword/co_await" TargetMode="External"/><Relationship Id="rId43" Type="http://schemas.openxmlformats.org/officeDocument/2006/relationships/hyperlink" Target="https://en.cppreference.com/w/cpp/keyword/for" TargetMode="External"/><Relationship Id="rId48" Type="http://schemas.openxmlformats.org/officeDocument/2006/relationships/hyperlink" Target="https://en.cppreference.com/w/cpp/keyword/int" TargetMode="External"/><Relationship Id="rId64" Type="http://schemas.openxmlformats.org/officeDocument/2006/relationships/hyperlink" Target="https://en.cppreference.com/w/cpp/keyword/reinterpret_cast" TargetMode="External"/><Relationship Id="rId69" Type="http://schemas.openxmlformats.org/officeDocument/2006/relationships/hyperlink" Target="https://en.cppreference.com/w/cpp/keyword/sizeof" TargetMode="External"/><Relationship Id="rId8" Type="http://schemas.openxmlformats.org/officeDocument/2006/relationships/hyperlink" Target="https://en.cppreference.com/w/cpp/keyword/bitand" TargetMode="External"/><Relationship Id="rId51" Type="http://schemas.openxmlformats.org/officeDocument/2006/relationships/hyperlink" Target="https://en.cppreference.com/w/cpp/keyword/namespace" TargetMode="External"/><Relationship Id="rId72" Type="http://schemas.openxmlformats.org/officeDocument/2006/relationships/hyperlink" Target="https://en.cppreference.com/w/cpp/keyword/static_cast" TargetMode="External"/><Relationship Id="rId80" Type="http://schemas.openxmlformats.org/officeDocument/2006/relationships/hyperlink" Target="https://en.cppreference.com/w/cpp/keyword/try" TargetMode="External"/><Relationship Id="rId85" Type="http://schemas.openxmlformats.org/officeDocument/2006/relationships/hyperlink" Target="https://en.cppreference.com/w/cpp/keyword/unsigned" TargetMode="External"/><Relationship Id="rId93" Type="http://schemas.openxmlformats.org/officeDocument/2006/relationships/hyperlink" Target="https://en.cppreference.com/w/cpp/keyword/xor_eq" TargetMode="External"/><Relationship Id="rId3" Type="http://schemas.openxmlformats.org/officeDocument/2006/relationships/hyperlink" Target="https://en.cppreference.com/w/cpp/keyword/alignof" TargetMode="External"/><Relationship Id="rId12" Type="http://schemas.openxmlformats.org/officeDocument/2006/relationships/hyperlink" Target="https://en.cppreference.com/w/cpp/keyword/case" TargetMode="External"/><Relationship Id="rId17" Type="http://schemas.openxmlformats.org/officeDocument/2006/relationships/hyperlink" Target="https://en.cppreference.com/w/cpp/keyword/char32_t" TargetMode="External"/><Relationship Id="rId25" Type="http://schemas.openxmlformats.org/officeDocument/2006/relationships/hyperlink" Target="https://en.cppreference.com/w/cpp/keyword/const_cast" TargetMode="External"/><Relationship Id="rId33" Type="http://schemas.openxmlformats.org/officeDocument/2006/relationships/hyperlink" Target="https://en.cppreference.com/w/cpp/keyword/do" TargetMode="External"/><Relationship Id="rId38" Type="http://schemas.openxmlformats.org/officeDocument/2006/relationships/hyperlink" Target="https://en.cppreference.com/w/cpp/keyword/explicit" TargetMode="External"/><Relationship Id="rId46" Type="http://schemas.openxmlformats.org/officeDocument/2006/relationships/hyperlink" Target="https://en.cppreference.com/w/cpp/keyword/if" TargetMode="External"/><Relationship Id="rId59" Type="http://schemas.openxmlformats.org/officeDocument/2006/relationships/hyperlink" Target="https://en.cppreference.com/w/cpp/keyword/or_eq" TargetMode="External"/><Relationship Id="rId67" Type="http://schemas.openxmlformats.org/officeDocument/2006/relationships/hyperlink" Target="https://en.cppreference.com/w/cpp/keyword/short" TargetMode="External"/><Relationship Id="rId20" Type="http://schemas.openxmlformats.org/officeDocument/2006/relationships/hyperlink" Target="https://en.cppreference.com/w/cpp/keyword/concept" TargetMode="External"/><Relationship Id="rId41" Type="http://schemas.openxmlformats.org/officeDocument/2006/relationships/hyperlink" Target="https://en.cppreference.com/w/cpp/keyword/false" TargetMode="External"/><Relationship Id="rId54" Type="http://schemas.openxmlformats.org/officeDocument/2006/relationships/hyperlink" Target="https://en.cppreference.com/w/cpp/keyword/not" TargetMode="External"/><Relationship Id="rId62" Type="http://schemas.openxmlformats.org/officeDocument/2006/relationships/hyperlink" Target="https://en.cppreference.com/w/cpp/keyword/public" TargetMode="External"/><Relationship Id="rId70" Type="http://schemas.openxmlformats.org/officeDocument/2006/relationships/hyperlink" Target="https://en.cppreference.com/w/cpp/keyword/static" TargetMode="External"/><Relationship Id="rId75" Type="http://schemas.openxmlformats.org/officeDocument/2006/relationships/hyperlink" Target="https://en.cppreference.com/w/cpp/keyword/template" TargetMode="External"/><Relationship Id="rId83" Type="http://schemas.openxmlformats.org/officeDocument/2006/relationships/hyperlink" Target="https://en.cppreference.com/w/cpp/keyword/typename" TargetMode="External"/><Relationship Id="rId88" Type="http://schemas.openxmlformats.org/officeDocument/2006/relationships/hyperlink" Target="https://en.cppreference.com/w/cpp/keyword/void" TargetMode="External"/><Relationship Id="rId91" Type="http://schemas.openxmlformats.org/officeDocument/2006/relationships/hyperlink" Target="https://en.cppreference.com/w/cpp/keyword/while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en.cppreference.com/w/cpp/keyword/asm" TargetMode="External"/><Relationship Id="rId15" Type="http://schemas.openxmlformats.org/officeDocument/2006/relationships/hyperlink" Target="https://en.cppreference.com/w/cpp/keyword/char8_t" TargetMode="External"/><Relationship Id="rId23" Type="http://schemas.openxmlformats.org/officeDocument/2006/relationships/hyperlink" Target="https://en.cppreference.com/w/cpp/keyword/constexpr" TargetMode="External"/><Relationship Id="rId28" Type="http://schemas.openxmlformats.org/officeDocument/2006/relationships/hyperlink" Target="https://en.cppreference.com/w/cpp/keyword/co_return" TargetMode="External"/><Relationship Id="rId36" Type="http://schemas.openxmlformats.org/officeDocument/2006/relationships/hyperlink" Target="https://en.cppreference.com/w/cpp/keyword/else" TargetMode="External"/><Relationship Id="rId49" Type="http://schemas.openxmlformats.org/officeDocument/2006/relationships/hyperlink" Target="https://en.cppreference.com/w/cpp/keyword/long" TargetMode="External"/><Relationship Id="rId57" Type="http://schemas.openxmlformats.org/officeDocument/2006/relationships/hyperlink" Target="https://en.cppreference.com/w/cpp/keyword/operator" TargetMode="External"/><Relationship Id="rId10" Type="http://schemas.openxmlformats.org/officeDocument/2006/relationships/hyperlink" Target="https://en.cppreference.com/w/cpp/keyword/bool" TargetMode="External"/><Relationship Id="rId31" Type="http://schemas.openxmlformats.org/officeDocument/2006/relationships/hyperlink" Target="https://en.cppreference.com/w/cpp/keyword/default" TargetMode="External"/><Relationship Id="rId44" Type="http://schemas.openxmlformats.org/officeDocument/2006/relationships/hyperlink" Target="https://en.cppreference.com/w/cpp/keyword/friend" TargetMode="External"/><Relationship Id="rId52" Type="http://schemas.openxmlformats.org/officeDocument/2006/relationships/hyperlink" Target="https://en.cppreference.com/w/cpp/keyword/new" TargetMode="External"/><Relationship Id="rId60" Type="http://schemas.openxmlformats.org/officeDocument/2006/relationships/hyperlink" Target="https://en.cppreference.com/w/cpp/keyword/private" TargetMode="External"/><Relationship Id="rId65" Type="http://schemas.openxmlformats.org/officeDocument/2006/relationships/hyperlink" Target="https://en.cppreference.com/w/cpp/keyword/requires" TargetMode="External"/><Relationship Id="rId73" Type="http://schemas.openxmlformats.org/officeDocument/2006/relationships/hyperlink" Target="https://en.cppreference.com/w/cpp/keyword/struct" TargetMode="External"/><Relationship Id="rId78" Type="http://schemas.openxmlformats.org/officeDocument/2006/relationships/hyperlink" Target="https://en.cppreference.com/w/cpp/keyword/throw" TargetMode="External"/><Relationship Id="rId81" Type="http://schemas.openxmlformats.org/officeDocument/2006/relationships/hyperlink" Target="https://en.cppreference.com/w/cpp/keyword/typedef" TargetMode="External"/><Relationship Id="rId86" Type="http://schemas.openxmlformats.org/officeDocument/2006/relationships/hyperlink" Target="https://en.cppreference.com/w/cpp/keyword/using" TargetMode="External"/><Relationship Id="rId4" Type="http://schemas.openxmlformats.org/officeDocument/2006/relationships/hyperlink" Target="https://en.cppreference.com/w/cpp/keyword/and" TargetMode="External"/><Relationship Id="rId9" Type="http://schemas.openxmlformats.org/officeDocument/2006/relationships/hyperlink" Target="https://en.cppreference.com/w/cpp/keyword/bitor" TargetMode="External"/><Relationship Id="rId13" Type="http://schemas.openxmlformats.org/officeDocument/2006/relationships/hyperlink" Target="https://en.cppreference.com/w/cpp/keyword/catch" TargetMode="External"/><Relationship Id="rId18" Type="http://schemas.openxmlformats.org/officeDocument/2006/relationships/hyperlink" Target="https://en.cppreference.com/w/cpp/keyword/class" TargetMode="External"/><Relationship Id="rId39" Type="http://schemas.openxmlformats.org/officeDocument/2006/relationships/hyperlink" Target="https://en.cppreference.com/w/cpp/keyword/export" TargetMode="External"/><Relationship Id="rId34" Type="http://schemas.openxmlformats.org/officeDocument/2006/relationships/hyperlink" Target="https://en.cppreference.com/w/cpp/keyword/double" TargetMode="External"/><Relationship Id="rId50" Type="http://schemas.openxmlformats.org/officeDocument/2006/relationships/hyperlink" Target="https://en.cppreference.com/w/cpp/keyword/mutable" TargetMode="External"/><Relationship Id="rId55" Type="http://schemas.openxmlformats.org/officeDocument/2006/relationships/hyperlink" Target="https://en.cppreference.com/w/cpp/keyword/not_eq" TargetMode="External"/><Relationship Id="rId76" Type="http://schemas.openxmlformats.org/officeDocument/2006/relationships/hyperlink" Target="https://en.cppreference.com/w/cpp/keyword/this" TargetMode="External"/><Relationship Id="rId7" Type="http://schemas.openxmlformats.org/officeDocument/2006/relationships/hyperlink" Target="https://en.cppreference.com/w/cpp/keyword/auto" TargetMode="External"/><Relationship Id="rId71" Type="http://schemas.openxmlformats.org/officeDocument/2006/relationships/hyperlink" Target="https://en.cppreference.com/w/cpp/keyword/static_assert" TargetMode="External"/><Relationship Id="rId92" Type="http://schemas.openxmlformats.org/officeDocument/2006/relationships/hyperlink" Target="https://en.cppreference.com/w/cpp/keyword/xor" TargetMode="External"/><Relationship Id="rId2" Type="http://schemas.openxmlformats.org/officeDocument/2006/relationships/hyperlink" Target="https://en.cppreference.com/w/cpp/keyword/alignas" TargetMode="External"/><Relationship Id="rId29" Type="http://schemas.openxmlformats.org/officeDocument/2006/relationships/hyperlink" Target="https://en.cppreference.com/w/cpp/keyword/co_yield" TargetMode="External"/><Relationship Id="rId24" Type="http://schemas.openxmlformats.org/officeDocument/2006/relationships/hyperlink" Target="https://en.cppreference.com/w/cpp/keyword/constinit" TargetMode="External"/><Relationship Id="rId40" Type="http://schemas.openxmlformats.org/officeDocument/2006/relationships/hyperlink" Target="https://en.cppreference.com/w/cpp/keyword/extern" TargetMode="External"/><Relationship Id="rId45" Type="http://schemas.openxmlformats.org/officeDocument/2006/relationships/hyperlink" Target="https://en.cppreference.com/w/cpp/keyword/goto" TargetMode="External"/><Relationship Id="rId66" Type="http://schemas.openxmlformats.org/officeDocument/2006/relationships/hyperlink" Target="https://en.cppreference.com/w/cpp/keyword/return" TargetMode="External"/><Relationship Id="rId87" Type="http://schemas.openxmlformats.org/officeDocument/2006/relationships/hyperlink" Target="https://en.cppreference.com/w/cpp/keyword/virtual" TargetMode="External"/><Relationship Id="rId61" Type="http://schemas.openxmlformats.org/officeDocument/2006/relationships/hyperlink" Target="https://en.cppreference.com/w/cpp/keyword/protected" TargetMode="External"/><Relationship Id="rId82" Type="http://schemas.openxmlformats.org/officeDocument/2006/relationships/hyperlink" Target="https://en.cppreference.com/w/cpp/keyword/typeid" TargetMode="External"/><Relationship Id="rId19" Type="http://schemas.openxmlformats.org/officeDocument/2006/relationships/hyperlink" Target="https://en.cppreference.com/w/cpp/keyword/compl" TargetMode="External"/><Relationship Id="rId14" Type="http://schemas.openxmlformats.org/officeDocument/2006/relationships/hyperlink" Target="https://en.cppreference.com/w/cpp/keyword/char" TargetMode="External"/><Relationship Id="rId30" Type="http://schemas.openxmlformats.org/officeDocument/2006/relationships/hyperlink" Target="https://en.cppreference.com/w/cpp/keyword/decltype" TargetMode="External"/><Relationship Id="rId35" Type="http://schemas.openxmlformats.org/officeDocument/2006/relationships/hyperlink" Target="https://en.cppreference.com/w/cpp/keyword/dynamic_cast" TargetMode="External"/><Relationship Id="rId56" Type="http://schemas.openxmlformats.org/officeDocument/2006/relationships/hyperlink" Target="https://en.cppreference.com/w/cpp/keyword/nullptr" TargetMode="External"/><Relationship Id="rId77" Type="http://schemas.openxmlformats.org/officeDocument/2006/relationships/hyperlink" Target="https://en.cppreference.com/w/cpp/keyword/thread_local" TargetMode="Externa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9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ctrTitle"/>
          </p:nvPr>
        </p:nvSpPr>
        <p:spPr>
          <a:xfrm>
            <a:off x="432000" y="2709000"/>
            <a:ext cx="8280000" cy="1440000"/>
          </a:xfrm>
        </p:spPr>
        <p:txBody>
          <a:bodyPr>
            <a:noAutofit/>
          </a:bodyPr>
          <a:lstStyle/>
          <a:p>
            <a:r>
              <a:rPr lang="en-US" altLang="zh-TW" sz="4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Ch1</a:t>
            </a:r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Introduction to C++ Programming</a:t>
            </a:r>
            <a:endParaRPr lang="zh-TW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0CA8039-58A4-4FB2-9CFE-952B8651C124}" type="slidenum">
              <a:rPr lang="zh-TW" altLang="en-US" smtClean="0"/>
              <a:pPr>
                <a:defRPr/>
              </a:pPr>
              <a:t>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82803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557560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460630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6210673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97586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81372912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</a:t>
            </a:r>
          </a:p>
          <a:p>
            <a:r>
              <a:rPr lang="en-US" altLang="zh-TW" dirty="0"/>
              <a:t>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0697586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40406740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</a:t>
            </a:r>
          </a:p>
          <a:p>
            <a:r>
              <a:rPr lang="en-US" altLang="zh-TW" dirty="0"/>
              <a:t>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5416357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52463192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</a:t>
            </a:r>
          </a:p>
          <a:p>
            <a:r>
              <a:rPr lang="en-US" altLang="zh-TW" dirty="0"/>
              <a:t>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93468962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</a:t>
            </a:r>
          </a:p>
          <a:p>
            <a:r>
              <a:rPr lang="en-US" altLang="zh-TW" dirty="0"/>
              <a:t>Sum is 124_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4473138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標題 13"/>
          <p:cNvSpPr>
            <a:spLocks noGrp="1"/>
          </p:cNvSpPr>
          <p:nvPr>
            <p:ph type="title" idx="4294967295"/>
          </p:nvPr>
        </p:nvSpPr>
        <p:spPr>
          <a:xfrm>
            <a:off x="2232000" y="5409000"/>
            <a:ext cx="1440000" cy="720092"/>
          </a:xfrm>
        </p:spPr>
        <p:txBody>
          <a:bodyPr/>
          <a:lstStyle/>
          <a:p>
            <a:r>
              <a:rPr lang="en-US" altLang="zh-TW" sz="2800" dirty="0">
                <a:solidFill>
                  <a:schemeClr val="tx1"/>
                </a:solidFill>
              </a:rPr>
              <a:t>Output</a:t>
            </a:r>
            <a:endParaRPr lang="zh-TW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96</a:t>
            </a:r>
          </a:p>
          <a:p>
            <a:r>
              <a:rPr lang="en-US" altLang="zh-TW" dirty="0"/>
              <a:t>Sum is 124</a:t>
            </a:r>
          </a:p>
          <a:p>
            <a:r>
              <a:rPr lang="en-US" altLang="zh-TW" dirty="0"/>
              <a:t>_</a:t>
            </a:r>
          </a:p>
        </p:txBody>
      </p:sp>
      <p:sp>
        <p:nvSpPr>
          <p:cNvPr id="18" name="內容版面配置區 17"/>
          <p:cNvSpPr>
            <a:spLocks noGrp="1"/>
          </p:cNvSpPr>
          <p:nvPr>
            <p:ph sz="quarter" idx="4294967295"/>
          </p:nvPr>
        </p:nvSpPr>
        <p:spPr>
          <a:xfrm>
            <a:off x="6192207" y="1448746"/>
            <a:ext cx="1800225" cy="720253"/>
          </a:xfrm>
        </p:spPr>
        <p:txBody>
          <a:bodyPr anchor="ctr" anchorCtr="0"/>
          <a:lstStyle/>
          <a:p>
            <a:pPr marL="0" indent="0" algn="ctr">
              <a:buNone/>
            </a:pPr>
            <a:r>
              <a:rPr lang="en-US" altLang="zh-TW" dirty="0"/>
              <a:t>Memory</a:t>
            </a:r>
            <a:endParaRPr lang="zh-TW" altLang="en-US" dirty="0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38851258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124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96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59561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432000" y="549000"/>
            <a:ext cx="8280000" cy="46800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en-US" altLang="zh-TW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array declarations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integers[ 2 ];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an array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sum = integers[ 0 ] + integers[ 1 ];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4335138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92821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8165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5309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93_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716487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93</a:t>
            </a:r>
          </a:p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390430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93</a:t>
            </a:r>
          </a:p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558599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integers[ 0 ];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sum = integers[ 0 ] + integers[ 1 ];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/>
          </a:p>
        </p:txBody>
      </p:sp>
      <p:sp>
        <p:nvSpPr>
          <p:cNvPr id="8" name="內容版面配置區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Enter second integer: 93</a:t>
            </a:r>
          </a:p>
          <a:p>
            <a:r>
              <a:rPr lang="en-US" altLang="zh-TW" dirty="0"/>
              <a:t>Sum is 121</a:t>
            </a:r>
          </a:p>
          <a:p>
            <a:r>
              <a:rPr lang="en-US" altLang="zh-TW" dirty="0"/>
              <a:t>_</a:t>
            </a:r>
            <a:endParaRPr lang="zh-TW" altLang="en-US" dirty="0"/>
          </a:p>
        </p:txBody>
      </p:sp>
      <p:sp>
        <p:nvSpPr>
          <p:cNvPr id="9" name="Rectangle 65"/>
          <p:cNvSpPr>
            <a:spLocks noChangeArrowheads="1"/>
          </p:cNvSpPr>
          <p:nvPr/>
        </p:nvSpPr>
        <p:spPr bwMode="auto">
          <a:xfrm>
            <a:off x="2052000" y="360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bIns="72000" anchor="b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Output</a:t>
            </a:r>
            <a:endParaRPr kumimoji="0" lang="zh-TW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auto">
          <a:xfrm>
            <a:off x="6372000" y="1449000"/>
            <a:ext cx="1440000" cy="72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Memory</a:t>
            </a:r>
          </a:p>
        </p:txBody>
      </p:sp>
      <p:graphicFrame>
        <p:nvGraphicFramePr>
          <p:cNvPr id="11" name="Group 68"/>
          <p:cNvGraphicFramePr>
            <a:graphicFrameLocks/>
          </p:cNvGraphicFramePr>
          <p:nvPr/>
        </p:nvGraphicFramePr>
        <p:xfrm>
          <a:off x="5112000" y="2169000"/>
          <a:ext cx="3600000" cy="4320000"/>
        </p:xfrm>
        <a:graphic>
          <a:graphicData uri="http://schemas.openxmlformats.org/drawingml/2006/table">
            <a:tbl>
              <a:tblPr/>
              <a:tblGrid>
                <a:gridCol w="16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121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integers[0]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integers[1]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93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43200" marB="432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37586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number[ 8 ];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/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/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214599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number[ 8 ];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/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/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170102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number[ 8 ];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 integers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number1;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first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number2;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second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number3;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third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number4;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fourth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number5;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fifth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number6;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sixth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number7;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seventh integer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 err="1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number8; </a:t>
            </a:r>
            <a:r>
              <a:rPr lang="en-US" altLang="zh-TW" dirty="0">
                <a:solidFill>
                  <a:srgbClr val="008000"/>
                </a:solidFill>
                <a:highlight>
                  <a:srgbClr val="FFFFFF"/>
                </a:highlight>
                <a:latin typeface="Lucida Console"/>
              </a:rPr>
              <a:t>// eighth integer</a:t>
            </a:r>
          </a:p>
          <a:p>
            <a:endParaRPr lang="en-US" altLang="zh-TW" dirty="0">
              <a:solidFill>
                <a:srgbClr val="008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number[ 5 ] = 10;</a:t>
            </a:r>
          </a:p>
          <a:p>
            <a:endParaRPr lang="zh-TW" altLang="en-US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 = 20;</a:t>
            </a:r>
          </a:p>
        </p:txBody>
      </p:sp>
      <p:graphicFrame>
        <p:nvGraphicFramePr>
          <p:cNvPr id="7" name="Group 147"/>
          <p:cNvGraphicFramePr>
            <a:graphicFrameLocks noGrp="1"/>
          </p:cNvGraphicFramePr>
          <p:nvPr/>
        </p:nvGraphicFramePr>
        <p:xfrm>
          <a:off x="5292092" y="3609023"/>
          <a:ext cx="3420000" cy="2880000"/>
        </p:xfrm>
        <a:graphic>
          <a:graphicData uri="http://schemas.openxmlformats.org/drawingml/2006/table">
            <a:tbl>
              <a:tblPr/>
              <a:tblGrid>
                <a:gridCol w="144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number[0]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number[1]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number[2]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number[3]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number[4]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number[5]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number[6]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number[7]</a:t>
                      </a:r>
                    </a:p>
                  </a:txBody>
                  <a:tcPr marL="90000" marR="72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8" name="Group 147"/>
          <p:cNvGraphicFramePr>
            <a:graphicFrameLocks noGrp="1"/>
          </p:cNvGraphicFramePr>
          <p:nvPr/>
        </p:nvGraphicFramePr>
        <p:xfrm>
          <a:off x="5652000" y="369000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0012FF4C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90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0012FF54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892975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Arithmetic Operators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7921012" cy="522027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a, b;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a = 7;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b = 2;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sum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+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+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difference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-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-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product of a and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*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*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division of a by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/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/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printing the modulo of a by b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 % b =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a % b 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530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8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+ b = 9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- b = 5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* b = 14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/ b = 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 % b = 1</a:t>
            </a:r>
          </a:p>
        </p:txBody>
      </p:sp>
    </p:spTree>
    <p:extLst>
      <p:ext uri="{BB962C8B-B14F-4D97-AF65-F5344CB8AC3E}">
        <p14:creationId xmlns:p14="http://schemas.microsoft.com/office/powerpoint/2010/main" val="191938454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5940506" cy="378027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= 5;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after equals sign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b( 6 );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parenthesis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 7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braces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= { 8 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braces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e{};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initializer in braces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"b: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b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"int():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2000" y="4329000"/>
            <a:ext cx="2520000" cy="19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a: 5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b: 6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c: 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d: 8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int(): 0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6732000" y="3789000"/>
            <a:ext cx="1440000" cy="54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1799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t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17146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5940506" cy="3960276"/>
          </a:xfrm>
        </p:spPr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  int b( int() ); // wrong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c{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= {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};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"a: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a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  cout &lt;&lt; "b: " &lt;&lt; b &lt;&lt; endl;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"c: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c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"d: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d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e =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"int():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()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92000" y="4329000"/>
            <a:ext cx="2520000" cy="198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a: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c: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d: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int(): 0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6732000" y="3789000"/>
            <a:ext cx="1440000" cy="54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27804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if, if...else and Nested if...else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19053984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 lIns="36000" rIns="0"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print positive number entered by the user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If the user enters a negative number, it is skipped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::cin;</a:t>
            </a: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checks if the number is positive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positive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statement is always executed.\n"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5F5F5F"/>
              </a:solidFill>
              <a:ea typeface="新細明體" pitchFamily="18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statement is always executed.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statement is always executed.</a:t>
            </a:r>
          </a:p>
        </p:txBody>
      </p:sp>
    </p:spTree>
    <p:extLst>
      <p:ext uri="{BB962C8B-B14F-4D97-AF65-F5344CB8AC3E}">
        <p14:creationId xmlns:p14="http://schemas.microsoft.com/office/powerpoint/2010/main" val="70656455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820000" cy="504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nonnegative or negative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&gt;=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nonnegative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negative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6480923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negative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printed.</a:t>
            </a:r>
          </a:p>
        </p:txBody>
      </p:sp>
    </p:spTree>
    <p:extLst>
      <p:ext uri="{BB962C8B-B14F-4D97-AF65-F5344CB8AC3E}">
        <p14:creationId xmlns:p14="http://schemas.microsoft.com/office/powerpoint/2010/main" val="210718258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40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positive, negative or zero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&gt;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positive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number &lt; 0 )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a negative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"You entered 0."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155391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1692000" y="54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positive integer: 23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printed.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692000" y="270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a negative integer: -7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printed.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692000" y="4869000"/>
            <a:ext cx="5760736" cy="1440184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46800" bIns="46800"/>
          <a:lstStyle/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Enter an integer: 0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You entered 0.</a:t>
            </a:r>
          </a:p>
          <a:p>
            <a:pPr algn="l">
              <a:spcBef>
                <a:spcPct val="20000"/>
              </a:spcBef>
            </a:pPr>
            <a:r>
              <a:rPr lang="en-US" altLang="zh-TW" b="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  <a:cs typeface="Courier New" pitchFamily="49" charset="0"/>
              </a:rPr>
              <a:t>This line is always printed.</a:t>
            </a:r>
          </a:p>
        </p:txBody>
      </p:sp>
    </p:spTree>
    <p:extLst>
      <p:ext uri="{BB962C8B-B14F-4D97-AF65-F5344CB8AC3E}">
        <p14:creationId xmlns:p14="http://schemas.microsoft.com/office/powerpoint/2010/main" val="419457323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52000" y="549000"/>
            <a:ext cx="8640000" cy="5940000"/>
          </a:xfrm>
        </p:spPr>
        <p:txBody>
          <a:bodyPr/>
          <a:lstStyle/>
          <a:p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Program to check whether an integer is positive, negative or zero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using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  <a:endParaRPr lang="zh-TW" altLang="en-US" dirty="0">
              <a:solidFill>
                <a:srgbClr val="000000"/>
              </a:solidFill>
              <a:latin typeface="細明體" panose="02020509000000000000" pitchFamily="49" charset="-120"/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an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!= 0 )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outer if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num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&gt; 0 )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inner if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positive.\n"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inner else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negative.\n"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else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00"/>
                </a:solidFill>
                <a:ea typeface="細明體" panose="02020509000000000000" pitchFamily="49" charset="-120"/>
              </a:rPr>
              <a:t>// outer else condition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>
              <a:spcAft>
                <a:spcPts val="600"/>
              </a:spcAft>
            </a:pP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"The number is 0.\n"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"This line is always printed.\n"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93789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if . . . else 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b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and b are &gt;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is &lt;=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compiler interprets the above statement as</a:t>
            </a:r>
          </a:p>
        </p:txBody>
      </p:sp>
    </p:spTree>
    <p:extLst>
      <p:ext uri="{BB962C8B-B14F-4D97-AF65-F5344CB8AC3E}">
        <p14:creationId xmlns:p14="http://schemas.microsoft.com/office/powerpoint/2010/main" val="1276323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74196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if . . . else 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b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and b are &gt;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is &lt;=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compiler interprets the above statement as</a:t>
            </a:r>
          </a:p>
          <a:p>
            <a:pPr lvl="0">
              <a:lnSpc>
                <a:spcPct val="80000"/>
              </a:lnSpc>
              <a:spcBef>
                <a:spcPct val="20000"/>
              </a:spcBef>
            </a:pPr>
            <a:endParaRPr lang="en-US" altLang="zh-TW" sz="2300" dirty="0">
              <a:solidFill>
                <a:srgbClr val="000000"/>
              </a:solidFill>
              <a:ea typeface="新細明體" pitchFamily="18" charset="-120"/>
            </a:endParaRPr>
          </a:p>
          <a:p>
            <a:pPr marL="898525"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b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and b are &gt;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is &lt;=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539575232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Nested if . . . else Statements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To force the nested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0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…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to execute as intended, use:</a:t>
            </a:r>
          </a:p>
          <a:p>
            <a:pPr lvl="2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a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</a:t>
            </a: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b &gt;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8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and b are &gt;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b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"a is &lt;= 8"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342900" lvl="0" indent="-342900">
              <a:spcBef>
                <a:spcPts val="12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Braces (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{}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indicate that the second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is in the body of the first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that 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is associated with the first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0408907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statements (Blocks)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An example</a:t>
            </a:r>
          </a:p>
          <a:p>
            <a:pPr marL="714375" lvl="1" eaLnBrk="1" hangingPunct="1"/>
            <a:endParaRPr lang="en-US" altLang="zh-TW" sz="800" dirty="0">
              <a:solidFill>
                <a:srgbClr val="0000FF"/>
              </a:solidFill>
              <a:latin typeface="Lucida Console" pitchFamily="49" charset="0"/>
              <a:ea typeface="新細明體" pitchFamily="18" charset="-120"/>
            </a:endParaRPr>
          </a:p>
          <a:p>
            <a:pPr marL="714375" lvl="1" eaLnBrk="1" hangingPunct="1"/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if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( grade &gt;= </a:t>
            </a:r>
            <a:r>
              <a:rPr lang="en-US" altLang="zh-TW" sz="1800" dirty="0">
                <a:latin typeface="Lucida Console" pitchFamily="49" charset="0"/>
                <a:ea typeface="新細明體" pitchFamily="18" charset="-120"/>
              </a:rPr>
              <a:t>60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)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"Passed.\n"</a:t>
            </a:r>
            <a:r>
              <a:rPr lang="en-US" altLang="zh-TW" sz="1800" dirty="0">
                <a:solidFill>
                  <a:srgbClr val="128AFF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FF"/>
                </a:solidFill>
                <a:latin typeface="Lucida Console" pitchFamily="49" charset="0"/>
                <a:ea typeface="新細明體" pitchFamily="18" charset="-120"/>
              </a:rPr>
              <a:t>else</a:t>
            </a:r>
            <a:endParaRPr lang="en-US" altLang="zh-TW" sz="1800" dirty="0">
              <a:solidFill>
                <a:srgbClr val="000000"/>
              </a:solidFill>
              <a:latin typeface="Lucida Console" pitchFamily="49" charset="0"/>
              <a:ea typeface="新細明體" pitchFamily="18" charset="-120"/>
            </a:endParaRPr>
          </a:p>
          <a:p>
            <a:pPr marL="714375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{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"Failed.\n"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  <a:b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</a:b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   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"You must take this course again.\n"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714375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}</a:t>
            </a:r>
          </a:p>
          <a:p>
            <a:pPr marL="342900" lvl="0" indent="-342900" eaLnBrk="1" hangingPunct="1">
              <a:spcBef>
                <a:spcPts val="12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Without the braces,</a:t>
            </a:r>
          </a:p>
          <a:p>
            <a:pPr marL="1163638" lvl="1" eaLnBrk="1" hangingPunct="1"/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cout &lt;&lt; </a:t>
            </a:r>
            <a:r>
              <a:rPr lang="en-US" altLang="zh-TW" sz="1800" dirty="0">
                <a:solidFill>
                  <a:srgbClr val="A31515"/>
                </a:solidFill>
                <a:latin typeface="Lucida Console" pitchFamily="49" charset="0"/>
                <a:ea typeface="新細明體" pitchFamily="18" charset="-120"/>
              </a:rPr>
              <a:t>"You must take this course again.\n"</a:t>
            </a:r>
            <a:r>
              <a:rPr lang="en-US" altLang="zh-TW" sz="1800" dirty="0">
                <a:solidFill>
                  <a:srgbClr val="000000"/>
                </a:solidFill>
                <a:latin typeface="Lucida Console" pitchFamily="49" charset="0"/>
                <a:ea typeface="新細明體" pitchFamily="18" charset="-120"/>
              </a:rPr>
              <a:t>;</a:t>
            </a:r>
          </a:p>
          <a:p>
            <a:pPr marL="714375" lvl="1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always executed.</a:t>
            </a:r>
          </a:p>
        </p:txBody>
      </p:sp>
    </p:spTree>
    <p:extLst>
      <p:ext uri="{BB962C8B-B14F-4D97-AF65-F5344CB8AC3E}">
        <p14:creationId xmlns:p14="http://schemas.microsoft.com/office/powerpoint/2010/main" val="2293933581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Compound statements (Blocks)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7921012" cy="3600276"/>
          </a:xfrm>
        </p:spPr>
        <p:txBody>
          <a:bodyPr/>
          <a:lstStyle/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selection statement expects only one statement in its body.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Similarly, the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parts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if...else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statement each expect only one body statement.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To include several statements in the body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in either part of an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if...else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, enclose the statements in braces (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{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and </a:t>
            </a:r>
            <a:r>
              <a:rPr lang="en-US" altLang="zh-TW" sz="2000" dirty="0">
                <a:solidFill>
                  <a:srgbClr val="000000"/>
                </a:solidFill>
                <a:ea typeface="新細明體" pitchFamily="18" charset="-120"/>
              </a:rPr>
              <a:t>}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).</a:t>
            </a:r>
          </a:p>
          <a:p>
            <a:pPr marL="342900" lvl="0" indent="-342900">
              <a:spcBef>
                <a:spcPct val="20000"/>
              </a:spcBef>
              <a:buFontTx/>
              <a:buChar char="•"/>
            </a:pP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A set of statements contained within a pair of braces is called a </a:t>
            </a:r>
            <a:r>
              <a:rPr lang="en-US" altLang="zh-TW" sz="24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compound statement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 or a </a:t>
            </a:r>
            <a:r>
              <a:rPr lang="en-US" altLang="zh-TW" sz="2400" dirty="0">
                <a:solidFill>
                  <a:srgbClr val="0000FF"/>
                </a:solidFill>
                <a:latin typeface="Times New Roman"/>
                <a:ea typeface="新細明體" pitchFamily="18" charset="-120"/>
              </a:rPr>
              <a:t>block</a:t>
            </a:r>
            <a:r>
              <a:rPr lang="en-US" altLang="zh-TW" sz="24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244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851627"/>
              </p:ext>
            </p:extLst>
          </p:nvPr>
        </p:nvGraphicFramePr>
        <p:xfrm>
          <a:off x="252000" y="1089000"/>
          <a:ext cx="8640000" cy="5400000"/>
        </p:xfrm>
        <a:graphic>
          <a:graphicData uri="http://schemas.openxmlformats.org/drawingml/2006/table">
            <a:tbl>
              <a:tblPr firstRow="1" firstCol="1" bandRow="1"/>
              <a:tblGrid>
                <a:gridCol w="1980000">
                  <a:extLst>
                    <a:ext uri="{9D8B030D-6E8A-4147-A177-3AD203B41FA5}">
                      <a16:colId xmlns:a16="http://schemas.microsoft.com/office/drawing/2014/main" val="881427518"/>
                    </a:ext>
                  </a:extLst>
                </a:gridCol>
                <a:gridCol w="1980000">
                  <a:extLst>
                    <a:ext uri="{9D8B030D-6E8A-4147-A177-3AD203B41FA5}">
                      <a16:colId xmlns:a16="http://schemas.microsoft.com/office/drawing/2014/main" val="2494785109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885049597"/>
                    </a:ext>
                  </a:extLst>
                </a:gridCol>
                <a:gridCol w="2340000">
                  <a:extLst>
                    <a:ext uri="{9D8B030D-6E8A-4147-A177-3AD203B41FA5}">
                      <a16:colId xmlns:a16="http://schemas.microsoft.com/office/drawing/2014/main" val="1152672640"/>
                    </a:ext>
                  </a:extLst>
                </a:gridCol>
              </a:tblGrid>
              <a:tr h="54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" tooltip="cpp/keyword/alignas"/>
                        </a:rPr>
                        <a:t>alignas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" tooltip="cpp/keyword/alignof"/>
                        </a:rPr>
                        <a:t>alignof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" tooltip="cpp/keyword/and"/>
                        </a:rPr>
                        <a:t>and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" tooltip="cpp/keyword/and eq"/>
                        </a:rPr>
                        <a:t>and_eq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" tooltip="cpp/keyword/asm"/>
                        </a:rPr>
                        <a:t>asm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" tooltip="cpp/keyword/auto"/>
                        </a:rPr>
                        <a:t>auto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" tooltip="cpp/keyword/bitand"/>
                        </a:rPr>
                        <a:t>bitand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" tooltip="cpp/keyword/bitor"/>
                        </a:rPr>
                        <a:t>bitor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0" tooltip="cpp/keyword/bool"/>
                        </a:rPr>
                        <a:t>bool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1" tooltip="cpp/keyword/break"/>
                        </a:rPr>
                        <a:t>break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2" tooltip="cpp/keyword/case"/>
                        </a:rPr>
                        <a:t>case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3" tooltip="cpp/keyword/catch"/>
                        </a:rPr>
                        <a:t>catch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4" tooltip="cpp/keyword/char"/>
                        </a:rPr>
                        <a:t>char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5" tooltip="cpp/keyword/char8 t"/>
                        </a:rPr>
                        <a:t>char8_t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6" tooltip="cpp/keyword/char16 t"/>
                        </a:rPr>
                        <a:t>char16_t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7" tooltip="cpp/keyword/char32 t"/>
                        </a:rPr>
                        <a:t>char32_t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8" tooltip="cpp/keyword/class"/>
                        </a:rPr>
                        <a:t>class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19" tooltip="cpp/keyword/compl"/>
                        </a:rPr>
                        <a:t>compl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0" tooltip="cpp/keyword/concept"/>
                        </a:rPr>
                        <a:t>concept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1" tooltip="cpp/keyword/const"/>
                        </a:rPr>
                        <a:t>const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2" tooltip="cpp/keyword/consteval"/>
                        </a:rPr>
                        <a:t>consteval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3" tooltip="cpp/keyword/constexpr"/>
                        </a:rPr>
                        <a:t>constexpr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4" tooltip="cpp/keyword/constinit"/>
                        </a:rPr>
                        <a:t>constinit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5" tooltip="cpp/keyword/const cast"/>
                        </a:rPr>
                        <a:t>const_cast</a:t>
                      </a:r>
                      <a:endParaRPr lang="en-US" sz="1400" u="none" strike="noStrike" kern="0" dirty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6" tooltip="cpp/keyword/continue"/>
                        </a:rPr>
                        <a:t>continue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7" tooltip="cpp/keyword/co await"/>
                        </a:rPr>
                        <a:t>co_await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8" tooltip="cpp/keyword/co return"/>
                        </a:rPr>
                        <a:t>co_return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29" tooltip="cpp/keyword/co yield"/>
                        </a:rPr>
                        <a:t>co_yield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0" tooltip="cpp/keyword/decltype"/>
                        </a:rPr>
                        <a:t>decltype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1" tooltip="cpp/keyword/default"/>
                        </a:rPr>
                        <a:t>default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en-US" sz="1400" u="none" strike="noStrike" kern="0" dirty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  <a:hlinkClick r:id="rId32" tooltip="cpp/keyword/delete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2" tooltip="cpp/keyword/delete"/>
                        </a:rPr>
                        <a:t>delete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3" tooltip="cpp/keyword/do"/>
                        </a:rPr>
                        <a:t>do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4" tooltip="cpp/keyword/double"/>
                        </a:rPr>
                        <a:t>double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5" tooltip="cpp/keyword/dynamic cast"/>
                        </a:rPr>
                        <a:t>dynamic_cast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6" tooltip="cpp/keyword/else"/>
                        </a:rPr>
                        <a:t>else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7" tooltip="cpp/keyword/enum"/>
                        </a:rPr>
                        <a:t>enum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8" tooltip="cpp/keyword/explicit"/>
                        </a:rPr>
                        <a:t>explicit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39" tooltip="cpp/keyword/export"/>
                        </a:rPr>
                        <a:t>export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(3)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0" tooltip="cpp/keyword/extern"/>
                        </a:rPr>
                        <a:t>extern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1" tooltip="cpp/keyword/false"/>
                        </a:rPr>
                        <a:t>false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2" tooltip="cpp/keyword/float"/>
                        </a:rPr>
                        <a:t>float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3" tooltip="cpp/keyword/for"/>
                        </a:rPr>
                        <a:t>for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4" tooltip="cpp/keyword/friend"/>
                        </a:rPr>
                        <a:t>friend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5" tooltip="cpp/keyword/goto"/>
                        </a:rPr>
                        <a:t>goto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6" tooltip="cpp/keyword/if"/>
                        </a:rPr>
                        <a:t>if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7" tooltip="cpp/keyword/inline"/>
                        </a:rPr>
                        <a:t>inline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8" tooltip="cpp/keyword/int"/>
                        </a:rPr>
                        <a:t>int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49" tooltip="cpp/keyword/long"/>
                        </a:rPr>
                        <a:t>long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0" tooltip="cpp/keyword/mutable"/>
                        </a:rPr>
                        <a:t>mutable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1" tooltip="cpp/keyword/namespace"/>
                        </a:rPr>
                        <a:t>namespace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2" tooltip="cpp/keyword/new"/>
                        </a:rPr>
                        <a:t>new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3" tooltip="cpp/keyword/noexcept"/>
                        </a:rPr>
                        <a:t>noexcept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4" tooltip="cpp/keyword/not"/>
                        </a:rPr>
                        <a:t>not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5" tooltip="cpp/keyword/not eq"/>
                        </a:rPr>
                        <a:t>not_eq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6" tooltip="cpp/keyword/nullptr"/>
                        </a:rPr>
                        <a:t>nullptr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7" tooltip="cpp/keyword/operator"/>
                        </a:rPr>
                        <a:t>operator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8" tooltip="cpp/keyword/or"/>
                        </a:rPr>
                        <a:t>or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59" tooltip="cpp/keyword/or eq"/>
                        </a:rPr>
                        <a:t>or_eq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0" tooltip="cpp/keyword/private"/>
                        </a:rPr>
                        <a:t>private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1" tooltip="cpp/keyword/protected"/>
                        </a:rPr>
                        <a:t>protected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2" tooltip="cpp/keyword/public"/>
                        </a:rPr>
                        <a:t>public</a:t>
                      </a:r>
                      <a:endParaRPr lang="en-US" sz="1400" u="none" strike="noStrike" kern="0" dirty="0">
                        <a:solidFill>
                          <a:srgbClr val="0645AD"/>
                        </a:solidFill>
                        <a:effectLst/>
                        <a:latin typeface="Lucida Console" panose="020B0609040504020204" pitchFamily="49" charset="0"/>
                        <a:ea typeface="細明體" panose="02020509000000000000" pitchFamily="49" charset="-120"/>
                        <a:cs typeface="細明體" panose="02020509000000000000" pitchFamily="49" charset="-120"/>
                        <a:hlinkClick r:id="rId63" tooltip="cpp/keyword/register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3" tooltip="cpp/keyword/register"/>
                        </a:rPr>
                        <a:t>register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(2)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4" tooltip="cpp/keyword/reinterpret cast"/>
                        </a:rPr>
                        <a:t>reinterpret_cast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5" tooltip="cpp/keyword/requires"/>
                        </a:rPr>
                        <a:t>requires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(C++20)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6" tooltip="cpp/keyword/return"/>
                        </a:rPr>
                        <a:t>return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7" tooltip="cpp/keyword/short"/>
                        </a:rPr>
                        <a:t>short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8" tooltip="cpp/keyword/signed"/>
                        </a:rPr>
                        <a:t>signed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sng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69" tooltip="cpp/keyword/sizeof"/>
                        </a:rPr>
                        <a:t>sizeof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0" tooltip="cpp/keyword/static"/>
                        </a:rPr>
                        <a:t>static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1" tooltip="cpp/keyword/static assert"/>
                        </a:rPr>
                        <a:t>static_assert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 err="1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2" tooltip="cpp/keyword/static cast"/>
                        </a:rPr>
                        <a:t>static_cast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3" tooltip="cpp/keyword/struct"/>
                        </a:rPr>
                        <a:t>struct</a:t>
                      </a:r>
                      <a:r>
                        <a:rPr lang="en-US" sz="1400" kern="0" dirty="0">
                          <a:solidFill>
                            <a:srgbClr val="000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lang="en-US" sz="1400" kern="0" dirty="0"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u="none" strike="noStrike" kern="0" dirty="0">
                          <a:solidFill>
                            <a:srgbClr val="0645AD"/>
                          </a:solidFill>
                          <a:effectLst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4" tooltip="cpp/keyword/switch"/>
                        </a:rPr>
                        <a:t>switch</a:t>
                      </a:r>
                      <a:endParaRPr lang="zh-TW" sz="1400" kern="100" dirty="0"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5" tooltip="cpp/keyword/template"/>
                        </a:rPr>
                        <a:t>template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6" tooltip="cpp/keyword/this"/>
                        </a:rPr>
                        <a:t>this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(4)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7" tooltip="cpp/keyword/thread local"/>
                        </a:rPr>
                        <a:t>thread_local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(C++11)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8" tooltip="cpp/keyword/throw"/>
                        </a:rPr>
                        <a:t>throw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79" tooltip="cpp/keyword/true"/>
                        </a:rPr>
                        <a:t>true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0" tooltip="cpp/keyword/try"/>
                        </a:rPr>
                        <a:t>try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1" tooltip="cpp/keyword/typedef"/>
                        </a:rPr>
                        <a:t>typedef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2" tooltip="cpp/keyword/typeid"/>
                        </a:rPr>
                        <a:t>typeid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3" tooltip="cpp/keyword/typename"/>
                        </a:rPr>
                        <a:t>typename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4" tooltip="cpp/keyword/union"/>
                        </a:rPr>
                        <a:t>union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5" tooltip="cpp/keyword/unsigned"/>
                        </a:rPr>
                        <a:t>unsigned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6" tooltip="cpp/keyword/using"/>
                        </a:rPr>
                        <a:t>using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 </a:t>
                      </a: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(1)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7" tooltip="cpp/keyword/virtual"/>
                        </a:rPr>
                        <a:t>virtual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8" tooltip="cpp/keyword/void"/>
                        </a:rPr>
                        <a:t>void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89" tooltip="cpp/keyword/volatile"/>
                        </a:rPr>
                        <a:t>volatile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0" tooltip="cpp/keyword/wchar t"/>
                        </a:rPr>
                        <a:t>wchar_t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1" tooltip="cpp/keyword/while"/>
                        </a:rPr>
                        <a:t>while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2" tooltip="cpp/keyword/xor"/>
                        </a:rPr>
                        <a:t>xor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4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645AD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細明體" panose="02020509000000000000" pitchFamily="49" charset="-120"/>
                          <a:cs typeface="細明體" panose="02020509000000000000" pitchFamily="49" charset="-120"/>
                          <a:hlinkClick r:id="rId93" tooltip="cpp/keyword/xor eq"/>
                        </a:rPr>
                        <a:t>xor_eq</a:t>
                      </a:r>
                      <a:endParaRPr kumimoji="0" lang="zh-TW" altLang="en-US" sz="14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72000" marR="72000" marT="30480" marB="30480">
                    <a:lnL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87233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>
          <a:xfrm>
            <a:off x="431471" y="188587"/>
            <a:ext cx="8281058" cy="720414"/>
          </a:xfrm>
        </p:spPr>
        <p:txBody>
          <a:bodyPr/>
          <a:lstStyle/>
          <a:p>
            <a:r>
              <a:rPr lang="en-US" altLang="zh-TW" dirty="0"/>
              <a:t>C++ keywords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48295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Conditional operator (?:)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1152000" y="1629000"/>
            <a:ext cx="6840000" cy="900000"/>
          </a:xfrm>
        </p:spPr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&gt;= 0 ?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"positive"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( number &gt;= 0 ?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"positive"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: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"negative"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);</a:t>
            </a:r>
            <a:endParaRPr lang="zh-TW" altLang="en-US" dirty="0"/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592000" y="3069000"/>
            <a:ext cx="108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condition</a:t>
            </a: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4032000" y="306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value if true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5652000" y="3069000"/>
            <a:ext cx="1440000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tIns="36000" bIns="36000">
            <a:spAutoFit/>
          </a:bodyPr>
          <a:lstStyle/>
          <a:p>
            <a:pPr eaLnBrk="0" hangingPunct="0"/>
            <a:r>
              <a:rPr lang="en-US" altLang="zh-TW" sz="1800" b="0" dirty="0">
                <a:ea typeface="新細明體" pitchFamily="18" charset="-120"/>
              </a:rPr>
              <a:t>value if false</a:t>
            </a:r>
          </a:p>
        </p:txBody>
      </p:sp>
      <p:cxnSp>
        <p:nvCxnSpPr>
          <p:cNvPr id="8" name="直線單箭頭接點 7"/>
          <p:cNvCxnSpPr>
            <a:stCxn id="5" idx="0"/>
          </p:cNvCxnSpPr>
          <p:nvPr/>
        </p:nvCxnSpPr>
        <p:spPr bwMode="auto">
          <a:xfrm flipV="1">
            <a:off x="3132000" y="2529000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9" name="直線單箭頭接點 8"/>
          <p:cNvCxnSpPr>
            <a:stCxn id="6" idx="0"/>
          </p:cNvCxnSpPr>
          <p:nvPr/>
        </p:nvCxnSpPr>
        <p:spPr bwMode="auto">
          <a:xfrm flipV="1">
            <a:off x="4752000" y="2528932"/>
            <a:ext cx="92" cy="540068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  <p:cxnSp>
        <p:nvCxnSpPr>
          <p:cNvPr id="10" name="直線單箭頭接點 9"/>
          <p:cNvCxnSpPr>
            <a:stCxn id="7" idx="0"/>
          </p:cNvCxnSpPr>
          <p:nvPr/>
        </p:nvCxnSpPr>
        <p:spPr bwMode="auto">
          <a:xfrm flipV="1">
            <a:off x="6372000" y="2529000"/>
            <a:ext cx="0" cy="5400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9699130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Operators Precedence &amp; Associativity Table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7951872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3035528"/>
              </p:ext>
            </p:extLst>
          </p:nvPr>
        </p:nvGraphicFramePr>
        <p:xfrm>
          <a:off x="2412000" y="1809000"/>
          <a:ext cx="4320000" cy="4140000"/>
        </p:xfrm>
        <a:graphic>
          <a:graphicData uri="http://schemas.openxmlformats.org/drawingml/2006/table">
            <a:tbl>
              <a:tblPr firstRow="1" firstCol="1" bandRow="1"/>
              <a:tblGrid>
                <a:gridCol w="2880000">
                  <a:extLst>
                    <a:ext uri="{9D8B030D-6E8A-4147-A177-3AD203B41FA5}">
                      <a16:colId xmlns:a16="http://schemas.microsoft.com/office/drawing/2014/main" val="19699588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645913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Operator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1371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!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(post)</a:t>
                      </a:r>
                      <a:endParaRPr lang="en-US" sz="1600" kern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(pre)    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(unary)</a:t>
                      </a:r>
                      <a:endParaRPr kumimoji="0" lang="zh-TW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86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*  /  %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36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(binary)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048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&lt;  &lt;=  &gt;  &gt;=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6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==  !=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32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&amp;&amp;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40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||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?: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41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  *=  /=  %=  +=  -=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557372"/>
                  </a:ext>
                </a:extLst>
              </a:tr>
            </a:tbl>
          </a:graphicData>
        </a:graphic>
      </p:graphicFrame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 Precedence &amp; Associativity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8998893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Assignment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872000" y="1629000"/>
            <a:ext cx="5400000" cy="1800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altLang="zh-TW" sz="1800" dirty="0"/>
              <a:t>a = a + 7;   abbreviated to   a += 7;</a:t>
            </a:r>
          </a:p>
          <a:p>
            <a:pPr>
              <a:spcBef>
                <a:spcPts val="600"/>
              </a:spcBef>
            </a:pPr>
            <a:r>
              <a:rPr lang="en-US" altLang="zh-TW" sz="1800" dirty="0"/>
              <a:t>b = b - 4;   abbreviated to   b -= 4;</a:t>
            </a:r>
          </a:p>
          <a:p>
            <a:pPr>
              <a:spcBef>
                <a:spcPts val="600"/>
              </a:spcBef>
            </a:pPr>
            <a:r>
              <a:rPr lang="en-US" altLang="zh-TW" sz="1800" dirty="0"/>
              <a:t>c = c * 5;   abbreviated to   c *= 5;</a:t>
            </a:r>
          </a:p>
          <a:p>
            <a:pPr>
              <a:spcBef>
                <a:spcPts val="600"/>
              </a:spcBef>
            </a:pPr>
            <a:r>
              <a:rPr lang="en-US" altLang="zh-TW" sz="1800" dirty="0"/>
              <a:t>d = d / 3;   abbreviated to   d /= 3;</a:t>
            </a:r>
          </a:p>
          <a:p>
            <a:pPr>
              <a:spcBef>
                <a:spcPts val="600"/>
              </a:spcBef>
            </a:pPr>
            <a:r>
              <a:rPr lang="en-US" altLang="zh-TW" sz="1800" dirty="0"/>
              <a:t>e = e % 9;   abbreviated to   e %= 9;</a:t>
            </a:r>
          </a:p>
        </p:txBody>
      </p:sp>
    </p:spTree>
    <p:extLst>
      <p:ext uri="{BB962C8B-B14F-4D97-AF65-F5344CB8AC3E}">
        <p14:creationId xmlns:p14="http://schemas.microsoft.com/office/powerpoint/2010/main" val="401831444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Increment operator (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++</a:t>
            </a: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Increment a variable by one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i++</a:t>
            </a:r>
          </a:p>
          <a:p>
            <a:pPr marL="989013" lvl="2" indent="-228600" eaLnBrk="1" hangingPunct="1">
              <a:buFontTx/>
              <a:buChar char="•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Same as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 += 1</a:t>
            </a:r>
          </a:p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Decrement operator (</a:t>
            </a:r>
            <a:r>
              <a:rPr lang="en-US" altLang="zh-TW" sz="2400" dirty="0">
                <a:solidFill>
                  <a:srgbClr val="000000"/>
                </a:solidFill>
                <a:ea typeface="新細明體" pitchFamily="18" charset="-120"/>
              </a:rPr>
              <a:t>--</a:t>
            </a:r>
            <a:r>
              <a:rPr lang="en-US" altLang="zh-TW" sz="2800" dirty="0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) 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Decrement a variable by one</a:t>
            </a:r>
          </a:p>
          <a:p>
            <a:pPr marL="742950" lvl="1" indent="-285750" eaLnBrk="1" hangingPunct="1">
              <a:buFontTx/>
              <a:buChar char="–"/>
            </a:pP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i--</a:t>
            </a:r>
          </a:p>
          <a:p>
            <a:pPr marL="989013" lvl="2" indent="-228600" eaLnBrk="1" hangingPunct="1">
              <a:buFontTx/>
              <a:buChar char="•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Same as </a:t>
            </a:r>
            <a:r>
              <a:rPr lang="en-US" altLang="zh-TW" sz="22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 -= 1</a:t>
            </a:r>
            <a:endParaRPr lang="zh-TW" altLang="en-US" sz="2200" dirty="0">
              <a:solidFill>
                <a:srgbClr val="000000"/>
              </a:solidFill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71393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723114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Preincrement</a:t>
            </a:r>
            <a:endParaRPr lang="en-US" altLang="zh-TW" sz="28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742950" lvl="1" indent="-285750" eaLnBrk="1" hangingPunct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Variable changed before used in expression</a:t>
            </a: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Operator before variable (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++i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 or 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--i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</a:t>
            </a:r>
          </a:p>
          <a:p>
            <a:pPr marL="342900" lvl="0" indent="-3429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800" dirty="0" err="1">
                <a:solidFill>
                  <a:srgbClr val="000000"/>
                </a:solidFill>
                <a:latin typeface="Times New Roman"/>
                <a:ea typeface="新細明體" pitchFamily="18" charset="-120"/>
              </a:rPr>
              <a:t>Postincrement</a:t>
            </a:r>
            <a:endParaRPr lang="en-US" altLang="zh-TW" sz="28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742950" lvl="1" indent="-285750" eaLnBrk="1" hangingPunct="1">
              <a:spcBef>
                <a:spcPct val="50000"/>
              </a:spcBef>
              <a:buFontTx/>
              <a:buChar char="–"/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Incremented changed after expression</a:t>
            </a:r>
          </a:p>
          <a:p>
            <a:pPr marL="1143000" lvl="2" indent="-228600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Operator after variable (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i++</a:t>
            </a:r>
            <a:r>
              <a:rPr lang="en-US" altLang="zh-TW" sz="2200" b="1" dirty="0">
                <a:solidFill>
                  <a:srgbClr val="000000"/>
                </a:solidFill>
                <a:latin typeface="Courier New" pitchFamily="49" charset="0"/>
                <a:ea typeface="新細明體" pitchFamily="18" charset="-120"/>
              </a:rPr>
              <a:t>, </a:t>
            </a:r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i--</a:t>
            </a:r>
            <a:r>
              <a:rPr lang="en-US" altLang="zh-TW" sz="2200" dirty="0">
                <a:solidFill>
                  <a:srgbClr val="000000"/>
                </a:solidFill>
                <a:ea typeface="新細明體" pitchFamily="18" charset="-120"/>
              </a:rPr>
              <a:t>)</a:t>
            </a:r>
            <a:endParaRPr lang="en-US" altLang="zh-TW" sz="22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87668991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08673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7210366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04381828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2981230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68657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77097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80421541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number++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3777097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6628191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76891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73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endParaRPr lang="en-US" altLang="zh-TW" sz="1600" b="0" kern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4370096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73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21446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Y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08408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1695274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848566291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number = 7;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++number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  <a:p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cout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number </a:t>
            </a:r>
            <a:r>
              <a:rPr lang="fr-FR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fr-FR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endl;</a:t>
            </a:r>
          </a:p>
        </p:txBody>
      </p:sp>
      <p:graphicFrame>
        <p:nvGraphicFramePr>
          <p:cNvPr id="3" name="Group 2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471538"/>
              </p:ext>
            </p:extLst>
          </p:nvPr>
        </p:nvGraphicFramePr>
        <p:xfrm>
          <a:off x="5292000" y="252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</a:t>
                      </a:r>
                    </a:p>
                  </a:txBody>
                  <a:tcPr marL="90000" marR="90000" marT="0" marB="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4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26"/>
          <p:cNvSpPr>
            <a:spLocks noChangeArrowheads="1"/>
          </p:cNvSpPr>
          <p:nvPr/>
        </p:nvSpPr>
        <p:spPr bwMode="auto">
          <a:xfrm>
            <a:off x="6012184" y="1988816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noAutofit/>
          </a:bodyPr>
          <a:lstStyle/>
          <a:p>
            <a:r>
              <a:rPr lang="en-US" altLang="zh-TW" sz="2400" b="0" dirty="0">
                <a:ea typeface="標楷體" pitchFamily="65" charset="-120"/>
              </a:rPr>
              <a:t>Memory</a:t>
            </a:r>
          </a:p>
        </p:txBody>
      </p:sp>
      <p:sp>
        <p:nvSpPr>
          <p:cNvPr id="6" name="Rectangle 25"/>
          <p:cNvSpPr>
            <a:spLocks noChangeArrowheads="1"/>
          </p:cNvSpPr>
          <p:nvPr/>
        </p:nvSpPr>
        <p:spPr bwMode="auto">
          <a:xfrm>
            <a:off x="2412000" y="342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800" b="0" dirty="0">
                <a:ea typeface="標楷體" pitchFamily="65" charset="-120"/>
              </a:rPr>
              <a:t>Output</a:t>
            </a:r>
            <a:endParaRPr lang="zh-TW" altLang="en-US" sz="2800" b="0" dirty="0">
              <a:ea typeface="標楷體" pitchFamily="65" charset="-12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692000" y="3969000"/>
            <a:ext cx="2880001" cy="1620207"/>
          </a:xfrm>
          <a:prstGeom prst="rect">
            <a:avLst/>
          </a:prstGeom>
          <a:solidFill>
            <a:srgbClr val="CCECFF"/>
          </a:solidFill>
          <a:ln w="19050">
            <a:solidFill>
              <a:srgbClr val="6699FF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  <a:p>
            <a:pPr eaLnBrk="1" hangingPunct="1">
              <a:buFontTx/>
              <a:buNone/>
            </a:pPr>
            <a:r>
              <a:rPr lang="en-US" altLang="zh-TW" sz="1600" b="0" kern="0" dirty="0">
                <a:latin typeface="Lucida Console" panose="020B0609040504020204" pitchFamily="49" charset="0"/>
                <a:ea typeface="新細明體" pitchFamily="18" charset="-12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111448305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Increment and Decrement Operators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eaLnBrk="1" hangingPunct="1">
              <a:spcBef>
                <a:spcPct val="20000"/>
              </a:spcBef>
              <a:buFontTx/>
              <a:buChar char="•"/>
            </a:pP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When you increment (</a:t>
            </a:r>
            <a:r>
              <a:rPr lang="en-US" altLang="zh-TW" sz="2200" kern="1200" dirty="0">
                <a:solidFill>
                  <a:srgbClr val="000000"/>
                </a:solidFill>
                <a:ea typeface="新細明體" charset="-120"/>
              </a:rPr>
              <a:t>++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or decrement (</a:t>
            </a:r>
            <a:r>
              <a:rPr lang="en-US" altLang="zh-TW" sz="2200" kern="1200" dirty="0">
                <a:solidFill>
                  <a:srgbClr val="000000"/>
                </a:solidFill>
                <a:ea typeface="新細明體" charset="-120"/>
              </a:rPr>
              <a:t>--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) a variable in a statement by itself, the </a:t>
            </a:r>
            <a:r>
              <a:rPr lang="en-US" altLang="zh-TW" sz="2400" kern="1200" dirty="0" err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preincrement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and </a:t>
            </a:r>
            <a:r>
              <a:rPr lang="en-US" altLang="zh-TW" sz="2400" kern="1200" dirty="0" err="1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postincrement</a:t>
            </a:r>
            <a:r>
              <a:rPr lang="en-US" altLang="zh-TW" sz="2400" kern="1200" dirty="0">
                <a:solidFill>
                  <a:srgbClr val="000000"/>
                </a:solidFill>
                <a:latin typeface="Times New Roman" pitchFamily="18" charset="0"/>
                <a:ea typeface="新細明體" charset="-120"/>
              </a:rPr>
              <a:t> forms have the same effect</a:t>
            </a:r>
            <a:endParaRPr lang="en-US" altLang="zh-TW" sz="2400" dirty="0">
              <a:solidFill>
                <a:srgbClr val="000000"/>
              </a:solidFill>
              <a:latin typeface="Times New Roman"/>
              <a:ea typeface="新細明體" pitchFamily="18" charset="-120"/>
            </a:endParaRPr>
          </a:p>
          <a:p>
            <a:pPr marL="1143000" lvl="2" indent="-228600" eaLnBrk="1" hangingPunct="1"/>
            <a:endParaRPr lang="en-US" altLang="zh-TW" sz="800" dirty="0">
              <a:solidFill>
                <a:srgbClr val="000000"/>
              </a:solidFill>
              <a:latin typeface="Courier New" pitchFamily="49" charset="0"/>
              <a:ea typeface="新細明體" pitchFamily="18" charset="-120"/>
            </a:endParaRP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++number;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cout &lt;&lt; number;</a:t>
            </a:r>
          </a:p>
          <a:p>
            <a:pPr marL="742950" lvl="1" indent="-28575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and 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number++; </a:t>
            </a:r>
          </a:p>
          <a:p>
            <a:pPr marL="1143000" lvl="2" indent="-228600" eaLnBrk="1" hangingPunct="1"/>
            <a:r>
              <a:rPr lang="en-US" altLang="zh-TW" sz="200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 cout &lt;&lt; number;</a:t>
            </a:r>
          </a:p>
          <a:p>
            <a:pPr marL="742950" lvl="1" indent="-28575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print the same value.</a:t>
            </a:r>
          </a:p>
        </p:txBody>
      </p:sp>
    </p:spTree>
    <p:extLst>
      <p:ext uri="{BB962C8B-B14F-4D97-AF65-F5344CB8AC3E}">
        <p14:creationId xmlns:p14="http://schemas.microsoft.com/office/powerpoint/2010/main" val="2811040368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59357"/>
              </p:ext>
            </p:extLst>
          </p:nvPr>
        </p:nvGraphicFramePr>
        <p:xfrm>
          <a:off x="2412000" y="1809000"/>
          <a:ext cx="4320000" cy="4500000"/>
        </p:xfrm>
        <a:graphic>
          <a:graphicData uri="http://schemas.openxmlformats.org/drawingml/2006/table">
            <a:tbl>
              <a:tblPr firstRow="1" firstCol="1" bandRow="1"/>
              <a:tblGrid>
                <a:gridCol w="2880000">
                  <a:extLst>
                    <a:ext uri="{9D8B030D-6E8A-4147-A177-3AD203B41FA5}">
                      <a16:colId xmlns:a16="http://schemas.microsoft.com/office/drawing/2014/main" val="1969958839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32645913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Operator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Associativity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2613717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!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(post)</a:t>
                      </a:r>
                      <a:endParaRPr lang="en-US" sz="1600" kern="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++  --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(pre)    </a:t>
                      </a:r>
                      <a:r>
                        <a:rPr kumimoji="0" lang="en-US" altLang="zh-TW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 panose="020B0604020202020204" pitchFamily="34" charset="0"/>
                        </a:rPr>
                        <a:t> (unary)</a:t>
                      </a:r>
                      <a:endParaRPr kumimoji="0" lang="zh-TW" altLang="en-US" sz="1800" b="0" i="0" u="none" strike="noStrike" kern="1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08619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*  /  %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4236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+  -</a:t>
                      </a: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 (binary)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10485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altLang="zh-TW" sz="1600" kern="10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&lt;&lt;   &gt;&gt;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kumimoji="0" lang="en-US" altLang="zh-TW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</a:t>
                      </a:r>
                      <a:r>
                        <a:rPr kumimoji="0" lang="en-US" altLang="zh-TW" sz="1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01857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&lt;  &lt;=  &gt;  &gt;=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3386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==  !=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35325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&amp;&amp;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51404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||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Left to right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067716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?:</a:t>
                      </a:r>
                      <a:endParaRPr lang="zh-TW" sz="1600" kern="10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341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kern="0" dirty="0"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anose="02020500000000000000" pitchFamily="18" charset="-120"/>
                          <a:cs typeface="Arial" panose="020B0604020202020204" pitchFamily="34" charset="0"/>
                        </a:rPr>
                        <a:t>=  *=  /=  %=  +=  -=</a:t>
                      </a:r>
                      <a:endParaRPr lang="zh-TW" sz="1600" kern="100" dirty="0"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Right to left</a:t>
                      </a:r>
                      <a:endParaRPr lang="zh-TW" sz="1800" kern="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90000" marR="90000" marT="36000" marB="3600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3557372"/>
                  </a:ext>
                </a:extLst>
              </a:tr>
            </a:tbl>
          </a:graphicData>
        </a:graphic>
      </p:graphicFrame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Operators Precedence &amp; Associativity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5353743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040825"/>
              </p:ext>
            </p:extLst>
          </p:nvPr>
        </p:nvGraphicFramePr>
        <p:xfrm>
          <a:off x="612000" y="729000"/>
          <a:ext cx="7921012" cy="5400000"/>
        </p:xfrm>
        <a:graphic>
          <a:graphicData uri="http://schemas.openxmlformats.org/drawingml/2006/table">
            <a:tbl>
              <a:tblPr/>
              <a:tblGrid>
                <a:gridCol w="79210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新細明體" pitchFamily="18" charset="-120"/>
                        </a:rPr>
                        <a:t>Data types</a:t>
                      </a:r>
                      <a:endParaRPr kumimoji="0" lang="zh-TW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double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double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-308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308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float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        </a:t>
                      </a:r>
                      <a:r>
                        <a:rPr kumimoji="0" lang="zh-TW" alt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標楷體" pitchFamily="65" charset="-120"/>
                          <a:ea typeface="標楷體" pitchFamily="65" charset="-120"/>
                          <a:cs typeface="+mn-cs"/>
                        </a:rPr>
                        <a:t>絕對值範圍大約是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1.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Courier New" panose="02070309020205020404" pitchFamily="49" charset="0"/>
                        </a:rPr>
                        <a:t>2</a:t>
                      </a:r>
                      <a:r>
                        <a:rPr kumimoji="0" lang="zh-TW" altLang="en-US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標楷體" pitchFamily="65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-38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3.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  <a:sym typeface="Symbol" panose="05050102010706020507" pitchFamily="18" charset="2"/>
                        </a:rPr>
                        <a:t>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10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unsigned long long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0 ~ 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64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</a:t>
                      </a: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int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long long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(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8 bytes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) -2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 ~ 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63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long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long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32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(4294967295)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	-2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31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(2147483647)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short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16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(65535) 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 </a:t>
                      </a: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int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short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2 bytes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15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(32767)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unsigned char 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0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8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(0 ~ 255)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char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-2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~ 2</a:t>
                      </a:r>
                      <a:r>
                        <a:rPr kumimoji="0" lang="en-US" altLang="zh-TW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7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-1 (-128 ~ 127)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bool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1 byte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) (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false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0, 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true</a:t>
                      </a: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 becomes 1)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5835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99284"/>
              </p:ext>
            </p:extLst>
          </p:nvPr>
        </p:nvGraphicFramePr>
        <p:xfrm>
          <a:off x="972000" y="549000"/>
          <a:ext cx="73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64460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8771830"/>
              </p:ext>
            </p:extLst>
          </p:nvPr>
        </p:nvGraphicFramePr>
        <p:xfrm>
          <a:off x="972000" y="549000"/>
          <a:ext cx="738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unsigned int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+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</a:t>
                      </a:r>
                      <a:r>
                        <a:rPr kumimoji="0" lang="en-US" altLang="zh-TW" sz="1600" b="0" i="0" u="none" strike="noStrike" kern="1200" cap="none" spc="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r>
                        <a:rPr kumimoji="0" lang="en-US" altLang="zh-TW" sz="1600" b="0" i="0" u="none" strike="noStrike" kern="1200" cap="none" spc="600" normalizeH="0" baseline="3000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</a:t>
                      </a:r>
                      <a:r>
                        <a:rPr kumimoji="0" lang="en-US" altLang="zh-TW" sz="1600" b="0" i="0" u="none" strike="noStrike" kern="1200" cap="none" spc="30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</a:t>
                      </a: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851298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01622"/>
              </p:ext>
            </p:extLst>
          </p:nvPr>
        </p:nvGraphicFramePr>
        <p:xfrm>
          <a:off x="612000" y="549000"/>
          <a:ext cx="792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unsigned int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Cambria Math"/>
                          <a:cs typeface="Courier New" panose="02070309020205020404" pitchFamily="49" charset="0"/>
                        </a:rPr>
                        <a:t>⋅ ⋅ ⋅ ⋅ ⋅ ⋅ ⋅ 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2147483650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2147483648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1927418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221178"/>
              </p:ext>
            </p:extLst>
          </p:nvPr>
        </p:nvGraphicFramePr>
        <p:xfrm>
          <a:off x="792000" y="549000"/>
          <a:ext cx="7560000" cy="576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long long int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rgbClr val="0000FF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unsigned long long</a:t>
                      </a:r>
                      <a:endParaRPr lang="zh-TW" altLang="en-US" sz="1600" b="0" dirty="0">
                        <a:solidFill>
                          <a:srgbClr val="0000FF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7FFFFFFFFFFFFFFE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7FFFFFFFFFFFFFFD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b="1" dirty="0">
                          <a:latin typeface="Cambria Math"/>
                          <a:cs typeface="Courier New" panose="02070309020205020404" pitchFamily="49" charset="0"/>
                        </a:rPr>
                        <a:t>⋅ ⋅ ⋅ </a:t>
                      </a:r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0000000000000002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FFFFFFFFFFFFFFFD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-3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18446744073709551613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</a:t>
                      </a:r>
                      <a:endParaRPr lang="zh-TW" alt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8000000000000000</a:t>
                      </a: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-9223372036854775808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9223372036854775808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568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8294626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48329001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954011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45240204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1494" y="1268724"/>
            <a:ext cx="3600506" cy="360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7799180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58933764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34660207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94584003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44529457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if(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else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chemeClr val="bg1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788893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494" y="1268724"/>
            <a:ext cx="3960506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829462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4311725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main()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{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cin &gt;&gt;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&gt;=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)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</a:t>
            </a:r>
            <a:r>
              <a:rPr lang="en-US" altLang="zh-TW" dirty="0">
                <a:solidFill>
                  <a:srgbClr val="0000FF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else</a:t>
            </a:r>
            <a:endParaRPr lang="en-US" altLang="zh-TW" dirty="0">
              <a:solidFill>
                <a:srgbClr val="000000"/>
              </a:solidFill>
              <a:highlight>
                <a:srgbClr val="FFFFFF"/>
              </a:highlight>
              <a:latin typeface="Lucida Console"/>
              <a:cs typeface="Courier New" pitchFamily="49" charset="0"/>
            </a:endParaRP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           cout &lt;&lt; </a:t>
            </a:r>
            <a:r>
              <a:rPr lang="en-US" altLang="zh-TW" dirty="0" err="1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number4</a:t>
            </a: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;</a:t>
            </a:r>
          </a:p>
          <a:p>
            <a:pPr lvl="0">
              <a:spcBef>
                <a:spcPts val="100"/>
              </a:spcBef>
            </a:pPr>
            <a:r>
              <a:rPr lang="en-US" altLang="zh-TW" dirty="0">
                <a:solidFill>
                  <a:srgbClr val="000000"/>
                </a:solidFill>
                <a:highlight>
                  <a:srgbClr val="FFFFFF"/>
                </a:highlight>
                <a:latin typeface="Lucida Console"/>
                <a:cs typeface="Courier New" pitchFamily="49" charset="0"/>
              </a:rPr>
              <a:t>}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90052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54637503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323244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999487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77152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chemeClr val="bg1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980276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if(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200701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1195618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6407973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189909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710079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3345040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12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36611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2426877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97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Yuan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90435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3031203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045078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7394487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15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34547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Maximum Finding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972000" y="1629000"/>
            <a:ext cx="2880000" cy="3600000"/>
          </a:xfrm>
        </p:spPr>
        <p:txBody>
          <a:bodyPr/>
          <a:lstStyle/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maximum;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cin &gt;&gt; number;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( number &gt; maximum )</a:t>
            </a:r>
          </a:p>
          <a:p>
            <a:pPr marL="534988" lvl="0" indent="-534988" eaLnBrk="1" hangingPunct="1">
              <a:spcBef>
                <a:spcPct val="20000"/>
              </a:spcBef>
              <a:tabLst>
                <a:tab pos="1071563" algn="l"/>
              </a:tabLst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</a:rPr>
              <a:t>	maximum = number;</a:t>
            </a:r>
          </a:p>
        </p:txBody>
      </p:sp>
      <p:graphicFrame>
        <p:nvGraphicFramePr>
          <p:cNvPr id="6" name="Group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17180445"/>
              </p:ext>
            </p:extLst>
          </p:nvPr>
        </p:nvGraphicFramePr>
        <p:xfrm>
          <a:off x="5112069" y="1988816"/>
          <a:ext cx="3060000" cy="28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number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maximum</a:t>
                      </a:r>
                    </a:p>
                  </a:txBody>
                  <a:tcPr marL="90000" marR="90000" marT="0" marB="18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23</a:t>
                      </a:r>
                    </a:p>
                  </a:txBody>
                  <a:tcPr marL="90000" marR="90000" marT="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2520475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Introduction to Functions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72000" y="1268724"/>
            <a:ext cx="7200000" cy="5220276"/>
          </a:xfrm>
        </p:spPr>
        <p:txBody>
          <a:bodyPr/>
          <a:lstStyle/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main()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{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cout &lt;&lt; </a:t>
            </a:r>
            <a:r>
              <a:rPr lang="en-US" altLang="zh-TW" dirty="0">
                <a:solidFill>
                  <a:srgbClr val="128AFF"/>
                </a:solidFill>
                <a:ea typeface="MingLiU"/>
              </a:rPr>
              <a:t>"Enter three numbers: "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</a:t>
            </a: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assume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number1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largest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 maximum )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if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larger,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assign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number2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to maximum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&gt; maximum )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if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is larger,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; 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// assign </a:t>
            </a:r>
            <a:r>
              <a:rPr lang="en-US" altLang="zh-TW" dirty="0" err="1">
                <a:solidFill>
                  <a:srgbClr val="008000"/>
                </a:solidFill>
                <a:ea typeface="MingLiU"/>
              </a:rPr>
              <a:t>number3</a:t>
            </a:r>
            <a:r>
              <a:rPr lang="en-US" altLang="zh-TW" dirty="0">
                <a:solidFill>
                  <a:srgbClr val="008000"/>
                </a:solidFill>
                <a:ea typeface="MingLiU"/>
              </a:rPr>
              <a:t> to maximum</a:t>
            </a:r>
            <a:endParaRPr lang="en-US" altLang="zh-TW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endParaRPr lang="zh-TW" altLang="en-US" dirty="0">
              <a:solidFill>
                <a:srgbClr val="000000"/>
              </a:solidFill>
              <a:ea typeface="MingLiU"/>
            </a:endParaRP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   cout &lt;&lt; </a:t>
            </a:r>
            <a:r>
              <a:rPr lang="en-US" altLang="zh-TW" dirty="0">
                <a:solidFill>
                  <a:srgbClr val="128AFF"/>
                </a:solidFill>
                <a:ea typeface="MingLiU"/>
              </a:rPr>
              <a:t>"Maximum is: "</a:t>
            </a:r>
            <a:r>
              <a:rPr lang="en-US" altLang="zh-TW" dirty="0">
                <a:solidFill>
                  <a:srgbClr val="000000"/>
                </a:solidFill>
                <a:ea typeface="MingLiU"/>
              </a:rPr>
              <a:t> &lt;&lt; maximum &lt;&lt; endl;</a:t>
            </a:r>
          </a:p>
          <a:p>
            <a:pPr lvl="0">
              <a:spcBef>
                <a:spcPts val="2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8722310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max();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max()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8333161"/>
              </p:ext>
            </p:extLst>
          </p:nvPr>
        </p:nvGraphicFramePr>
        <p:xfrm>
          <a:off x="1871655" y="1808793"/>
          <a:ext cx="3059908" cy="1080000"/>
        </p:xfrm>
        <a:graphic>
          <a:graphicData uri="http://schemas.openxmlformats.org/drawingml/2006/table">
            <a:tbl>
              <a:tblPr/>
              <a:tblGrid>
                <a:gridCol w="1079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6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9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4</a:t>
                      </a: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0012FF88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41832469"/>
              </p:ext>
            </p:extLst>
          </p:nvPr>
        </p:nvGraphicFramePr>
        <p:xfrm>
          <a:off x="5652138" y="3248977"/>
          <a:ext cx="3060000" cy="36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maximum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39499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 rIns="36000"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077757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>
              <a:spcBef>
                <a:spcPts val="300"/>
              </a:spcBef>
            </a:pPr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10"/>
          </p:nvPr>
        </p:nvSpPr>
        <p:spPr/>
        <p:txBody>
          <a:bodyPr rIns="36000"/>
          <a:lstStyle/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main()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{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MingLiU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&gt; maximum )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     maximum = </a:t>
            </a:r>
            <a:r>
              <a:rPr lang="en-US" altLang="zh-TW" dirty="0" err="1">
                <a:solidFill>
                  <a:srgbClr val="000000"/>
                </a:solidFill>
                <a:ea typeface="MingLiU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endl;</a:t>
            </a:r>
          </a:p>
          <a:p>
            <a:pPr lvl="0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}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314344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23382293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22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23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40590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-3.7037E-6 L 0.11823 0.1576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78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3.7037E-6 L 0.09843 0.1576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13" y="78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3.7037E-6 L 0.07882 0.15764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dirty="0">
                <a:solidFill>
                  <a:srgbClr val="008000"/>
                </a:solidFill>
                <a:latin typeface="Lucida Console" panose="020B0609040504020204" pitchFamily="49" charset="0"/>
                <a:ea typeface="新細明體" pitchFamily="18" charset="-120"/>
              </a:rPr>
              <a:t>9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58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67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5" name="Text Box 13"/>
          <p:cNvSpPr txBox="1">
            <a:spLocks noChangeArrowheads="1"/>
          </p:cNvSpPr>
          <p:nvPr/>
        </p:nvSpPr>
        <p:spPr bwMode="auto">
          <a:xfrm>
            <a:off x="7632000" y="30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  <p:sp>
        <p:nvSpPr>
          <p:cNvPr id="19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112000" y="5769000"/>
            <a:ext cx="360000" cy="360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8435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11111E-6 L -0.13768 -0.55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92" y="-275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Yuan 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6278717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93435077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sz="half" idx="1"/>
          </p:nvPr>
        </p:nvSpPr>
        <p:spPr/>
        <p:txBody>
          <a:bodyPr tIns="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sz="quarter" idx="10"/>
          </p:nvPr>
        </p:nvSpPr>
        <p:spPr/>
        <p:txBody>
          <a:bodyPr lIns="36000"/>
          <a:lstStyle/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>
              <a:spcBef>
                <a:spcPts val="3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7" name="Rectangle 18"/>
          <p:cNvSpPr>
            <a:spLocks noChangeArrowheads="1"/>
          </p:cNvSpPr>
          <p:nvPr/>
        </p:nvSpPr>
        <p:spPr bwMode="auto">
          <a:xfrm>
            <a:off x="972000" y="37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b="0" dirty="0"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8" name="標題 13"/>
          <p:cNvSpPr txBox="1">
            <a:spLocks/>
          </p:cNvSpPr>
          <p:nvPr/>
        </p:nvSpPr>
        <p:spPr bwMode="auto">
          <a:xfrm>
            <a:off x="1152000" y="468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Text Box 13"/>
          <p:cNvSpPr txBox="1">
            <a:spLocks noChangeArrowheads="1"/>
          </p:cNvSpPr>
          <p:nvPr/>
        </p:nvSpPr>
        <p:spPr bwMode="auto">
          <a:xfrm>
            <a:off x="38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75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583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6912000" y="1989000"/>
            <a:ext cx="360000" cy="360000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</p:spPr>
        <p:txBody>
          <a:bodyPr wrap="none" tIns="36000" bIns="0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52593711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162076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35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79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4768 C -0.04896 -0.1787 -0.05399 -0.22523 -0.05399 -0.27361 C -0.05399 -0.3287 -0.04896 -0.37268 -0.03993 -0.4037 L -8.33333E-7 -0.550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endParaRPr lang="en-US" altLang="zh-TW" b="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596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05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30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b="0" dirty="0">
                <a:latin typeface="Lucida Console" panose="020B0609040504020204" pitchFamily="49" charset="0"/>
                <a:ea typeface="新細明體" pitchFamily="18" charset="-120"/>
              </a:rPr>
              <a:t>9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 dirty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040732"/>
              </p:ext>
            </p:extLst>
          </p:nvPr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2863334"/>
              </p:ext>
            </p:extLst>
          </p:nvPr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6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4</a:t>
            </a:r>
            <a:endParaRPr kumimoji="0" lang="zh-TW" altLang="en-US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548367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025941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/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313257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/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517505"/>
              </p:ext>
            </p:extLst>
          </p:nvPr>
        </p:nvGraphicFramePr>
        <p:xfrm>
          <a:off x="5651999" y="4509000"/>
          <a:ext cx="3060001" cy="1440000"/>
        </p:xfrm>
        <a:graphic>
          <a:graphicData uri="http://schemas.openxmlformats.org/drawingml/2006/table">
            <a:tbl>
              <a:tblPr/>
              <a:tblGrid>
                <a:gridCol w="10800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45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algn="l">
              <a:spcBef>
                <a:spcPts val="0"/>
              </a:spcBef>
            </a:pPr>
            <a:r>
              <a:rPr lang="en-US" altLang="zh-TW" sz="1800" dirty="0">
                <a:latin typeface="Courier New" pitchFamily="49" charset="0"/>
                <a:ea typeface="新細明體" pitchFamily="18" charset="-120"/>
              </a:rPr>
              <a:t>_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elcome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 to Yuan </a:t>
            </a:r>
            <a:r>
              <a:rPr lang="en-US" altLang="zh-TW" sz="1800" dirty="0" err="1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Ze</a:t>
            </a:r>
            <a:r>
              <a:rPr lang="en-US" altLang="zh-TW" sz="18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!_</a:t>
            </a:r>
          </a:p>
          <a:p>
            <a:pPr algn="l">
              <a:spcBef>
                <a:spcPct val="20000"/>
              </a:spcBef>
            </a:pPr>
            <a:r>
              <a:rPr lang="en-US" altLang="zh-TW" sz="2000" dirty="0">
                <a:solidFill>
                  <a:srgbClr val="E1F4FF"/>
                </a:solidFill>
                <a:latin typeface="Courier New" pitchFamily="49" charset="0"/>
                <a:ea typeface="新細明體" pitchFamily="18" charset="-12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69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Yuan Z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447455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/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4148550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714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4768 C -0.04896 -0.1787 -0.05399 -0.22523 -0.05399 -0.27361 C -0.05399 -0.3287 -0.04896 -0.37268 -0.03993 -0.4037 L -8.33333E-7 -0.55092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75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/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8050694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358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59259E-6 L -8.33333E-7 0.0525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1989000"/>
            <a:ext cx="6660000" cy="432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</a:t>
            </a:r>
            <a:r>
              <a:rPr lang="en-US" altLang="zh-TW" sz="1100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/>
        </p:nvGraphicFramePr>
        <p:xfrm>
          <a:off x="5652000" y="729000"/>
          <a:ext cx="3060000" cy="180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0012FF6C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max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74171"/>
              </p:ext>
            </p:extLst>
          </p:nvPr>
        </p:nvGraphicFramePr>
        <p:xfrm>
          <a:off x="5652000" y="450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number1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itchFamily="49" charset="0"/>
                        </a:rPr>
                        <a:t>number3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6912000" y="7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986413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2157731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5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88445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503518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7182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613296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722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69936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4.81481E-6 L -0.03993 -0.13379 C -0.04896 -0.1618 -0.05399 -0.20393 -0.05399 -0.24768 C -0.05399 -0.29768 -0.04896 -0.3375 -0.03993 -0.3655 L -8.33333E-7 -0.49861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-249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493508"/>
              </p:ext>
            </p:extLst>
          </p:nvPr>
        </p:nvGraphicFramePr>
        <p:xfrm>
          <a:off x="5652000" y="1089000"/>
          <a:ext cx="3060000" cy="144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0012FF70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9" name="文字方塊 18"/>
          <p:cNvSpPr txBox="1"/>
          <p:nvPr/>
        </p:nvSpPr>
        <p:spPr>
          <a:xfrm>
            <a:off x="6912000" y="10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889335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5831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Yuan Ze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89533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612000" y="549000"/>
            <a:ext cx="702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0857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32255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77384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85730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47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1.11111E-6 L -8.33333E-7 0.3937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67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3.7037E-6 L 0.02899 0.1331 C 0.03559 0.16134 0.03941 0.20324 0.03941 0.24722 C 0.03941 0.29699 0.03559 0.33657 0.02899 0.36481 L -8.33333E-7 0.49861 " pathEditMode="relative" rAng="0" ptsTypes="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62" y="24931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51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0 L -0.03993 0.16134 C -0.04896 0.19537 -0.05399 0.2463 -0.05399 0.29931 C -0.05399 0.35972 -0.04896 0.40764 -0.03993 0.44167 L -8.33333E-7 0.6037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3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79641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269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32000" y="2349000"/>
            <a:ext cx="5040000" cy="3960000"/>
          </a:xfrm>
        </p:spPr>
        <p:txBody>
          <a:bodyPr/>
          <a:lstStyle/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main()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maximum(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,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number3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);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/>
            <a:endParaRPr lang="en-US" altLang="zh-TW" dirty="0">
              <a:solidFill>
                <a:srgbClr val="000000"/>
              </a:solidFill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void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maximum(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a,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b,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c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{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max = a;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Times New Roman" pitchFamily="18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Times New Roman" pitchFamily="18" charset="0"/>
              </a:rPr>
              <a:t>( b &gt; max )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Courier New" pitchFamily="49" charset="0"/>
            </a:endParaRP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b;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新細明體" pitchFamily="18" charset="-120"/>
                <a:cs typeface="Courier New" pitchFamily="49" charset="0"/>
              </a:rPr>
              <a:t>if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( c &gt; max )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   max = c;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  cout &lt;&lt; max</a:t>
            </a:r>
            <a:r>
              <a:rPr lang="en-US" altLang="zh-TW" dirty="0">
                <a:solidFill>
                  <a:srgbClr val="000000"/>
                </a:solidFill>
                <a:ea typeface="MingLiU"/>
                <a:cs typeface="Courier New" pitchFamily="49" charset="0"/>
              </a:rPr>
              <a:t> &lt;&lt; endl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</a:p>
          <a:p>
            <a:pPr lvl="0" eaLnBrk="1" hangingPunct="1"/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}</a:t>
            </a:r>
            <a:endParaRPr lang="zh-TW" altLang="en-US" dirty="0">
              <a:solidFill>
                <a:srgbClr val="000000"/>
              </a:solidFill>
              <a:cs typeface="Courier New" pitchFamily="49" charset="0"/>
            </a:endParaRPr>
          </a:p>
        </p:txBody>
      </p:sp>
      <p:sp>
        <p:nvSpPr>
          <p:cNvPr id="5" name="Rectangle 18"/>
          <p:cNvSpPr>
            <a:spLocks noChangeArrowheads="1"/>
          </p:cNvSpPr>
          <p:nvPr/>
        </p:nvSpPr>
        <p:spPr bwMode="auto">
          <a:xfrm>
            <a:off x="2772000" y="1089000"/>
            <a:ext cx="1800000" cy="90000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9</a:t>
            </a:r>
          </a:p>
        </p:txBody>
      </p:sp>
      <p:sp>
        <p:nvSpPr>
          <p:cNvPr id="6" name="標題 13"/>
          <p:cNvSpPr txBox="1">
            <a:spLocks/>
          </p:cNvSpPr>
          <p:nvPr/>
        </p:nvSpPr>
        <p:spPr bwMode="auto">
          <a:xfrm>
            <a:off x="2952000" y="549000"/>
            <a:ext cx="1440000" cy="54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Output</a:t>
            </a:r>
            <a:endParaRPr kumimoji="0" lang="zh-TW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j-ea"/>
              <a:cs typeface="+mj-cs"/>
            </a:endParaRPr>
          </a:p>
        </p:txBody>
      </p:sp>
      <p:graphicFrame>
        <p:nvGraphicFramePr>
          <p:cNvPr id="7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5645439"/>
              </p:ext>
            </p:extLst>
          </p:nvPr>
        </p:nvGraphicFramePr>
        <p:xfrm>
          <a:off x="5652000" y="1449000"/>
          <a:ext cx="3060000" cy="1080000"/>
        </p:xfrm>
        <a:graphic>
          <a:graphicData uri="http://schemas.openxmlformats.org/drawingml/2006/table">
            <a:tbl>
              <a:tblPr/>
              <a:tblGrid>
                <a:gridCol w="10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number3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number2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number1</a:t>
                      </a:r>
                    </a:p>
                  </a:txBody>
                  <a:tcPr marL="54000" marR="90000" marT="36000" marB="360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6912000" y="144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6912000" y="1809046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6912000" y="2169092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graphicFrame>
        <p:nvGraphicFramePr>
          <p:cNvPr id="14" name="Group 4"/>
          <p:cNvGraphicFramePr>
            <a:graphicFrameLocks/>
          </p:cNvGraphicFramePr>
          <p:nvPr/>
        </p:nvGraphicFramePr>
        <p:xfrm>
          <a:off x="6012000" y="4509000"/>
          <a:ext cx="2700000" cy="144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max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0012FF10</a:t>
                      </a: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a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c</a:t>
                      </a:r>
                    </a:p>
                  </a:txBody>
                  <a:tcPr marL="90000" marR="90000" marT="36000" marB="36000" anchor="ctr" horzOverflow="overflow">
                    <a:lnL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90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itchFamily="18" charset="0"/>
                        </a:rPr>
                        <a:t>0012FF1C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Times New Roman" pitchFamily="18" charset="0"/>
                      </a:endParaRPr>
                    </a:p>
                  </a:txBody>
                  <a:tcPr marL="90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6912000" y="558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6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6912000" y="522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912000" y="486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4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6912000" y="4509000"/>
            <a:ext cx="360000" cy="360000"/>
          </a:xfrm>
          <a:prstGeom prst="rect">
            <a:avLst/>
          </a:prstGeom>
          <a:noFill/>
        </p:spPr>
        <p:txBody>
          <a:bodyPr wrap="square" rtlCol="0" anchor="ctr" anchorCtr="1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Times New Roman" pitchFamily="18" charset="0"/>
              </a:rPr>
              <a:t>9</a:t>
            </a:r>
            <a:endParaRPr kumimoji="0" lang="zh-TW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5752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Yuan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Ze!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987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Welcome to Yuan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!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5686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8714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8073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997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5102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63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197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657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380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91469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757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7500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3745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6138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6696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7337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672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7277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5995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697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Yuan 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4950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Yuan Z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0824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Yuan Ze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1018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Yuan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Ze!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6002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 to Yuan 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!</a:t>
            </a:r>
          </a:p>
          <a:p>
            <a:pPr lvl="0" algn="l">
              <a:spcBef>
                <a:spcPts val="0"/>
              </a:spcBef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2087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49895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39298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8908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425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</a:t>
            </a:r>
            <a:r>
              <a:rPr kumimoji="0" lang="en-US" altLang="zh-TW" sz="1600" b="0" i="0" u="heavy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45573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71888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353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81163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71599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531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1323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759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7170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lvl="0" algn="l">
              <a:spcBef>
                <a:spcPts val="0"/>
              </a:spcBef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4153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74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05198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25717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182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4868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lvl="0" algn="l">
              <a:spcBef>
                <a:spcPts val="0"/>
              </a:spcBef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3796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13906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5061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49344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!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2364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Welcome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to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!</a:t>
            </a:r>
          </a:p>
          <a:p>
            <a:pPr lvl="0" algn="l">
              <a:spcBef>
                <a:spcPct val="20000"/>
              </a:spcBef>
              <a:defRPr/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nYuan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nZe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492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775738"/>
              </p:ext>
            </p:extLst>
          </p:nvPr>
        </p:nvGraphicFramePr>
        <p:xfrm>
          <a:off x="2772000" y="1629000"/>
          <a:ext cx="3960000" cy="3600000"/>
        </p:xfrm>
        <a:graphic>
          <a:graphicData uri="http://schemas.openxmlformats.org/drawingml/2006/table">
            <a:tbl>
              <a:tblPr/>
              <a:tblGrid>
                <a:gridCol w="1800000">
                  <a:extLst>
                    <a:ext uri="{9D8B030D-6E8A-4147-A177-3AD203B41FA5}">
                      <a16:colId xmlns:a16="http://schemas.microsoft.com/office/drawing/2014/main" val="667047123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39115857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Escape sequence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Description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606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\'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</a:rPr>
                        <a:t>single quote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3046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\"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double quote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70107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\?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question mark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611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effectLst/>
                          <a:latin typeface="Lucida Console" panose="020B0609040504020204" pitchFamily="49" charset="0"/>
                        </a:rPr>
                        <a:t>\\</a:t>
                      </a:r>
                      <a:endParaRPr lang="zh-TW" altLang="en-US" sz="1600" b="0" dirty="0">
                        <a:effectLst/>
                        <a:latin typeface="Lucida Console" panose="020B0609040504020204" pitchFamily="49" charset="0"/>
                      </a:endParaRP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backslash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2426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\a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audible bell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6678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\b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backspace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164652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line feed - new line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05258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\r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carriage return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0959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effectLst/>
                          <a:latin typeface="Lucida Console" panose="020B0609040504020204" pitchFamily="49" charset="0"/>
                        </a:rPr>
                        <a:t>\t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horizontal tab</a:t>
                      </a:r>
                    </a:p>
                  </a:txBody>
                  <a:tcPr marT="36000" marB="36000" anchor="ctr">
                    <a:lnL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AAAAA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6695827"/>
                  </a:ext>
                </a:extLst>
              </a:tr>
            </a:tbl>
          </a:graphicData>
        </a:graphic>
      </p:graphicFrame>
      <p:sp>
        <p:nvSpPr>
          <p:cNvPr id="5" name="標題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Escape sequences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4029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88967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635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8408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0453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3018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chemeClr val="tx1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heavy" strike="noStrike" kern="1200" cap="none" spc="0" normalizeH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chemeClr val="tx1"/>
                </a:solidFill>
              </a:uFill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3882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</a:t>
            </a:r>
            <a:r>
              <a:rPr lang="en-US" altLang="zh-TW" b="0" u="heavy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r>
              <a:rPr lang="en-US" altLang="zh-TW" b="0">
                <a:solidFill>
                  <a:srgbClr val="E1F4FF"/>
                </a:solidFill>
                <a:latin typeface="Lucida Console" panose="020B0609040504020204" pitchFamily="49" charset="0"/>
                <a:ea typeface="新細明體" pitchFamily="18" charset="-120"/>
              </a:rPr>
              <a:t>_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27454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YuaZ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0499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YuaZe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9359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YuaZe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bZe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5566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0845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69848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5779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879624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507750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4555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Yuan</a:t>
            </a: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81168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Y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uan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547369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</a:t>
            </a:r>
            <a:r>
              <a:rPr kumimoji="0" lang="en-US" altLang="zh-TW" b="0" i="0" u="heavy" strike="noStrike" kern="120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u</a:t>
            </a: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an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73777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lvl="0" algn="l">
              <a:spcBef>
                <a:spcPts val="0"/>
              </a:spcBef>
            </a:pPr>
            <a:r>
              <a:rPr kumimoji="0" lang="en-US" altLang="zh-TW" b="0" i="0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</a:t>
            </a:r>
            <a:r>
              <a:rPr lang="en-US" altLang="zh-TW" b="0" dirty="0">
                <a:solidFill>
                  <a:srgbClr val="000000"/>
                </a:solidFill>
                <a:latin typeface="Lucida Console" panose="020B0609040504020204" pitchFamily="49" charset="0"/>
                <a:ea typeface="新細明體" pitchFamily="18" charset="-120"/>
              </a:rPr>
              <a:t>e</a:t>
            </a:r>
            <a:r>
              <a:rPr kumimoji="0" lang="en-US" altLang="zh-TW" b="0" i="0" u="heavy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a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Courier New" pitchFamily="49" charset="0"/>
                <a:ea typeface="新細明體" pitchFamily="18" charset="-120"/>
                <a:cs typeface="Times New Roman" pitchFamily="18" charset="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9169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Zean</a:t>
            </a:r>
            <a:endParaRPr kumimoji="0" lang="en-US" altLang="zh-TW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ucida Console" panose="020B0609040504020204" pitchFamily="49" charset="0"/>
              <a:ea typeface="新細明體" pitchFamily="18" charset="-120"/>
            </a:endParaRPr>
          </a:p>
          <a:p>
            <a:pPr lvl="0" algn="l">
              <a:spcBef>
                <a:spcPts val="0"/>
              </a:spcBef>
            </a:pPr>
            <a:r>
              <a:rPr lang="en-US" altLang="zh-TW" b="0" u="heavy" dirty="0">
                <a:solidFill>
                  <a:srgbClr val="E1F4FF"/>
                </a:solidFill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</a:rPr>
              <a:t>n</a:t>
            </a:r>
            <a:r>
              <a:rPr kumimoji="0" lang="en-US" altLang="zh-TW" b="0" i="0" u="none" strike="noStrike" kern="1200" cap="none" spc="0" normalizeH="0" baseline="0" noProof="0" dirty="0">
                <a:ln>
                  <a:noFill/>
                </a:ln>
                <a:solidFill>
                  <a:srgbClr val="E1F4FF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</a:rPr>
              <a:t>_</a:t>
            </a: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"Yuan\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rZe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6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2413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3"/>
          <p:cNvSpPr>
            <a:spLocks noGrp="1" noChangeArrowheads="1"/>
          </p:cNvSpPr>
          <p:nvPr>
            <p:ph idx="1"/>
          </p:nvPr>
        </p:nvSpPr>
        <p:spPr>
          <a:xfrm>
            <a:off x="431471" y="549000"/>
            <a:ext cx="8280529" cy="5220000"/>
          </a:xfrm>
        </p:spPr>
        <p:txBody>
          <a:bodyPr lIns="36000" rIns="0"/>
          <a:lstStyle/>
          <a:p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::cin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&gt;&gt;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sum =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sum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::endl;</a:t>
            </a:r>
          </a:p>
          <a:p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500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3426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50" name="Rectangle 18"/>
          <p:cNvSpPr>
            <a:spLocks noChangeArrowheads="1"/>
          </p:cNvSpPr>
          <p:nvPr/>
        </p:nvSpPr>
        <p:spPr bwMode="auto">
          <a:xfrm>
            <a:off x="1692000" y="4149000"/>
            <a:ext cx="5760000" cy="1980230"/>
          </a:xfrm>
          <a:prstGeom prst="rect">
            <a:avLst/>
          </a:prstGeom>
          <a:solidFill>
            <a:srgbClr val="E1F4FF"/>
          </a:solidFill>
          <a:ln w="19050">
            <a:solidFill>
              <a:srgbClr val="66CCFF"/>
            </a:solidFill>
            <a:miter lim="800000"/>
            <a:headEnd/>
            <a:tailEnd/>
          </a:ln>
        </p:spPr>
        <p:txBody>
          <a:bodyPr tIns="72000" bIns="7200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Welcom</a:t>
            </a:r>
            <a:r>
              <a:rPr kumimoji="0" lang="en-US" altLang="zh-TW" sz="1600" b="0" i="0" u="heavy" strike="noStrike" kern="1200" cap="none" spc="0" normalizeH="0" baseline="0" noProof="0" dirty="0" err="1">
                <a:ln>
                  <a:noFill/>
                </a:ln>
                <a:solidFill>
                  <a:srgbClr val="E1F4FF"/>
                </a:solidFill>
                <a:effectLst/>
                <a:uLnTx/>
                <a:uFill>
                  <a:solidFill>
                    <a:srgbClr val="000000"/>
                  </a:solidFill>
                </a:uFill>
                <a:latin typeface="Lucida Console" panose="020B0609040504020204" pitchFamily="49" charset="0"/>
                <a:ea typeface="新細明體" pitchFamily="18" charset="-120"/>
                <a:cs typeface="Times New Roman" pitchFamily="18" charset="0"/>
              </a:rPr>
              <a:t>n</a:t>
            </a:r>
            <a:endParaRPr kumimoji="0" lang="en-US" altLang="zh-TW" sz="1600" b="0" i="0" u="heavy" strike="noStrike" kern="1200" cap="none" spc="0" normalizeH="0" baseline="0" noProof="0" dirty="0">
              <a:ln>
                <a:noFill/>
              </a:ln>
              <a:solidFill>
                <a:srgbClr val="E1F4FF"/>
              </a:solidFill>
              <a:effectLst/>
              <a:uLnTx/>
              <a:uFill>
                <a:solidFill>
                  <a:srgbClr val="000000"/>
                </a:solidFill>
              </a:uFill>
              <a:latin typeface="Lucida Console" panose="020B0609040504020204" pitchFamily="49" charset="0"/>
              <a:ea typeface="新細明體" pitchFamily="18" charset="-120"/>
              <a:cs typeface="Times New Roman" pitchFamily="18" charset="0"/>
            </a:endParaRPr>
          </a:p>
        </p:txBody>
      </p:sp>
      <p:sp>
        <p:nvSpPr>
          <p:cNvPr id="51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>
                <a:solidFill>
                  <a:srgbClr val="808080"/>
                </a:solidFill>
                <a:ea typeface="細明體" panose="02020509000000000000" pitchFamily="49" charset="-120"/>
              </a:rPr>
              <a:t>#include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iostream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&gt;</a:t>
            </a:r>
            <a:endParaRPr lang="en-US" altLang="zh-TW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main()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{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 err="1">
                <a:solidFill>
                  <a:srgbClr val="000000"/>
                </a:solidFill>
                <a:ea typeface="細明體" panose="02020509000000000000" pitchFamily="49" charset="-12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::cout </a:t>
            </a:r>
            <a:r>
              <a:rPr lang="en-US" altLang="zh-TW" dirty="0">
                <a:solidFill>
                  <a:srgbClr val="008080"/>
                </a:solidFill>
                <a:ea typeface="細明體" panose="02020509000000000000" pitchFamily="49" charset="-120"/>
              </a:rPr>
              <a:t>&lt;&lt;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"Welcome to Yuan </a:t>
            </a:r>
            <a:r>
              <a:rPr lang="en-US" altLang="zh-TW" dirty="0" err="1">
                <a:solidFill>
                  <a:srgbClr val="A31515"/>
                </a:solidFill>
                <a:ea typeface="細明體" panose="02020509000000000000" pitchFamily="49" charset="-120"/>
              </a:rPr>
              <a:t>Ze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!\n"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0"/>
            <a:endParaRPr lang="zh-TW" altLang="en-US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  </a:t>
            </a:r>
            <a:r>
              <a:rPr lang="en-US" altLang="zh-TW" dirty="0">
                <a:solidFill>
                  <a:srgbClr val="0000FF"/>
                </a:solidFill>
                <a:ea typeface="細明體" panose="02020509000000000000" pitchFamily="49" charset="-120"/>
              </a:rPr>
              <a:t>return</a:t>
            </a:r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 0;</a:t>
            </a:r>
          </a:p>
          <a:p>
            <a:pPr lvl="0"/>
            <a:r>
              <a:rPr lang="en-US" altLang="zh-TW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dirty="0">
              <a:solidFill>
                <a:srgbClr val="008000"/>
              </a:solidFill>
              <a:ea typeface="新細明體" pitchFamily="18" charset="-12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5345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32000" y="369000"/>
            <a:ext cx="8281058" cy="900115"/>
          </a:xfrm>
        </p:spPr>
        <p:txBody>
          <a:bodyPr/>
          <a:lstStyle/>
          <a:p>
            <a:r>
              <a:rPr lang="en-US" altLang="zh-TW" sz="4400" dirty="0"/>
              <a:t>Computer Hardware</a:t>
            </a:r>
            <a:endParaRPr lang="zh-TW" altLang="en-US" sz="4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00" y="1989000"/>
            <a:ext cx="7200000" cy="3578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08291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772000" y="1989000"/>
            <a:ext cx="2880000" cy="1260000"/>
          </a:xfrm>
        </p:spPr>
        <p:txBody>
          <a:bodyPr/>
          <a:lstStyle/>
          <a:p>
            <a:r>
              <a:rPr lang="en-US" altLang="zh-TW" sz="3600" dirty="0"/>
              <a:t>Main Memory</a:t>
            </a:r>
            <a:br>
              <a:rPr lang="en-US" altLang="zh-TW" sz="3600" dirty="0"/>
            </a:br>
            <a:r>
              <a:rPr lang="en-US" altLang="zh-TW" sz="3600" dirty="0"/>
              <a:t>(</a:t>
            </a:r>
            <a:r>
              <a:rPr lang="en-US" altLang="zh-TW" sz="3600" dirty="0" err="1"/>
              <a:t>16GB</a:t>
            </a:r>
            <a:r>
              <a:rPr lang="en-US" altLang="zh-TW" sz="3600" dirty="0"/>
              <a:t>)</a:t>
            </a:r>
            <a:endParaRPr lang="zh-TW" altLang="en-US" sz="3600" dirty="0"/>
          </a:p>
        </p:txBody>
      </p:sp>
      <p:graphicFrame>
        <p:nvGraphicFramePr>
          <p:cNvPr id="3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0487338"/>
              </p:ext>
            </p:extLst>
          </p:nvPr>
        </p:nvGraphicFramePr>
        <p:xfrm>
          <a:off x="6552000" y="909000"/>
          <a:ext cx="198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0000000B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8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3FFFFFFFD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3FFFFFFFE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3FFFFFFFF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graphicFrame>
        <p:nvGraphicFramePr>
          <p:cNvPr id="4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2756232"/>
              </p:ext>
            </p:extLst>
          </p:nvPr>
        </p:nvGraphicFramePr>
        <p:xfrm>
          <a:off x="612000" y="909000"/>
          <a:ext cx="2340000" cy="540000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en-US" altLang="zh-TW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TW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Times New Roman" panose="02020603050405020304" pitchFamily="18" charset="0"/>
                        </a:rPr>
                        <a:t>⸽</a:t>
                      </a:r>
                      <a:endParaRPr kumimoji="0" lang="zh-TW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17179869181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26709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17179869182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061641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0" marR="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17179869183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0" marB="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3325385"/>
                  </a:ext>
                </a:extLst>
              </a:tr>
            </a:tbl>
          </a:graphicData>
        </a:graphic>
      </p:graphicFrame>
      <p:sp>
        <p:nvSpPr>
          <p:cNvPr id="5" name="文字版面配置區 16"/>
          <p:cNvSpPr txBox="1">
            <a:spLocks/>
          </p:cNvSpPr>
          <p:nvPr/>
        </p:nvSpPr>
        <p:spPr>
          <a:xfrm>
            <a:off x="43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6" name="文字版面配置區 16"/>
          <p:cNvSpPr txBox="1">
            <a:spLocks/>
          </p:cNvSpPr>
          <p:nvPr/>
        </p:nvSpPr>
        <p:spPr>
          <a:xfrm>
            <a:off x="6372000" y="369000"/>
            <a:ext cx="108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>
                <a:solidFill>
                  <a:srgbClr val="0000CC"/>
                </a:solidFill>
              </a:rPr>
              <a:t>values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7" name="文字版面配置區 16"/>
          <p:cNvSpPr txBox="1">
            <a:spLocks/>
          </p:cNvSpPr>
          <p:nvPr/>
        </p:nvSpPr>
        <p:spPr>
          <a:xfrm>
            <a:off x="1332000" y="369000"/>
            <a:ext cx="162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  <p:sp>
        <p:nvSpPr>
          <p:cNvPr id="8" name="文字版面配置區 16"/>
          <p:cNvSpPr txBox="1">
            <a:spLocks/>
          </p:cNvSpPr>
          <p:nvPr/>
        </p:nvSpPr>
        <p:spPr>
          <a:xfrm>
            <a:off x="7272000" y="369000"/>
            <a:ext cx="1260000" cy="540000"/>
          </a:xfrm>
          <a:prstGeom prst="rect">
            <a:avLst/>
          </a:prstGeom>
        </p:spPr>
        <p:txBody>
          <a:bodyPr anchor="ctr" anchorCtr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altLang="zh-TW" sz="2200" b="0" kern="0" dirty="0">
                <a:solidFill>
                  <a:srgbClr val="0000CC"/>
                </a:solidFill>
              </a:rPr>
              <a:t>address</a:t>
            </a:r>
            <a:endParaRPr lang="zh-TW" altLang="en-US" sz="2200" b="0" kern="0" dirty="0">
              <a:solidFill>
                <a:srgbClr val="0000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193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122175"/>
              </p:ext>
            </p:extLst>
          </p:nvPr>
        </p:nvGraphicFramePr>
        <p:xfrm>
          <a:off x="612000" y="369000"/>
          <a:ext cx="792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4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00000000 00000000 00000000 00000111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0000000A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0000000B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0000000C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00000000 00000000 00000000 00001111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35431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242846"/>
              </p:ext>
            </p:extLst>
          </p:nvPr>
        </p:nvGraphicFramePr>
        <p:xfrm>
          <a:off x="612000" y="369000"/>
          <a:ext cx="792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00000012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00000013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00000014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20</a:t>
                      </a:r>
                      <a:endParaRPr kumimoji="0" lang="zh-TW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ucida Console" panose="020B06090405040202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00000000 00000000 00000000 00010111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00000018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0000001A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0000001B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27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0000001C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29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00000000 00000000 00000000 00011111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0000001F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281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107032"/>
              </p:ext>
            </p:extLst>
          </p:nvPr>
        </p:nvGraphicFramePr>
        <p:xfrm>
          <a:off x="612000" y="369000"/>
          <a:ext cx="7920000" cy="612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8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binary representation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hexadecimal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solidFill>
                            <a:schemeClr val="tx1"/>
                          </a:solidFill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decimal</a:t>
                      </a:r>
                      <a:endParaRPr lang="zh-TW" altLang="en-US" sz="1600" b="0" dirty="0">
                        <a:solidFill>
                          <a:schemeClr val="tx1"/>
                        </a:solidFill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00000020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00000021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00000022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00000000 00000000 00000000 00100011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00000023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35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 ⋅ ⋅ ⋅ ⋅ ⋅ ⋅ 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00000000 00010010 11111111 01110100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0012FF74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1245044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00000000 00010010 11111111 01111000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0012FF78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1245048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00000000 00010010 11111111 01111100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0012FF7C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1245052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00000000 00010010 11111111 10000000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0012FF80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1245056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⋅ ⋅ ⋅ ⋅ ⋅ ⋅ ⋅ ⋅ ⋅ ⋅ ⋅ ⋅ </a:t>
                      </a:r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 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TW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⋅ ⋅ ⋅ ⋅ ⋅ ⋅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11111111 11111111 11111111 11111010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FFFFFFFA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4294967290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11111111 11111111 11111111 11111011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FFFFFFFB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4294967291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11111111 11111111 11111111 11111100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FFFFFFFC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4294967292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11111111 11111111 11111111 11111101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FFFFFFFD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4294967293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11111111 11111111 11111111 11111110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FFFFFFFE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4294967294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+mn-ea"/>
                          <a:cs typeface="Courier New" panose="02070309020205020404" pitchFamily="49" charset="0"/>
                        </a:rPr>
                        <a:t>11111111 11111111 11111111 11111111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b="0" dirty="0">
                          <a:latin typeface="Lucida Console" panose="020B0609040504020204" pitchFamily="49" charset="0"/>
                          <a:cs typeface="Courier New" panose="02070309020205020404" pitchFamily="49" charset="0"/>
                        </a:rPr>
                        <a:t>FFFFFFFF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zh-TW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ucida Console" panose="020B0609040504020204" pitchFamily="49" charset="0"/>
                          <a:ea typeface="新細明體" pitchFamily="18" charset="-120"/>
                          <a:cs typeface="+mn-cs"/>
                        </a:rPr>
                        <a:t>4294967295</a:t>
                      </a:r>
                      <a:endParaRPr lang="zh-TW" altLang="en-US" sz="1600" b="0" dirty="0">
                        <a:latin typeface="Lucida Console" panose="020B0609040504020204" pitchFamily="49" charset="0"/>
                        <a:cs typeface="Courier New" panose="02070309020205020404" pitchFamily="49" charset="0"/>
                      </a:endParaRPr>
                    </a:p>
                  </a:txBody>
                  <a:tcPr marL="90000" marR="90000" marT="36000" marB="3600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12705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endParaRPr lang="zh-TW" altLang="en-US"/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018163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39279175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55499156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909703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219359454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first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"Enter second integer: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::cin &gt;&gt;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sum =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integer1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+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integer2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;</a:t>
            </a:r>
            <a:endParaRPr lang="en-US" altLang="zh-TW" dirty="0">
              <a:solidFill>
                <a:srgbClr val="000000"/>
              </a:solidFill>
              <a:ea typeface="新細明體" pitchFamily="18" charset="-120"/>
              <a:cs typeface="Times New Roman" pitchFamily="18" charset="0"/>
            </a:endParaRPr>
          </a:p>
          <a:p>
            <a:pPr lvl="0" eaLnBrk="1" hangingPunct="1">
              <a:spcBef>
                <a:spcPts val="400"/>
              </a:spcBef>
            </a:pP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::cout &lt;&lt; </a:t>
            </a:r>
            <a:r>
              <a:rPr lang="en-US" altLang="zh-TW" dirty="0">
                <a:solidFill>
                  <a:srgbClr val="A31515"/>
                </a:solidFill>
                <a:ea typeface="細明體" panose="02020509000000000000" pitchFamily="49" charset="-120"/>
              </a:rPr>
              <a:t>"Sum is "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 &lt;&lt; sum &lt;&lt; </a:t>
            </a:r>
            <a:r>
              <a:rPr lang="en-US" altLang="zh-TW" dirty="0" err="1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std</a:t>
            </a:r>
            <a:r>
              <a:rPr lang="en-US" altLang="zh-TW" dirty="0">
                <a:solidFill>
                  <a:srgbClr val="000000"/>
                </a:solidFill>
                <a:ea typeface="新細明體" pitchFamily="18" charset="-120"/>
                <a:cs typeface="Courier New" pitchFamily="49" charset="0"/>
              </a:rPr>
              <a:t>::endl;</a:t>
            </a:r>
            <a:endParaRPr lang="zh-TW" altLang="en-US" sz="1800" dirty="0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6" name="內容版面配置區 15"/>
          <p:cNvSpPr>
            <a:spLocks noGrp="1"/>
          </p:cNvSpPr>
          <p:nvPr>
            <p:ph sz="half" idx="2"/>
          </p:nvPr>
        </p:nvSpPr>
        <p:spPr>
          <a:xfrm>
            <a:off x="611494" y="3429000"/>
            <a:ext cx="4680598" cy="1980253"/>
          </a:xfrm>
        </p:spPr>
        <p:txBody>
          <a:bodyPr/>
          <a:lstStyle/>
          <a:p>
            <a:r>
              <a:rPr lang="en-US" altLang="zh-TW" dirty="0"/>
              <a:t>Enter first integer: 28</a:t>
            </a:r>
          </a:p>
          <a:p>
            <a:r>
              <a:rPr lang="en-US" altLang="zh-TW" dirty="0"/>
              <a:t>_</a:t>
            </a:r>
          </a:p>
        </p:txBody>
      </p:sp>
      <p:graphicFrame>
        <p:nvGraphicFramePr>
          <p:cNvPr id="7" name="Group 6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6030211"/>
              </p:ext>
            </p:extLst>
          </p:nvPr>
        </p:nvGraphicFramePr>
        <p:xfrm>
          <a:off x="5472115" y="2168839"/>
          <a:ext cx="3240000" cy="4320000"/>
        </p:xfrm>
        <a:graphic>
          <a:graphicData uri="http://schemas.openxmlformats.org/drawingml/2006/table">
            <a:tbl>
              <a:tblPr/>
              <a:tblGrid>
                <a:gridCol w="126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sum</a:t>
                      </a: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0012FF74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0012FF75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0012FF76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0012FF77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integer2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0012FF78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0012FF79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0012FF7A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0012FF7B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integer1</a:t>
                      </a:r>
                      <a:endParaRPr kumimoji="0" lang="en-US" altLang="zh-TW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90000" marR="90000" marT="46800" marB="46800" anchor="ctr" horzOverflow="overflow">
                    <a:lnL cap="flat">
                      <a:noFill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28</a:t>
                      </a:r>
                    </a:p>
                  </a:txBody>
                  <a:tcPr marL="90000" marR="90000" marT="46800" marB="468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0012FF7C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0012FF7D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0012FF7E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Console" panose="020B0609040504020204" pitchFamily="49" charset="0"/>
                          <a:ea typeface="新細明體" pitchFamily="18" charset="-120"/>
                          <a:cs typeface="Courier New" panose="02070309020205020404" pitchFamily="49" charset="0"/>
                        </a:rPr>
                        <a:t>0012FF7F</a:t>
                      </a:r>
                      <a:endParaRPr kumimoji="0" lang="zh-TW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Console" panose="020B0609040504020204" pitchFamily="49" charset="0"/>
                        <a:ea typeface="新細明體" pitchFamily="18" charset="-120"/>
                        <a:cs typeface="Courier New" panose="02070309020205020404" pitchFamily="49" charset="0"/>
                      </a:endParaRPr>
                    </a:p>
                  </a:txBody>
                  <a:tcPr marL="72000" marR="72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8" name="標題 13"/>
          <p:cNvSpPr txBox="1">
            <a:spLocks/>
          </p:cNvSpPr>
          <p:nvPr/>
        </p:nvSpPr>
        <p:spPr bwMode="auto">
          <a:xfrm>
            <a:off x="2232000" y="5409000"/>
            <a:ext cx="1440000" cy="720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hlink"/>
                </a:solidFill>
                <a:latin typeface="Times New Roman" pitchFamily="18" charset="0"/>
              </a:defRPr>
            </a:lvl9pPr>
          </a:lstStyle>
          <a:p>
            <a:r>
              <a:rPr lang="en-US" altLang="zh-TW" sz="2800" b="0" kern="0">
                <a:solidFill>
                  <a:schemeClr val="tx1"/>
                </a:solidFill>
              </a:rPr>
              <a:t>Output</a:t>
            </a:r>
            <a:endParaRPr lang="zh-TW" altLang="en-US" sz="2800" b="0" kern="0" dirty="0">
              <a:solidFill>
                <a:schemeClr val="tx1"/>
              </a:solidFill>
            </a:endParaRPr>
          </a:p>
        </p:txBody>
      </p:sp>
      <p:sp>
        <p:nvSpPr>
          <p:cNvPr id="9" name="內容版面配置區 17"/>
          <p:cNvSpPr txBox="1">
            <a:spLocks/>
          </p:cNvSpPr>
          <p:nvPr/>
        </p:nvSpPr>
        <p:spPr bwMode="auto">
          <a:xfrm>
            <a:off x="6192207" y="1448746"/>
            <a:ext cx="1800225" cy="720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altLang="zh-TW" b="0" kern="0"/>
              <a:t>Memory</a:t>
            </a:r>
            <a:endParaRPr lang="zh-TW" altLang="en-US" b="0" kern="0" dirty="0"/>
          </a:p>
        </p:txBody>
      </p:sp>
    </p:spTree>
    <p:extLst>
      <p:ext uri="{BB962C8B-B14F-4D97-AF65-F5344CB8AC3E}">
        <p14:creationId xmlns:p14="http://schemas.microsoft.com/office/powerpoint/2010/main" val="1599786303"/>
      </p:ext>
    </p:extLst>
  </p:cSld>
  <p:clrMapOvr>
    <a:masterClrMapping/>
  </p:clrMapOvr>
</p:sld>
</file>

<file path=ppt/theme/theme1.xml><?xml version="1.0" encoding="utf-8"?>
<a:theme xmlns:a="http://schemas.openxmlformats.org/drawingml/2006/main" name="ppt_template_07-25-2002">
  <a:themeElements>
    <a:clrScheme name="">
      <a:dk1>
        <a:srgbClr val="000000"/>
      </a:dk1>
      <a:lt1>
        <a:srgbClr val="FFFFFF"/>
      </a:lt1>
      <a:dk2>
        <a:srgbClr val="000000"/>
      </a:dk2>
      <a:lt2>
        <a:srgbClr val="FF0000"/>
      </a:lt2>
      <a:accent1>
        <a:srgbClr val="0099FF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CAFF"/>
      </a:accent5>
      <a:accent6>
        <a:srgbClr val="2D2DB9"/>
      </a:accent6>
      <a:hlink>
        <a:srgbClr val="0000FF"/>
      </a:hlink>
      <a:folHlink>
        <a:srgbClr val="B2B2B2"/>
      </a:folHlink>
    </a:clrScheme>
    <a:fontScheme name="ppt_template_07-25-200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Times New Roman" pitchFamily="18" charset="0"/>
          </a:defRPr>
        </a:defPPr>
      </a:lstStyle>
    </a:lnDef>
  </a:objectDefaults>
  <a:extraClrSchemeLst>
    <a:extraClrScheme>
      <a:clrScheme name="ppt_template_07-25-2002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t_template_07-25-2002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t_template_07-25-2002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Settings\audrey\Application Data\Microsoft\Templates\ppt_template_07-25-2002.pot</Template>
  <TotalTime>3957</TotalTime>
  <Words>12464</Words>
  <Application>Microsoft Office PowerPoint</Application>
  <PresentationFormat>如螢幕大小 (4:3)</PresentationFormat>
  <Paragraphs>3886</Paragraphs>
  <Slides>214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214</vt:i4>
      </vt:variant>
    </vt:vector>
  </HeadingPairs>
  <TitlesOfParts>
    <vt:vector size="215" baseType="lpstr">
      <vt:lpstr>ppt_template_07-25-2002</vt:lpstr>
      <vt:lpstr>Ch1. Introduction to C++ Programming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Escape sequences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Computer Hardware</vt:lpstr>
      <vt:lpstr>Main Memory (16GB)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Output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Arithmetic Operators</vt:lpstr>
      <vt:lpstr>PowerPoint 簡報</vt:lpstr>
      <vt:lpstr>Initialization</vt:lpstr>
      <vt:lpstr>Initialization</vt:lpstr>
      <vt:lpstr>if, if...else and Nested if...else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Nested if . . . else Statements</vt:lpstr>
      <vt:lpstr>Nested if . . . else Statements</vt:lpstr>
      <vt:lpstr>Nested if . . . else Statements</vt:lpstr>
      <vt:lpstr>Compound statements (Blocks)</vt:lpstr>
      <vt:lpstr>Compound statements (Blocks)</vt:lpstr>
      <vt:lpstr>C++ keywords</vt:lpstr>
      <vt:lpstr>Conditional operator (?:)</vt:lpstr>
      <vt:lpstr>Operators Precedence &amp; Associativity Table</vt:lpstr>
      <vt:lpstr>Operators Precedence &amp; Associativity</vt:lpstr>
      <vt:lpstr>Assignment Operators</vt:lpstr>
      <vt:lpstr>Increment and Decrement Operators</vt:lpstr>
      <vt:lpstr>Increment and Decrement Operators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Increment and Decrement Operators</vt:lpstr>
      <vt:lpstr>Operators Precedence &amp; Associativity</vt:lpstr>
      <vt:lpstr>PowerPoint 簡報</vt:lpstr>
      <vt:lpstr>PowerPoint 簡報</vt:lpstr>
      <vt:lpstr>PowerPoint 簡報</vt:lpstr>
      <vt:lpstr>PowerPoint 簡報</vt:lpstr>
      <vt:lpstr>PowerPoint 簡報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PowerPoint 簡報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Maximum Finding</vt:lpstr>
      <vt:lpstr>Introduction to Functions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>Deitel &amp; Associates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 – Introduction to Computers and C++ Programming</dc:title>
  <dc:creator>Audrey Lee</dc:creator>
  <cp:lastModifiedBy>賴昱琪</cp:lastModifiedBy>
  <cp:revision>469</cp:revision>
  <dcterms:created xsi:type="dcterms:W3CDTF">2002-07-31T20:42:50Z</dcterms:created>
  <dcterms:modified xsi:type="dcterms:W3CDTF">2024-09-17T09:06:58Z</dcterms:modified>
</cp:coreProperties>
</file>