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0"/>
  </p:notesMasterIdLst>
  <p:handoutMasterIdLst>
    <p:handoutMasterId r:id="rId61"/>
  </p:handoutMasterIdLst>
  <p:sldIdLst>
    <p:sldId id="553" r:id="rId2"/>
    <p:sldId id="903" r:id="rId3"/>
    <p:sldId id="904" r:id="rId4"/>
    <p:sldId id="451" r:id="rId5"/>
    <p:sldId id="739" r:id="rId6"/>
    <p:sldId id="740" r:id="rId7"/>
    <p:sldId id="815" r:id="rId8"/>
    <p:sldId id="675" r:id="rId9"/>
    <p:sldId id="1026" r:id="rId10"/>
    <p:sldId id="1028" r:id="rId11"/>
    <p:sldId id="1029" r:id="rId12"/>
    <p:sldId id="1030" r:id="rId13"/>
    <p:sldId id="1027" r:id="rId14"/>
    <p:sldId id="454" r:id="rId15"/>
    <p:sldId id="1016" r:id="rId16"/>
    <p:sldId id="1017" r:id="rId17"/>
    <p:sldId id="1018" r:id="rId18"/>
    <p:sldId id="1019" r:id="rId19"/>
    <p:sldId id="1020" r:id="rId20"/>
    <p:sldId id="742" r:id="rId21"/>
    <p:sldId id="1021" r:id="rId22"/>
    <p:sldId id="1022" r:id="rId23"/>
    <p:sldId id="1023" r:id="rId24"/>
    <p:sldId id="1024" r:id="rId25"/>
    <p:sldId id="1025" r:id="rId26"/>
    <p:sldId id="519" r:id="rId27"/>
    <p:sldId id="1032" r:id="rId28"/>
    <p:sldId id="1034" r:id="rId29"/>
    <p:sldId id="1033" r:id="rId30"/>
    <p:sldId id="1035" r:id="rId31"/>
    <p:sldId id="1036" r:id="rId32"/>
    <p:sldId id="718" r:id="rId33"/>
    <p:sldId id="719" r:id="rId34"/>
    <p:sldId id="720" r:id="rId35"/>
    <p:sldId id="721" r:id="rId36"/>
    <p:sldId id="723" r:id="rId37"/>
    <p:sldId id="524" r:id="rId38"/>
    <p:sldId id="724" r:id="rId39"/>
    <p:sldId id="725" r:id="rId40"/>
    <p:sldId id="447" r:id="rId41"/>
    <p:sldId id="421" r:id="rId42"/>
    <p:sldId id="994" r:id="rId43"/>
    <p:sldId id="1012" r:id="rId44"/>
    <p:sldId id="496" r:id="rId45"/>
    <p:sldId id="1051" r:id="rId46"/>
    <p:sldId id="1052" r:id="rId47"/>
    <p:sldId id="1053" r:id="rId48"/>
    <p:sldId id="1055" r:id="rId49"/>
    <p:sldId id="501" r:id="rId50"/>
    <p:sldId id="1011" r:id="rId51"/>
    <p:sldId id="1056" r:id="rId52"/>
    <p:sldId id="506" r:id="rId53"/>
    <p:sldId id="1013" r:id="rId54"/>
    <p:sldId id="507" r:id="rId55"/>
    <p:sldId id="512" r:id="rId56"/>
    <p:sldId id="514" r:id="rId57"/>
    <p:sldId id="1014" r:id="rId58"/>
    <p:sldId id="1015" r:id="rId59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42">
          <p15:clr>
            <a:srgbClr val="A4A3A4"/>
          </p15:clr>
        </p15:guide>
        <p15:guide id="2" pos="5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0099FF"/>
    <a:srgbClr val="BAE18F"/>
    <a:srgbClr val="FFE699"/>
    <a:srgbClr val="3380E6"/>
    <a:srgbClr val="CCECFF"/>
    <a:srgbClr val="5F5F5F"/>
    <a:srgbClr val="0033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1" autoAdjust="0"/>
    <p:restoredTop sz="94660"/>
  </p:normalViewPr>
  <p:slideViewPr>
    <p:cSldViewPr showGuides="1">
      <p:cViewPr varScale="1">
        <p:scale>
          <a:sx n="93" d="100"/>
          <a:sy n="93" d="100"/>
        </p:scale>
        <p:origin x="192" y="72"/>
      </p:cViewPr>
      <p:guideLst>
        <p:guide orient="horz" pos="742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1494" y="2708908"/>
            <a:ext cx="7921012" cy="1440185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719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31471" y="368609"/>
            <a:ext cx="6300805" cy="52206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91978" y="5229230"/>
            <a:ext cx="4320552" cy="126016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8749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548632"/>
            <a:ext cx="8641104" cy="5760736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2185" y="4509138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959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0" y="548631"/>
            <a:ext cx="8281059" cy="5760737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78925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548632"/>
            <a:ext cx="8281058" cy="5760736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106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0" y="728655"/>
            <a:ext cx="5220667" cy="5220668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5867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1268724"/>
            <a:ext cx="8641104" cy="5400690"/>
          </a:xfrm>
        </p:spPr>
        <p:txBody>
          <a:bodyPr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08" y="5049207"/>
            <a:ext cx="1800000" cy="900000"/>
          </a:xfrm>
          <a:solidFill>
            <a:srgbClr val="BAE18F"/>
          </a:solidFill>
          <a:ln w="19050">
            <a:solidFill>
              <a:srgbClr val="00B050"/>
            </a:solidFill>
          </a:ln>
        </p:spPr>
        <p:txBody>
          <a:bodyPr/>
          <a:lstStyle>
            <a:lvl1pPr marL="0" indent="0">
              <a:buFontTx/>
              <a:buNone/>
              <a:defRPr sz="20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032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493" y="548632"/>
            <a:ext cx="7921013" cy="5760736"/>
          </a:xfrm>
        </p:spPr>
        <p:txBody>
          <a:bodyPr tIns="0" bIns="0"/>
          <a:lstStyle>
            <a:lvl1pPr marL="0" indent="0">
              <a:buFontTx/>
              <a:buNone/>
              <a:defRPr sz="18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3429001"/>
            <a:ext cx="5220668" cy="288036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44420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188585"/>
            <a:ext cx="8281059" cy="1080139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268724"/>
            <a:ext cx="8281058" cy="468059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788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5"/>
            <a:ext cx="8281058" cy="1080139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268725"/>
            <a:ext cx="8281059" cy="5040643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2387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5"/>
            <a:ext cx="8641103" cy="1080139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25"/>
            <a:ext cx="8641104" cy="5040643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5288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188585"/>
            <a:ext cx="8281059" cy="1080139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2348862"/>
            <a:ext cx="5220667" cy="3240414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8827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9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3248977"/>
            <a:ext cx="2880368" cy="180023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248977"/>
            <a:ext cx="4140528" cy="306039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1080139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871655" y="4149092"/>
            <a:ext cx="5040644" cy="180023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51563" y="2348862"/>
            <a:ext cx="4140529" cy="108013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5689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4" cy="108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6"/>
            <a:ext cx="8641104" cy="504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1" r:id="rId2"/>
    <p:sldLayoutId id="2147483897" r:id="rId3"/>
    <p:sldLayoutId id="2147483899" r:id="rId4"/>
    <p:sldLayoutId id="2147483903" r:id="rId5"/>
    <p:sldLayoutId id="2147483904" r:id="rId6"/>
    <p:sldLayoutId id="2147483901" r:id="rId7"/>
    <p:sldLayoutId id="2147483862" r:id="rId8"/>
    <p:sldLayoutId id="2147483900" r:id="rId9"/>
    <p:sldLayoutId id="2147483896" r:id="rId10"/>
    <p:sldLayoutId id="2147483886" r:id="rId11"/>
    <p:sldLayoutId id="2147483888" r:id="rId12"/>
    <p:sldLayoutId id="2147483898" r:id="rId13"/>
    <p:sldLayoutId id="2147483895" r:id="rId14"/>
    <p:sldLayoutId id="2147483887" r:id="rId15"/>
    <p:sldLayoutId id="2147483864" r:id="rId16"/>
    <p:sldLayoutId id="2147483865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>
                <a:effectLst/>
                <a:latin typeface="+mn-lt"/>
              </a:rPr>
              <a:t>Ch</a:t>
            </a:r>
            <a:r>
              <a:rPr lang="en-US" altLang="zh-TW" dirty="0" smtClean="0">
                <a:effectLst/>
                <a:latin typeface="+mn-lt"/>
              </a:rPr>
              <a:t> 3. Functions </a:t>
            </a:r>
            <a:r>
              <a:rPr lang="en-US" altLang="zh-TW" dirty="0">
                <a:effectLst/>
                <a:latin typeface="+mn-lt"/>
              </a:rPr>
              <a:t>and an </a:t>
            </a:r>
            <a:br>
              <a:rPr lang="en-US" altLang="zh-TW" dirty="0">
                <a:effectLst/>
                <a:latin typeface="+mn-lt"/>
              </a:rPr>
            </a:br>
            <a:r>
              <a:rPr lang="en-US" altLang="zh-TW" dirty="0">
                <a:effectLst/>
                <a:latin typeface="+mn-lt"/>
              </a:rPr>
              <a:t>Introduction to Recursion</a:t>
            </a:r>
            <a:endParaRPr lang="zh-TW" altLang="en-US" dirty="0">
              <a:effectLst/>
              <a:latin typeface="+mn-lt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108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= 6;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8;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latin typeface="+mn-ea"/>
            </a:endParaRPr>
          </a:p>
        </p:txBody>
      </p:sp>
      <p:graphicFrame>
        <p:nvGraphicFramePr>
          <p:cNvPr id="3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09898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192207" y="4329115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552253" y="3789046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10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= 6;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8;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latin typeface="+mn-ea"/>
            </a:endParaRPr>
          </a:p>
        </p:txBody>
      </p:sp>
      <p:graphicFrame>
        <p:nvGraphicFramePr>
          <p:cNvPr id="3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9215265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192207" y="4329115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552253" y="3789046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41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= 6;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8;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latin typeface="+mn-ea"/>
            </a:endParaRPr>
          </a:p>
        </p:txBody>
      </p:sp>
      <p:graphicFrame>
        <p:nvGraphicFramePr>
          <p:cNvPr id="3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049589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192207" y="4329115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552253" y="3789046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843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= 6;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8;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latin typeface="+mn-ea"/>
            </a:endParaRPr>
          </a:p>
        </p:txBody>
      </p:sp>
      <p:graphicFrame>
        <p:nvGraphicFramePr>
          <p:cNvPr id="3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369640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192207" y="4329115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552253" y="3789046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38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1448746"/>
            <a:ext cx="8281058" cy="3240415"/>
          </a:xfrm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6;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&amp;ref = number;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ref refers to (is an alias for) number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ref = 8;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"number: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6012184" y="4869184"/>
            <a:ext cx="2160276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ref: 6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number: 8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ref: 8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794822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3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algn="l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向左箭號 10"/>
          <p:cNvSpPr/>
          <p:nvPr/>
        </p:nvSpPr>
        <p:spPr bwMode="auto">
          <a:xfrm>
            <a:off x="2411724" y="1808793"/>
            <a:ext cx="1440000" cy="72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30415"/>
              </p:ext>
            </p:extLst>
          </p:nvPr>
        </p:nvGraphicFramePr>
        <p:xfrm>
          <a:off x="3851908" y="1988816"/>
          <a:ext cx="10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261823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58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6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向左箭號 10"/>
          <p:cNvSpPr/>
          <p:nvPr/>
        </p:nvSpPr>
        <p:spPr bwMode="auto">
          <a:xfrm>
            <a:off x="2411724" y="1808793"/>
            <a:ext cx="1440000" cy="72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30415"/>
              </p:ext>
            </p:extLst>
          </p:nvPr>
        </p:nvGraphicFramePr>
        <p:xfrm>
          <a:off x="3851908" y="1988816"/>
          <a:ext cx="10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261823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2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6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向左箭號 10"/>
          <p:cNvSpPr/>
          <p:nvPr/>
        </p:nvSpPr>
        <p:spPr bwMode="auto">
          <a:xfrm>
            <a:off x="2411724" y="1808793"/>
            <a:ext cx="1440000" cy="72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30415"/>
              </p:ext>
            </p:extLst>
          </p:nvPr>
        </p:nvGraphicFramePr>
        <p:xfrm>
          <a:off x="3851908" y="1988816"/>
          <a:ext cx="10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261823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515542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20796"/>
              </p:ext>
            </p:extLst>
          </p:nvPr>
        </p:nvGraphicFramePr>
        <p:xfrm>
          <a:off x="3851908" y="1988816"/>
          <a:ext cx="3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3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6 L -0.1967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8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向左箭號 10"/>
          <p:cNvSpPr/>
          <p:nvPr/>
        </p:nvSpPr>
        <p:spPr bwMode="auto">
          <a:xfrm>
            <a:off x="2411724" y="1808793"/>
            <a:ext cx="1440000" cy="720000"/>
          </a:xfrm>
          <a:prstGeom prst="leftArrow">
            <a:avLst/>
          </a:prstGeom>
          <a:solidFill>
            <a:srgbClr val="BAE18F"/>
          </a:solidFill>
          <a:ln w="190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imes New Roman" pitchFamily="18" charset="0"/>
            </a:endParaRPr>
          </a:p>
        </p:txBody>
      </p:sp>
      <p:graphicFrame>
        <p:nvGraphicFramePr>
          <p:cNvPr id="10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830415"/>
              </p:ext>
            </p:extLst>
          </p:nvPr>
        </p:nvGraphicFramePr>
        <p:xfrm>
          <a:off x="3851908" y="1988816"/>
          <a:ext cx="10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ref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452488"/>
              </p:ext>
            </p:extLst>
          </p:nvPr>
        </p:nvGraphicFramePr>
        <p:xfrm>
          <a:off x="971540" y="1988816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9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 smtClean="0">
                <a:solidFill>
                  <a:srgbClr val="3380E6"/>
                </a:solidFill>
                <a:latin typeface="Arial"/>
              </a:rPr>
              <a:t>Math </a:t>
            </a:r>
            <a:r>
              <a:rPr lang="en-US" altLang="zh-TW" sz="3600" b="1" kern="1200" dirty="0">
                <a:solidFill>
                  <a:srgbClr val="3380E6"/>
                </a:solidFill>
                <a:latin typeface="Arial"/>
              </a:rPr>
              <a:t>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1806" name="Group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3350"/>
              </p:ext>
            </p:extLst>
          </p:nvPr>
        </p:nvGraphicFramePr>
        <p:xfrm>
          <a:off x="1151563" y="1628770"/>
          <a:ext cx="6840000" cy="37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ceil(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smallest integer not less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cos(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cosine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exp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exponential function </a:t>
                      </a:r>
                      <a:r>
                        <a:rPr kumimoji="0" lang="en-US" altLang="zh-TW" sz="2000" b="0" i="1" u="none" strike="noStrike" cap="none" spc="2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fabs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absolute value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floor(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rounds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to the largest integer not greater than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endParaRPr kumimoji="0" lang="zh-TW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fmod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x, y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remainder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as a floating-point number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82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4915378"/>
              </p:ext>
            </p:extLst>
          </p:nvPr>
        </p:nvGraphicFramePr>
        <p:xfrm>
          <a:off x="611494" y="1628770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550282"/>
              </p:ext>
            </p:extLst>
          </p:nvPr>
        </p:nvGraphicFramePr>
        <p:xfrm>
          <a:off x="611494" y="1628770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84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3550282"/>
              </p:ext>
            </p:extLst>
          </p:nvPr>
        </p:nvGraphicFramePr>
        <p:xfrm>
          <a:off x="611494" y="1628770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798093"/>
              </p:ext>
            </p:extLst>
          </p:nvPr>
        </p:nvGraphicFramePr>
        <p:xfrm>
          <a:off x="611494" y="1628770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4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652138" y="2708908"/>
            <a:ext cx="2880368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6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ref: 8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8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6372230" y="216883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249688"/>
              </p:ext>
            </p:extLst>
          </p:nvPr>
        </p:nvGraphicFramePr>
        <p:xfrm>
          <a:off x="611494" y="1628770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1448746"/>
            <a:ext cx="8281058" cy="3240415"/>
          </a:xfrm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6;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&amp;ref;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Error: ref must be initialized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ref = 8;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ref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470" y="5394325"/>
            <a:ext cx="8281059" cy="7350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error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C2530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: 'ref': </a:t>
            </a:r>
            <a:r>
              <a:rPr lang="zh-TW" altLang="en-US" sz="1600" b="0" dirty="0">
                <a:latin typeface="Lucida Console" panose="020B0609040504020204" pitchFamily="49" charset="0"/>
                <a:ea typeface="新細明體" pitchFamily="18" charset="-120"/>
              </a:rPr>
              <a:t>參考必須初始化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number = 6;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number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522075"/>
              </p:ext>
            </p:extLst>
          </p:nvPr>
        </p:nvGraphicFramePr>
        <p:xfrm>
          <a:off x="611494" y="1448747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33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number = 6;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number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44962"/>
              </p:ext>
            </p:extLst>
          </p:nvPr>
        </p:nvGraphicFramePr>
        <p:xfrm>
          <a:off x="611494" y="1448747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02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&amp;ref = number;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  <a:cs typeface="Courier New" panose="02070309020205020404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   ref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anose="02070309020205020404" pitchFamily="49" charset="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number = 6;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number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 = 8;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</a:endParaRPr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047256"/>
              </p:ext>
            </p:extLst>
          </p:nvPr>
        </p:nvGraphicFramePr>
        <p:xfrm>
          <a:off x="611494" y="1448747"/>
          <a:ext cx="378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ref</a:t>
                      </a:r>
                    </a:p>
                  </a:txBody>
                  <a:tcPr marL="90000" marR="90000" marT="36000" marB="144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36000" marB="12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90000" marR="90000" marT="36000" marB="72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3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 smtClean="0">
                <a:solidFill>
                  <a:srgbClr val="3380E6"/>
                </a:solidFill>
                <a:latin typeface="Arial"/>
              </a:rPr>
              <a:t>Math </a:t>
            </a:r>
            <a:r>
              <a:rPr lang="en-US" altLang="zh-TW" sz="3600" b="1" kern="1200" dirty="0">
                <a:solidFill>
                  <a:srgbClr val="3380E6"/>
                </a:solidFill>
                <a:latin typeface="Arial"/>
              </a:rPr>
              <a:t>Library Functions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453747" name="Group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11904"/>
              </p:ext>
            </p:extLst>
          </p:nvPr>
        </p:nvGraphicFramePr>
        <p:xfrm>
          <a:off x="1151563" y="1628770"/>
          <a:ext cx="6840966" cy="378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Function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Description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log(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natural 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log10(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logarithm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(base 10)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pow( x, y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raised to power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 </a:t>
                      </a:r>
                      <a:r>
                        <a:rPr kumimoji="0" lang="en-US" altLang="zh-TW" sz="20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1" u="none" strike="noStrike" cap="none" normalizeH="0" baseline="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y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sin(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sine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sqrt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square root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(where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is a nonnegative value)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tan( x 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trigonometric tangent of 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in radians)</a:t>
                      </a:r>
                      <a:endParaRPr kumimoji="0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1"/>
            <a:ext cx="8281059" cy="594076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5;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1, 2, 3, 4 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pass array a to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by reference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  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a[ 2 ]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pass array element a[ 2 ] by value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838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2"/>
            <a:ext cx="8281059" cy="306039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] *=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2411724" y="4689161"/>
            <a:ext cx="4320552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lIns="144000" tIns="72000" rIns="144000" bIns="72000"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0  1  2  3  4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0  2  4  6  8</a:t>
            </a:r>
          </a:p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a[ 2 ]: 4</a:t>
            </a:r>
          </a:p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a[ 2 ]: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851908" y="4149092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  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] *= 2;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89375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85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a,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  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size;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*=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980919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995167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6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size ] = { 0,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a, size );  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*=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86589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b[4]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4569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910507"/>
              </p:ext>
            </p:extLst>
          </p:nvPr>
        </p:nvGraphicFramePr>
        <p:xfrm>
          <a:off x="6552253" y="5049207"/>
          <a:ext cx="23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0012FEF0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size ] = { 0,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a, size );  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size;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size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*=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445591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771831"/>
              </p:ext>
            </p:extLst>
          </p:nvPr>
        </p:nvGraphicFramePr>
        <p:xfrm>
          <a:off x="5832161" y="1088701"/>
          <a:ext cx="3060000" cy="28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272345" y="3609023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size ] = { 0,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a[ 2 ] 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89796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97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size ] = { 0,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a[ 2 ] 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42235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31674"/>
              </p:ext>
            </p:extLst>
          </p:nvPr>
        </p:nvGraphicFramePr>
        <p:xfrm>
          <a:off x="6012185" y="5049207"/>
          <a:ext cx="2700046" cy="360000"/>
        </p:xfrm>
        <a:graphic>
          <a:graphicData uri="http://schemas.openxmlformats.org/drawingml/2006/table">
            <a:tbl>
              <a:tblPr/>
              <a:tblGrid>
                <a:gridCol w="108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528885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2.5E-6 0.36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size ] = { 0,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a[ 2 ] 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18905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Group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4750"/>
              </p:ext>
            </p:extLst>
          </p:nvPr>
        </p:nvGraphicFramePr>
        <p:xfrm>
          <a:off x="6012184" y="5049207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element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 = 5;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size ] = { 0, 1, 2, 3, 4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a[ 2 ] 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"a[ 2 ]: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passElement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element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*= 2;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7477"/>
              </p:ext>
            </p:extLst>
          </p:nvPr>
        </p:nvGraphicFramePr>
        <p:xfrm>
          <a:off x="6372230" y="1808793"/>
          <a:ext cx="2340000" cy="21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a[4]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size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7092322" y="2888931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3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Pass by Reference</a:t>
            </a:r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= 6;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8;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"ref: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Number </a:t>
            </a:r>
            <a:r>
              <a:rPr lang="en-US" altLang="zh-TW" dirty="0" smtClean="0"/>
              <a:t>Generator</a:t>
            </a:r>
            <a:endParaRPr lang="zh-TW" altLang="en-US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1448746"/>
            <a:ext cx="4860621" cy="4140530"/>
          </a:xfrm>
          <a:noFill/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1 }; i &lt;= 20;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rand() % 6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% 5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52138" y="3068954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6  6  5  5  6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5  1  1  5  3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6  6  2  4  2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6  2  3  4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6372230" y="2528885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0" y="188585"/>
            <a:ext cx="4680599" cy="1080139"/>
          </a:xfrm>
        </p:spPr>
        <p:txBody>
          <a:bodyPr/>
          <a:lstStyle/>
          <a:p>
            <a:r>
              <a:rPr lang="en-US" altLang="zh-TW" sz="4000" dirty="0" err="1">
                <a:latin typeface="Lucida Console" panose="020B0609040504020204" pitchFamily="49" charset="0"/>
              </a:rPr>
              <a:t>srand</a:t>
            </a:r>
            <a:endParaRPr lang="zh-TW" altLang="en-US" sz="4000" dirty="0">
              <a:latin typeface="Lucida Console" panose="020B0609040504020204" pitchFamily="49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1448746"/>
            <a:ext cx="4860621" cy="4860622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seed;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seed: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seed;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seed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1 }; i &lt;= 20;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rand() % 6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% 5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652138" y="548632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seed: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6  6  5  5  6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5  1  1  5  3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6  6  2  4  2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6  2  3  4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652138" y="2528885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seed: 2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4  3  1  6  1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1  5  2  2  5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2  2  5  1  6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4  6  2  5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52138" y="4509138"/>
            <a:ext cx="2880368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Enter seed: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1  3  1  2  6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4  3  2  2  1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4  4  2  5  3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6  2  6  6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"Current time: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time( 0 )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i{ 1 }; i &lt;= 20; ++i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rand() % 6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% 5 ==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292092" y="4509137"/>
            <a:ext cx="3240414" cy="1980253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08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Current time: 1693880338</a:t>
            </a:r>
          </a:p>
          <a:p>
            <a:pPr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2  6  3  1  1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1  4  6  2  1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5  6  6  2  1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4  6  3  3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6192207" y="3969069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zh-TW" sz="2800" b="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636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>
          <a:xfrm>
            <a:off x="431470" y="548632"/>
            <a:ext cx="8281059" cy="486062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Seeds the random number generator with the provided integer.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seed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seed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Returns a pseudorandom number in the range [0,32767].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32767;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0x7fff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214013 + 2531011;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&gt;&gt; 16 ) 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65536 ) &amp;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randState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65536 ) %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randMax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85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Inline Functions</a:t>
            </a:r>
            <a:endParaRPr lang="zh-TW" alt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/>
        <p:txBody>
          <a:bodyPr rIns="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square(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ea"/>
              </a:rPr>
              <a:t>sideLength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    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                                           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ea"/>
              </a:rPr>
              <a:t>sideLength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</a:t>
            </a:r>
            <a:r>
              <a:rPr lang="en-US" altLang="zh-TW" dirty="0" err="1">
                <a:solidFill>
                  <a:srgbClr val="808080"/>
                </a:solidFill>
                <a:latin typeface="+mn-ea"/>
              </a:rPr>
              <a:t>sideLength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                         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the side length of your square: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"Area of square with side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square( side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Inline Functions</a:t>
            </a:r>
            <a:endParaRPr lang="zh-TW" altLang="en-US" dirty="0"/>
          </a:p>
        </p:txBody>
      </p:sp>
      <p:sp>
        <p:nvSpPr>
          <p:cNvPr id="100354" name="Rectangle 2"/>
          <p:cNvSpPr>
            <a:spLocks noGrp="1" noChangeArrowheads="1"/>
          </p:cNvSpPr>
          <p:nvPr>
            <p:ph idx="1"/>
          </p:nvPr>
        </p:nvSpPr>
        <p:spPr/>
        <p:txBody>
          <a:bodyPr rIns="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side;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the side length of your square: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"Area of square with side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side * side * side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21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31471" y="548631"/>
            <a:ext cx="8281058" cy="5940759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latin typeface="+mn-ea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&gt;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inline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c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max =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a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(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b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&gt; max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max =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(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c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&gt; max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max =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c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three integers: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 smtClean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maximum(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61505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three integers: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max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max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number3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"Maximum is: "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6487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Default Arguments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latin typeface="+mn-ea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&gt;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area(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1,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width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1 );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"The default rectangle area is: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area()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"The area of a rectangle with length 10 and width 1 is: 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area( 10 )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  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"The area of a rectangle with length 10 and width 5 is: 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area( 10,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area(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width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                                                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width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               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5345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611494" y="548633"/>
            <a:ext cx="7921012" cy="1440184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default rectangle area is: 1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area of a rectangle with length 10 and width 1 is: 10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The area of a rectangle with length 10 and width 5 is: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50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向右箭號 10"/>
          <p:cNvSpPr/>
          <p:nvPr/>
        </p:nvSpPr>
        <p:spPr>
          <a:xfrm rot="5400000">
            <a:off x="3941884" y="360904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108000" rIns="72000"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 smtClean="0"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ref = 8;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6192207" y="324897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6552253" y="270890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468916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lang="en-US" altLang="zh-TW" sz="1600" b="0" dirty="0">
              <a:solidFill>
                <a:srgbClr val="008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468916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270889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7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6 L 1.94444E-6 -0.28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Scope Resolution Operator</a:t>
            </a:r>
            <a:endParaRPr lang="zh-TW" alt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431470" y="1268725"/>
            <a:ext cx="8281059" cy="3600459"/>
          </a:xfrm>
        </p:spPr>
        <p:txBody>
          <a:bodyPr rIns="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7;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value of local variable n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cout &lt;&lt; "The value of global variable n = " &lt;&lt; ::n &lt;&lt;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11494" y="5229231"/>
            <a:ext cx="7921012" cy="720092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The value of local variable n = 7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The value of global variable n = 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6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Unary Scope Resolution Operator</a:t>
            </a:r>
            <a:endParaRPr lang="zh-TW" alt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idx="1"/>
          </p:nvPr>
        </p:nvSpPr>
        <p:spPr>
          <a:xfrm>
            <a:off x="431470" y="1268725"/>
            <a:ext cx="8281059" cy="3600459"/>
          </a:xfrm>
        </p:spPr>
        <p:txBody>
          <a:bodyPr rIns="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7;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value of local variable n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value of global variable n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::n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solidFill>
                <a:srgbClr val="5F5F5F"/>
              </a:solidFill>
              <a:ea typeface="新細明體" pitchFamily="18" charset="-12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611494" y="5229231"/>
            <a:ext cx="7921012" cy="720092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The value of local variable n = 7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The value of global variable n = </a:t>
            </a:r>
            <a:r>
              <a:rPr lang="en-US" altLang="zh-TW" sz="1600" b="0" dirty="0" smtClean="0">
                <a:latin typeface="Lucida Console" panose="020B0609040504020204" pitchFamily="49" charset="0"/>
                <a:ea typeface="新細明體" pitchFamily="18" charset="-120"/>
              </a:rPr>
              <a:t>3</a:t>
            </a: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327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Overloading</a:t>
            </a:r>
            <a:endParaRPr lang="zh-TW" alt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int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float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Overloading</a:t>
            </a:r>
            <a:endParaRPr lang="zh-TW" alt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double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-3;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-3.3 );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= -3.3;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7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4"/>
          <p:cNvSpPr>
            <a:spLocks noChangeArrowheads="1"/>
          </p:cNvSpPr>
          <p:nvPr/>
        </p:nvSpPr>
        <p:spPr bwMode="auto">
          <a:xfrm>
            <a:off x="611494" y="548632"/>
            <a:ext cx="7921012" cy="180023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absolute value of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int 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-3 is 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absolute value of float -3.3 is 3.3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absolute value of double -3.3 is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3.3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Templates</a:t>
            </a:r>
            <a:endParaRPr lang="zh-TW" altLang="en-US" dirty="0"/>
          </a:p>
        </p:txBody>
      </p:sp>
      <p:sp>
        <p:nvSpPr>
          <p:cNvPr id="113666" name="Rectangle 3"/>
          <p:cNvSpPr>
            <a:spLocks noGrp="1" noChangeArrowheads="1"/>
          </p:cNvSpPr>
          <p:nvPr>
            <p:ph idx="1"/>
          </p:nvPr>
        </p:nvSpPr>
        <p:spPr>
          <a:xfrm>
            <a:off x="431470" y="1268725"/>
            <a:ext cx="8281059" cy="522066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-3;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-3.3 );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= -3.3;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4"/>
          <p:cNvSpPr>
            <a:spLocks noChangeArrowheads="1"/>
          </p:cNvSpPr>
          <p:nvPr/>
        </p:nvSpPr>
        <p:spPr bwMode="auto">
          <a:xfrm>
            <a:off x="431471" y="548632"/>
            <a:ext cx="8281058" cy="2340299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108000" bIns="182880"/>
          <a:lstStyle/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absolute value of -3 is 3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absolute value of -3.3 is 3.3</a:t>
            </a:r>
          </a:p>
          <a:p>
            <a:pPr algn="l">
              <a:spcBef>
                <a:spcPct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absolute value of -3.3 is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3.3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077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1470" y="548631"/>
            <a:ext cx="8281059" cy="594076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0 )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myAbs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"absolute value of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49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360904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108000" rIns="72000"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ref = 8;</a:t>
            </a: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6192207" y="324897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6552253" y="270890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4572000" y="468916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6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572000" y="4689161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270889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572000" y="2708908"/>
            <a:ext cx="360000" cy="360000"/>
          </a:xfrm>
          <a:prstGeom prst="rect">
            <a:avLst/>
          </a:prstGeom>
          <a:noFill/>
          <a:ln w="19050">
            <a:noFill/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8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468916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8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0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1.94444E-6 0.2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向右箭號 9"/>
          <p:cNvSpPr/>
          <p:nvPr/>
        </p:nvSpPr>
        <p:spPr>
          <a:xfrm rot="5400000">
            <a:off x="3941884" y="3609046"/>
            <a:ext cx="1620207" cy="540000"/>
          </a:xfrm>
          <a:prstGeom prst="rightArrow">
            <a:avLst>
              <a:gd name="adj1" fmla="val 39943"/>
              <a:gd name="adj2" fmla="val 73688"/>
            </a:avLst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prstClr val="black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lIns="72000" rIns="72000"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number = 6;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/>
                <a:cs typeface="Courier New" panose="02070309020205020404" pitchFamily="49" charset="0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 lIns="108000" rIns="72000"/>
          <a:lstStyle/>
          <a:p>
            <a:pPr lvl="0">
              <a:spcBef>
                <a:spcPct val="10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&amp;ref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                  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ref = 8;</a:t>
            </a:r>
          </a:p>
          <a:p>
            <a:pPr lvl="0">
              <a:spcBef>
                <a:spcPct val="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6663" name="Rectangle 45"/>
          <p:cNvSpPr>
            <a:spLocks noChangeArrowheads="1"/>
          </p:cNvSpPr>
          <p:nvPr/>
        </p:nvSpPr>
        <p:spPr bwMode="auto">
          <a:xfrm>
            <a:off x="6192207" y="3248977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number: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664" name="Text Box 46"/>
          <p:cNvSpPr txBox="1">
            <a:spLocks noChangeArrowheads="1"/>
          </p:cNvSpPr>
          <p:nvPr/>
        </p:nvSpPr>
        <p:spPr bwMode="auto">
          <a:xfrm>
            <a:off x="6552253" y="2708908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572000" y="2708894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prstDash val="sysDash"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572000" y="4689161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8000"/>
                </a:solidFill>
                <a:latin typeface="+mn-ea"/>
              </a:rPr>
              <a:t>8</a:t>
            </a:r>
            <a:endParaRPr lang="en-US" altLang="zh-TW" sz="1600" b="0" dirty="0">
              <a:solidFill>
                <a:srgbClr val="008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56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3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Pass by Reference</a:t>
            </a:r>
            <a:endParaRPr lang="zh-TW" altLang="en-US" dirty="0"/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= 6;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number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"number: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passByReference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+mn-ea"/>
              </a:rPr>
              <a:t>ref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8;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sz="1600" b="0" dirty="0" smtClean="0">
              <a:latin typeface="+mn-ea"/>
            </a:endParaRPr>
          </a:p>
        </p:txBody>
      </p:sp>
      <p:graphicFrame>
        <p:nvGraphicFramePr>
          <p:cNvPr id="3" name="Group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457078"/>
              </p:ext>
            </p:extLst>
          </p:nvPr>
        </p:nvGraphicFramePr>
        <p:xfrm>
          <a:off x="5112069" y="2348862"/>
          <a:ext cx="34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</a:t>
                      </a:r>
                    </a:p>
                  </a:txBody>
                  <a:tcPr marL="90000" marR="90000" marT="43200" marB="432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0012FF78</a:t>
                      </a:r>
                    </a:p>
                  </a:txBody>
                  <a:tcPr marL="90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45"/>
          <p:cNvSpPr>
            <a:spLocks noChangeArrowheads="1"/>
          </p:cNvSpPr>
          <p:nvPr/>
        </p:nvSpPr>
        <p:spPr bwMode="auto">
          <a:xfrm>
            <a:off x="6192207" y="4329115"/>
            <a:ext cx="1980000" cy="126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lvl="0" algn="l">
              <a:spcBef>
                <a:spcPct val="20000"/>
              </a:spcBef>
            </a:pP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Text Box 46"/>
          <p:cNvSpPr txBox="1">
            <a:spLocks noChangeArrowheads="1"/>
          </p:cNvSpPr>
          <p:nvPr/>
        </p:nvSpPr>
        <p:spPr bwMode="auto">
          <a:xfrm>
            <a:off x="6552253" y="3789046"/>
            <a:ext cx="126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r>
              <a:rPr lang="en-US" altLang="zh-TW" sz="28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Output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98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13001</TotalTime>
  <Words>4810</Words>
  <Application>Microsoft Office PowerPoint</Application>
  <PresentationFormat>如螢幕大小 (4:3)</PresentationFormat>
  <Paragraphs>1167</Paragraphs>
  <Slides>58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58</vt:i4>
      </vt:variant>
    </vt:vector>
  </HeadingPairs>
  <TitlesOfParts>
    <vt:vector size="68" baseType="lpstr">
      <vt:lpstr>AvantGarde</vt:lpstr>
      <vt:lpstr>細明體</vt:lpstr>
      <vt:lpstr>新細明體</vt:lpstr>
      <vt:lpstr>標楷體</vt:lpstr>
      <vt:lpstr>Arial</vt:lpstr>
      <vt:lpstr>Courier New</vt:lpstr>
      <vt:lpstr>Helvetica</vt:lpstr>
      <vt:lpstr>Lucida Console</vt:lpstr>
      <vt:lpstr>Times New Roman</vt:lpstr>
      <vt:lpstr>ppt_template_07-25-2002</vt:lpstr>
      <vt:lpstr>Ch 3. Functions and an  Introduction to Recursion</vt:lpstr>
      <vt:lpstr>Math Library Functions</vt:lpstr>
      <vt:lpstr>Math Library Functions</vt:lpstr>
      <vt:lpstr>Pass by Reference</vt:lpstr>
      <vt:lpstr>Pass by Reference</vt:lpstr>
      <vt:lpstr>Pass by Reference</vt:lpstr>
      <vt:lpstr>Pass by Reference</vt:lpstr>
      <vt:lpstr>PowerPoint 簡報</vt:lpstr>
      <vt:lpstr>Pass by Reference</vt:lpstr>
      <vt:lpstr>Pass by Reference</vt:lpstr>
      <vt:lpstr>Pass by Reference</vt:lpstr>
      <vt:lpstr>Pass by Reference</vt:lpstr>
      <vt:lpstr>Pass by Reference</vt:lpstr>
      <vt:lpstr>Reference</vt:lpstr>
      <vt:lpstr>Reference</vt:lpstr>
      <vt:lpstr>Reference</vt:lpstr>
      <vt:lpstr>Reference</vt:lpstr>
      <vt:lpstr>Reference</vt:lpstr>
      <vt:lpstr>Reference</vt:lpstr>
      <vt:lpstr>PowerPoint 簡報</vt:lpstr>
      <vt:lpstr>Reference</vt:lpstr>
      <vt:lpstr>Reference</vt:lpstr>
      <vt:lpstr>Reference</vt:lpstr>
      <vt:lpstr>Reference</vt:lpstr>
      <vt:lpstr>Reference</vt:lpstr>
      <vt:lpstr>Reference</vt:lpstr>
      <vt:lpstr>Comparison</vt:lpstr>
      <vt:lpstr>Comparison</vt:lpstr>
      <vt:lpstr>Comparison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Random Number Generator</vt:lpstr>
      <vt:lpstr>srand</vt:lpstr>
      <vt:lpstr>PowerPoint 簡報</vt:lpstr>
      <vt:lpstr>PowerPoint 簡報</vt:lpstr>
      <vt:lpstr>Inline Functions</vt:lpstr>
      <vt:lpstr>Inline Functions</vt:lpstr>
      <vt:lpstr>PowerPoint 簡報</vt:lpstr>
      <vt:lpstr>PowerPoint 簡報</vt:lpstr>
      <vt:lpstr>Default Arguments</vt:lpstr>
      <vt:lpstr>PowerPoint 簡報</vt:lpstr>
      <vt:lpstr>Unary Scope Resolution Operator</vt:lpstr>
      <vt:lpstr>Unary Scope Resolution Operator</vt:lpstr>
      <vt:lpstr>Function Overloading</vt:lpstr>
      <vt:lpstr>Function Overloading</vt:lpstr>
      <vt:lpstr>PowerPoint 簡報</vt:lpstr>
      <vt:lpstr>Function Templates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1508</cp:revision>
  <dcterms:created xsi:type="dcterms:W3CDTF">2002-07-31T17:44:31Z</dcterms:created>
  <dcterms:modified xsi:type="dcterms:W3CDTF">2024-09-22T14:01:45Z</dcterms:modified>
</cp:coreProperties>
</file>