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0"/>
  </p:notesMasterIdLst>
  <p:handoutMasterIdLst>
    <p:handoutMasterId r:id="rId51"/>
  </p:handoutMasterIdLst>
  <p:sldIdLst>
    <p:sldId id="621" r:id="rId2"/>
    <p:sldId id="824" r:id="rId3"/>
    <p:sldId id="823" r:id="rId4"/>
    <p:sldId id="822" r:id="rId5"/>
    <p:sldId id="821" r:id="rId6"/>
    <p:sldId id="820" r:id="rId7"/>
    <p:sldId id="819" r:id="rId8"/>
    <p:sldId id="818" r:id="rId9"/>
    <p:sldId id="817" r:id="rId10"/>
    <p:sldId id="816" r:id="rId11"/>
    <p:sldId id="558" r:id="rId12"/>
    <p:sldId id="812" r:id="rId13"/>
    <p:sldId id="560" r:id="rId14"/>
    <p:sldId id="813" r:id="rId15"/>
    <p:sldId id="814" r:id="rId16"/>
    <p:sldId id="815" r:id="rId17"/>
    <p:sldId id="458" r:id="rId18"/>
    <p:sldId id="807" r:id="rId19"/>
    <p:sldId id="808" r:id="rId20"/>
    <p:sldId id="809" r:id="rId21"/>
    <p:sldId id="810" r:id="rId22"/>
    <p:sldId id="811" r:id="rId23"/>
    <p:sldId id="457" r:id="rId24"/>
    <p:sldId id="803" r:id="rId25"/>
    <p:sldId id="804" r:id="rId26"/>
    <p:sldId id="805" r:id="rId27"/>
    <p:sldId id="806" r:id="rId28"/>
    <p:sldId id="576" r:id="rId29"/>
    <p:sldId id="802" r:id="rId30"/>
    <p:sldId id="793" r:id="rId31"/>
    <p:sldId id="794" r:id="rId32"/>
    <p:sldId id="795" r:id="rId33"/>
    <p:sldId id="796" r:id="rId34"/>
    <p:sldId id="797" r:id="rId35"/>
    <p:sldId id="798" r:id="rId36"/>
    <p:sldId id="799" r:id="rId37"/>
    <p:sldId id="800" r:id="rId38"/>
    <p:sldId id="801" r:id="rId39"/>
    <p:sldId id="578" r:id="rId40"/>
    <p:sldId id="785" r:id="rId41"/>
    <p:sldId id="786" r:id="rId42"/>
    <p:sldId id="787" r:id="rId43"/>
    <p:sldId id="788" r:id="rId44"/>
    <p:sldId id="789" r:id="rId45"/>
    <p:sldId id="790" r:id="rId46"/>
    <p:sldId id="791" r:id="rId47"/>
    <p:sldId id="792" r:id="rId48"/>
    <p:sldId id="470" r:id="rId49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1" autoAdjust="0"/>
    <p:restoredTop sz="94637" autoAdjust="0"/>
  </p:normalViewPr>
  <p:slideViewPr>
    <p:cSldViewPr showGuides="1">
      <p:cViewPr varScale="1">
        <p:scale>
          <a:sx n="93" d="100"/>
          <a:sy n="93" d="100"/>
        </p:scale>
        <p:origin x="163" y="72"/>
      </p:cViewPr>
      <p:guideLst>
        <p:guide orient="horz" pos="238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36533F0-8B39-4E84-9B2B-24EF4BFFE11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0491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3466708-28F0-43CE-B36F-412260B51E1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0762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2708907"/>
            <a:ext cx="4320553" cy="2160277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80694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1" y="1088700"/>
            <a:ext cx="4320552" cy="1260161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3248977"/>
            <a:ext cx="4500575" cy="1620207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9655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6120782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9941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31471" y="548631"/>
            <a:ext cx="4860621" cy="5940759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871655" y="368610"/>
            <a:ext cx="5400690" cy="6120782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01936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188586"/>
            <a:ext cx="5400690" cy="10801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1448747"/>
            <a:ext cx="5040644" cy="4140529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788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3"/>
            <a:ext cx="5940760" cy="5580712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0213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2708908"/>
            <a:ext cx="8641103" cy="1440184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07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70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368610"/>
            <a:ext cx="4140529" cy="612078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2022" y="368610"/>
            <a:ext cx="4140529" cy="612078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691632" y="188586"/>
            <a:ext cx="5760736" cy="306039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691633" y="3609022"/>
            <a:ext cx="5760736" cy="306039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61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2071" y="4149083"/>
            <a:ext cx="5040644" cy="25203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92715" y="4149084"/>
            <a:ext cx="3600459" cy="23403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251448" y="188586"/>
            <a:ext cx="5041900" cy="2520950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 smtClean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1"/>
          </p:nvPr>
        </p:nvSpPr>
        <p:spPr>
          <a:xfrm>
            <a:off x="5293348" y="188586"/>
            <a:ext cx="3600450" cy="2339975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611187" y="2888931"/>
            <a:ext cx="7920000" cy="10801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30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48" y="188586"/>
            <a:ext cx="8641104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48" y="1448747"/>
            <a:ext cx="8641104" cy="504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67" r:id="rId2"/>
    <p:sldLayoutId id="2147483768" r:id="rId3"/>
    <p:sldLayoutId id="2147483763" r:id="rId4"/>
    <p:sldLayoutId id="2147483762" r:id="rId5"/>
    <p:sldLayoutId id="2147483732" r:id="rId6"/>
    <p:sldLayoutId id="2147483766" r:id="rId7"/>
    <p:sldLayoutId id="2147483764" r:id="rId8"/>
    <p:sldLayoutId id="2147483735" r:id="rId9"/>
    <p:sldLayoutId id="2147483740" r:id="rId10"/>
    <p:sldLayoutId id="2147483769" r:id="rId11"/>
    <p:sldLayoutId id="2147483771" r:id="rId12"/>
    <p:sldLayoutId id="2147483765" r:id="rId13"/>
    <p:sldLayoutId id="2147483751" r:id="rId14"/>
    <p:sldLayoutId id="2147483770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輾轉相除法 </a:t>
            </a:r>
            <a:r>
              <a:rPr lang="en-US" altLang="zh-TW" sz="4400" dirty="0" smtClean="0">
                <a:ea typeface="標楷體" pitchFamily="65" charset="-120"/>
              </a:rPr>
              <a:t>(</a:t>
            </a:r>
            <a:r>
              <a:rPr lang="en-US" altLang="zh-TW" sz="4400" dirty="0" smtClean="0">
                <a:ea typeface="新細明體" pitchFamily="18" charset="-120"/>
              </a:rPr>
              <a:t>Euclidean Algorithm)</a:t>
            </a:r>
            <a:endParaRPr lang="zh-TW" altLang="en-US" sz="4400" dirty="0" smtClean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9482"/>
              </p:ext>
            </p:extLst>
          </p:nvPr>
        </p:nvGraphicFramePr>
        <p:xfrm>
          <a:off x="3311839" y="2168839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2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輾轉相除法 </a:t>
            </a:r>
            <a:r>
              <a:rPr lang="en-US" altLang="zh-TW" sz="4400" dirty="0" smtClean="0">
                <a:ea typeface="標楷體" pitchFamily="65" charset="-120"/>
              </a:rPr>
              <a:t>(</a:t>
            </a:r>
            <a:r>
              <a:rPr lang="en-US" altLang="zh-TW" sz="4400" dirty="0" smtClean="0">
                <a:ea typeface="新細明體" pitchFamily="18" charset="-120"/>
              </a:rPr>
              <a:t>Euclidean Algorithm)</a:t>
            </a:r>
            <a:endParaRPr lang="zh-TW" altLang="en-US" sz="4400" dirty="0" smtClean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9342"/>
              </p:ext>
            </p:extLst>
          </p:nvPr>
        </p:nvGraphicFramePr>
        <p:xfrm>
          <a:off x="3311839" y="2168839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84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Greatest common divisor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40" y="2528884"/>
            <a:ext cx="3240414" cy="1620207"/>
          </a:xfrm>
        </p:spPr>
        <p:txBody>
          <a:bodyPr/>
          <a:lstStyle/>
          <a:p>
            <a:pPr lvl="0" eaLnBrk="1" hangingPunct="1"/>
            <a:r>
              <a:rPr lang="pt-BR" altLang="zh-TW" sz="1600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( divisor &gt; dividend )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divisor = dividend;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dividend =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855041"/>
              </p:ext>
            </p:extLst>
          </p:nvPr>
        </p:nvGraphicFramePr>
        <p:xfrm>
          <a:off x="4932046" y="1988816"/>
          <a:ext cx="3240000" cy="28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0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Greatest common divisor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40" y="2528884"/>
            <a:ext cx="3240414" cy="1620207"/>
          </a:xfrm>
        </p:spPr>
        <p:txBody>
          <a:bodyPr/>
          <a:lstStyle/>
          <a:p>
            <a:pPr lvl="0" eaLnBrk="1" hangingPunct="1"/>
            <a:r>
              <a:rPr lang="pt-BR" altLang="zh-TW" sz="1600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( divisor &gt; dividend )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divisor = dividend;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dividend =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239369"/>
              </p:ext>
            </p:extLst>
          </p:nvPr>
        </p:nvGraphicFramePr>
        <p:xfrm>
          <a:off x="4932046" y="1988816"/>
          <a:ext cx="3240000" cy="28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0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Greatest common divisor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40" y="2528884"/>
            <a:ext cx="3240414" cy="1980253"/>
          </a:xfrm>
        </p:spPr>
        <p:txBody>
          <a:bodyPr/>
          <a:lstStyle/>
          <a:p>
            <a:pPr lvl="0" eaLnBrk="1" hangingPunct="1"/>
            <a:r>
              <a:rPr lang="pt-BR" altLang="zh-TW" sz="1600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( divisor &gt; dividend )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buffer =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divisor = dividend;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dividend = buffer;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784732"/>
              </p:ext>
            </p:extLst>
          </p:nvPr>
        </p:nvGraphicFramePr>
        <p:xfrm>
          <a:off x="4932046" y="1628770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4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Greatest common divisor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40" y="2528884"/>
            <a:ext cx="3240414" cy="1980253"/>
          </a:xfrm>
        </p:spPr>
        <p:txBody>
          <a:bodyPr/>
          <a:lstStyle/>
          <a:p>
            <a:pPr lvl="0" eaLnBrk="1" hangingPunct="1"/>
            <a:r>
              <a:rPr lang="pt-BR" altLang="zh-TW" sz="1600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( divisor &gt; dividend )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buffer =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divisor = dividend;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dividend = buffer;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776437"/>
              </p:ext>
            </p:extLst>
          </p:nvPr>
        </p:nvGraphicFramePr>
        <p:xfrm>
          <a:off x="4932046" y="1628770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1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Greatest common divisor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40" y="2528884"/>
            <a:ext cx="3240414" cy="1980253"/>
          </a:xfrm>
        </p:spPr>
        <p:txBody>
          <a:bodyPr/>
          <a:lstStyle/>
          <a:p>
            <a:pPr lvl="0" eaLnBrk="1" hangingPunct="1"/>
            <a:r>
              <a:rPr lang="pt-BR" altLang="zh-TW" sz="1600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( divisor &gt; dividend )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buffer =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divisor = dividend;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dividend = buffer;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430133"/>
              </p:ext>
            </p:extLst>
          </p:nvPr>
        </p:nvGraphicFramePr>
        <p:xfrm>
          <a:off x="4932046" y="1628770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3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Greatest common divisor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40" y="2528884"/>
            <a:ext cx="3240414" cy="1980253"/>
          </a:xfrm>
        </p:spPr>
        <p:txBody>
          <a:bodyPr/>
          <a:lstStyle/>
          <a:p>
            <a:pPr lvl="0" eaLnBrk="1" hangingPunct="1"/>
            <a:r>
              <a:rPr lang="pt-BR" altLang="zh-TW" sz="1600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( divisor &gt; dividend )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buffer =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divisor = dividend;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dividend = buffer;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385108"/>
              </p:ext>
            </p:extLst>
          </p:nvPr>
        </p:nvGraphicFramePr>
        <p:xfrm>
          <a:off x="4932046" y="1628770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4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Greatest common divisor </a:t>
            </a:r>
          </a:p>
        </p:txBody>
      </p:sp>
      <p:graphicFrame>
        <p:nvGraphicFramePr>
          <p:cNvPr id="278537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72159"/>
              </p:ext>
            </p:extLst>
          </p:nvPr>
        </p:nvGraphicFramePr>
        <p:xfrm>
          <a:off x="4932046" y="1808793"/>
          <a:ext cx="3240000" cy="36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67801"/>
              </p:ext>
            </p:extLst>
          </p:nvPr>
        </p:nvGraphicFramePr>
        <p:xfrm>
          <a:off x="1331586" y="1988816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Greatest common divisor </a:t>
            </a:r>
          </a:p>
        </p:txBody>
      </p:sp>
      <p:graphicFrame>
        <p:nvGraphicFramePr>
          <p:cNvPr id="278537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90198"/>
              </p:ext>
            </p:extLst>
          </p:nvPr>
        </p:nvGraphicFramePr>
        <p:xfrm>
          <a:off x="4932046" y="1808793"/>
          <a:ext cx="3240000" cy="36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67801"/>
              </p:ext>
            </p:extLst>
          </p:nvPr>
        </p:nvGraphicFramePr>
        <p:xfrm>
          <a:off x="1331586" y="1988816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90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Greatest common divisor </a:t>
            </a:r>
          </a:p>
        </p:txBody>
      </p:sp>
      <p:graphicFrame>
        <p:nvGraphicFramePr>
          <p:cNvPr id="278537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545053"/>
              </p:ext>
            </p:extLst>
          </p:nvPr>
        </p:nvGraphicFramePr>
        <p:xfrm>
          <a:off x="4932046" y="1808793"/>
          <a:ext cx="3240000" cy="36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67801"/>
              </p:ext>
            </p:extLst>
          </p:nvPr>
        </p:nvGraphicFramePr>
        <p:xfrm>
          <a:off x="1331586" y="1988816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2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輾轉相除法 </a:t>
            </a:r>
            <a:r>
              <a:rPr lang="en-US" altLang="zh-TW" sz="4400" dirty="0" smtClean="0">
                <a:ea typeface="標楷體" pitchFamily="65" charset="-120"/>
              </a:rPr>
              <a:t>(</a:t>
            </a:r>
            <a:r>
              <a:rPr lang="en-US" altLang="zh-TW" sz="4400" dirty="0" smtClean="0">
                <a:ea typeface="新細明體" pitchFamily="18" charset="-120"/>
              </a:rPr>
              <a:t>Euclidean Algorithm)</a:t>
            </a:r>
            <a:endParaRPr lang="zh-TW" altLang="en-US" sz="4400" dirty="0" smtClean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67675"/>
              </p:ext>
            </p:extLst>
          </p:nvPr>
        </p:nvGraphicFramePr>
        <p:xfrm>
          <a:off x="3311839" y="2168839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74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Greatest common divisor </a:t>
            </a:r>
          </a:p>
        </p:txBody>
      </p:sp>
      <p:graphicFrame>
        <p:nvGraphicFramePr>
          <p:cNvPr id="278537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063981"/>
              </p:ext>
            </p:extLst>
          </p:nvPr>
        </p:nvGraphicFramePr>
        <p:xfrm>
          <a:off x="4932046" y="1808793"/>
          <a:ext cx="3240000" cy="36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67801"/>
              </p:ext>
            </p:extLst>
          </p:nvPr>
        </p:nvGraphicFramePr>
        <p:xfrm>
          <a:off x="1331586" y="1988816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81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Greatest common divisor </a:t>
            </a:r>
          </a:p>
        </p:txBody>
      </p:sp>
      <p:graphicFrame>
        <p:nvGraphicFramePr>
          <p:cNvPr id="278537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8376"/>
              </p:ext>
            </p:extLst>
          </p:nvPr>
        </p:nvGraphicFramePr>
        <p:xfrm>
          <a:off x="4932046" y="1808793"/>
          <a:ext cx="3240000" cy="36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67801"/>
              </p:ext>
            </p:extLst>
          </p:nvPr>
        </p:nvGraphicFramePr>
        <p:xfrm>
          <a:off x="1331586" y="1988816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Greatest common divisor </a:t>
            </a:r>
          </a:p>
        </p:txBody>
      </p:sp>
      <p:graphicFrame>
        <p:nvGraphicFramePr>
          <p:cNvPr id="278537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41573"/>
              </p:ext>
            </p:extLst>
          </p:nvPr>
        </p:nvGraphicFramePr>
        <p:xfrm>
          <a:off x="4932046" y="1808793"/>
          <a:ext cx="3240000" cy="36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67801"/>
              </p:ext>
            </p:extLst>
          </p:nvPr>
        </p:nvGraphicFramePr>
        <p:xfrm>
          <a:off x="1331586" y="1988816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74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11495" y="2708907"/>
            <a:ext cx="3960506" cy="1800231"/>
          </a:xfrm>
        </p:spPr>
        <p:txBody>
          <a:bodyPr/>
          <a:lstStyle/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[ 0 ] = dividend;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 = divisor;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[ 0 ]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[ 4 ]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[ 3 ];</a:t>
            </a:r>
          </a:p>
          <a:p>
            <a:pPr lvl="0" eaLnBrk="1" hangingPunct="1"/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 &lt;&lt; endl;</a:t>
            </a:r>
          </a:p>
        </p:txBody>
      </p:sp>
      <p:graphicFrame>
        <p:nvGraphicFramePr>
          <p:cNvPr id="10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78915"/>
              </p:ext>
            </p:extLst>
          </p:nvPr>
        </p:nvGraphicFramePr>
        <p:xfrm>
          <a:off x="5292092" y="1808793"/>
          <a:ext cx="3240000" cy="36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11495" y="2708907"/>
            <a:ext cx="3960506" cy="1800231"/>
          </a:xfrm>
        </p:spPr>
        <p:txBody>
          <a:bodyPr/>
          <a:lstStyle/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[ 0 ] = dividend;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 = divisor;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[ 0 ]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[ 4 ]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[ 3 ];</a:t>
            </a:r>
          </a:p>
          <a:p>
            <a:pPr lvl="0" eaLnBrk="1" hangingPunct="1"/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 &lt;&lt; endl;</a:t>
            </a:r>
          </a:p>
        </p:txBody>
      </p:sp>
      <p:graphicFrame>
        <p:nvGraphicFramePr>
          <p:cNvPr id="10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43981"/>
              </p:ext>
            </p:extLst>
          </p:nvPr>
        </p:nvGraphicFramePr>
        <p:xfrm>
          <a:off x="5292092" y="1808793"/>
          <a:ext cx="3240000" cy="36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0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11495" y="2708907"/>
            <a:ext cx="3960506" cy="1800231"/>
          </a:xfrm>
        </p:spPr>
        <p:txBody>
          <a:bodyPr/>
          <a:lstStyle/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[ 0 ] = dividend;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 = divisor;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[ 0 ]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[ 4 ]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[ 3 ];</a:t>
            </a:r>
          </a:p>
          <a:p>
            <a:pPr lvl="0" eaLnBrk="1" hangingPunct="1"/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 &lt;&lt; endl;</a:t>
            </a:r>
          </a:p>
        </p:txBody>
      </p:sp>
      <p:graphicFrame>
        <p:nvGraphicFramePr>
          <p:cNvPr id="10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92719"/>
              </p:ext>
            </p:extLst>
          </p:nvPr>
        </p:nvGraphicFramePr>
        <p:xfrm>
          <a:off x="5292092" y="1808793"/>
          <a:ext cx="3240000" cy="36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21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11495" y="2708907"/>
            <a:ext cx="3960506" cy="1800231"/>
          </a:xfrm>
        </p:spPr>
        <p:txBody>
          <a:bodyPr/>
          <a:lstStyle/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[ 0 ] = dividend;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 = divisor;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[ 0 ]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[ 4 ]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[ 3 ];</a:t>
            </a:r>
          </a:p>
          <a:p>
            <a:pPr lvl="0" eaLnBrk="1" hangingPunct="1"/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 &lt;&lt; endl;</a:t>
            </a:r>
          </a:p>
        </p:txBody>
      </p:sp>
      <p:graphicFrame>
        <p:nvGraphicFramePr>
          <p:cNvPr id="10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41303"/>
              </p:ext>
            </p:extLst>
          </p:nvPr>
        </p:nvGraphicFramePr>
        <p:xfrm>
          <a:off x="5292092" y="1808793"/>
          <a:ext cx="3240000" cy="36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6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11495" y="2708907"/>
            <a:ext cx="3960506" cy="1800231"/>
          </a:xfrm>
        </p:spPr>
        <p:txBody>
          <a:bodyPr/>
          <a:lstStyle/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[ 0 ] = dividend;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 = divisor;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[ 0 ]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[ 4 ]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[ 3 ];</a:t>
            </a:r>
          </a:p>
          <a:p>
            <a:pPr lvl="0" eaLnBrk="1" hangingPunct="1"/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 &lt;&lt; endl;</a:t>
            </a:r>
          </a:p>
        </p:txBody>
      </p:sp>
      <p:graphicFrame>
        <p:nvGraphicFramePr>
          <p:cNvPr id="10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61229"/>
              </p:ext>
            </p:extLst>
          </p:nvPr>
        </p:nvGraphicFramePr>
        <p:xfrm>
          <a:off x="5292092" y="1808793"/>
          <a:ext cx="3240000" cy="36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66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Greatest common divisor</a:t>
            </a:r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871655" y="1448747"/>
            <a:ext cx="5400689" cy="414052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[ 0 ] = dividend;</a:t>
            </a: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[ 1 ] = divisor;</a:t>
            </a: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[ 2 ] =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[ 0 ] %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[ 1 ];</a:t>
            </a: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[ 3 ] =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[ 1 ] %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[ 2 ];</a:t>
            </a: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[ 4 ] =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[ 2 ] %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[ 3 ];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cout &lt;&lt;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[ 3 ] &lt;&lt; endl;</a:t>
            </a:r>
          </a:p>
          <a:p>
            <a:pPr eaLnBrk="1" hangingPunct="1">
              <a:buFontTx/>
              <a:buNone/>
            </a:pPr>
            <a:endParaRPr lang="en-US" altLang="zh-TW" sz="1600" dirty="0" smtClean="0"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endParaRPr lang="en-US" altLang="zh-TW" sz="1600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 = divisor;</a:t>
            </a:r>
          </a:p>
          <a:p>
            <a:pPr lvl="0"/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>
                <a:solidFill>
                  <a:schemeClr val="bg1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[ i + 1 ]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!= 0; i++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[ i + 2 ] =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[ i ] %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[ i + 1 ];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cout &lt;&lt;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FFFFFF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&lt;&lt; endl &lt;&lt; endl;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87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Greatest common divisor</a:t>
            </a:r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871655" y="1448747"/>
            <a:ext cx="5400689" cy="414052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[ 0 ] = dividend;</a:t>
            </a: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[ 1 ] = divisor;</a:t>
            </a: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[ 2 ] =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[ 0 ] %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[ 1 ];</a:t>
            </a: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[ 3 ] =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[ 1 ] %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[ 2 ];</a:t>
            </a: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[ 4 ] =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[ 2 ] %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[ 3 ];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cout &lt;&lt;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[ 3 ] &lt;&lt; endl;</a:t>
            </a:r>
          </a:p>
          <a:p>
            <a:pPr eaLnBrk="1" hangingPunct="1">
              <a:buFontTx/>
              <a:buNone/>
            </a:pPr>
            <a:endParaRPr lang="en-US" altLang="zh-TW" sz="1600" dirty="0" smtClean="0"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endParaRPr lang="en-US" altLang="zh-TW" sz="1600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 = divisor;</a:t>
            </a:r>
          </a:p>
          <a:p>
            <a:pPr lvl="0"/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FFFFFF"/>
                </a:solidFill>
                <a:ea typeface="細明體" panose="02020509000000000000" pitchFamily="49" charset="-120"/>
              </a:rPr>
              <a:t>i + 1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!= 0; i++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[ i + 2 ] =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[ i ] %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[ i + 1 ];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cout &lt;&lt;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FFFFFF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&lt;&lt; endl &lt;&lt; endl;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09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輾轉相除法 </a:t>
            </a:r>
            <a:r>
              <a:rPr lang="en-US" altLang="zh-TW" sz="4400" dirty="0" smtClean="0">
                <a:ea typeface="標楷體" pitchFamily="65" charset="-120"/>
              </a:rPr>
              <a:t>(</a:t>
            </a:r>
            <a:r>
              <a:rPr lang="en-US" altLang="zh-TW" sz="4400" dirty="0" smtClean="0">
                <a:ea typeface="新細明體" pitchFamily="18" charset="-120"/>
              </a:rPr>
              <a:t>Euclidean Algorithm)</a:t>
            </a:r>
            <a:endParaRPr lang="zh-TW" altLang="en-US" sz="4400" dirty="0" smtClean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713207"/>
              </p:ext>
            </p:extLst>
          </p:nvPr>
        </p:nvGraphicFramePr>
        <p:xfrm>
          <a:off x="3311839" y="2168839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57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 + 1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/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6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 + 1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25780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9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 + 1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605943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 + 1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789914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 + 1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77464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7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 + 1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83785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49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 + 1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53371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4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 + 1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992752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6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 + 1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524667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6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2577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78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輾轉相除法 </a:t>
            </a:r>
            <a:r>
              <a:rPr lang="en-US" altLang="zh-TW" sz="4400" dirty="0" smtClean="0">
                <a:ea typeface="標楷體" pitchFamily="65" charset="-120"/>
              </a:rPr>
              <a:t>(</a:t>
            </a:r>
            <a:r>
              <a:rPr lang="en-US" altLang="zh-TW" sz="4400" dirty="0" smtClean="0">
                <a:ea typeface="新細明體" pitchFamily="18" charset="-120"/>
              </a:rPr>
              <a:t>Euclidean Algorithm)</a:t>
            </a:r>
            <a:endParaRPr lang="zh-TW" altLang="en-US" sz="4400" dirty="0" smtClean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16797"/>
              </p:ext>
            </p:extLst>
          </p:nvPr>
        </p:nvGraphicFramePr>
        <p:xfrm>
          <a:off x="3311839" y="2168839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5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798586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4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54571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04214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9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15701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1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82837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5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779491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83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80910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92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562596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98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1151563" y="548632"/>
            <a:ext cx="6840873" cy="5940759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dividend, divisor;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hold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dividend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divisor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if</a:t>
            </a:r>
            <a:r>
              <a:rPr lang="en-US" altLang="zh-TW" dirty="0" smtClean="0">
                <a:ea typeface="新細明體" pitchFamily="18" charset="-120"/>
              </a:rPr>
              <a:t>( divisor &gt; dividend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hold = divisor;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divisor = dividend;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dividend = hold;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 smtClean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   int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buffer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[ 258340 ];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buffer[ 0 ] = dividend;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buffer[ 1 ] = divisor;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i{ 0 }; buffer[ i + 1 ] != 0;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buffer[ i + 2 ] = buffer[ i ] % buffer[ i + 1 ];</a:t>
            </a: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buffer[ i ] &lt;&lt; endl &lt;&lt; endl;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}</a:t>
            </a:r>
            <a:endParaRPr lang="zh-TW" altLang="en-US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輾轉相除法 </a:t>
            </a:r>
            <a:r>
              <a:rPr lang="en-US" altLang="zh-TW" sz="4400" dirty="0" smtClean="0">
                <a:ea typeface="標楷體" pitchFamily="65" charset="-120"/>
              </a:rPr>
              <a:t>(</a:t>
            </a:r>
            <a:r>
              <a:rPr lang="en-US" altLang="zh-TW" sz="4400" dirty="0" smtClean="0">
                <a:ea typeface="新細明體" pitchFamily="18" charset="-120"/>
              </a:rPr>
              <a:t>Euclidean Algorithm)</a:t>
            </a:r>
            <a:endParaRPr lang="zh-TW" altLang="en-US" sz="4400" dirty="0" smtClean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917206"/>
              </p:ext>
            </p:extLst>
          </p:nvPr>
        </p:nvGraphicFramePr>
        <p:xfrm>
          <a:off x="3311839" y="2168839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07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輾轉相除法 </a:t>
            </a:r>
            <a:r>
              <a:rPr lang="en-US" altLang="zh-TW" sz="4400" dirty="0" smtClean="0">
                <a:ea typeface="標楷體" pitchFamily="65" charset="-120"/>
              </a:rPr>
              <a:t>(</a:t>
            </a:r>
            <a:r>
              <a:rPr lang="en-US" altLang="zh-TW" sz="4400" dirty="0" smtClean="0">
                <a:ea typeface="新細明體" pitchFamily="18" charset="-120"/>
              </a:rPr>
              <a:t>Euclidean Algorithm)</a:t>
            </a:r>
            <a:endParaRPr lang="zh-TW" altLang="en-US" sz="4400" dirty="0" smtClean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85075"/>
              </p:ext>
            </p:extLst>
          </p:nvPr>
        </p:nvGraphicFramePr>
        <p:xfrm>
          <a:off x="3311839" y="2168839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7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輾轉相除法 </a:t>
            </a:r>
            <a:r>
              <a:rPr lang="en-US" altLang="zh-TW" sz="4400" dirty="0" smtClean="0">
                <a:ea typeface="標楷體" pitchFamily="65" charset="-120"/>
              </a:rPr>
              <a:t>(</a:t>
            </a:r>
            <a:r>
              <a:rPr lang="en-US" altLang="zh-TW" sz="4400" dirty="0" smtClean="0">
                <a:ea typeface="新細明體" pitchFamily="18" charset="-120"/>
              </a:rPr>
              <a:t>Euclidean Algorithm)</a:t>
            </a:r>
            <a:endParaRPr lang="zh-TW" altLang="en-US" sz="4400" dirty="0" smtClean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39677"/>
              </p:ext>
            </p:extLst>
          </p:nvPr>
        </p:nvGraphicFramePr>
        <p:xfrm>
          <a:off x="3311839" y="2168839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4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輾轉相除法 </a:t>
            </a:r>
            <a:r>
              <a:rPr lang="en-US" altLang="zh-TW" sz="4400" dirty="0" smtClean="0">
                <a:ea typeface="標楷體" pitchFamily="65" charset="-120"/>
              </a:rPr>
              <a:t>(</a:t>
            </a:r>
            <a:r>
              <a:rPr lang="en-US" altLang="zh-TW" sz="4400" dirty="0" smtClean="0">
                <a:ea typeface="新細明體" pitchFamily="18" charset="-120"/>
              </a:rPr>
              <a:t>Euclidean Algorithm)</a:t>
            </a:r>
            <a:endParaRPr lang="zh-TW" altLang="en-US" sz="4400" dirty="0" smtClean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750424"/>
              </p:ext>
            </p:extLst>
          </p:nvPr>
        </p:nvGraphicFramePr>
        <p:xfrm>
          <a:off x="3311839" y="2168839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98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輾轉相除法 </a:t>
            </a:r>
            <a:r>
              <a:rPr lang="en-US" altLang="zh-TW" sz="4400" dirty="0" smtClean="0">
                <a:ea typeface="標楷體" pitchFamily="65" charset="-120"/>
              </a:rPr>
              <a:t>(</a:t>
            </a:r>
            <a:r>
              <a:rPr lang="en-US" altLang="zh-TW" sz="4400" dirty="0" smtClean="0">
                <a:ea typeface="新細明體" pitchFamily="18" charset="-120"/>
              </a:rPr>
              <a:t>Euclidean Algorithm)</a:t>
            </a:r>
            <a:endParaRPr lang="zh-TW" altLang="en-US" sz="4400" dirty="0" smtClean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93099"/>
              </p:ext>
            </p:extLst>
          </p:nvPr>
        </p:nvGraphicFramePr>
        <p:xfrm>
          <a:off x="3311839" y="2168839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53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6294</TotalTime>
  <Words>3327</Words>
  <Application>Microsoft Office PowerPoint</Application>
  <PresentationFormat>如螢幕大小 (4:3)</PresentationFormat>
  <Paragraphs>1248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6" baseType="lpstr">
      <vt:lpstr>細明體</vt:lpstr>
      <vt:lpstr>新細明體</vt:lpstr>
      <vt:lpstr>標楷體</vt:lpstr>
      <vt:lpstr>Courier New</vt:lpstr>
      <vt:lpstr>Lucida Console</vt:lpstr>
      <vt:lpstr>MT Extra</vt:lpstr>
      <vt:lpstr>Times New Roman</vt:lpstr>
      <vt:lpstr>ppt_template_07-25-2002</vt:lpstr>
      <vt:lpstr>輾轉相除法 (Euclidean Algorithm)</vt:lpstr>
      <vt:lpstr>輾轉相除法 (Euclidean Algorithm)</vt:lpstr>
      <vt:lpstr>輾轉相除法 (Euclidean Algorithm)</vt:lpstr>
      <vt:lpstr>輾轉相除法 (Euclidean Algorithm)</vt:lpstr>
      <vt:lpstr>輾轉相除法 (Euclidean Algorithm)</vt:lpstr>
      <vt:lpstr>輾轉相除法 (Euclidean Algorithm)</vt:lpstr>
      <vt:lpstr>輾轉相除法 (Euclidean Algorithm)</vt:lpstr>
      <vt:lpstr>輾轉相除法 (Euclidean Algorithm)</vt:lpstr>
      <vt:lpstr>輾轉相除法 (Euclidean Algorithm)</vt:lpstr>
      <vt:lpstr>輾轉相除法 (Euclidean Algorithm)</vt:lpstr>
      <vt:lpstr>Greatest common divisor</vt:lpstr>
      <vt:lpstr>Greatest common divisor</vt:lpstr>
      <vt:lpstr>Greatest common divisor</vt:lpstr>
      <vt:lpstr>Greatest common divisor</vt:lpstr>
      <vt:lpstr>Greatest common divisor</vt:lpstr>
      <vt:lpstr>Greatest common divisor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</vt:lpstr>
      <vt:lpstr>Greatest common divisor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1454</cp:revision>
  <dcterms:created xsi:type="dcterms:W3CDTF">2000-06-12T17:02:08Z</dcterms:created>
  <dcterms:modified xsi:type="dcterms:W3CDTF">2024-09-24T10:52:28Z</dcterms:modified>
</cp:coreProperties>
</file>