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65" r:id="rId4"/>
    <p:sldId id="259" r:id="rId5"/>
    <p:sldId id="256" r:id="rId6"/>
    <p:sldId id="278" r:id="rId7"/>
    <p:sldId id="257" r:id="rId8"/>
    <p:sldId id="260" r:id="rId9"/>
    <p:sldId id="261" r:id="rId10"/>
    <p:sldId id="262" r:id="rId11"/>
    <p:sldId id="263" r:id="rId12"/>
    <p:sldId id="272" r:id="rId13"/>
    <p:sldId id="277" r:id="rId14"/>
    <p:sldId id="273" r:id="rId15"/>
    <p:sldId id="274" r:id="rId16"/>
    <p:sldId id="275" r:id="rId17"/>
    <p:sldId id="264" r:id="rId18"/>
    <p:sldId id="266" r:id="rId19"/>
    <p:sldId id="276" r:id="rId20"/>
    <p:sldId id="279" r:id="rId21"/>
    <p:sldId id="280" r:id="rId22"/>
    <p:sldId id="267" r:id="rId23"/>
    <p:sldId id="268" r:id="rId24"/>
    <p:sldId id="269" r:id="rId25"/>
    <p:sldId id="270" r:id="rId26"/>
    <p:sldId id="281" r:id="rId27"/>
    <p:sldId id="295" r:id="rId28"/>
    <p:sldId id="294" r:id="rId29"/>
    <p:sldId id="296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1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1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1304-1914-457C-A1BC-7E8F1F5129C9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AA9F-071A-4F43-B3CF-46C5E9344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list_remove.htm" TargetMode="External"/><Relationship Id="rId13" Type="http://schemas.openxmlformats.org/officeDocument/2006/relationships/hyperlink" Target="http://www.tutorialspoint.com/python/list_max.htm" TargetMode="External"/><Relationship Id="rId3" Type="http://schemas.openxmlformats.org/officeDocument/2006/relationships/hyperlink" Target="http://www.tutorialspoint.com/python/list_count.htm" TargetMode="External"/><Relationship Id="rId7" Type="http://schemas.openxmlformats.org/officeDocument/2006/relationships/hyperlink" Target="http://www.tutorialspoint.com/python/list_pop.htm" TargetMode="External"/><Relationship Id="rId12" Type="http://schemas.openxmlformats.org/officeDocument/2006/relationships/hyperlink" Target="http://www.tutorialspoint.com/python/list_len.htm" TargetMode="External"/><Relationship Id="rId2" Type="http://schemas.openxmlformats.org/officeDocument/2006/relationships/hyperlink" Target="http://www.tutorialspoint.com/python/list_append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python/list_insert.htm" TargetMode="External"/><Relationship Id="rId11" Type="http://schemas.openxmlformats.org/officeDocument/2006/relationships/hyperlink" Target="http://www.tutorialspoint.com/python/list_cmp.htm" TargetMode="External"/><Relationship Id="rId5" Type="http://schemas.openxmlformats.org/officeDocument/2006/relationships/hyperlink" Target="http://www.tutorialspoint.com/python/list_index.htm" TargetMode="External"/><Relationship Id="rId15" Type="http://schemas.openxmlformats.org/officeDocument/2006/relationships/hyperlink" Target="http://www.tutorialspoint.com/python/list_list.htm" TargetMode="External"/><Relationship Id="rId10" Type="http://schemas.openxmlformats.org/officeDocument/2006/relationships/hyperlink" Target="http://www.tutorialspoint.com/python/list_sort.htm" TargetMode="External"/><Relationship Id="rId4" Type="http://schemas.openxmlformats.org/officeDocument/2006/relationships/hyperlink" Target="http://www.tutorialspoint.com/python/list_extend.htm" TargetMode="External"/><Relationship Id="rId9" Type="http://schemas.openxmlformats.org/officeDocument/2006/relationships/hyperlink" Target="http://www.tutorialspoint.com/python/list_reverse.htm" TargetMode="External"/><Relationship Id="rId14" Type="http://schemas.openxmlformats.org/officeDocument/2006/relationships/hyperlink" Target="http://www.tutorialspoint.com/python/list_min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ython/dictionary_len.htm" TargetMode="External"/><Relationship Id="rId2" Type="http://schemas.openxmlformats.org/officeDocument/2006/relationships/hyperlink" Target="http://www.tutorialspoint.com/python/dictionary_cmp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tutorialspoint.com/python/dictionary_type.htm" TargetMode="External"/><Relationship Id="rId4" Type="http://schemas.openxmlformats.org/officeDocument/2006/relationships/hyperlink" Target="http://www.tutorialspoint.com/python/dictionary_str.htm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dictionary_keys.htm" TargetMode="External"/><Relationship Id="rId3" Type="http://schemas.openxmlformats.org/officeDocument/2006/relationships/hyperlink" Target="http://www.tutorialspoint.com/python/dictionary_copy.htm" TargetMode="External"/><Relationship Id="rId7" Type="http://schemas.openxmlformats.org/officeDocument/2006/relationships/hyperlink" Target="http://www.tutorialspoint.com/python/dictionary_items.htm" TargetMode="External"/><Relationship Id="rId2" Type="http://schemas.openxmlformats.org/officeDocument/2006/relationships/hyperlink" Target="http://www.tutorialspoint.com/python/dictionary_clear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utorialspoint.com/python/dictionary_has_key.htm" TargetMode="External"/><Relationship Id="rId11" Type="http://schemas.openxmlformats.org/officeDocument/2006/relationships/hyperlink" Target="http://www.tutorialspoint.com/python/dictionary_values.htm" TargetMode="External"/><Relationship Id="rId5" Type="http://schemas.openxmlformats.org/officeDocument/2006/relationships/hyperlink" Target="http://www.tutorialspoint.com/python/dictionary_get.htm" TargetMode="External"/><Relationship Id="rId10" Type="http://schemas.openxmlformats.org/officeDocument/2006/relationships/hyperlink" Target="http://www.tutorialspoint.com/python/dictionary_update.htm" TargetMode="External"/><Relationship Id="rId4" Type="http://schemas.openxmlformats.org/officeDocument/2006/relationships/hyperlink" Target="http://www.tutorialspoint.com/python/dictionary_fromkeys.htm" TargetMode="External"/><Relationship Id="rId9" Type="http://schemas.openxmlformats.org/officeDocument/2006/relationships/hyperlink" Target="http://www.tutorialspoint.com/python/dictionary_setdefault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gaurav-vishal@edu.brain.kyutech.ac.j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254" y="1737360"/>
            <a:ext cx="80734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Practicum in human intelligent information 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71064" y="2523744"/>
            <a:ext cx="14616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smtClean="0"/>
              <a:t>Vishal Gaurav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90688"/>
            <a:ext cx="973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tuple is another sequence data type that is similar to the list. A tuple consists of a number of values separated by commas. Unlike lists, however, tuples are enclosed within parentheses.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460897"/>
            <a:ext cx="355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  <a:r>
              <a:rPr lang="en-IN" dirty="0" smtClean="0"/>
              <a:t>ifferences between lists and tuples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954107"/>
            <a:ext cx="953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Lists are enclosed in brackets ( [ ] ) and their elements and size can be changed, while tuples are enclosed in parentheses ( ( ) ) and cannot be updated. Tuples can be thought of as </a:t>
            </a:r>
            <a:r>
              <a:rPr lang="en-IN" b="1" dirty="0" smtClean="0"/>
              <a:t>read-only</a:t>
            </a:r>
            <a:r>
              <a:rPr lang="en-IN" dirty="0" smtClean="0"/>
              <a:t> lists.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724316"/>
            <a:ext cx="5632704" cy="259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 </a:t>
            </a:r>
          </a:p>
          <a:p>
            <a:r>
              <a:rPr lang="en-US" dirty="0" smtClean="0"/>
              <a:t>tuple = ( '</a:t>
            </a:r>
            <a:r>
              <a:rPr lang="en-US" dirty="0" err="1" smtClean="0"/>
              <a:t>abcd</a:t>
            </a:r>
            <a:r>
              <a:rPr lang="en-US" dirty="0" smtClean="0"/>
              <a:t>', 786 , 2.23, 'john', 70.2 ) </a:t>
            </a:r>
          </a:p>
          <a:p>
            <a:r>
              <a:rPr lang="en-US" dirty="0" err="1" smtClean="0"/>
              <a:t>tinytuple</a:t>
            </a:r>
            <a:r>
              <a:rPr lang="en-US" dirty="0" smtClean="0"/>
              <a:t> = (123, 'john') </a:t>
            </a:r>
          </a:p>
          <a:p>
            <a:r>
              <a:rPr lang="en-US" dirty="0" smtClean="0"/>
              <a:t>print tuple # Prints complete tuple </a:t>
            </a:r>
          </a:p>
          <a:p>
            <a:r>
              <a:rPr lang="en-US" dirty="0" smtClean="0"/>
              <a:t>print tuple[0] # Prints first element of the tuple </a:t>
            </a:r>
          </a:p>
          <a:p>
            <a:r>
              <a:rPr lang="en-US" dirty="0" smtClean="0"/>
              <a:t>print tuple[1:3] # Prints elements starting from 2nd till 3rd </a:t>
            </a:r>
          </a:p>
          <a:p>
            <a:r>
              <a:rPr lang="en-US" dirty="0" smtClean="0"/>
              <a:t>print tuple[2:] # Prints elements starting from 3rd element print </a:t>
            </a:r>
            <a:r>
              <a:rPr lang="en-US" dirty="0" err="1" smtClean="0"/>
              <a:t>tinytuple</a:t>
            </a:r>
            <a:r>
              <a:rPr lang="en-US" dirty="0" smtClean="0"/>
              <a:t> * 2 # Prints tuple two times </a:t>
            </a:r>
          </a:p>
          <a:p>
            <a:r>
              <a:rPr lang="en-US" dirty="0" smtClean="0"/>
              <a:t>print tuple + </a:t>
            </a:r>
            <a:r>
              <a:rPr lang="en-US" dirty="0" err="1" smtClean="0"/>
              <a:t>tinytuple</a:t>
            </a:r>
            <a:r>
              <a:rPr lang="en-US" dirty="0" smtClean="0"/>
              <a:t> # Prints concatenated tuple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86016" y="4069080"/>
            <a:ext cx="4160520" cy="154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 </a:t>
            </a:r>
          </a:p>
          <a:p>
            <a:r>
              <a:rPr lang="en-US" dirty="0" smtClean="0"/>
              <a:t>tuple = ( '</a:t>
            </a:r>
            <a:r>
              <a:rPr lang="en-US" dirty="0" err="1" smtClean="0"/>
              <a:t>abcd</a:t>
            </a:r>
            <a:r>
              <a:rPr lang="en-US" dirty="0" smtClean="0"/>
              <a:t>', 786 , 2.23, 'john', 70.2 ) </a:t>
            </a:r>
          </a:p>
          <a:p>
            <a:r>
              <a:rPr lang="en-US" dirty="0" smtClean="0"/>
              <a:t>list = [ '</a:t>
            </a:r>
            <a:r>
              <a:rPr lang="en-US" dirty="0" err="1" smtClean="0"/>
              <a:t>abcd</a:t>
            </a:r>
            <a:r>
              <a:rPr lang="en-US" dirty="0" smtClean="0"/>
              <a:t>', 786 , 2.23, 'john', 70.2 ] </a:t>
            </a:r>
          </a:p>
          <a:p>
            <a:r>
              <a:rPr lang="en-US" dirty="0" smtClean="0"/>
              <a:t>tuple[2] = 1000 # </a:t>
            </a:r>
            <a:r>
              <a:rPr lang="en-US" dirty="0" smtClean="0">
                <a:solidFill>
                  <a:srgbClr val="FF0000"/>
                </a:solidFill>
              </a:rPr>
              <a:t>Invalid</a:t>
            </a:r>
            <a:r>
              <a:rPr lang="en-US" dirty="0" smtClean="0"/>
              <a:t> syntax with tuple </a:t>
            </a:r>
          </a:p>
          <a:p>
            <a:r>
              <a:rPr lang="en-US" dirty="0" smtClean="0"/>
              <a:t>list[2] = 1000 # Valid syntax with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4128" y="896112"/>
            <a:ext cx="111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8746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90688"/>
            <a:ext cx="10561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Python's dictionaries are kind of hash table type. They work like associative arrays or hashes found in Perl and consist of key-value pairs. A dictionary key can be almost any Python type, but are usually numbers or strings. Values, on the other hand, can be any arbitrary Python object.</a:t>
            </a:r>
          </a:p>
          <a:p>
            <a:r>
              <a:rPr lang="en-IN" dirty="0" smtClean="0"/>
              <a:t>Dictionaries are enclosed by curly braces ({ }) and values can be assigned and accessed using square braces ([]).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5496" y="3016251"/>
            <a:ext cx="5020056" cy="319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 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 = {} 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['one'] = "This is one" </a:t>
            </a:r>
          </a:p>
          <a:p>
            <a:r>
              <a:rPr lang="en-US" dirty="0" err="1" smtClean="0"/>
              <a:t>dict</a:t>
            </a:r>
            <a:r>
              <a:rPr lang="en-US" dirty="0" smtClean="0"/>
              <a:t>[2] = "This is two" </a:t>
            </a:r>
          </a:p>
          <a:p>
            <a:r>
              <a:rPr lang="en-US" dirty="0" err="1" smtClean="0"/>
              <a:t>tinydict</a:t>
            </a:r>
            <a:r>
              <a:rPr lang="en-US" dirty="0" smtClean="0"/>
              <a:t> = {'name': 'john','code':6734, '</a:t>
            </a:r>
            <a:r>
              <a:rPr lang="en-US" dirty="0" err="1" smtClean="0"/>
              <a:t>dept</a:t>
            </a:r>
            <a:r>
              <a:rPr lang="en-US" dirty="0" smtClean="0"/>
              <a:t>': 'sales'}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dict</a:t>
            </a:r>
            <a:r>
              <a:rPr lang="en-US" dirty="0" smtClean="0"/>
              <a:t>['one'] # Prints value for 'one' key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dict</a:t>
            </a:r>
            <a:r>
              <a:rPr lang="en-US" dirty="0" smtClean="0"/>
              <a:t>[2] # Prints value for 2 key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tinydict</a:t>
            </a:r>
            <a:r>
              <a:rPr lang="en-US" dirty="0" smtClean="0"/>
              <a:t> # Prints complete dictionary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tinydict.keys</a:t>
            </a:r>
            <a:r>
              <a:rPr lang="en-US" dirty="0" smtClean="0"/>
              <a:t>() # Prints all the keys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tinydict.values</a:t>
            </a:r>
            <a:r>
              <a:rPr lang="en-US" dirty="0" smtClean="0"/>
              <a:t>() # Prints all the values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777240"/>
            <a:ext cx="168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2600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7280" y="713232"/>
            <a:ext cx="251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Basic Operators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28845"/>
              </p:ext>
            </p:extLst>
          </p:nvPr>
        </p:nvGraphicFramePr>
        <p:xfrm>
          <a:off x="2050288" y="1236452"/>
          <a:ext cx="8127999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176"/>
                <a:gridCol w="375649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Adds values on either side of the operator.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+ b = 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Subtracts right hand operand from left hand operand.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– b = 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 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Multiplies values on either side of the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* b = 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Divides left hand operand by right hand 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/ a =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 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Divides left hand operand by right hand operand and returns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% a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 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Performs exponential (power) calculation on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a**b =10 to the power 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 Floor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division of operands where the result is the quotient in which the digits after the decimal point are removed.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9//2 = 4 and 9.0//2.0 = 4.0,</a:t>
                      </a: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-11//3 = -4, -11.0//3 = -4.0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524744" y="5065776"/>
            <a:ext cx="1389888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/>
              <a:t>if one of the operands is negative</a:t>
            </a:r>
            <a:r>
              <a:rPr lang="en-IN" sz="1400" dirty="0" smtClean="0"/>
              <a:t>,</a:t>
            </a:r>
            <a:r>
              <a:rPr lang="en-IN" sz="1400" dirty="0"/>
              <a:t> the result is floored, i.e., rounded away from zero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017760" y="5541264"/>
            <a:ext cx="557784" cy="37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23944" y="872698"/>
            <a:ext cx="220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Arithmetic Operators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26496" y="1481328"/>
            <a:ext cx="108813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a=10</a:t>
            </a:r>
          </a:p>
          <a:p>
            <a:pPr algn="ctr"/>
            <a:r>
              <a:rPr lang="en-US" dirty="0" smtClean="0"/>
              <a:t>b=20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136" y="932688"/>
            <a:ext cx="2478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Practice Exercise 1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61872" y="1783080"/>
            <a:ext cx="416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Calculate the expression 1-5 in python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26464" y="2560320"/>
            <a:ext cx="1697901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7845+2345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89.23-45.2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56x72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9846/47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/>
              <a:t>3</a:t>
            </a:r>
            <a:r>
              <a:rPr lang="en-US" sz="2000" baseline="30000" dirty="0" smtClean="0"/>
              <a:t>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08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560" y="704088"/>
            <a:ext cx="233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Comparison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23978"/>
              </p:ext>
            </p:extLst>
          </p:nvPr>
        </p:nvGraphicFramePr>
        <p:xfrm>
          <a:off x="1967992" y="1149434"/>
          <a:ext cx="8127999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4250266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the values of two operands are equal, then the condition becomes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(a == b) is not true.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 or 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values of two operands are not equal, then condition becomes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(a&lt;&gt;b)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the value of left operand is greater than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(a &gt; b) is not true.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the value of left operand is less than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 &lt; b) is true.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the value of left operand is greater than or equal to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(a &gt;= b) is not true.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If the value of left operand is less than or equal to the value of right operand, then condition becomes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 &lt;= b) is true.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607040" y="1387178"/>
            <a:ext cx="108813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a=10</a:t>
            </a:r>
          </a:p>
          <a:p>
            <a:pPr algn="ctr"/>
            <a:r>
              <a:rPr lang="en-US" dirty="0" smtClean="0"/>
              <a:t>b=20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112" y="713232"/>
            <a:ext cx="230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Assignment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98477"/>
              </p:ext>
            </p:extLst>
          </p:nvPr>
        </p:nvGraphicFramePr>
        <p:xfrm>
          <a:off x="3384689" y="1515194"/>
          <a:ext cx="48540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95"/>
                <a:gridCol w="3794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and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= a + b assigns value of a + b into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+= a is equivalent to c = c +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-= a is equivalent to c = c -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*= a is equivalent to c = c *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/= a is equivalent to c = c /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%= a is equivalent to c = c %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**= a is equivalent to c = c **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 //= a is equivalent to c = c // 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3272" y="749808"/>
            <a:ext cx="24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Membership Operators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90353"/>
              </p:ext>
            </p:extLst>
          </p:nvPr>
        </p:nvGraphicFramePr>
        <p:xfrm>
          <a:off x="1657096" y="1325880"/>
          <a:ext cx="9233408" cy="164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360"/>
                <a:gridCol w="4574085"/>
                <a:gridCol w="3435963"/>
              </a:tblGrid>
              <a:tr h="36813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Evaluates to true if it finds a variable in the specified sequence and false otherwise.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in y, here in results in a 1 if x is a member of sequence 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Evaluates to true if it does not finds a variable in the specified sequence and false otherwise.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not in y, here not in results in a 1 if x is not a member of sequence 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33272" y="3375321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Identity Operators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8600"/>
              </p:ext>
            </p:extLst>
          </p:nvPr>
        </p:nvGraphicFramePr>
        <p:xfrm>
          <a:off x="1657096" y="4145804"/>
          <a:ext cx="923340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737"/>
                <a:gridCol w="4877869"/>
                <a:gridCol w="30778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Evaluates to true if the variables on either side of the operator point to the same object and false otherwise.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is y, here </a:t>
                      </a:r>
                      <a:r>
                        <a:rPr lang="en-IN" b="1" dirty="0" smtClean="0"/>
                        <a:t>is</a:t>
                      </a:r>
                      <a:r>
                        <a:rPr lang="en-IN" dirty="0" smtClean="0"/>
                        <a:t> results in 1 if id(x) equals id(y).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 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Evaluates to false if the variables on either side of the operator point to the same object and true otherwise.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is not y, here </a:t>
                      </a:r>
                      <a:r>
                        <a:rPr lang="en-IN" b="1" dirty="0" smtClean="0"/>
                        <a:t>is not</a:t>
                      </a:r>
                      <a:r>
                        <a:rPr lang="en-IN" dirty="0" smtClean="0"/>
                        <a:t> results in 1 if id(x) is not equal to id(y).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7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95144"/>
            <a:ext cx="1996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statements</a:t>
            </a:r>
          </a:p>
          <a:p>
            <a:r>
              <a:rPr lang="en-US" dirty="0" smtClean="0"/>
              <a:t>if….else statements</a:t>
            </a:r>
          </a:p>
          <a:p>
            <a:r>
              <a:rPr lang="en-US" dirty="0" smtClean="0"/>
              <a:t>nested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9208" y="2616327"/>
            <a:ext cx="3584448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= 100 </a:t>
            </a:r>
          </a:p>
          <a:p>
            <a:r>
              <a:rPr lang="en-IN" dirty="0" smtClean="0"/>
              <a:t>if ( </a:t>
            </a:r>
            <a:r>
              <a:rPr lang="en-IN" dirty="0" err="1" smtClean="0"/>
              <a:t>var</a:t>
            </a:r>
            <a:r>
              <a:rPr lang="en-IN" dirty="0" smtClean="0"/>
              <a:t> == 100 ) : </a:t>
            </a:r>
          </a:p>
          <a:p>
            <a:r>
              <a:rPr lang="en-IN" dirty="0"/>
              <a:t> </a:t>
            </a:r>
            <a:r>
              <a:rPr lang="en-IN" dirty="0" smtClean="0"/>
              <a:t>   print "Value of expression is 100" print "Good bye!"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38" y="2221992"/>
            <a:ext cx="2524125" cy="3228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722376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Decision making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371600"/>
            <a:ext cx="689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 if statement valuates an expression, </a:t>
            </a:r>
            <a:r>
              <a:rPr lang="en-IN" dirty="0" smtClean="0"/>
              <a:t>and executes </a:t>
            </a:r>
            <a:r>
              <a:rPr lang="en-IN" dirty="0"/>
              <a:t>a group of statements when the </a:t>
            </a:r>
            <a:r>
              <a:rPr lang="en-IN" dirty="0" smtClean="0"/>
              <a:t>expression is </a:t>
            </a:r>
            <a:r>
              <a:rPr lang="en-IN" dirty="0"/>
              <a:t>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09" y="2319004"/>
            <a:ext cx="28956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20180"/>
            <a:ext cx="862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loop statement allows us to execute a statement or group of statements multiple times.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319004"/>
            <a:ext cx="1696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9128" y="2569464"/>
            <a:ext cx="1886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68096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688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392" y="841248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for loop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0392" y="1563624"/>
            <a:ext cx="697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Executes </a:t>
            </a:r>
            <a:r>
              <a:rPr lang="en-IN" dirty="0"/>
              <a:t>a group of statements in </a:t>
            </a:r>
            <a:r>
              <a:rPr lang="en-IN" dirty="0" smtClean="0"/>
              <a:t>a loop </a:t>
            </a:r>
            <a:r>
              <a:rPr lang="en-IN" dirty="0"/>
              <a:t>for a specified number of times.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9856" y="2340864"/>
            <a:ext cx="3035808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FF00"/>
                </a:solidFill>
              </a:rPr>
              <a:t>range(start, stop, step):</a:t>
            </a:r>
          </a:p>
          <a:p>
            <a:r>
              <a:rPr lang="en-IN" dirty="0"/>
              <a:t> </a:t>
            </a:r>
            <a:r>
              <a:rPr lang="en-IN" dirty="0" smtClean="0"/>
              <a:t>   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6736" y="3913632"/>
            <a:ext cx="2295144" cy="183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range(5):</a:t>
            </a:r>
          </a:p>
          <a:p>
            <a:r>
              <a:rPr lang="en-IN" dirty="0"/>
              <a:t> </a:t>
            </a:r>
            <a:r>
              <a:rPr lang="en-IN" dirty="0" smtClean="0"/>
              <a:t>    print </a:t>
            </a:r>
            <a:r>
              <a:rPr lang="en-IN" dirty="0" err="1" smtClean="0"/>
              <a:t>i</a:t>
            </a:r>
            <a:endParaRPr lang="en-IN" dirty="0" smtClean="0"/>
          </a:p>
          <a:p>
            <a:r>
              <a:rPr lang="en-IN" dirty="0" smtClean="0"/>
              <a:t>for j in range(20,30):</a:t>
            </a:r>
          </a:p>
          <a:p>
            <a:r>
              <a:rPr lang="en-IN" dirty="0"/>
              <a:t> </a:t>
            </a:r>
            <a:r>
              <a:rPr lang="en-IN" dirty="0" smtClean="0"/>
              <a:t>   print j</a:t>
            </a:r>
          </a:p>
          <a:p>
            <a:r>
              <a:rPr lang="en-IN" dirty="0" smtClean="0"/>
              <a:t>for k in range(1,10,2):</a:t>
            </a:r>
          </a:p>
          <a:p>
            <a:r>
              <a:rPr lang="en-IN" dirty="0"/>
              <a:t> </a:t>
            </a:r>
            <a:r>
              <a:rPr lang="en-IN" dirty="0" smtClean="0"/>
              <a:t>   print 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62088" y="2423160"/>
            <a:ext cx="2990088" cy="267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</a:p>
          <a:p>
            <a:r>
              <a:rPr lang="en-US" dirty="0"/>
              <a:t>a = 1</a:t>
            </a:r>
          </a:p>
          <a:p>
            <a:r>
              <a:rPr lang="en-US" dirty="0"/>
              <a:t>b = 1</a:t>
            </a:r>
          </a:p>
          <a:p>
            <a:r>
              <a:rPr lang="en-US" dirty="0"/>
              <a:t>for c in range(1,10):</a:t>
            </a:r>
          </a:p>
          <a:p>
            <a:r>
              <a:rPr lang="en-US" dirty="0"/>
              <a:t>    print (a)</a:t>
            </a:r>
          </a:p>
          <a:p>
            <a:r>
              <a:rPr lang="en-US" dirty="0"/>
              <a:t>    n = a + b</a:t>
            </a:r>
          </a:p>
          <a:p>
            <a:r>
              <a:rPr lang="en-US" dirty="0"/>
              <a:t>    a = b</a:t>
            </a:r>
          </a:p>
          <a:p>
            <a:r>
              <a:rPr lang="en-US" dirty="0"/>
              <a:t>    b = n</a:t>
            </a:r>
          </a:p>
          <a:p>
            <a:r>
              <a:rPr lang="en-US" dirty="0"/>
              <a:t>print ("")</a:t>
            </a:r>
          </a:p>
        </p:txBody>
      </p:sp>
    </p:spTree>
    <p:extLst>
      <p:ext uri="{BB962C8B-B14F-4D97-AF65-F5344CB8AC3E}">
        <p14:creationId xmlns:p14="http://schemas.microsoft.com/office/powerpoint/2010/main" val="7986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Interpreted</a:t>
            </a:r>
          </a:p>
          <a:p>
            <a:r>
              <a:rPr lang="en-US" b="1" dirty="0" smtClean="0"/>
              <a:t>Interactive</a:t>
            </a:r>
          </a:p>
          <a:p>
            <a:r>
              <a:rPr lang="en-US" b="1" dirty="0" smtClean="0"/>
              <a:t>Object-Oriented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432" y="80467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</a:t>
            </a:r>
            <a:r>
              <a:rPr lang="en-US" sz="2800" b="1" dirty="0" smtClean="0"/>
              <a:t>hile loop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1170432" y="1883664"/>
            <a:ext cx="1682496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while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condition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statements;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9272" y="1609344"/>
            <a:ext cx="2871216" cy="147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r>
              <a:rPr lang="en-US" dirty="0" smtClean="0"/>
              <a:t>a </a:t>
            </a:r>
            <a:r>
              <a:rPr lang="en-US" dirty="0"/>
              <a:t>= 0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a &lt; 5: </a:t>
            </a:r>
            <a:endParaRPr lang="en-US" dirty="0" smtClean="0"/>
          </a:p>
          <a:p>
            <a:r>
              <a:rPr lang="en-US" dirty="0" smtClean="0"/>
              <a:t>    a </a:t>
            </a:r>
            <a:r>
              <a:rPr lang="en-US" dirty="0"/>
              <a:t>+= 1 # Same as a = a + 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print </a:t>
            </a:r>
            <a:r>
              <a:rPr lang="en-US" dirty="0"/>
              <a:t>(a)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3896" y="158191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4283" y="1143226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76872" y="1609344"/>
            <a:ext cx="4507992" cy="332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r>
              <a:rPr lang="en-IN" dirty="0" smtClean="0"/>
              <a:t>a </a:t>
            </a:r>
            <a:r>
              <a:rPr lang="en-IN" dirty="0"/>
              <a:t>= 1</a:t>
            </a:r>
          </a:p>
          <a:p>
            <a:r>
              <a:rPr lang="en-IN" dirty="0"/>
              <a:t>s = 0</a:t>
            </a:r>
          </a:p>
          <a:p>
            <a:r>
              <a:rPr lang="en-IN" dirty="0"/>
              <a:t>print ('Enter Numbers to add to the sum.')</a:t>
            </a:r>
          </a:p>
          <a:p>
            <a:r>
              <a:rPr lang="en-IN" dirty="0"/>
              <a:t>print ('Enter 0 to quit.')</a:t>
            </a:r>
          </a:p>
          <a:p>
            <a:r>
              <a:rPr lang="en-IN" dirty="0"/>
              <a:t>while a != 0:</a:t>
            </a:r>
          </a:p>
          <a:p>
            <a:r>
              <a:rPr lang="en-IN" dirty="0"/>
              <a:t>    print ('Current Sum: ', s)</a:t>
            </a:r>
          </a:p>
          <a:p>
            <a:r>
              <a:rPr lang="en-IN" dirty="0"/>
              <a:t>    a = </a:t>
            </a:r>
            <a:r>
              <a:rPr lang="en-IN" dirty="0" err="1"/>
              <a:t>raw_input</a:t>
            </a:r>
            <a:r>
              <a:rPr lang="en-IN" dirty="0"/>
              <a:t>('Number? ')</a:t>
            </a:r>
          </a:p>
          <a:p>
            <a:r>
              <a:rPr lang="en-IN" dirty="0"/>
              <a:t>    a = float(a)</a:t>
            </a:r>
          </a:p>
          <a:p>
            <a:r>
              <a:rPr lang="en-IN" dirty="0"/>
              <a:t>    s += a</a:t>
            </a:r>
          </a:p>
          <a:p>
            <a:r>
              <a:rPr lang="en-IN" dirty="0"/>
              <a:t>print ('Total Sum = ',s)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10563" y="1212580"/>
            <a:ext cx="548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add number from user input having a check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8096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 Exercise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1288" y="1691640"/>
            <a:ext cx="61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a program to print star pyramid output as shown in figure.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0208" y="2447544"/>
            <a:ext cx="1572768" cy="162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*</a:t>
            </a:r>
          </a:p>
          <a:p>
            <a:pPr algn="ctr"/>
            <a:r>
              <a:rPr lang="en-US" dirty="0"/>
              <a:t>   ***</a:t>
            </a:r>
          </a:p>
          <a:p>
            <a:pPr algn="ctr"/>
            <a:r>
              <a:rPr lang="en-US" dirty="0"/>
              <a:t>  *****</a:t>
            </a:r>
          </a:p>
          <a:p>
            <a:pPr algn="ctr"/>
            <a:r>
              <a:rPr lang="en-US" dirty="0"/>
              <a:t> *******</a:t>
            </a:r>
          </a:p>
          <a:p>
            <a:pPr algn="ctr"/>
            <a:r>
              <a:rPr lang="en-US" dirty="0"/>
              <a:t>*********</a:t>
            </a:r>
          </a:p>
        </p:txBody>
      </p:sp>
    </p:spTree>
    <p:extLst>
      <p:ext uri="{BB962C8B-B14F-4D97-AF65-F5344CB8AC3E}">
        <p14:creationId xmlns:p14="http://schemas.microsoft.com/office/powerpoint/2010/main" val="311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690688"/>
            <a:ext cx="1002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function is a block of organized, reusable code that is used to perform a single, related action. Functions provide better modularity for your application and a high degree of code reusing.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46919"/>
            <a:ext cx="108157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define functions to provide the required functionality. Here are simple rules to define a function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Function blocks begin with the keyword </a:t>
            </a:r>
            <a:r>
              <a:rPr lang="en-IN" b="1" dirty="0" err="1" smtClean="0"/>
              <a:t>def</a:t>
            </a:r>
            <a:r>
              <a:rPr lang="en-IN" dirty="0" smtClean="0"/>
              <a:t> followed by the function name and parentheses ( ( ) 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Any input parameters or arguments should be placed within these parentheses. You can also define parameters inside these parentheses.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first statement of a function can be an optional statement - the documentation string of the function or </a:t>
            </a:r>
            <a:r>
              <a:rPr lang="en-IN" i="1" dirty="0" err="1" smtClean="0"/>
              <a:t>docstring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code block within every function starts with a colon (:) and is indented.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statement return [expression] exits a function, optionally passing back an expression to the caller. A return statement with no arguments is the same as return None.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1808" y="228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function_name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FFFF00"/>
                </a:solidFill>
              </a:rPr>
              <a:t>parameters</a:t>
            </a:r>
            <a:r>
              <a:rPr lang="en-US" dirty="0" smtClean="0"/>
              <a:t> ):   	"</a:t>
            </a:r>
            <a:r>
              <a:rPr lang="en-US" dirty="0" err="1" smtClean="0"/>
              <a:t>function_docstring</a:t>
            </a:r>
            <a:r>
              <a:rPr lang="en-US" dirty="0" smtClean="0"/>
              <a:t>" 	</a:t>
            </a:r>
            <a:r>
              <a:rPr lang="en-US" dirty="0" err="1" smtClean="0"/>
              <a:t>function_suite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return [expression]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308592" y="365125"/>
            <a:ext cx="1152144" cy="48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7" idx="3"/>
          </p:cNvCxnSpPr>
          <p:nvPr/>
        </p:nvCxnSpPr>
        <p:spPr>
          <a:xfrm flipH="1">
            <a:off x="8750808" y="607759"/>
            <a:ext cx="557784" cy="30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32688" y="607759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46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049092"/>
            <a:ext cx="4681728" cy="135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printme</a:t>
            </a:r>
            <a:r>
              <a:rPr lang="en-IN" dirty="0" smtClean="0"/>
              <a:t>( </a:t>
            </a:r>
            <a:r>
              <a:rPr lang="en-IN" dirty="0" err="1" smtClean="0"/>
              <a:t>str</a:t>
            </a:r>
            <a:r>
              <a:rPr lang="en-IN" dirty="0" smtClean="0"/>
              <a:t> ): </a:t>
            </a:r>
          </a:p>
          <a:p>
            <a:r>
              <a:rPr lang="en-IN" dirty="0" smtClean="0"/>
              <a:t>    "This prints a passed string into this function" </a:t>
            </a:r>
          </a:p>
          <a:p>
            <a:r>
              <a:rPr lang="en-IN" dirty="0" smtClean="0"/>
              <a:t>    print </a:t>
            </a:r>
            <a:r>
              <a:rPr lang="en-IN" dirty="0" err="1" smtClean="0"/>
              <a:t>str</a:t>
            </a:r>
            <a:r>
              <a:rPr lang="en-IN" dirty="0" smtClean="0"/>
              <a:t> </a:t>
            </a:r>
          </a:p>
          <a:p>
            <a:r>
              <a:rPr lang="en-IN" dirty="0" smtClean="0"/>
              <a:t>    return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0090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Calling a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368732"/>
            <a:ext cx="4965192" cy="245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 </a:t>
            </a:r>
          </a:p>
          <a:p>
            <a:r>
              <a:rPr lang="en-IN" dirty="0" smtClean="0"/>
              <a:t># Function definition is here 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printme</a:t>
            </a:r>
            <a:r>
              <a:rPr lang="en-IN" dirty="0" smtClean="0"/>
              <a:t>( </a:t>
            </a:r>
            <a:r>
              <a:rPr lang="en-IN" dirty="0" err="1" smtClean="0"/>
              <a:t>str</a:t>
            </a:r>
            <a:r>
              <a:rPr lang="en-IN" dirty="0" smtClean="0"/>
              <a:t> ): </a:t>
            </a:r>
          </a:p>
          <a:p>
            <a:r>
              <a:rPr lang="en-IN" dirty="0" smtClean="0"/>
              <a:t>    "This prints a passed string into this function" </a:t>
            </a:r>
          </a:p>
          <a:p>
            <a:r>
              <a:rPr lang="en-IN" dirty="0" smtClean="0"/>
              <a:t>    print </a:t>
            </a:r>
            <a:r>
              <a:rPr lang="en-IN" dirty="0" err="1" smtClean="0"/>
              <a:t>str</a:t>
            </a:r>
            <a:r>
              <a:rPr lang="en-IN" dirty="0" smtClean="0"/>
              <a:t> </a:t>
            </a:r>
          </a:p>
          <a:p>
            <a:r>
              <a:rPr lang="en-IN" dirty="0" smtClean="0"/>
              <a:t>    return; </a:t>
            </a:r>
          </a:p>
          <a:p>
            <a:r>
              <a:rPr lang="en-IN" dirty="0" smtClean="0"/>
              <a:t># Now you can call </a:t>
            </a:r>
            <a:r>
              <a:rPr lang="en-IN" dirty="0" err="1" smtClean="0"/>
              <a:t>printme</a:t>
            </a:r>
            <a:r>
              <a:rPr lang="en-IN" dirty="0" smtClean="0"/>
              <a:t> function </a:t>
            </a:r>
          </a:p>
          <a:p>
            <a:r>
              <a:rPr lang="en-IN" dirty="0" err="1" smtClean="0"/>
              <a:t>printme</a:t>
            </a:r>
            <a:r>
              <a:rPr lang="en-IN" dirty="0" smtClean="0"/>
              <a:t>("I'm first call to user defined function!") </a:t>
            </a:r>
          </a:p>
          <a:p>
            <a:r>
              <a:rPr lang="en-IN" dirty="0" err="1" smtClean="0"/>
              <a:t>printme</a:t>
            </a:r>
            <a:r>
              <a:rPr lang="en-IN" dirty="0" smtClean="0"/>
              <a:t>("Again second call to the same function")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66928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0256" y="566928"/>
            <a:ext cx="181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20256" y="1049092"/>
            <a:ext cx="4590288" cy="335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 </a:t>
            </a:r>
          </a:p>
          <a:p>
            <a:r>
              <a:rPr lang="en-IN" dirty="0" smtClean="0"/>
              <a:t># Function definition is here </a:t>
            </a:r>
          </a:p>
          <a:p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changeme</a:t>
            </a:r>
            <a:r>
              <a:rPr lang="en-IN" dirty="0" smtClean="0"/>
              <a:t>( </a:t>
            </a:r>
            <a:r>
              <a:rPr lang="en-IN" dirty="0" err="1" smtClean="0"/>
              <a:t>mylist</a:t>
            </a:r>
            <a:r>
              <a:rPr lang="en-IN" dirty="0" smtClean="0"/>
              <a:t> ): </a:t>
            </a:r>
          </a:p>
          <a:p>
            <a:r>
              <a:rPr lang="en-IN" dirty="0" smtClean="0"/>
              <a:t>    "</a:t>
            </a:r>
            <a:r>
              <a:rPr lang="en-IN" dirty="0" smtClean="0">
                <a:solidFill>
                  <a:schemeClr val="bg1"/>
                </a:solidFill>
              </a:rPr>
              <a:t>This changes a passed list into this function</a:t>
            </a:r>
            <a:r>
              <a:rPr lang="en-IN" dirty="0" smtClean="0"/>
              <a:t>"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mylist.append</a:t>
            </a:r>
            <a:r>
              <a:rPr lang="en-IN" dirty="0" smtClean="0"/>
              <a:t>([1,2,3,4]); </a:t>
            </a:r>
          </a:p>
          <a:p>
            <a:r>
              <a:rPr lang="en-IN" dirty="0" smtClean="0"/>
              <a:t>    print "Values inside the function: ", </a:t>
            </a:r>
            <a:r>
              <a:rPr lang="en-IN" dirty="0" err="1" smtClean="0"/>
              <a:t>mylist</a:t>
            </a:r>
            <a:endParaRPr lang="en-IN" dirty="0"/>
          </a:p>
          <a:p>
            <a:r>
              <a:rPr lang="en-IN" dirty="0" smtClean="0"/>
              <a:t>    return </a:t>
            </a:r>
          </a:p>
          <a:p>
            <a:r>
              <a:rPr lang="en-IN" dirty="0" smtClean="0"/>
              <a:t># Now you can call </a:t>
            </a:r>
            <a:r>
              <a:rPr lang="en-IN" dirty="0" err="1" smtClean="0"/>
              <a:t>changeme</a:t>
            </a:r>
            <a:r>
              <a:rPr lang="en-IN" dirty="0" smtClean="0"/>
              <a:t> function </a:t>
            </a:r>
          </a:p>
          <a:p>
            <a:r>
              <a:rPr lang="en-IN" dirty="0" err="1" smtClean="0"/>
              <a:t>mylist</a:t>
            </a:r>
            <a:r>
              <a:rPr lang="en-IN" dirty="0" smtClean="0"/>
              <a:t> = [10,20,30]; </a:t>
            </a:r>
          </a:p>
          <a:p>
            <a:r>
              <a:rPr lang="en-IN" dirty="0" err="1" smtClean="0"/>
              <a:t>changeme</a:t>
            </a:r>
            <a:r>
              <a:rPr lang="en-IN" dirty="0" smtClean="0"/>
              <a:t>( </a:t>
            </a:r>
            <a:r>
              <a:rPr lang="en-IN" dirty="0" err="1" smtClean="0"/>
              <a:t>mylist</a:t>
            </a:r>
            <a:r>
              <a:rPr lang="en-IN" dirty="0" smtClean="0"/>
              <a:t> ); </a:t>
            </a:r>
          </a:p>
          <a:p>
            <a:r>
              <a:rPr lang="en-IN" dirty="0" smtClean="0"/>
              <a:t>print "Values outside the function: ", </a:t>
            </a:r>
            <a:r>
              <a:rPr lang="en-IN" dirty="0" err="1" smtClean="0"/>
              <a:t>mylist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289" y="329184"/>
            <a:ext cx="21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Arguments:</a:t>
            </a:r>
          </a:p>
        </p:txBody>
      </p:sp>
      <p:sp>
        <p:nvSpPr>
          <p:cNvPr id="6" name="Rectangle 5"/>
          <p:cNvSpPr/>
          <p:nvPr/>
        </p:nvSpPr>
        <p:spPr>
          <a:xfrm>
            <a:off x="700447" y="909776"/>
            <a:ext cx="4420193" cy="222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#!/</a:t>
            </a:r>
            <a:r>
              <a:rPr lang="en-IN" sz="1600" dirty="0" err="1" smtClean="0"/>
              <a:t>usr</a:t>
            </a:r>
            <a:r>
              <a:rPr lang="en-IN" sz="1600" dirty="0" smtClean="0"/>
              <a:t>/bin/python </a:t>
            </a:r>
          </a:p>
          <a:p>
            <a:r>
              <a:rPr lang="en-IN" sz="1600" dirty="0" smtClean="0"/>
              <a:t># Function definition is here </a:t>
            </a:r>
          </a:p>
          <a:p>
            <a:r>
              <a:rPr lang="en-IN" sz="1600" dirty="0" err="1" smtClean="0"/>
              <a:t>def</a:t>
            </a:r>
            <a:r>
              <a:rPr lang="en-IN" sz="1600" dirty="0" smtClean="0"/>
              <a:t> </a:t>
            </a:r>
            <a:r>
              <a:rPr lang="en-IN" sz="1600" dirty="0" err="1" smtClean="0"/>
              <a:t>printme</a:t>
            </a:r>
            <a:r>
              <a:rPr lang="en-IN" sz="1600" dirty="0" smtClean="0"/>
              <a:t>( </a:t>
            </a:r>
            <a:r>
              <a:rPr lang="en-IN" sz="1600" dirty="0" err="1" smtClean="0">
                <a:solidFill>
                  <a:schemeClr val="accent2">
                    <a:lumMod val="50000"/>
                  </a:schemeClr>
                </a:solidFill>
              </a:rPr>
              <a:t>str</a:t>
            </a:r>
            <a:r>
              <a:rPr lang="en-IN" sz="1600" dirty="0" smtClean="0"/>
              <a:t> ):</a:t>
            </a:r>
          </a:p>
          <a:p>
            <a:r>
              <a:rPr lang="en-IN" sz="1600" dirty="0" smtClean="0"/>
              <a:t>    "This prints a passed string into this function" </a:t>
            </a:r>
          </a:p>
          <a:p>
            <a:r>
              <a:rPr lang="en-IN" sz="1600" dirty="0" smtClean="0"/>
              <a:t>    print </a:t>
            </a:r>
            <a:r>
              <a:rPr lang="en-IN" sz="1600" dirty="0" err="1" smtClean="0"/>
              <a:t>str</a:t>
            </a:r>
            <a:r>
              <a:rPr lang="en-IN" sz="1600" dirty="0" smtClean="0"/>
              <a:t> </a:t>
            </a:r>
          </a:p>
          <a:p>
            <a:r>
              <a:rPr lang="en-IN" sz="1600" dirty="0" smtClean="0"/>
              <a:t>    return; </a:t>
            </a:r>
          </a:p>
          <a:p>
            <a:r>
              <a:rPr lang="en-IN" sz="1600" dirty="0" smtClean="0"/>
              <a:t># Now you can call </a:t>
            </a:r>
            <a:r>
              <a:rPr lang="en-IN" sz="1600" dirty="0" err="1" smtClean="0"/>
              <a:t>printme</a:t>
            </a:r>
            <a:r>
              <a:rPr lang="en-IN" sz="1600" dirty="0" smtClean="0"/>
              <a:t> function </a:t>
            </a:r>
          </a:p>
          <a:p>
            <a:r>
              <a:rPr lang="en-IN" sz="1600" dirty="0" err="1" smtClean="0"/>
              <a:t>printme</a:t>
            </a:r>
            <a:r>
              <a:rPr lang="en-IN" sz="1600" dirty="0" smtClean="0"/>
              <a:t>(</a:t>
            </a:r>
            <a:r>
              <a:rPr lang="en-IN" sz="1600" dirty="0" err="1" smtClean="0"/>
              <a:t>str</a:t>
            </a:r>
            <a:r>
              <a:rPr lang="en-IN" sz="1600" dirty="0" smtClean="0"/>
              <a:t>=“My String”)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91072" y="876038"/>
            <a:ext cx="4050792" cy="236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#!/</a:t>
            </a:r>
            <a:r>
              <a:rPr lang="en-IN" sz="1600" dirty="0" err="1" smtClean="0"/>
              <a:t>usr</a:t>
            </a:r>
            <a:r>
              <a:rPr lang="en-IN" sz="1600" dirty="0" smtClean="0"/>
              <a:t>/bin/python </a:t>
            </a:r>
          </a:p>
          <a:p>
            <a:r>
              <a:rPr lang="en-IN" sz="1600" dirty="0" smtClean="0"/>
              <a:t># Function definition is here </a:t>
            </a:r>
          </a:p>
          <a:p>
            <a:r>
              <a:rPr lang="en-IN" sz="1600" dirty="0" err="1" smtClean="0"/>
              <a:t>def</a:t>
            </a:r>
            <a:r>
              <a:rPr lang="en-IN" sz="1600" dirty="0" smtClean="0"/>
              <a:t> </a:t>
            </a:r>
            <a:r>
              <a:rPr lang="en-IN" sz="1600" dirty="0" err="1" smtClean="0"/>
              <a:t>printinfo</a:t>
            </a:r>
            <a:r>
              <a:rPr lang="en-IN" sz="1600" dirty="0" smtClean="0"/>
              <a:t>(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name, age </a:t>
            </a:r>
            <a:r>
              <a:rPr lang="en-IN" sz="1600" dirty="0" smtClean="0"/>
              <a:t>):</a:t>
            </a:r>
          </a:p>
          <a:p>
            <a:r>
              <a:rPr lang="en-IN" sz="1600" dirty="0" smtClean="0"/>
              <a:t>    "This prints a passed info into this function“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 print "Name: ", name </a:t>
            </a:r>
          </a:p>
          <a:p>
            <a:r>
              <a:rPr lang="en-IN" sz="1600" dirty="0" smtClean="0"/>
              <a:t>    print "Age ", age </a:t>
            </a:r>
          </a:p>
          <a:p>
            <a:r>
              <a:rPr lang="en-IN" sz="1600" dirty="0" smtClean="0"/>
              <a:t>    return; </a:t>
            </a:r>
          </a:p>
          <a:p>
            <a:r>
              <a:rPr lang="en-IN" sz="1600" dirty="0" smtClean="0"/>
              <a:t># Now you can call </a:t>
            </a:r>
            <a:r>
              <a:rPr lang="en-IN" sz="1600" dirty="0" err="1" smtClean="0"/>
              <a:t>printinfo</a:t>
            </a:r>
            <a:r>
              <a:rPr lang="en-IN" sz="1600" dirty="0" smtClean="0"/>
              <a:t> function </a:t>
            </a:r>
          </a:p>
          <a:p>
            <a:r>
              <a:rPr lang="en-IN" sz="1600" dirty="0" err="1" smtClean="0"/>
              <a:t>printinfo</a:t>
            </a:r>
            <a:r>
              <a:rPr lang="en-IN" sz="1600" dirty="0" smtClean="0"/>
              <a:t>(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age=50, name="</a:t>
            </a:r>
            <a:r>
              <a:rPr lang="en-IN" sz="1600" dirty="0" err="1" smtClean="0">
                <a:solidFill>
                  <a:schemeClr val="accent2">
                    <a:lumMod val="50000"/>
                  </a:schemeClr>
                </a:solidFill>
              </a:rPr>
              <a:t>miki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" </a:t>
            </a:r>
            <a:r>
              <a:rPr lang="en-IN" sz="1600" dirty="0" smtClean="0"/>
              <a:t>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00447" y="3683245"/>
            <a:ext cx="4420193" cy="267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#!/</a:t>
            </a:r>
            <a:r>
              <a:rPr lang="en-IN" sz="1600" dirty="0" err="1" smtClean="0"/>
              <a:t>usr</a:t>
            </a:r>
            <a:r>
              <a:rPr lang="en-IN" sz="1600" dirty="0" smtClean="0"/>
              <a:t>/bin/python </a:t>
            </a:r>
          </a:p>
          <a:p>
            <a:r>
              <a:rPr lang="en-IN" sz="1600" dirty="0" smtClean="0"/>
              <a:t># Function definition is here </a:t>
            </a:r>
          </a:p>
          <a:p>
            <a:r>
              <a:rPr lang="en-IN" sz="1600" dirty="0" err="1" smtClean="0"/>
              <a:t>def</a:t>
            </a:r>
            <a:r>
              <a:rPr lang="en-IN" sz="1600" dirty="0" smtClean="0"/>
              <a:t> </a:t>
            </a:r>
            <a:r>
              <a:rPr lang="en-IN" sz="1600" dirty="0" err="1" smtClean="0"/>
              <a:t>printinfo</a:t>
            </a:r>
            <a:r>
              <a:rPr lang="en-IN" sz="1600" dirty="0" smtClean="0"/>
              <a:t>( name,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</a:rPr>
              <a:t>age = 35 </a:t>
            </a:r>
            <a:r>
              <a:rPr lang="en-IN" sz="1600" dirty="0" smtClean="0"/>
              <a:t>): </a:t>
            </a:r>
          </a:p>
          <a:p>
            <a:r>
              <a:rPr lang="en-IN" sz="1600" dirty="0" smtClean="0"/>
              <a:t>    "This prints a passed info into this function“</a:t>
            </a:r>
          </a:p>
          <a:p>
            <a:r>
              <a:rPr lang="en-IN" sz="1600" dirty="0" smtClean="0"/>
              <a:t>    print "Name: ", name </a:t>
            </a:r>
          </a:p>
          <a:p>
            <a:r>
              <a:rPr lang="en-IN" sz="1600" dirty="0" smtClean="0"/>
              <a:t>    print "Age ", age </a:t>
            </a:r>
          </a:p>
          <a:p>
            <a:r>
              <a:rPr lang="en-IN" sz="1600" dirty="0" smtClean="0"/>
              <a:t>    return; </a:t>
            </a:r>
          </a:p>
          <a:p>
            <a:r>
              <a:rPr lang="en-IN" sz="1600" dirty="0" smtClean="0"/>
              <a:t># Now you can call </a:t>
            </a:r>
            <a:r>
              <a:rPr lang="en-IN" sz="1600" dirty="0" err="1" smtClean="0"/>
              <a:t>printinfo</a:t>
            </a:r>
            <a:r>
              <a:rPr lang="en-IN" sz="1600" dirty="0" smtClean="0"/>
              <a:t> function </a:t>
            </a:r>
          </a:p>
          <a:p>
            <a:r>
              <a:rPr lang="en-IN" sz="1600" dirty="0" err="1" smtClean="0"/>
              <a:t>printinfo</a:t>
            </a:r>
            <a:r>
              <a:rPr lang="en-IN" sz="1600" dirty="0" smtClean="0"/>
              <a:t>( age=50, name="</a:t>
            </a:r>
            <a:r>
              <a:rPr lang="en-IN" sz="1600" dirty="0" err="1" smtClean="0"/>
              <a:t>miki</a:t>
            </a:r>
            <a:r>
              <a:rPr lang="en-IN" sz="1600" dirty="0" smtClean="0"/>
              <a:t>" ) </a:t>
            </a:r>
          </a:p>
          <a:p>
            <a:r>
              <a:rPr lang="en-IN" sz="1600" dirty="0" err="1" smtClean="0"/>
              <a:t>printinfo</a:t>
            </a:r>
            <a:r>
              <a:rPr lang="en-IN" sz="1600" dirty="0" smtClean="0"/>
              <a:t>( name="</a:t>
            </a:r>
            <a:r>
              <a:rPr lang="en-IN" sz="1600" dirty="0" err="1" smtClean="0"/>
              <a:t>miki</a:t>
            </a:r>
            <a:r>
              <a:rPr lang="en-IN" sz="1600" dirty="0" smtClean="0"/>
              <a:t>" 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55547" y="1752471"/>
            <a:ext cx="21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Required Arguments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260597" y="1583347"/>
            <a:ext cx="206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arguments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62830" y="4469661"/>
            <a:ext cx="192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arguments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955962" y="4695188"/>
            <a:ext cx="267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Variable-length arguments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91071" y="3683244"/>
            <a:ext cx="4050793" cy="286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#!/</a:t>
            </a:r>
            <a:r>
              <a:rPr lang="en-US" sz="1600" dirty="0" err="1" smtClean="0"/>
              <a:t>usr</a:t>
            </a:r>
            <a:r>
              <a:rPr lang="en-US" sz="1600" dirty="0" smtClean="0"/>
              <a:t>/bin/python </a:t>
            </a:r>
          </a:p>
          <a:p>
            <a:r>
              <a:rPr lang="en-US" sz="1600" dirty="0" smtClean="0"/>
              <a:t># Function definition is here </a:t>
            </a:r>
          </a:p>
          <a:p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 err="1" smtClean="0"/>
              <a:t>printinfo</a:t>
            </a:r>
            <a:r>
              <a:rPr lang="en-US" sz="1600" dirty="0" smtClean="0"/>
              <a:t>( arg1,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vartuple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): </a:t>
            </a:r>
          </a:p>
          <a:p>
            <a:r>
              <a:rPr lang="en-US" sz="1600" dirty="0" smtClean="0"/>
              <a:t>    "This prints a variable passed arguments" </a:t>
            </a:r>
          </a:p>
          <a:p>
            <a:r>
              <a:rPr lang="en-US" sz="1600" dirty="0" smtClean="0"/>
              <a:t>    print "Output is: " print arg1 </a:t>
            </a:r>
          </a:p>
          <a:p>
            <a:r>
              <a:rPr lang="en-US" sz="1600" dirty="0" smtClean="0"/>
              <a:t>    for </a:t>
            </a:r>
            <a:r>
              <a:rPr lang="en-US" sz="1600" dirty="0" err="1" smtClean="0"/>
              <a:t>var</a:t>
            </a:r>
            <a:r>
              <a:rPr lang="en-US" sz="1600" dirty="0" smtClean="0"/>
              <a:t> in </a:t>
            </a:r>
            <a:r>
              <a:rPr lang="en-US" sz="1600" dirty="0" err="1" smtClean="0"/>
              <a:t>vartuple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        print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return; </a:t>
            </a:r>
          </a:p>
          <a:p>
            <a:r>
              <a:rPr lang="en-US" sz="1600" dirty="0" smtClean="0"/>
              <a:t># Now you can call </a:t>
            </a:r>
            <a:r>
              <a:rPr lang="en-US" sz="1600" dirty="0" err="1" smtClean="0"/>
              <a:t>printinfo</a:t>
            </a:r>
            <a:r>
              <a:rPr lang="en-US" sz="1600" dirty="0" smtClean="0"/>
              <a:t> function </a:t>
            </a:r>
          </a:p>
          <a:p>
            <a:r>
              <a:rPr lang="en-US" sz="1600" dirty="0" err="1" smtClean="0"/>
              <a:t>printinfo</a:t>
            </a:r>
            <a:r>
              <a:rPr lang="en-US" sz="1600" dirty="0" smtClean="0"/>
              <a:t>( 10 ) </a:t>
            </a:r>
          </a:p>
          <a:p>
            <a:r>
              <a:rPr lang="en-US" sz="1600" dirty="0" err="1" smtClean="0"/>
              <a:t>printinfo</a:t>
            </a:r>
            <a:r>
              <a:rPr lang="en-US" sz="1600" dirty="0" smtClean="0"/>
              <a:t>( 70, 60, 50 )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10552176" y="2002536"/>
            <a:ext cx="1639824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is not important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9098280" y="2414016"/>
            <a:ext cx="1453896" cy="603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39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952" y="841248"/>
            <a:ext cx="230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Anonymous Functions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8952" y="1453896"/>
            <a:ext cx="606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function are not declared in standard manner.</a:t>
            </a:r>
          </a:p>
          <a:p>
            <a:r>
              <a:rPr lang="en-IN" dirty="0" smtClean="0"/>
              <a:t>Use the </a:t>
            </a:r>
            <a:r>
              <a:rPr lang="en-IN" i="1" dirty="0" smtClean="0"/>
              <a:t>lambda</a:t>
            </a:r>
            <a:r>
              <a:rPr lang="en-IN" dirty="0" smtClean="0"/>
              <a:t> keyword to create small anonymous functions.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8952" y="2663583"/>
            <a:ext cx="3538728" cy="585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lambda [arg1 [,arg2,.....</a:t>
            </a:r>
            <a:r>
              <a:rPr lang="en-US" sz="1600" dirty="0" err="1" smtClean="0"/>
              <a:t>argn</a:t>
            </a:r>
            <a:r>
              <a:rPr lang="en-US" sz="1600" dirty="0" smtClean="0"/>
              <a:t>]]:expression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58952" y="2343543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8952" y="3888879"/>
            <a:ext cx="3419856" cy="1581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/>
              <a:t>#!/</a:t>
            </a:r>
            <a:r>
              <a:rPr lang="en-IN" sz="1600" dirty="0" err="1" smtClean="0"/>
              <a:t>usr</a:t>
            </a:r>
            <a:r>
              <a:rPr lang="en-IN" sz="1600" dirty="0" smtClean="0"/>
              <a:t>/bin/python </a:t>
            </a:r>
          </a:p>
          <a:p>
            <a:r>
              <a:rPr lang="en-IN" sz="1600" dirty="0" smtClean="0"/>
              <a:t># Function definition is here </a:t>
            </a:r>
          </a:p>
          <a:p>
            <a:r>
              <a:rPr lang="en-IN" sz="1600" dirty="0" smtClean="0"/>
              <a:t>sum = lambda arg1, arg2: arg1 + arg2; </a:t>
            </a:r>
          </a:p>
          <a:p>
            <a:r>
              <a:rPr lang="en-IN" sz="1600" dirty="0" smtClean="0"/>
              <a:t># Now you can call sum as a function </a:t>
            </a:r>
          </a:p>
          <a:p>
            <a:r>
              <a:rPr lang="en-IN" sz="1600" dirty="0" smtClean="0"/>
              <a:t>print "Value of total : ", sum( 10, 20 ) </a:t>
            </a:r>
          </a:p>
          <a:p>
            <a:r>
              <a:rPr lang="en-IN" sz="1600" dirty="0" smtClean="0"/>
              <a:t>print "Value of total : ", sum( 20, 20 )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67260" y="3384173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2352" y="2343543"/>
            <a:ext cx="6934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Lambda forms can take any number of arguments but return just one value in the form of an expression. They cannot contain commands or multiple </a:t>
            </a:r>
            <a:r>
              <a:rPr lang="en-IN" smtClean="0"/>
              <a:t>expressions.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2808" y="1042416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 Exercise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4520" y="2020824"/>
            <a:ext cx="470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Write a function to calculate Fibonacci series?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584" y="846177"/>
            <a:ext cx="91246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 are most popular types in Python. We can create them by enclosing character in quotes.</a:t>
            </a:r>
          </a:p>
          <a:p>
            <a:r>
              <a:rPr lang="en-US" dirty="0" smtClean="0"/>
              <a:t>Python treats single(</a:t>
            </a:r>
            <a:r>
              <a:rPr lang="en-US" dirty="0" smtClean="0">
                <a:solidFill>
                  <a:srgbClr val="FF0000"/>
                </a:solidFill>
              </a:rPr>
              <a:t>‘ ’</a:t>
            </a:r>
            <a:r>
              <a:rPr lang="en-US" dirty="0" smtClean="0"/>
              <a:t>) and double(</a:t>
            </a:r>
            <a:r>
              <a:rPr lang="en-US" dirty="0" smtClean="0">
                <a:solidFill>
                  <a:srgbClr val="FF0000"/>
                </a:solidFill>
              </a:rPr>
              <a:t>“ ”</a:t>
            </a:r>
            <a:r>
              <a:rPr lang="en-US" dirty="0" smtClean="0"/>
              <a:t>) quotes the same.</a:t>
            </a:r>
          </a:p>
          <a:p>
            <a:r>
              <a:rPr lang="en-US" dirty="0" smtClean="0"/>
              <a:t>e.g.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var1=“Hello World!”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var2=‘Python Programming’</a:t>
            </a:r>
          </a:p>
          <a:p>
            <a:r>
              <a:rPr lang="en-US" dirty="0" smtClean="0"/>
              <a:t>Accessing values in string</a:t>
            </a:r>
          </a:p>
          <a:p>
            <a:r>
              <a:rPr lang="en-US" dirty="0" smtClean="0"/>
              <a:t>Python doesn’t support character type; these are treated as strings of length 1.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3584" y="3127248"/>
            <a:ext cx="29718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smtClean="0"/>
              <a:t>var1 </a:t>
            </a:r>
            <a:r>
              <a:rPr lang="en-US" dirty="0"/>
              <a:t>= 'Hello World!' </a:t>
            </a:r>
            <a:endParaRPr lang="en-US" dirty="0" smtClean="0"/>
          </a:p>
          <a:p>
            <a:r>
              <a:rPr lang="en-US" dirty="0" smtClean="0"/>
              <a:t>var2 </a:t>
            </a:r>
            <a:r>
              <a:rPr lang="en-US" dirty="0"/>
              <a:t>= "Python Programming"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"var1[0]: ", var1[0]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"var2[1:5]: ", var2[1:5]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112" y="476845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revisited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584" y="4854322"/>
            <a:ext cx="926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String:</a:t>
            </a:r>
          </a:p>
          <a:p>
            <a:r>
              <a:rPr lang="en-US" dirty="0" smtClean="0"/>
              <a:t>We can update an existing string by reassigning a variable to another string. We cannot update an string location 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136" y="502920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 revisited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6976" y="1353312"/>
            <a:ext cx="35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Common String Methods in Python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53153"/>
              </p:ext>
            </p:extLst>
          </p:nvPr>
        </p:nvGraphicFramePr>
        <p:xfrm>
          <a:off x="2764942" y="1999826"/>
          <a:ext cx="7706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848"/>
                <a:gridCol w="52395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stringVar.count</a:t>
                      </a:r>
                      <a:r>
                        <a:rPr lang="en-IN" dirty="0" smtClean="0"/>
                        <a:t>('x')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counts the number of occurrences of 'x' in </a:t>
                      </a:r>
                      <a:r>
                        <a:rPr lang="en-IN" dirty="0" err="1" smtClean="0"/>
                        <a:t>stringVar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stringVar.find</a:t>
                      </a:r>
                      <a:r>
                        <a:rPr lang="en-IN" dirty="0" smtClean="0"/>
                        <a:t>('x')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returns the position of character 'x'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stringVar.lower</a:t>
                      </a:r>
                      <a:r>
                        <a:rPr lang="en-IN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returns the </a:t>
                      </a:r>
                      <a:r>
                        <a:rPr lang="en-IN" dirty="0" err="1" smtClean="0"/>
                        <a:t>stringVar</a:t>
                      </a:r>
                      <a:r>
                        <a:rPr lang="en-IN" dirty="0" smtClean="0"/>
                        <a:t> in lowercase (this is temporary)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stringVar.upper</a:t>
                      </a:r>
                      <a:r>
                        <a:rPr lang="en-IN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returns the </a:t>
                      </a:r>
                      <a:r>
                        <a:rPr lang="en-IN" dirty="0" err="1" smtClean="0"/>
                        <a:t>stringVar</a:t>
                      </a:r>
                      <a:r>
                        <a:rPr lang="en-IN" dirty="0" smtClean="0"/>
                        <a:t> in uppercase (this is temporary)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stringVar.replace</a:t>
                      </a:r>
                      <a:r>
                        <a:rPr lang="en-IN" dirty="0" smtClean="0"/>
                        <a:t>('a', 'b')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replaces all occurrences of a with b in the string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stringVar.strip</a:t>
                      </a:r>
                      <a:r>
                        <a:rPr lang="en-IN" dirty="0" smtClean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removes leading/trailing white space from string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9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368" y="758952"/>
            <a:ext cx="9693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Triple quotes:</a:t>
            </a:r>
          </a:p>
          <a:p>
            <a:r>
              <a:rPr lang="en-US" dirty="0" smtClean="0"/>
              <a:t>It can be used to give multiple line comments.</a:t>
            </a:r>
          </a:p>
          <a:p>
            <a:r>
              <a:rPr lang="en-US" dirty="0" smtClean="0"/>
              <a:t>It is basically used when we want to allow strings to span multiple lines, including verbatim NEWLINEs, TABs, and other special characters.</a:t>
            </a:r>
          </a:p>
          <a:p>
            <a:r>
              <a:rPr lang="en-US" dirty="0" smtClean="0"/>
              <a:t>Syntax consists of three consecutive single or double quotes.</a:t>
            </a:r>
          </a:p>
          <a:p>
            <a:r>
              <a:rPr lang="en-US" dirty="0" smtClean="0"/>
              <a:t>e.g.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4114" y="2724539"/>
            <a:ext cx="96012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err="1" smtClean="0"/>
              <a:t>para_str</a:t>
            </a:r>
            <a:r>
              <a:rPr lang="en-IN" dirty="0" smtClean="0"/>
              <a:t> </a:t>
            </a:r>
            <a:r>
              <a:rPr lang="en-IN" dirty="0"/>
              <a:t>= """this is a long string that is made up of several lines and non-printable characters such as TAB ( \t ) and they will show up that way when displayed. NEWLINEs within the string, whether explicitly given like this within the brackets [ \n ], or just a NEWLINE within the variable assignment will also show up. """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print </a:t>
            </a:r>
            <a:r>
              <a:rPr lang="en-IN" dirty="0" err="1"/>
              <a:t>para_str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Basic syntax</a:t>
            </a:r>
          </a:p>
          <a:p>
            <a:r>
              <a:rPr lang="en-US" dirty="0" smtClean="0"/>
              <a:t>Variable types</a:t>
            </a:r>
          </a:p>
          <a:p>
            <a:r>
              <a:rPr lang="en-US" dirty="0" smtClean="0"/>
              <a:t>Basic operators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Numbers</a:t>
            </a:r>
          </a:p>
          <a:p>
            <a:r>
              <a:rPr lang="en-US" dirty="0" smtClean="0"/>
              <a:t>Strings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Dictionary</a:t>
            </a:r>
          </a:p>
          <a:p>
            <a:r>
              <a:rPr lang="en-US" dirty="0" smtClean="0"/>
              <a:t>Functions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4712" y="548640"/>
            <a:ext cx="214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Lists revisited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43585" y="1194399"/>
            <a:ext cx="10405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list is a most versatile </a:t>
            </a:r>
            <a:r>
              <a:rPr lang="en-IN" dirty="0" smtClean="0"/>
              <a:t>data type </a:t>
            </a:r>
            <a:r>
              <a:rPr lang="en-IN" dirty="0"/>
              <a:t>available in Python which can be written as a list of comma-separated values (items) between square brackets. Important thing about a list is that items in a list need not be of the same type.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3585" y="2238387"/>
            <a:ext cx="928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Creating a list is as simple as putting different comma-separated values between square brackets.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585" y="3041059"/>
            <a:ext cx="41160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list1 = ['physics', 'chemistry', 1997, 2000]; </a:t>
            </a:r>
            <a:endParaRPr lang="en-IN" dirty="0" smtClean="0"/>
          </a:p>
          <a:p>
            <a:r>
              <a:rPr lang="en-IN" dirty="0" smtClean="0"/>
              <a:t>list2 </a:t>
            </a:r>
            <a:r>
              <a:rPr lang="en-IN" dirty="0"/>
              <a:t>= [1, 2, 3, 4, 5 ]; </a:t>
            </a:r>
            <a:endParaRPr lang="en-IN" dirty="0" smtClean="0"/>
          </a:p>
          <a:p>
            <a:r>
              <a:rPr lang="en-IN" dirty="0" smtClean="0"/>
              <a:t>list3 </a:t>
            </a:r>
            <a:r>
              <a:rPr lang="en-IN" dirty="0"/>
              <a:t>= ["a", "b", "c", "d"]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3585" y="2727805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3585" y="4020467"/>
            <a:ext cx="530234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Accessing Values in Lists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Square Bracket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dirty="0" smtClean="0"/>
              <a:t>) for slicing along with the index.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r>
              <a:rPr lang="en-US" dirty="0" smtClean="0"/>
              <a:t>List_1=[‘physics’, ‘chemistry’, 1997, 2000]</a:t>
            </a:r>
          </a:p>
          <a:p>
            <a:r>
              <a:rPr lang="en-US" dirty="0" smtClean="0"/>
              <a:t>List_2= [1,2,3,4,5,6,7]</a:t>
            </a:r>
          </a:p>
          <a:p>
            <a:r>
              <a:rPr lang="en-US" dirty="0" smtClean="0"/>
              <a:t>print “list1[0]:”, List_1[0]</a:t>
            </a:r>
          </a:p>
          <a:p>
            <a:r>
              <a:rPr lang="en-US" dirty="0" smtClean="0"/>
              <a:t>print “list2[1:5]”,List_2[1:5]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8312" y="2727805"/>
            <a:ext cx="491219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Updating List</a:t>
            </a:r>
          </a:p>
          <a:p>
            <a:r>
              <a:rPr lang="en-US" dirty="0" smtClean="0"/>
              <a:t>We can update single or multiple entries in a list by giving slice on the left hand of the assignment operator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= ['physics', 'chemistry', 1997, 2000];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"Value available at index 2 : "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list[2] </a:t>
            </a:r>
            <a:endParaRPr lang="en-US" dirty="0" smtClean="0"/>
          </a:p>
          <a:p>
            <a:r>
              <a:rPr lang="en-US" dirty="0" smtClean="0"/>
              <a:t>list[2</a:t>
            </a:r>
            <a:r>
              <a:rPr lang="en-US" dirty="0"/>
              <a:t>] = 2001;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"New value available at index 2 : " print list[2]</a:t>
            </a:r>
          </a:p>
        </p:txBody>
      </p:sp>
    </p:spTree>
    <p:extLst>
      <p:ext uri="{BB962C8B-B14F-4D97-AF65-F5344CB8AC3E}">
        <p14:creationId xmlns:p14="http://schemas.microsoft.com/office/powerpoint/2010/main" val="17600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3649" y="839755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List elements:</a:t>
            </a:r>
          </a:p>
          <a:p>
            <a:r>
              <a:rPr lang="en-US" dirty="0" smtClean="0"/>
              <a:t>To remove a list element we can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del </a:t>
            </a:r>
            <a:r>
              <a:rPr lang="en-US" dirty="0" smtClean="0"/>
              <a:t>statement if you know the item location or we can use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remove</a:t>
            </a:r>
            <a:r>
              <a:rPr lang="en-US" dirty="0" smtClean="0"/>
              <a:t> statement to remove an item from the list.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8294" y="2040084"/>
            <a:ext cx="362960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#!/</a:t>
            </a:r>
            <a:r>
              <a:rPr lang="en-IN" dirty="0" err="1"/>
              <a:t>usr</a:t>
            </a:r>
            <a:r>
              <a:rPr lang="en-IN" dirty="0"/>
              <a:t>/bin/python </a:t>
            </a:r>
            <a:endParaRPr lang="en-IN" dirty="0" smtClean="0"/>
          </a:p>
          <a:p>
            <a:r>
              <a:rPr lang="en-IN" dirty="0" err="1" smtClean="0"/>
              <a:t>aList</a:t>
            </a:r>
            <a:r>
              <a:rPr lang="en-IN" dirty="0" smtClean="0"/>
              <a:t> </a:t>
            </a:r>
            <a:r>
              <a:rPr lang="en-IN" dirty="0"/>
              <a:t>= [123, 'xyz', '</a:t>
            </a:r>
            <a:r>
              <a:rPr lang="en-IN" dirty="0" err="1"/>
              <a:t>zara</a:t>
            </a:r>
            <a:r>
              <a:rPr lang="en-IN" dirty="0"/>
              <a:t>', '</a:t>
            </a:r>
            <a:r>
              <a:rPr lang="en-IN" dirty="0" err="1"/>
              <a:t>abc</a:t>
            </a:r>
            <a:r>
              <a:rPr lang="en-IN" dirty="0"/>
              <a:t>', 'xyz</a:t>
            </a:r>
            <a:r>
              <a:rPr lang="en-IN" dirty="0" smtClean="0"/>
              <a:t>'];</a:t>
            </a:r>
          </a:p>
          <a:p>
            <a:r>
              <a:rPr lang="en-IN" dirty="0" err="1" smtClean="0"/>
              <a:t>aList.remove</a:t>
            </a:r>
            <a:r>
              <a:rPr lang="en-IN" dirty="0"/>
              <a:t>('xyz'); </a:t>
            </a:r>
            <a:endParaRPr lang="en-IN" dirty="0" smtClean="0"/>
          </a:p>
          <a:p>
            <a:r>
              <a:rPr lang="en-IN" dirty="0" smtClean="0"/>
              <a:t>print </a:t>
            </a:r>
            <a:r>
              <a:rPr lang="en-IN" dirty="0"/>
              <a:t>"List : ", </a:t>
            </a:r>
            <a:r>
              <a:rPr lang="en-IN" dirty="0" err="1" smtClean="0"/>
              <a:t>aList</a:t>
            </a:r>
            <a:endParaRPr lang="en-IN" dirty="0" smtClean="0"/>
          </a:p>
          <a:p>
            <a:r>
              <a:rPr lang="en-IN" dirty="0" err="1" smtClean="0"/>
              <a:t>aList.remove</a:t>
            </a:r>
            <a:r>
              <a:rPr lang="en-IN" dirty="0"/>
              <a:t>('</a:t>
            </a:r>
            <a:r>
              <a:rPr lang="en-IN" dirty="0" err="1"/>
              <a:t>abc</a:t>
            </a:r>
            <a:r>
              <a:rPr lang="en-IN" dirty="0"/>
              <a:t>'); </a:t>
            </a:r>
            <a:endParaRPr lang="en-IN" dirty="0" smtClean="0"/>
          </a:p>
          <a:p>
            <a:r>
              <a:rPr lang="en-IN" dirty="0" smtClean="0"/>
              <a:t>print </a:t>
            </a:r>
            <a:r>
              <a:rPr lang="en-IN" dirty="0"/>
              <a:t>"List : ", </a:t>
            </a:r>
            <a:r>
              <a:rPr lang="en-IN" dirty="0" err="1"/>
              <a:t>aList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0603" y="2040084"/>
            <a:ext cx="41797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smtClean="0"/>
              <a:t>list1 </a:t>
            </a:r>
            <a:r>
              <a:rPr lang="en-US" dirty="0"/>
              <a:t>= ['physics', 'chemistry', 1997, 2000];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list1 </a:t>
            </a:r>
            <a:endParaRPr lang="en-US" dirty="0" smtClean="0"/>
          </a:p>
          <a:p>
            <a:r>
              <a:rPr lang="en-US" dirty="0" smtClean="0"/>
              <a:t>del </a:t>
            </a:r>
            <a:r>
              <a:rPr lang="en-US" dirty="0"/>
              <a:t>list1[2];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"After deleting value at index 2 : "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list1</a:t>
            </a:r>
          </a:p>
        </p:txBody>
      </p:sp>
    </p:spTree>
    <p:extLst>
      <p:ext uri="{BB962C8B-B14F-4D97-AF65-F5344CB8AC3E}">
        <p14:creationId xmlns:p14="http://schemas.microsoft.com/office/powerpoint/2010/main" val="17331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3190"/>
            <a:ext cx="199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 List operation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08197"/>
              </p:ext>
            </p:extLst>
          </p:nvPr>
        </p:nvGraphicFramePr>
        <p:xfrm>
          <a:off x="1143000" y="925571"/>
          <a:ext cx="9153144" cy="2194560"/>
        </p:xfrm>
        <a:graphic>
          <a:graphicData uri="http://schemas.openxmlformats.org/drawingml/2006/table">
            <a:tbl>
              <a:tblPr/>
              <a:tblGrid>
                <a:gridCol w="3051048"/>
                <a:gridCol w="3051048"/>
                <a:gridCol w="3051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Results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len([1, 2, 3])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 2, 3] + [4, 5, 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[1, 2, 3, 4, 5, 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Concatenation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['Hi!'] *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['Hi!', 'Hi!', 'Hi!', 'Hi!']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Repetition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in [1, 2, 3]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Membership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 x in [1, 2, 3]: print x,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3511317"/>
            <a:ext cx="9378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Indexing and Slicing</a:t>
            </a:r>
          </a:p>
          <a:p>
            <a:r>
              <a:rPr lang="en-IN" dirty="0"/>
              <a:t>Because lists are sequences, indexing and slicing work the same way for lists as they do for strings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Assume:</a:t>
            </a:r>
          </a:p>
          <a:p>
            <a:r>
              <a:rPr lang="en-IN" dirty="0" smtClean="0"/>
              <a:t>L=[‘spam’, ‘Spam’, ‘SPAM!’]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05675"/>
              </p:ext>
            </p:extLst>
          </p:nvPr>
        </p:nvGraphicFramePr>
        <p:xfrm>
          <a:off x="1143000" y="4846801"/>
          <a:ext cx="9153144" cy="1463040"/>
        </p:xfrm>
        <a:graphic>
          <a:graphicData uri="http://schemas.openxmlformats.org/drawingml/2006/table">
            <a:tbl>
              <a:tblPr/>
              <a:tblGrid>
                <a:gridCol w="3051048"/>
                <a:gridCol w="3051048"/>
                <a:gridCol w="3051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Python 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Results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L[2]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'SPAM!'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Offsets start at zero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L[-2]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'Spam'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Negative: count from the 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L[1:]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['Spam', 'SPAM!']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Slicing fetches sections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8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86406"/>
              </p:ext>
            </p:extLst>
          </p:nvPr>
        </p:nvGraphicFramePr>
        <p:xfrm>
          <a:off x="7086601" y="711849"/>
          <a:ext cx="4524374" cy="5425038"/>
        </p:xfrm>
        <a:graphic>
          <a:graphicData uri="http://schemas.openxmlformats.org/drawingml/2006/table">
            <a:tbl>
              <a:tblPr/>
              <a:tblGrid>
                <a:gridCol w="449632"/>
                <a:gridCol w="4074742"/>
              </a:tblGrid>
              <a:tr h="229573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SN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Methods with Description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2"/>
                        </a:rPr>
                        <a:t>list.append</a:t>
                      </a:r>
                      <a:r>
                        <a:rPr lang="en-IN" sz="1400" dirty="0">
                          <a:hlinkClick r:id="rId2"/>
                        </a:rPr>
                        <a:t>(</a:t>
                      </a:r>
                      <a:r>
                        <a:rPr lang="en-IN" sz="1400" dirty="0" err="1">
                          <a:hlinkClick r:id="rId2"/>
                        </a:rPr>
                        <a:t>obj</a:t>
                      </a:r>
                      <a:r>
                        <a:rPr lang="en-IN" sz="1400" dirty="0">
                          <a:hlinkClick r:id="rId2"/>
                        </a:rPr>
                        <a:t>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Appends </a:t>
                      </a:r>
                      <a:r>
                        <a:rPr lang="en-IN" sz="1400" dirty="0"/>
                        <a:t>object </a:t>
                      </a:r>
                      <a:r>
                        <a:rPr lang="en-IN" sz="1400" dirty="0" err="1"/>
                        <a:t>obj</a:t>
                      </a:r>
                      <a:r>
                        <a:rPr lang="en-IN" sz="1400" dirty="0"/>
                        <a:t> to list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3"/>
                        </a:rPr>
                        <a:t>list.count</a:t>
                      </a:r>
                      <a:r>
                        <a:rPr lang="en-IN" sz="1400" dirty="0">
                          <a:hlinkClick r:id="rId3"/>
                        </a:rPr>
                        <a:t>(</a:t>
                      </a:r>
                      <a:r>
                        <a:rPr lang="en-IN" sz="1400" dirty="0" err="1">
                          <a:hlinkClick r:id="rId3"/>
                        </a:rPr>
                        <a:t>obj</a:t>
                      </a:r>
                      <a:r>
                        <a:rPr lang="en-IN" sz="1400" dirty="0">
                          <a:hlinkClick r:id="rId3"/>
                        </a:rPr>
                        <a:t>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Returns </a:t>
                      </a:r>
                      <a:r>
                        <a:rPr lang="en-IN" sz="1400" dirty="0"/>
                        <a:t>count of how many times </a:t>
                      </a:r>
                      <a:r>
                        <a:rPr lang="en-IN" sz="1400" dirty="0" err="1"/>
                        <a:t>obj</a:t>
                      </a:r>
                      <a:r>
                        <a:rPr lang="en-IN" sz="1400" dirty="0"/>
                        <a:t> occurs in list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4"/>
                        </a:rPr>
                        <a:t>list.extend</a:t>
                      </a:r>
                      <a:r>
                        <a:rPr lang="en-IN" sz="1400" dirty="0">
                          <a:hlinkClick r:id="rId4"/>
                        </a:rPr>
                        <a:t>(</a:t>
                      </a:r>
                      <a:r>
                        <a:rPr lang="en-IN" sz="1400" dirty="0" err="1">
                          <a:hlinkClick r:id="rId4"/>
                        </a:rPr>
                        <a:t>seq</a:t>
                      </a:r>
                      <a:r>
                        <a:rPr lang="en-IN" sz="1400" dirty="0">
                          <a:hlinkClick r:id="rId4"/>
                        </a:rPr>
                        <a:t>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Appends </a:t>
                      </a:r>
                      <a:r>
                        <a:rPr lang="en-IN" sz="1400" dirty="0"/>
                        <a:t>the contents of </a:t>
                      </a:r>
                      <a:r>
                        <a:rPr lang="en-IN" sz="1400" dirty="0" err="1"/>
                        <a:t>seq</a:t>
                      </a:r>
                      <a:r>
                        <a:rPr lang="en-IN" sz="1400" dirty="0"/>
                        <a:t> to list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5"/>
                        </a:rPr>
                        <a:t>list.index</a:t>
                      </a:r>
                      <a:r>
                        <a:rPr lang="en-IN" sz="1400" dirty="0">
                          <a:hlinkClick r:id="rId5"/>
                        </a:rPr>
                        <a:t>(</a:t>
                      </a:r>
                      <a:r>
                        <a:rPr lang="en-IN" sz="1400" dirty="0" err="1">
                          <a:hlinkClick r:id="rId5"/>
                        </a:rPr>
                        <a:t>obj</a:t>
                      </a:r>
                      <a:r>
                        <a:rPr lang="en-IN" sz="1400" dirty="0">
                          <a:hlinkClick r:id="rId5"/>
                        </a:rPr>
                        <a:t>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Returns </a:t>
                      </a:r>
                      <a:r>
                        <a:rPr lang="en-IN" sz="1400" dirty="0"/>
                        <a:t>the lowest index in list that </a:t>
                      </a:r>
                      <a:r>
                        <a:rPr lang="en-IN" sz="1400" dirty="0" err="1"/>
                        <a:t>obj</a:t>
                      </a:r>
                      <a:r>
                        <a:rPr lang="en-IN" sz="1400" dirty="0"/>
                        <a:t> appears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6"/>
                        </a:rPr>
                        <a:t>list.insert</a:t>
                      </a:r>
                      <a:r>
                        <a:rPr lang="en-IN" sz="1400" dirty="0">
                          <a:hlinkClick r:id="rId6"/>
                        </a:rPr>
                        <a:t>(index, </a:t>
                      </a:r>
                      <a:r>
                        <a:rPr lang="en-IN" sz="1400" dirty="0" err="1">
                          <a:hlinkClick r:id="rId6"/>
                        </a:rPr>
                        <a:t>obj</a:t>
                      </a:r>
                      <a:r>
                        <a:rPr lang="en-IN" sz="1400" dirty="0">
                          <a:hlinkClick r:id="rId6"/>
                        </a:rPr>
                        <a:t>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Inserts </a:t>
                      </a:r>
                      <a:r>
                        <a:rPr lang="en-IN" sz="1400" dirty="0"/>
                        <a:t>object </a:t>
                      </a:r>
                      <a:r>
                        <a:rPr lang="en-IN" sz="1400" dirty="0" err="1"/>
                        <a:t>obj</a:t>
                      </a:r>
                      <a:r>
                        <a:rPr lang="en-IN" sz="1400" dirty="0"/>
                        <a:t> into list at offset index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7"/>
                        </a:rPr>
                        <a:t>list.pop</a:t>
                      </a:r>
                      <a:r>
                        <a:rPr lang="en-IN" sz="1400" dirty="0">
                          <a:hlinkClick r:id="rId7"/>
                        </a:rPr>
                        <a:t>(</a:t>
                      </a:r>
                      <a:r>
                        <a:rPr lang="en-IN" sz="1400" dirty="0" err="1">
                          <a:hlinkClick r:id="rId7"/>
                        </a:rPr>
                        <a:t>obj</a:t>
                      </a:r>
                      <a:r>
                        <a:rPr lang="en-IN" sz="1400" dirty="0">
                          <a:hlinkClick r:id="rId7"/>
                        </a:rPr>
                        <a:t>=list[-1])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Removes </a:t>
                      </a:r>
                      <a:r>
                        <a:rPr lang="en-IN" sz="1400" dirty="0"/>
                        <a:t>and returns last object or </a:t>
                      </a:r>
                      <a:r>
                        <a:rPr lang="en-IN" sz="1400" dirty="0" err="1"/>
                        <a:t>obj</a:t>
                      </a:r>
                      <a:r>
                        <a:rPr lang="en-IN" sz="1400" dirty="0"/>
                        <a:t> from list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8"/>
                        </a:rPr>
                        <a:t>list.remove</a:t>
                      </a:r>
                      <a:r>
                        <a:rPr lang="en-IN" sz="1400" dirty="0">
                          <a:hlinkClick r:id="rId8"/>
                        </a:rPr>
                        <a:t>(</a:t>
                      </a:r>
                      <a:r>
                        <a:rPr lang="en-IN" sz="1400" dirty="0" err="1">
                          <a:hlinkClick r:id="rId8"/>
                        </a:rPr>
                        <a:t>obj</a:t>
                      </a:r>
                      <a:r>
                        <a:rPr lang="en-IN" sz="1400" dirty="0">
                          <a:hlinkClick r:id="rId8"/>
                        </a:rPr>
                        <a:t>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Removes </a:t>
                      </a:r>
                      <a:r>
                        <a:rPr lang="en-IN" sz="1400" dirty="0"/>
                        <a:t>object </a:t>
                      </a:r>
                      <a:r>
                        <a:rPr lang="en-IN" sz="1400" dirty="0" err="1"/>
                        <a:t>obj</a:t>
                      </a:r>
                      <a:r>
                        <a:rPr lang="en-IN" sz="1400" dirty="0"/>
                        <a:t> from list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9"/>
                        </a:rPr>
                        <a:t>list.reverse</a:t>
                      </a:r>
                      <a:r>
                        <a:rPr lang="en-IN" sz="1400" dirty="0">
                          <a:hlinkClick r:id="rId9"/>
                        </a:rPr>
                        <a:t>()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Reverses </a:t>
                      </a:r>
                      <a:r>
                        <a:rPr lang="en-IN" sz="1400" dirty="0"/>
                        <a:t>objects of list in place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3932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hlinkClick r:id="rId10"/>
                        </a:rPr>
                        <a:t>list.sort</a:t>
                      </a:r>
                      <a:r>
                        <a:rPr lang="en-IN" sz="1400" dirty="0">
                          <a:hlinkClick r:id="rId10"/>
                        </a:rPr>
                        <a:t>([</a:t>
                      </a:r>
                      <a:r>
                        <a:rPr lang="en-IN" sz="1400" dirty="0" err="1">
                          <a:hlinkClick r:id="rId10"/>
                        </a:rPr>
                        <a:t>func</a:t>
                      </a:r>
                      <a:r>
                        <a:rPr lang="en-IN" sz="1400" dirty="0">
                          <a:hlinkClick r:id="rId10"/>
                        </a:rPr>
                        <a:t>])</a:t>
                      </a:r>
                      <a:endParaRPr lang="en-IN" sz="1400" dirty="0"/>
                    </a:p>
                    <a:p>
                      <a:r>
                        <a:rPr lang="en-IN" sz="1400" dirty="0" smtClean="0"/>
                        <a:t>Sorts </a:t>
                      </a:r>
                      <a:r>
                        <a:rPr lang="en-IN" sz="1400" dirty="0"/>
                        <a:t>objects of list, use compare </a:t>
                      </a:r>
                      <a:r>
                        <a:rPr lang="en-IN" sz="1400" dirty="0" err="1"/>
                        <a:t>func</a:t>
                      </a:r>
                      <a:r>
                        <a:rPr lang="en-IN" sz="1400" dirty="0"/>
                        <a:t> if given</a:t>
                      </a:r>
                    </a:p>
                  </a:txBody>
                  <a:tcPr marL="46291" marR="46291" marT="23145" marB="23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82705"/>
              </p:ext>
            </p:extLst>
          </p:nvPr>
        </p:nvGraphicFramePr>
        <p:xfrm>
          <a:off x="824456" y="961642"/>
          <a:ext cx="4452394" cy="4353435"/>
        </p:xfrm>
        <a:graphic>
          <a:graphicData uri="http://schemas.openxmlformats.org/drawingml/2006/table">
            <a:tbl>
              <a:tblPr/>
              <a:tblGrid>
                <a:gridCol w="463337"/>
                <a:gridCol w="3989057"/>
              </a:tblGrid>
              <a:tr h="32232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Function with Description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11"/>
                        </a:rPr>
                        <a:t>cmp</a:t>
                      </a:r>
                      <a:r>
                        <a:rPr lang="en-IN" sz="1600" dirty="0">
                          <a:hlinkClick r:id="rId11"/>
                        </a:rPr>
                        <a:t>(list1, list2)</a:t>
                      </a:r>
                      <a:endParaRPr lang="en-IN" sz="1600" dirty="0"/>
                    </a:p>
                    <a:p>
                      <a:r>
                        <a:rPr lang="en-IN" sz="1600" dirty="0" smtClean="0"/>
                        <a:t>Compares </a:t>
                      </a:r>
                      <a:r>
                        <a:rPr lang="en-IN" sz="1600" dirty="0"/>
                        <a:t>elements of both lists.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12"/>
                        </a:rPr>
                        <a:t>len</a:t>
                      </a:r>
                      <a:r>
                        <a:rPr lang="en-IN" sz="1600" dirty="0">
                          <a:hlinkClick r:id="rId12"/>
                        </a:rPr>
                        <a:t>(list)</a:t>
                      </a:r>
                      <a:endParaRPr lang="en-IN" sz="1600" dirty="0"/>
                    </a:p>
                    <a:p>
                      <a:r>
                        <a:rPr lang="en-IN" sz="1600" dirty="0" smtClean="0"/>
                        <a:t>Gives </a:t>
                      </a:r>
                      <a:r>
                        <a:rPr lang="en-IN" sz="1600" dirty="0"/>
                        <a:t>the total length of the list.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hlinkClick r:id="rId13"/>
                        </a:rPr>
                        <a:t>max(list)</a:t>
                      </a:r>
                      <a:endParaRPr lang="en-IN" sz="1600" dirty="0"/>
                    </a:p>
                    <a:p>
                      <a:r>
                        <a:rPr lang="en-IN" sz="1600" dirty="0" smtClean="0"/>
                        <a:t>Returns </a:t>
                      </a:r>
                      <a:r>
                        <a:rPr lang="en-IN" sz="1600" dirty="0"/>
                        <a:t>item from the list with max value.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hlinkClick r:id="rId14"/>
                        </a:rPr>
                        <a:t>min(list)</a:t>
                      </a:r>
                      <a:endParaRPr lang="en-IN" sz="1600" dirty="0"/>
                    </a:p>
                    <a:p>
                      <a:r>
                        <a:rPr lang="en-IN" sz="1600" dirty="0" smtClean="0"/>
                        <a:t>Returns </a:t>
                      </a:r>
                      <a:r>
                        <a:rPr lang="en-IN" sz="1600" dirty="0"/>
                        <a:t>item from the list with min value.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hlinkClick r:id="rId15"/>
                        </a:rPr>
                        <a:t>list(</a:t>
                      </a:r>
                      <a:r>
                        <a:rPr lang="en-IN" sz="1600" dirty="0" err="1">
                          <a:hlinkClick r:id="rId15"/>
                        </a:rPr>
                        <a:t>seq</a:t>
                      </a:r>
                      <a:r>
                        <a:rPr lang="en-IN" sz="1600" dirty="0">
                          <a:hlinkClick r:id="rId15"/>
                        </a:rPr>
                        <a:t>)</a:t>
                      </a:r>
                      <a:endParaRPr lang="en-IN" sz="1600" dirty="0"/>
                    </a:p>
                    <a:p>
                      <a:r>
                        <a:rPr lang="en-IN" sz="1600" dirty="0" smtClean="0"/>
                        <a:t>Converts </a:t>
                      </a:r>
                      <a:r>
                        <a:rPr lang="en-IN" sz="1600" dirty="0"/>
                        <a:t>a tuple into list.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9625" y="508516"/>
            <a:ext cx="307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Built-in functions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3525" y="800100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Practice Exercise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6875" y="1628775"/>
            <a:ext cx="48916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Find the max and min value in the following list.</a:t>
            </a:r>
          </a:p>
          <a:p>
            <a:r>
              <a:rPr lang="en-US" dirty="0" smtClean="0"/>
              <a:t>List_1=[23,1,34,79,45,56,88,5,90]</a:t>
            </a:r>
          </a:p>
          <a:p>
            <a:r>
              <a:rPr lang="en-US" dirty="0"/>
              <a:t>2. Compare two user given list.</a:t>
            </a:r>
          </a:p>
          <a:p>
            <a:r>
              <a:rPr lang="en-US" dirty="0" smtClean="0"/>
              <a:t>3</a:t>
            </a:r>
            <a:r>
              <a:rPr lang="en-US" dirty="0"/>
              <a:t>. Reverse a user given list.</a:t>
            </a:r>
          </a:p>
          <a:p>
            <a:r>
              <a:rPr lang="en-US" dirty="0"/>
              <a:t>4. Sort a user given 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5. Convert a tuple in a list.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3025" y="384512"/>
            <a:ext cx="2047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 Revisited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3025" y="753844"/>
            <a:ext cx="5635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Accessing values in a dictionary:</a:t>
            </a:r>
          </a:p>
          <a:p>
            <a:r>
              <a:rPr lang="en-US" dirty="0" smtClean="0"/>
              <a:t>To access </a:t>
            </a:r>
            <a:r>
              <a:rPr lang="en-US" dirty="0" err="1" smtClean="0"/>
              <a:t>dict</a:t>
            </a:r>
            <a:r>
              <a:rPr lang="en-US" dirty="0" smtClean="0"/>
              <a:t> elements, use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[] </a:t>
            </a:r>
            <a:r>
              <a:rPr lang="en-US" dirty="0" smtClean="0"/>
              <a:t>with key to obtain its value.</a:t>
            </a:r>
          </a:p>
          <a:p>
            <a:r>
              <a:rPr lang="en-US" dirty="0" smtClean="0"/>
              <a:t>e.g.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3025" y="1653659"/>
            <a:ext cx="42862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'Zara', 'Age': 7, 'Class': 'First'}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3025" y="2941766"/>
            <a:ext cx="547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Updating Dictionary:</a:t>
            </a:r>
          </a:p>
          <a:p>
            <a:r>
              <a:rPr lang="en-IN" dirty="0"/>
              <a:t>You can update a dictionary by adding a new entry or a key-value pair, modifying an existing entry, or deleting an existing entry as shown below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3025" y="4142095"/>
            <a:ext cx="490537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'Zara', 'Age': 7, 'Class': 'First'}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/>
              <a:t>['Age'] = 8;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update existing entry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dict</a:t>
            </a:r>
            <a:r>
              <a:rPr lang="en-US" dirty="0"/>
              <a:t>['School'] = "DPS School";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Add new entry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err="1"/>
              <a:t>dict</a:t>
            </a:r>
            <a:r>
              <a:rPr lang="en-US" dirty="0"/>
              <a:t>['School']: ", </a:t>
            </a:r>
            <a:r>
              <a:rPr lang="en-US" dirty="0" err="1"/>
              <a:t>dict</a:t>
            </a:r>
            <a:r>
              <a:rPr lang="en-US" dirty="0"/>
              <a:t>['School']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3325" y="685800"/>
            <a:ext cx="438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Dictionary elements:</a:t>
            </a:r>
          </a:p>
          <a:p>
            <a:r>
              <a:rPr lang="en-US" dirty="0" smtClean="0"/>
              <a:t>You can either remove individual </a:t>
            </a:r>
            <a:r>
              <a:rPr lang="en-US" dirty="0" err="1" smtClean="0"/>
              <a:t>dict</a:t>
            </a:r>
            <a:r>
              <a:rPr lang="en-US" dirty="0" smtClean="0"/>
              <a:t> elements or clear an entire dict. E.g.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1838325"/>
            <a:ext cx="485775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'Zara', 'Age': 7, 'Class': 'First'} </a:t>
            </a:r>
            <a:endParaRPr lang="en-US" dirty="0" smtClean="0"/>
          </a:p>
          <a:p>
            <a:r>
              <a:rPr lang="en-US" dirty="0" smtClean="0"/>
              <a:t>del </a:t>
            </a:r>
            <a:r>
              <a:rPr lang="en-US" dirty="0" err="1"/>
              <a:t>dict</a:t>
            </a:r>
            <a:r>
              <a:rPr lang="en-US" dirty="0"/>
              <a:t>['Name'];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remove entry with key 'Name' </a:t>
            </a:r>
            <a:r>
              <a:rPr lang="en-US" dirty="0" err="1"/>
              <a:t>dict.clear</a:t>
            </a:r>
            <a:r>
              <a:rPr lang="en-US" dirty="0"/>
              <a:t>();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remove all entries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del </a:t>
            </a:r>
            <a:r>
              <a:rPr lang="en-US" dirty="0" err="1"/>
              <a:t>dict</a:t>
            </a:r>
            <a:r>
              <a:rPr lang="en-US" dirty="0"/>
              <a:t> 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delete entire dictionary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</a:t>
            </a:r>
            <a:r>
              <a:rPr lang="en-US" dirty="0" err="1"/>
              <a:t>dict</a:t>
            </a:r>
            <a:r>
              <a:rPr lang="en-US" dirty="0"/>
              <a:t>['School']: ", </a:t>
            </a:r>
            <a:r>
              <a:rPr lang="en-US" dirty="0" err="1"/>
              <a:t>dict</a:t>
            </a:r>
            <a:r>
              <a:rPr lang="en-US" dirty="0"/>
              <a:t>['School']</a:t>
            </a:r>
          </a:p>
        </p:txBody>
      </p:sp>
    </p:spTree>
    <p:extLst>
      <p:ext uri="{BB962C8B-B14F-4D97-AF65-F5344CB8AC3E}">
        <p14:creationId xmlns:p14="http://schemas.microsoft.com/office/powerpoint/2010/main" val="11249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775" y="600075"/>
            <a:ext cx="27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 in Dictionary function: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40418"/>
              </p:ext>
            </p:extLst>
          </p:nvPr>
        </p:nvGraphicFramePr>
        <p:xfrm>
          <a:off x="3028950" y="1343819"/>
          <a:ext cx="5543551" cy="4023360"/>
        </p:xfrm>
        <a:graphic>
          <a:graphicData uri="http://schemas.openxmlformats.org/drawingml/2006/table">
            <a:tbl>
              <a:tblPr/>
              <a:tblGrid>
                <a:gridCol w="466725"/>
                <a:gridCol w="507682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2"/>
                        </a:rPr>
                        <a:t>cmp</a:t>
                      </a:r>
                      <a:r>
                        <a:rPr lang="en-IN" dirty="0">
                          <a:hlinkClick r:id="rId2"/>
                        </a:rPr>
                        <a:t>(dict1, dict2)</a:t>
                      </a:r>
                      <a:endParaRPr lang="en-IN" dirty="0"/>
                    </a:p>
                    <a:p>
                      <a:r>
                        <a:rPr lang="en-IN" dirty="0"/>
                        <a:t>Compares elements of both dict.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hlinkClick r:id="rId3"/>
                        </a:rPr>
                        <a:t>len(dict)</a:t>
                      </a:r>
                      <a:endParaRPr lang="en-IN"/>
                    </a:p>
                    <a:p>
                      <a:r>
                        <a:rPr lang="en-IN"/>
                        <a:t>Gives the total length of the dictionary. This would be equal to the number of items in the dictionary.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4"/>
                        </a:rPr>
                        <a:t>str</a:t>
                      </a:r>
                      <a:r>
                        <a:rPr lang="en-IN" dirty="0">
                          <a:hlinkClick r:id="rId4"/>
                        </a:rPr>
                        <a:t>(</a:t>
                      </a:r>
                      <a:r>
                        <a:rPr lang="en-IN" dirty="0" err="1">
                          <a:hlinkClick r:id="rId4"/>
                        </a:rPr>
                        <a:t>dict</a:t>
                      </a:r>
                      <a:r>
                        <a:rPr lang="en-IN" dirty="0">
                          <a:hlinkClick r:id="rId4"/>
                        </a:rPr>
                        <a:t>)</a:t>
                      </a:r>
                      <a:endParaRPr lang="en-IN" dirty="0"/>
                    </a:p>
                    <a:p>
                      <a:r>
                        <a:rPr lang="en-IN" dirty="0"/>
                        <a:t>Produces a printable string representation of a dictionary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type(variable)</a:t>
                      </a:r>
                      <a:endParaRPr lang="en-IN" dirty="0"/>
                    </a:p>
                    <a:p>
                      <a:r>
                        <a:rPr lang="en-IN" dirty="0"/>
                        <a:t>Returns the type of the passed variable. If passed variable is dictionary, then it would return a dictionary type.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0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1970"/>
              </p:ext>
            </p:extLst>
          </p:nvPr>
        </p:nvGraphicFramePr>
        <p:xfrm>
          <a:off x="2953018" y="648578"/>
          <a:ext cx="6629132" cy="5767462"/>
        </p:xfrm>
        <a:graphic>
          <a:graphicData uri="http://schemas.openxmlformats.org/drawingml/2006/table">
            <a:tbl>
              <a:tblPr/>
              <a:tblGrid>
                <a:gridCol w="475982"/>
                <a:gridCol w="6153150"/>
              </a:tblGrid>
              <a:tr h="269649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Methods with Description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2"/>
                        </a:rPr>
                        <a:t>dict.clear</a:t>
                      </a:r>
                      <a:r>
                        <a:rPr lang="en-IN" sz="1600" dirty="0">
                          <a:hlinkClick r:id="rId2"/>
                        </a:rPr>
                        <a:t>()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Removes all elements of dictionary </a:t>
                      </a:r>
                      <a:r>
                        <a:rPr lang="en-IN" sz="1600" i="1" dirty="0" err="1"/>
                        <a:t>dict</a:t>
                      </a:r>
                      <a:endParaRPr lang="en-IN" sz="16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hlinkClick r:id="rId3"/>
                        </a:rPr>
                        <a:t>dict.copy()</a:t>
                      </a:r>
                      <a:endParaRPr lang="en-IN" sz="1600"/>
                    </a:p>
                    <a:p>
                      <a:r>
                        <a:rPr lang="en-IN" sz="1600"/>
                        <a:t>Returns a shallow copy of dictionary </a:t>
                      </a:r>
                      <a:r>
                        <a:rPr lang="en-IN" sz="1600" i="1"/>
                        <a:t>dict</a:t>
                      </a:r>
                      <a:endParaRPr lang="en-IN" sz="16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hlinkClick r:id="rId4"/>
                        </a:rPr>
                        <a:t>dict.fromkeys()</a:t>
                      </a:r>
                      <a:endParaRPr lang="en-IN" sz="1600"/>
                    </a:p>
                    <a:p>
                      <a:r>
                        <a:rPr lang="en-IN" sz="1600"/>
                        <a:t>Create a new dictionary with keys from seq and values </a:t>
                      </a:r>
                      <a:r>
                        <a:rPr lang="en-IN" sz="1600" i="1"/>
                        <a:t>set</a:t>
                      </a:r>
                      <a:r>
                        <a:rPr lang="en-IN" sz="1600"/>
                        <a:t> to </a:t>
                      </a:r>
                      <a:r>
                        <a:rPr lang="en-IN" sz="1600" i="1"/>
                        <a:t>value</a:t>
                      </a:r>
                      <a:r>
                        <a:rPr lang="en-IN" sz="1600"/>
                        <a:t>.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hlinkClick r:id="rId5"/>
                        </a:rPr>
                        <a:t>dict.get(key, default=None)</a:t>
                      </a:r>
                      <a:endParaRPr lang="en-IN" sz="1600"/>
                    </a:p>
                    <a:p>
                      <a:r>
                        <a:rPr lang="en-IN" sz="1600"/>
                        <a:t>For </a:t>
                      </a:r>
                      <a:r>
                        <a:rPr lang="en-IN" sz="1600" i="1"/>
                        <a:t>key</a:t>
                      </a:r>
                      <a:r>
                        <a:rPr lang="en-IN" sz="1600"/>
                        <a:t> key, returns value or default if key not in dictionary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6"/>
                        </a:rPr>
                        <a:t>dict.has_key</a:t>
                      </a:r>
                      <a:r>
                        <a:rPr lang="en-IN" sz="1600" dirty="0">
                          <a:hlinkClick r:id="rId6"/>
                        </a:rPr>
                        <a:t>(key)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Returns </a:t>
                      </a:r>
                      <a:r>
                        <a:rPr lang="en-IN" sz="1600" i="1" dirty="0"/>
                        <a:t>true</a:t>
                      </a:r>
                      <a:r>
                        <a:rPr lang="en-IN" sz="1600" dirty="0"/>
                        <a:t> if key in dictionary </a:t>
                      </a:r>
                      <a:r>
                        <a:rPr lang="en-IN" sz="1600" i="1" dirty="0" err="1"/>
                        <a:t>dict</a:t>
                      </a:r>
                      <a:r>
                        <a:rPr lang="en-IN" sz="1600" dirty="0"/>
                        <a:t>, </a:t>
                      </a:r>
                      <a:r>
                        <a:rPr lang="en-IN" sz="1600" i="1" dirty="0"/>
                        <a:t>false</a:t>
                      </a:r>
                      <a:r>
                        <a:rPr lang="en-IN" sz="1600" dirty="0"/>
                        <a:t> otherwise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7"/>
                        </a:rPr>
                        <a:t>dict.items</a:t>
                      </a:r>
                      <a:r>
                        <a:rPr lang="en-IN" sz="1600" dirty="0">
                          <a:hlinkClick r:id="rId7"/>
                        </a:rPr>
                        <a:t>()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Returns a list of </a:t>
                      </a:r>
                      <a:r>
                        <a:rPr lang="en-IN" sz="1600" i="1" dirty="0" err="1"/>
                        <a:t>dict</a:t>
                      </a:r>
                      <a:r>
                        <a:rPr lang="en-IN" sz="1600" dirty="0" err="1"/>
                        <a:t>'s</a:t>
                      </a:r>
                      <a:r>
                        <a:rPr lang="en-IN" sz="1600" dirty="0"/>
                        <a:t> (key, value) tuple pairs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8"/>
                        </a:rPr>
                        <a:t>dict.keys</a:t>
                      </a:r>
                      <a:r>
                        <a:rPr lang="en-IN" sz="1600" dirty="0">
                          <a:hlinkClick r:id="rId8"/>
                        </a:rPr>
                        <a:t>()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Returns list of dictionary </a:t>
                      </a:r>
                      <a:r>
                        <a:rPr lang="en-IN" sz="1600" dirty="0" err="1"/>
                        <a:t>dict's</a:t>
                      </a:r>
                      <a:r>
                        <a:rPr lang="en-IN" sz="1600" dirty="0"/>
                        <a:t> keys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9"/>
                        </a:rPr>
                        <a:t>dict.setdefault</a:t>
                      </a:r>
                      <a:r>
                        <a:rPr lang="en-IN" sz="1600" dirty="0">
                          <a:hlinkClick r:id="rId9"/>
                        </a:rPr>
                        <a:t>(key, default=None)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Similar to get(), but will set </a:t>
                      </a:r>
                      <a:r>
                        <a:rPr lang="en-IN" sz="1600" dirty="0" err="1"/>
                        <a:t>dict</a:t>
                      </a:r>
                      <a:r>
                        <a:rPr lang="en-IN" sz="1600" dirty="0"/>
                        <a:t>[key]=default if </a:t>
                      </a:r>
                      <a:r>
                        <a:rPr lang="en-IN" sz="1600" i="1" dirty="0"/>
                        <a:t>key</a:t>
                      </a:r>
                      <a:r>
                        <a:rPr lang="en-IN" sz="1600" dirty="0"/>
                        <a:t> is not already in </a:t>
                      </a:r>
                      <a:r>
                        <a:rPr lang="en-IN" sz="1600" dirty="0" err="1"/>
                        <a:t>dict</a:t>
                      </a:r>
                      <a:endParaRPr lang="en-IN" sz="1600" dirty="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hlinkClick r:id="rId10"/>
                        </a:rPr>
                        <a:t>dict.update(dict2)</a:t>
                      </a:r>
                      <a:endParaRPr lang="en-IN" sz="1600"/>
                    </a:p>
                    <a:p>
                      <a:r>
                        <a:rPr lang="en-IN" sz="1600"/>
                        <a:t>Adds dictionary </a:t>
                      </a:r>
                      <a:r>
                        <a:rPr lang="en-IN" sz="1600" i="1"/>
                        <a:t>dict2</a:t>
                      </a:r>
                      <a:r>
                        <a:rPr lang="en-IN" sz="1600"/>
                        <a:t>'s key-values pairs to </a:t>
                      </a:r>
                      <a:r>
                        <a:rPr lang="en-IN" sz="1600" i="1"/>
                        <a:t>dict</a:t>
                      </a:r>
                      <a:endParaRPr lang="en-IN" sz="1600"/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3692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hlinkClick r:id="rId11"/>
                        </a:rPr>
                        <a:t>dict.values</a:t>
                      </a:r>
                      <a:r>
                        <a:rPr lang="en-IN" sz="1600" dirty="0">
                          <a:hlinkClick r:id="rId11"/>
                        </a:rPr>
                        <a:t>()</a:t>
                      </a:r>
                      <a:endParaRPr lang="en-IN" sz="1600" dirty="0"/>
                    </a:p>
                    <a:p>
                      <a:r>
                        <a:rPr lang="en-IN" sz="1600" dirty="0"/>
                        <a:t>Returns list of dictionary </a:t>
                      </a:r>
                      <a:r>
                        <a:rPr lang="en-IN" sz="1600" i="1" dirty="0" err="1"/>
                        <a:t>dict</a:t>
                      </a:r>
                      <a:r>
                        <a:rPr lang="en-IN" sz="1600" dirty="0" err="1"/>
                        <a:t>'s</a:t>
                      </a:r>
                      <a:r>
                        <a:rPr lang="en-IN" sz="1600" dirty="0"/>
                        <a:t> values</a:t>
                      </a:r>
                    </a:p>
                  </a:txBody>
                  <a:tcPr marL="58802" marR="58802" marT="29401" marB="29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6850" y="279246"/>
            <a:ext cx="20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975" y="6096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9225" y="1419225"/>
            <a:ext cx="38957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{'Name': 'Zara', 'Age': 7};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"Variable Type : %s" % type 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9226" y="2905125"/>
            <a:ext cx="453389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smtClean="0"/>
              <a:t>dict1 </a:t>
            </a:r>
            <a:r>
              <a:rPr lang="en-US" dirty="0"/>
              <a:t>= {'Name': 'Zara', 'Age': 7}; </a:t>
            </a:r>
            <a:endParaRPr lang="en-US" dirty="0" smtClean="0"/>
          </a:p>
          <a:p>
            <a:r>
              <a:rPr lang="en-US" dirty="0" smtClean="0"/>
              <a:t>dict2 </a:t>
            </a:r>
            <a:r>
              <a:rPr lang="en-US" dirty="0"/>
              <a:t>= {'Name': '</a:t>
            </a:r>
            <a:r>
              <a:rPr lang="en-US" dirty="0" err="1"/>
              <a:t>Mahnaz</a:t>
            </a:r>
            <a:r>
              <a:rPr lang="en-US" dirty="0"/>
              <a:t>', 'Age': 27}; </a:t>
            </a:r>
            <a:endParaRPr lang="en-US" dirty="0" smtClean="0"/>
          </a:p>
          <a:p>
            <a:r>
              <a:rPr lang="en-US" dirty="0" smtClean="0"/>
              <a:t>dict3 </a:t>
            </a:r>
            <a:r>
              <a:rPr lang="en-US" dirty="0"/>
              <a:t>= {'Name': '</a:t>
            </a:r>
            <a:r>
              <a:rPr lang="en-US" dirty="0" err="1"/>
              <a:t>Abid</a:t>
            </a:r>
            <a:r>
              <a:rPr lang="en-US" dirty="0"/>
              <a:t>', 'Age': 27}; </a:t>
            </a:r>
            <a:endParaRPr lang="en-US" dirty="0" smtClean="0"/>
          </a:p>
          <a:p>
            <a:r>
              <a:rPr lang="en-US" dirty="0" smtClean="0"/>
              <a:t>dict4 </a:t>
            </a:r>
            <a:r>
              <a:rPr lang="en-US" dirty="0"/>
              <a:t>= {'Name': 'Zara', 'Age': 7</a:t>
            </a:r>
            <a:r>
              <a:rPr lang="en-US" dirty="0" smtClean="0"/>
              <a:t>};</a:t>
            </a:r>
          </a:p>
          <a:p>
            <a:r>
              <a:rPr lang="en-US" dirty="0" smtClean="0"/>
              <a:t>print </a:t>
            </a:r>
            <a:r>
              <a:rPr lang="en-US" dirty="0"/>
              <a:t>"Return Value : %d" % </a:t>
            </a:r>
            <a:r>
              <a:rPr lang="en-US" dirty="0" err="1"/>
              <a:t>cmp</a:t>
            </a:r>
            <a:r>
              <a:rPr lang="en-US" dirty="0"/>
              <a:t> (dict1, dict2)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"Return Value : %d" % </a:t>
            </a:r>
            <a:r>
              <a:rPr lang="en-US" dirty="0" err="1"/>
              <a:t>cmp</a:t>
            </a:r>
            <a:r>
              <a:rPr lang="en-US" dirty="0"/>
              <a:t> (dict2, dict3)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"Return Value : %d" % </a:t>
            </a:r>
            <a:r>
              <a:rPr lang="en-US" dirty="0" err="1"/>
              <a:t>cmp</a:t>
            </a:r>
            <a:r>
              <a:rPr lang="en-US" dirty="0"/>
              <a:t> (dict1, dict4)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8050" y="1419225"/>
            <a:ext cx="442912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endParaRPr lang="en-US" dirty="0" smtClean="0"/>
          </a:p>
          <a:p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/>
              <a:t>= ('name', 'age', 'sex')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dict.fromkeys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"New Dictionary : %s" %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err="1" smtClean="0"/>
              <a:t>dict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dict.fromkeys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, 10)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/>
              <a:t>"New Dictionary : %s" %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5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2075" y="723900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2075" y="1190625"/>
            <a:ext cx="1032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has two functions designed for accepting data directly from user: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nput()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raw_input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dirty="0" err="1"/>
              <a:t>raw_input</a:t>
            </a:r>
            <a:r>
              <a:rPr lang="en-US" dirty="0"/>
              <a:t>() asks the user for a string of data (ended with a newline), and simply returns the string. It can also take an argument, which is displayed as a prompt before the user enters the data. E.g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2075" y="2765346"/>
            <a:ext cx="364080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raw_input</a:t>
            </a:r>
            <a:r>
              <a:rPr lang="en-US" dirty="0"/>
              <a:t>('What is your name?') </a:t>
            </a:r>
          </a:p>
          <a:p>
            <a:r>
              <a:rPr lang="en-US" dirty="0"/>
              <a:t>print ('Your name is ' + x)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2076" y="3762375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input() uses </a:t>
            </a:r>
            <a:r>
              <a:rPr lang="en-US" dirty="0" err="1"/>
              <a:t>raw_input</a:t>
            </a:r>
            <a:r>
              <a:rPr lang="en-US" dirty="0"/>
              <a:t> to read a string of data, and then attempts to evaluate it as if it were a Python program, and then returns the value that results. </a:t>
            </a:r>
            <a:endParaRPr lang="en-US" dirty="0" smtClean="0"/>
          </a:p>
          <a:p>
            <a:r>
              <a:rPr lang="en-US" dirty="0" smtClean="0"/>
              <a:t>Basically, it takes formatted input such as list, dictionary, equation etc.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4950" y="5153025"/>
            <a:ext cx="50577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input('What are the first 10 perfect squares? ') </a:t>
            </a:r>
            <a:endParaRPr lang="en-US" dirty="0" smtClean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are the first 10 perfect squares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map(lambda x: x*x, range(10))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7050" y="5486400"/>
            <a:ext cx="2913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Message displayed on screen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153025" y="5610225"/>
            <a:ext cx="1724025" cy="6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62775" y="6162675"/>
            <a:ext cx="25744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 input for evaluation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4457700" y="5855732"/>
            <a:ext cx="2505075" cy="49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2150596"/>
            <a:ext cx="3154679" cy="146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72" y="3916276"/>
            <a:ext cx="3154678" cy="15066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376" y="2130552"/>
            <a:ext cx="453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There are three different ways to start Python: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376" y="4158823"/>
            <a:ext cx="6059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Script from the Command-line: </a:t>
            </a:r>
            <a:r>
              <a:rPr lang="en-IN" dirty="0" smtClean="0"/>
              <a:t>Python script can be executed </a:t>
            </a:r>
          </a:p>
          <a:p>
            <a:r>
              <a:rPr lang="en-IN" dirty="0" smtClean="0"/>
              <a:t>at command line 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2376" y="2727432"/>
            <a:ext cx="54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Interactive Interpreter: </a:t>
            </a:r>
            <a:r>
              <a:rPr lang="en-IN" dirty="0" smtClean="0"/>
              <a:t>Enter </a:t>
            </a:r>
            <a:r>
              <a:rPr lang="en-IN" b="1" dirty="0" smtClean="0"/>
              <a:t>python</a:t>
            </a:r>
            <a:r>
              <a:rPr lang="en-IN" dirty="0" smtClean="0"/>
              <a:t> the command line.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376" y="5540846"/>
            <a:ext cx="847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Integrated Development Environment: </a:t>
            </a:r>
            <a:r>
              <a:rPr lang="en-US" dirty="0" smtClean="0"/>
              <a:t>Run python form a Graphical User Interface (GUI)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1248" y="859536"/>
            <a:ext cx="25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Running Python</a:t>
            </a:r>
          </a:p>
        </p:txBody>
      </p:sp>
    </p:spTree>
    <p:extLst>
      <p:ext uri="{BB962C8B-B14F-4D97-AF65-F5344CB8AC3E}">
        <p14:creationId xmlns:p14="http://schemas.microsoft.com/office/powerpoint/2010/main" val="26784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704975"/>
            <a:ext cx="270804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 = None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not x: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try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x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raw_input</a:t>
            </a:r>
            <a:r>
              <a:rPr lang="en-US" dirty="0"/>
              <a:t>())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except </a:t>
            </a:r>
            <a:r>
              <a:rPr lang="en-US" dirty="0" err="1"/>
              <a:t>ValueError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print </a:t>
            </a:r>
            <a:r>
              <a:rPr lang="en-US" dirty="0"/>
              <a:t>'Invalid Number'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9700" y="1162050"/>
            <a:ext cx="839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Turning the strings returned from </a:t>
            </a:r>
            <a:r>
              <a:rPr lang="en-US" dirty="0" err="1"/>
              <a:t>raw_input</a:t>
            </a:r>
            <a:r>
              <a:rPr lang="en-US" dirty="0"/>
              <a:t>() into python types using an idiom such as:</a:t>
            </a:r>
          </a:p>
        </p:txBody>
      </p:sp>
    </p:spTree>
    <p:extLst>
      <p:ext uri="{BB962C8B-B14F-4D97-AF65-F5344CB8AC3E}">
        <p14:creationId xmlns:p14="http://schemas.microsoft.com/office/powerpoint/2010/main" val="4013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8250" y="457200"/>
            <a:ext cx="103822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to be submitted</a:t>
            </a:r>
          </a:p>
          <a:p>
            <a:r>
              <a:rPr lang="en-US" dirty="0" smtClean="0"/>
              <a:t>1. Create </a:t>
            </a:r>
            <a:r>
              <a:rPr lang="en-US" dirty="0"/>
              <a:t>a program to count by prime numbers. Ask the user to input a number, then print each prime number up to that number.</a:t>
            </a:r>
          </a:p>
          <a:p>
            <a:r>
              <a:rPr lang="en-US" dirty="0" smtClean="0"/>
              <a:t>2. Instruct </a:t>
            </a:r>
            <a:r>
              <a:rPr lang="en-US" dirty="0"/>
              <a:t>the user to pick an arbitrary number from 1 to 100 and proceed to guess it correctly within seven tries. After each guess, the user must tell whether their number is higher than, lower than, or equal to your guess.</a:t>
            </a:r>
          </a:p>
          <a:p>
            <a:r>
              <a:rPr lang="en-US" dirty="0" smtClean="0"/>
              <a:t>Hint: use binary search. Make an array or list of 100 numbers.</a:t>
            </a:r>
          </a:p>
          <a:p>
            <a:r>
              <a:rPr lang="en-US" dirty="0" smtClean="0"/>
              <a:t>3. Write a program to reverse the ordering of words in a string. </a:t>
            </a:r>
          </a:p>
          <a:p>
            <a:r>
              <a:rPr lang="en-US" dirty="0" smtClean="0"/>
              <a:t>e.g. Hello world, this is python!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IN" dirty="0"/>
              <a:t>'python! is this world, </a:t>
            </a:r>
            <a:r>
              <a:rPr lang="en-IN" dirty="0" smtClean="0"/>
              <a:t>Hello‘</a:t>
            </a:r>
          </a:p>
          <a:p>
            <a:r>
              <a:rPr lang="en-IN" dirty="0" smtClean="0"/>
              <a:t>Hint: use string function</a:t>
            </a:r>
          </a:p>
          <a:p>
            <a:r>
              <a:rPr lang="en-IN" dirty="0"/>
              <a:t> </a:t>
            </a:r>
            <a:r>
              <a:rPr lang="en-IN" dirty="0" smtClean="0"/>
              <a:t>        split() and join()</a:t>
            </a:r>
          </a:p>
          <a:p>
            <a:r>
              <a:rPr lang="en-IN" dirty="0"/>
              <a:t> </a:t>
            </a:r>
            <a:r>
              <a:rPr lang="en-IN" dirty="0" smtClean="0"/>
              <a:t>        or you can write it using an array of char</a:t>
            </a:r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Please </a:t>
            </a:r>
            <a:r>
              <a:rPr lang="en-IN" dirty="0"/>
              <a:t>submit you assignment to </a:t>
            </a:r>
            <a:r>
              <a:rPr lang="en-IN" dirty="0">
                <a:hlinkClick r:id="rId2"/>
              </a:rPr>
              <a:t>gaurav-vishal@edu.brain.kyutech.ac.jp</a:t>
            </a:r>
            <a:r>
              <a:rPr lang="en-IN" dirty="0"/>
              <a:t> with subject “Assignment for PHIIP” file name should be your </a:t>
            </a:r>
            <a:r>
              <a:rPr lang="en-IN" dirty="0" err="1"/>
              <a:t>student_number</a:t>
            </a:r>
            <a:r>
              <a:rPr lang="en-IN" dirty="0"/>
              <a:t> also please write your name in the scripts.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6696" y="1883664"/>
            <a:ext cx="974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Type the text below into a text editor and save as</a:t>
            </a:r>
            <a:r>
              <a:rPr lang="en-IN" b="1" dirty="0" smtClean="0"/>
              <a:t> hello.py.</a:t>
            </a:r>
            <a:r>
              <a:rPr lang="en-IN" dirty="0" smtClean="0"/>
              <a:t> Python files usually have the</a:t>
            </a:r>
            <a:r>
              <a:rPr lang="en-IN" b="1" dirty="0" smtClean="0"/>
              <a:t> .</a:t>
            </a:r>
            <a:r>
              <a:rPr lang="en-IN" b="1" dirty="0" err="1" smtClean="0"/>
              <a:t>py</a:t>
            </a:r>
            <a:r>
              <a:rPr lang="en-IN" dirty="0" smtClean="0"/>
              <a:t> extension.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696" y="3794760"/>
            <a:ext cx="800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To </a:t>
            </a:r>
            <a:r>
              <a:rPr lang="en-IN" b="1" dirty="0" smtClean="0"/>
              <a:t>start</a:t>
            </a:r>
            <a:r>
              <a:rPr lang="en-IN" dirty="0" smtClean="0"/>
              <a:t> the program, we have to open the command line and type: </a:t>
            </a:r>
            <a:r>
              <a:rPr lang="en-US" dirty="0" smtClean="0"/>
              <a:t>python hello.py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7872" y="2496312"/>
            <a:ext cx="2980944" cy="1234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</a:t>
            </a:r>
            <a:r>
              <a:rPr lang="en-IN" dirty="0" err="1" smtClean="0"/>
              <a:t>env</a:t>
            </a:r>
            <a:r>
              <a:rPr lang="en-IN" dirty="0" smtClean="0"/>
              <a:t> python</a:t>
            </a:r>
          </a:p>
          <a:p>
            <a:r>
              <a:rPr lang="en-IN" dirty="0" smtClean="0"/>
              <a:t>print('hello world') 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6696" y="630936"/>
            <a:ext cx="3540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Execute Python scripts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47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4984" y="859536"/>
            <a:ext cx="155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Variables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6969" y="1719072"/>
            <a:ext cx="10289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variable is symbolic name for an area in memory that has a certain format. </a:t>
            </a:r>
            <a:r>
              <a:rPr lang="en-US" dirty="0" smtClean="0"/>
              <a:t>The </a:t>
            </a:r>
            <a:r>
              <a:rPr lang="en-US" dirty="0"/>
              <a:t>format of that area is the area's </a:t>
            </a:r>
            <a:r>
              <a:rPr lang="en-US" dirty="0" smtClean="0"/>
              <a:t>type. </a:t>
            </a:r>
            <a:r>
              <a:rPr lang="en-US" dirty="0"/>
              <a:t>It is called a variable because the value assigned to it can be changed. </a:t>
            </a:r>
            <a:r>
              <a:rPr lang="en-US" dirty="0" smtClean="0"/>
              <a:t>Due </a:t>
            </a:r>
            <a:r>
              <a:rPr lang="en-US" dirty="0"/>
              <a:t>to the flexible nature of variable binding in Python, a variable can be rebound to any type at any point in a </a:t>
            </a:r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2911" y="3725180"/>
            <a:ext cx="1308305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myVariable</a:t>
            </a:r>
            <a:endParaRPr lang="en-US" dirty="0" smtClean="0"/>
          </a:p>
          <a:p>
            <a:pPr algn="ctr"/>
            <a:r>
              <a:rPr lang="en-US" dirty="0" smtClean="0"/>
              <a:t>Var1</a:t>
            </a:r>
          </a:p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x</a:t>
            </a:r>
          </a:p>
          <a:p>
            <a:pPr algn="ctr"/>
            <a:r>
              <a:rPr lang="en-US" dirty="0" smtClean="0"/>
              <a:t>_x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969" y="3171182"/>
            <a:ext cx="333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valid variable names: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1962" y="3171182"/>
            <a:ext cx="34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invalid variable names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1962" y="3722501"/>
            <a:ext cx="319125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C00000"/>
                </a:solidFill>
              </a:rPr>
              <a:t>1var </a:t>
            </a:r>
            <a:r>
              <a:rPr lang="en-US" dirty="0" smtClean="0"/>
              <a:t>– wrong, begins with digit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My#var</a:t>
            </a:r>
            <a:r>
              <a:rPr lang="en-US" dirty="0" smtClean="0"/>
              <a:t>- wrong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52144" y="5449824"/>
            <a:ext cx="912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names can only include a-z, A-Z, _, and 0-9. Other special characters are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95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2392" y="1463040"/>
            <a:ext cx="3776472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</a:t>
            </a:r>
          </a:p>
          <a:p>
            <a:r>
              <a:rPr lang="en-IN" dirty="0" smtClean="0"/>
              <a:t>counter = 100 # An integer assignment miles = 1000.0 # A floating point </a:t>
            </a:r>
          </a:p>
          <a:p>
            <a:r>
              <a:rPr lang="en-IN" dirty="0" smtClean="0"/>
              <a:t>name = "John" # A string </a:t>
            </a:r>
          </a:p>
          <a:p>
            <a:r>
              <a:rPr lang="en-IN" dirty="0" smtClean="0"/>
              <a:t>print counter </a:t>
            </a:r>
          </a:p>
          <a:p>
            <a:r>
              <a:rPr lang="en-IN" dirty="0" smtClean="0"/>
              <a:t>print miles </a:t>
            </a:r>
          </a:p>
          <a:p>
            <a:r>
              <a:rPr lang="en-IN" dirty="0" smtClean="0"/>
              <a:t>print 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63040"/>
            <a:ext cx="21358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Standard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Dictionary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22775"/>
            <a:ext cx="20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assignment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2392" y="4107441"/>
            <a:ext cx="2468880" cy="519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a=b=c=1</a:t>
            </a:r>
          </a:p>
          <a:p>
            <a:r>
              <a:rPr lang="en-IN" dirty="0" smtClean="0"/>
              <a:t>a, b, c = 1, 2, "john"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03504"/>
            <a:ext cx="1553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Variables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14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9264" y="1690688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the program below: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0360" y="2130552"/>
            <a:ext cx="5495544" cy="262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#!/</a:t>
            </a:r>
            <a:r>
              <a:rPr lang="en-IN" dirty="0" err="1" smtClean="0"/>
              <a:t>usr</a:t>
            </a:r>
            <a:r>
              <a:rPr lang="en-IN" dirty="0" smtClean="0"/>
              <a:t>/bin/python </a:t>
            </a:r>
          </a:p>
          <a:p>
            <a:r>
              <a:rPr lang="en-IN" dirty="0" err="1" smtClean="0"/>
              <a:t>str</a:t>
            </a:r>
            <a:r>
              <a:rPr lang="en-IN" dirty="0" smtClean="0"/>
              <a:t> = 'Hello World!' </a:t>
            </a:r>
          </a:p>
          <a:p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 # Prints complete string </a:t>
            </a:r>
          </a:p>
          <a:p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[0] # Prints first character of the string </a:t>
            </a:r>
          </a:p>
          <a:p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[2:5] # Prints characters starting from 3rd to 5th </a:t>
            </a:r>
          </a:p>
          <a:p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[2:] # Prints string starting from 3rd character </a:t>
            </a:r>
          </a:p>
          <a:p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 * 2 # Prints string two times </a:t>
            </a:r>
          </a:p>
          <a:p>
            <a:r>
              <a:rPr lang="en-IN" dirty="0" smtClean="0"/>
              <a:t>print </a:t>
            </a:r>
            <a:r>
              <a:rPr lang="en-IN" dirty="0" err="1" smtClean="0"/>
              <a:t>str</a:t>
            </a:r>
            <a:r>
              <a:rPr lang="en-IN" dirty="0" smtClean="0"/>
              <a:t> + "TEST" # Prints concatenated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2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35608"/>
            <a:ext cx="10671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Lists are the most versatile of Python's compound data types. A list contains items separated by commas and enclosed within square brackets ([]). The items belonging to a list can be of different data type.</a:t>
            </a:r>
          </a:p>
          <a:p>
            <a:pPr algn="just"/>
            <a:r>
              <a:rPr lang="en-IN" dirty="0" smtClean="0"/>
              <a:t>The values stored in a list can be accessed using the slice operator ([ ] and [:]) with indexes starting at 0 in the beginning of the list and working their way to end -1. The plus (+) sign is the list concatenation operator, and the asterisk (*) is the repetition operator.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2928" y="3255264"/>
            <a:ext cx="5660136" cy="259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 </a:t>
            </a:r>
          </a:p>
          <a:p>
            <a:r>
              <a:rPr lang="en-US" dirty="0" smtClean="0"/>
              <a:t>list = [ '</a:t>
            </a:r>
            <a:r>
              <a:rPr lang="en-US" dirty="0" err="1" smtClean="0"/>
              <a:t>abcd</a:t>
            </a:r>
            <a:r>
              <a:rPr lang="en-US" dirty="0" smtClean="0"/>
              <a:t>', 786 , 2.23, 'john', 70.2 ] </a:t>
            </a:r>
          </a:p>
          <a:p>
            <a:r>
              <a:rPr lang="en-US" dirty="0" err="1" smtClean="0"/>
              <a:t>tinylist</a:t>
            </a:r>
            <a:r>
              <a:rPr lang="en-US" dirty="0" smtClean="0"/>
              <a:t> = [123, 'john'] </a:t>
            </a:r>
          </a:p>
          <a:p>
            <a:r>
              <a:rPr lang="en-US" dirty="0" smtClean="0"/>
              <a:t>print list # Prints complete list </a:t>
            </a:r>
          </a:p>
          <a:p>
            <a:r>
              <a:rPr lang="en-US" dirty="0" smtClean="0"/>
              <a:t>print list[0] # Prints first element of the list </a:t>
            </a:r>
          </a:p>
          <a:p>
            <a:r>
              <a:rPr lang="en-US" dirty="0" smtClean="0"/>
              <a:t>print list[1:3] # Prints elements starting from 2nd till 3rd </a:t>
            </a:r>
          </a:p>
          <a:p>
            <a:r>
              <a:rPr lang="en-US" dirty="0" smtClean="0"/>
              <a:t>print list[2:] # Prints elements starting from 3rd element 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tinylist</a:t>
            </a:r>
            <a:r>
              <a:rPr lang="en-US" dirty="0" smtClean="0"/>
              <a:t> * 2 # Prints list two times </a:t>
            </a:r>
          </a:p>
          <a:p>
            <a:r>
              <a:rPr lang="en-US" dirty="0" smtClean="0"/>
              <a:t>print list + </a:t>
            </a:r>
            <a:r>
              <a:rPr lang="en-US" dirty="0" err="1" smtClean="0"/>
              <a:t>tinylist</a:t>
            </a:r>
            <a:r>
              <a:rPr lang="en-US" dirty="0" smtClean="0"/>
              <a:t> # Prints concatenated 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8408" y="786384"/>
            <a:ext cx="815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5277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4570</Words>
  <Application>Microsoft Office PowerPoint</Application>
  <PresentationFormat>Widescreen</PresentationFormat>
  <Paragraphs>668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Python</vt:lpstr>
      <vt:lpstr>Table of content</vt:lpstr>
      <vt:lpstr>PowerPoint Presentation</vt:lpstr>
      <vt:lpstr>PowerPoint Presentation</vt:lpstr>
      <vt:lpstr>PowerPoint Presentation</vt:lpstr>
      <vt:lpstr>PowerPoint Presentation</vt:lpstr>
      <vt:lpstr>Strings and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tom-lab</dc:creator>
  <cp:lastModifiedBy>tom-lab</cp:lastModifiedBy>
  <cp:revision>66</cp:revision>
  <dcterms:created xsi:type="dcterms:W3CDTF">2016-05-18T09:43:15Z</dcterms:created>
  <dcterms:modified xsi:type="dcterms:W3CDTF">2016-06-26T09:20:27Z</dcterms:modified>
</cp:coreProperties>
</file>