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9" r:id="rId3"/>
    <p:sldId id="257" r:id="rId4"/>
    <p:sldId id="264" r:id="rId5"/>
    <p:sldId id="302" r:id="rId6"/>
    <p:sldId id="303" r:id="rId7"/>
    <p:sldId id="304" r:id="rId8"/>
    <p:sldId id="291" r:id="rId9"/>
    <p:sldId id="306" r:id="rId10"/>
    <p:sldId id="307" r:id="rId11"/>
    <p:sldId id="305" r:id="rId12"/>
    <p:sldId id="292" r:id="rId13"/>
    <p:sldId id="296" r:id="rId14"/>
    <p:sldId id="308" r:id="rId15"/>
    <p:sldId id="310" r:id="rId16"/>
    <p:sldId id="312" r:id="rId17"/>
    <p:sldId id="301" r:id="rId18"/>
    <p:sldId id="298" r:id="rId19"/>
    <p:sldId id="299" r:id="rId20"/>
    <p:sldId id="29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7F9F6"/>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6" d="100"/>
          <a:sy n="86"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2020/6/11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3142206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3622188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extLst>
      <p:ext uri="{BB962C8B-B14F-4D97-AF65-F5344CB8AC3E}">
        <p14:creationId xmlns:p14="http://schemas.microsoft.com/office/powerpoint/2010/main" val="286798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289414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2732573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extLst>
      <p:ext uri="{BB962C8B-B14F-4D97-AF65-F5344CB8AC3E}">
        <p14:creationId xmlns:p14="http://schemas.microsoft.com/office/powerpoint/2010/main" val="2225733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135337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3242594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2397367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2020/6/11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22061" y="0"/>
            <a:ext cx="12541250" cy="6858000"/>
          </a:xfrm>
          <a:prstGeom prst="rect">
            <a:avLst/>
          </a:prstGeom>
        </p:spPr>
      </p:pic>
      <p:sp>
        <p:nvSpPr>
          <p:cNvPr id="5" name="文本框 4"/>
          <p:cNvSpPr txBox="1"/>
          <p:nvPr/>
        </p:nvSpPr>
        <p:spPr>
          <a:xfrm>
            <a:off x="4656770" y="1784640"/>
            <a:ext cx="7255470" cy="1546577"/>
          </a:xfrm>
          <a:prstGeom prst="rect">
            <a:avLst/>
          </a:prstGeom>
          <a:noFill/>
        </p:spPr>
        <p:txBody>
          <a:bodyPr wrap="square" lIns="68580" tIns="34290" rIns="68580" bIns="34290" rtlCol="0">
            <a:spAutoFit/>
          </a:bodyPr>
          <a:lstStyle/>
          <a:p>
            <a:pPr defTabSz="685800"/>
            <a:r>
              <a:rPr lang="en-US" altLang="zh-CN" sz="4800" b="1" dirty="0" err="1">
                <a:latin typeface="微软雅黑" panose="020B0503020204020204" charset="-122"/>
                <a:ea typeface="微软雅黑" panose="020B0503020204020204" charset="-122"/>
                <a:cs typeface="+mn-ea"/>
                <a:sym typeface="+mn-lt"/>
              </a:rPr>
              <a:t>Knn</a:t>
            </a:r>
            <a:r>
              <a:rPr lang="zh-CN" altLang="en-US" sz="4800" b="1" dirty="0">
                <a:latin typeface="微软雅黑" panose="020B0503020204020204" charset="-122"/>
                <a:ea typeface="微软雅黑" panose="020B0503020204020204" charset="-122"/>
                <a:cs typeface="+mn-ea"/>
                <a:sym typeface="+mn-lt"/>
              </a:rPr>
              <a:t>实现</a:t>
            </a:r>
            <a:r>
              <a:rPr lang="en-US" altLang="zh-CN" sz="4800" b="1" dirty="0" err="1">
                <a:latin typeface="微软雅黑" panose="020B0503020204020204" charset="-122"/>
                <a:ea typeface="微软雅黑" panose="020B0503020204020204" charset="-122"/>
                <a:cs typeface="+mn-ea"/>
                <a:sym typeface="+mn-lt"/>
              </a:rPr>
              <a:t>Minst</a:t>
            </a:r>
            <a:r>
              <a:rPr lang="zh-CN" altLang="en-US" sz="4800" b="1" dirty="0">
                <a:latin typeface="微软雅黑" panose="020B0503020204020204" charset="-122"/>
                <a:ea typeface="微软雅黑" panose="020B0503020204020204" charset="-122"/>
                <a:cs typeface="+mn-ea"/>
                <a:sym typeface="+mn-lt"/>
              </a:rPr>
              <a:t>数据集的手写识别</a:t>
            </a:r>
          </a:p>
        </p:txBody>
      </p:sp>
      <p:sp>
        <p:nvSpPr>
          <p:cNvPr id="8" name="TextBox 120"/>
          <p:cNvSpPr txBox="1"/>
          <p:nvPr/>
        </p:nvSpPr>
        <p:spPr>
          <a:xfrm>
            <a:off x="4737549" y="3540498"/>
            <a:ext cx="4533262" cy="373665"/>
          </a:xfrm>
          <a:prstGeom prst="roundRect">
            <a:avLst/>
          </a:prstGeom>
          <a:solidFill>
            <a:schemeClr val="tx1">
              <a:lumMod val="85000"/>
              <a:lumOff val="15000"/>
            </a:schemeClr>
          </a:solidFill>
        </p:spPr>
        <p:txBody>
          <a:bodyPr wrap="square" rtlCol="0">
            <a:spAutoFit/>
          </a:bodyPr>
          <a:lstStyle/>
          <a:p>
            <a:pPr algn="ctr" defTabSz="685800"/>
            <a:r>
              <a:rPr lang="en-US" altLang="zh-CN" sz="1600" dirty="0">
                <a:solidFill>
                  <a:prstClr val="white"/>
                </a:solidFill>
                <a:latin typeface="微软雅黑" panose="020B0503020204020204" charset="-122"/>
                <a:ea typeface="微软雅黑" panose="020B0503020204020204" charset="-122"/>
                <a:cs typeface="+mn-ea"/>
                <a:sym typeface="+mn-lt"/>
              </a:rPr>
              <a:t>CS1805 </a:t>
            </a:r>
            <a:r>
              <a:rPr lang="zh-CN" altLang="en-US" sz="1600" dirty="0">
                <a:solidFill>
                  <a:prstClr val="white"/>
                </a:solidFill>
                <a:latin typeface="微软雅黑" panose="020B0503020204020204" charset="-122"/>
                <a:ea typeface="微软雅黑" panose="020B0503020204020204" charset="-122"/>
                <a:cs typeface="+mn-ea"/>
                <a:sym typeface="+mn-lt"/>
              </a:rPr>
              <a:t>于祯奇 </a:t>
            </a:r>
            <a:r>
              <a:rPr lang="en-US" altLang="zh-CN" sz="1600" dirty="0">
                <a:solidFill>
                  <a:prstClr val="white"/>
                </a:solidFill>
                <a:latin typeface="微软雅黑" panose="020B0503020204020204" charset="-122"/>
                <a:ea typeface="微软雅黑" panose="020B0503020204020204" charset="-122"/>
                <a:cs typeface="+mn-ea"/>
                <a:sym typeface="+mn-lt"/>
              </a:rPr>
              <a:t>U201814615</a:t>
            </a:r>
            <a:endParaRPr lang="zh-CN" altLang="en-US" sz="1600" dirty="0">
              <a:solidFill>
                <a:prstClr val="white"/>
              </a:solidFill>
              <a:latin typeface="微软雅黑" panose="020B0503020204020204" charset="-122"/>
              <a:ea typeface="微软雅黑" panose="020B0503020204020204" charset="-122"/>
              <a:cs typeface="+mn-ea"/>
              <a:sym typeface="+mn-lt"/>
            </a:endParaRPr>
          </a:p>
        </p:txBody>
      </p:sp>
      <p:grpSp>
        <p:nvGrpSpPr>
          <p:cNvPr id="13" name="组合 12"/>
          <p:cNvGrpSpPr/>
          <p:nvPr/>
        </p:nvGrpSpPr>
        <p:grpSpPr>
          <a:xfrm>
            <a:off x="4391230" y="2391860"/>
            <a:ext cx="132770" cy="1724700"/>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5400000">
            <a:off x="-3792855" y="819785"/>
            <a:ext cx="6866890" cy="522732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F866A1-FE8D-463B-9083-93E17740D0D3}"/>
              </a:ext>
            </a:extLst>
          </p:cNvPr>
          <p:cNvPicPr>
            <a:picLocks noChangeAspect="1"/>
          </p:cNvPicPr>
          <p:nvPr/>
        </p:nvPicPr>
        <p:blipFill>
          <a:blip r:embed="rId3"/>
          <a:stretch>
            <a:fillRect/>
          </a:stretch>
        </p:blipFill>
        <p:spPr>
          <a:xfrm>
            <a:off x="1932836" y="573601"/>
            <a:ext cx="9391650" cy="6105525"/>
          </a:xfrm>
          <a:prstGeom prst="rect">
            <a:avLst/>
          </a:prstGeom>
        </p:spPr>
      </p:pic>
      <p:grpSp>
        <p:nvGrpSpPr>
          <p:cNvPr id="4" name="组合 3">
            <a:extLst>
              <a:ext uri="{FF2B5EF4-FFF2-40B4-BE49-F238E27FC236}">
                <a16:creationId xmlns:a16="http://schemas.microsoft.com/office/drawing/2014/main" id="{D822CF95-7130-4679-9E88-72B58D42FFC4}"/>
              </a:ext>
            </a:extLst>
          </p:cNvPr>
          <p:cNvGrpSpPr/>
          <p:nvPr/>
        </p:nvGrpSpPr>
        <p:grpSpPr>
          <a:xfrm>
            <a:off x="330072" y="177188"/>
            <a:ext cx="4203131" cy="712836"/>
            <a:chOff x="716110" y="187653"/>
            <a:chExt cx="4203131" cy="712836"/>
          </a:xfrm>
        </p:grpSpPr>
        <p:sp>
          <p:nvSpPr>
            <p:cNvPr id="5" name="文本框 4">
              <a:extLst>
                <a:ext uri="{FF2B5EF4-FFF2-40B4-BE49-F238E27FC236}">
                  <a16:creationId xmlns:a16="http://schemas.microsoft.com/office/drawing/2014/main" id="{2168FD2D-5C05-4381-8495-49F6A03EED3F}"/>
                </a:ext>
              </a:extLst>
            </p:cNvPr>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主模块</a:t>
              </a:r>
            </a:p>
          </p:txBody>
        </p:sp>
        <p:cxnSp>
          <p:nvCxnSpPr>
            <p:cNvPr id="6" name="直接连接符 5">
              <a:extLst>
                <a:ext uri="{FF2B5EF4-FFF2-40B4-BE49-F238E27FC236}">
                  <a16:creationId xmlns:a16="http://schemas.microsoft.com/office/drawing/2014/main" id="{CB914237-C45D-4807-B8E9-3BC5E20746F4}"/>
                </a:ext>
              </a:extLst>
            </p:cNvPr>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sp>
          <p:nvSpPr>
            <p:cNvPr id="7" name="文本框 6">
              <a:extLst>
                <a:ext uri="{FF2B5EF4-FFF2-40B4-BE49-F238E27FC236}">
                  <a16:creationId xmlns:a16="http://schemas.microsoft.com/office/drawing/2014/main" id="{5929642D-0294-4924-83F9-02EABE40838B}"/>
                </a:ext>
              </a:extLst>
            </p:cNvPr>
            <p:cNvSpPr txBox="1"/>
            <p:nvPr/>
          </p:nvSpPr>
          <p:spPr>
            <a:xfrm>
              <a:off x="716110" y="553111"/>
              <a:ext cx="2797234" cy="289503"/>
            </a:xfrm>
            <a:prstGeom prst="rect">
              <a:avLst/>
            </a:prstGeom>
            <a:noFill/>
          </p:spPr>
          <p:txBody>
            <a:bodyPr wrap="square" rtlCol="0">
              <a:spAutoFit/>
            </a:bodyPr>
            <a:lstStyle/>
            <a:p>
              <a:pPr>
                <a:lnSpc>
                  <a:spcPct val="130000"/>
                </a:lnSpc>
              </a:pPr>
              <a:r>
                <a:rPr lang="zh-CN" altLang="en-US" sz="1100" dirty="0">
                  <a:latin typeface="Arial" panose="020B0604020202020204" pitchFamily="34" charset="0"/>
                  <a:ea typeface="微软雅黑 Light" panose="020B0502040204020203" charset="-122"/>
                  <a:cs typeface="Arial" panose="020B0604020202020204" pitchFamily="34" charset="0"/>
                  <a:sym typeface="+mn-lt"/>
                </a:rPr>
                <a:t>第一部分</a:t>
              </a:r>
              <a:endParaRPr lang="en-US" altLang="zh-CN" sz="1100" dirty="0">
                <a:latin typeface="Arial" panose="020B0604020202020204" pitchFamily="34" charset="0"/>
                <a:ea typeface="微软雅黑 Light" panose="020B0502040204020203" charset="-122"/>
                <a:cs typeface="Arial" panose="020B0604020202020204" pitchFamily="34" charset="0"/>
                <a:sym typeface="+mn-lt"/>
              </a:endParaRPr>
            </a:p>
          </p:txBody>
        </p:sp>
      </p:grpSp>
    </p:spTree>
    <p:extLst>
      <p:ext uri="{BB962C8B-B14F-4D97-AF65-F5344CB8AC3E}">
        <p14:creationId xmlns:p14="http://schemas.microsoft.com/office/powerpoint/2010/main" val="343855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1289D7-46DD-428C-8B52-45C6CFD32AE5}"/>
              </a:ext>
            </a:extLst>
          </p:cNvPr>
          <p:cNvPicPr>
            <a:picLocks noChangeAspect="1"/>
          </p:cNvPicPr>
          <p:nvPr/>
        </p:nvPicPr>
        <p:blipFill>
          <a:blip r:embed="rId3"/>
          <a:stretch>
            <a:fillRect/>
          </a:stretch>
        </p:blipFill>
        <p:spPr>
          <a:xfrm>
            <a:off x="1438183" y="1021929"/>
            <a:ext cx="9649933" cy="5670930"/>
          </a:xfrm>
          <a:prstGeom prst="rect">
            <a:avLst/>
          </a:prstGeom>
        </p:spPr>
      </p:pic>
      <p:grpSp>
        <p:nvGrpSpPr>
          <p:cNvPr id="4" name="组合 3">
            <a:extLst>
              <a:ext uri="{FF2B5EF4-FFF2-40B4-BE49-F238E27FC236}">
                <a16:creationId xmlns:a16="http://schemas.microsoft.com/office/drawing/2014/main" id="{F97F553F-851D-4D2F-BD1E-69B0F2621AEF}"/>
              </a:ext>
            </a:extLst>
          </p:cNvPr>
          <p:cNvGrpSpPr/>
          <p:nvPr/>
        </p:nvGrpSpPr>
        <p:grpSpPr>
          <a:xfrm>
            <a:off x="388440" y="298306"/>
            <a:ext cx="4203131" cy="591718"/>
            <a:chOff x="774478" y="308771"/>
            <a:chExt cx="4203131" cy="591718"/>
          </a:xfrm>
        </p:grpSpPr>
        <p:sp>
          <p:nvSpPr>
            <p:cNvPr id="5" name="文本框 4">
              <a:extLst>
                <a:ext uri="{FF2B5EF4-FFF2-40B4-BE49-F238E27FC236}">
                  <a16:creationId xmlns:a16="http://schemas.microsoft.com/office/drawing/2014/main" id="{5E68DE2D-F48D-43FD-A337-B1D23E89816C}"/>
                </a:ext>
              </a:extLst>
            </p:cNvPr>
            <p:cNvSpPr txBox="1"/>
            <p:nvPr/>
          </p:nvSpPr>
          <p:spPr>
            <a:xfrm>
              <a:off x="774478" y="308771"/>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计算排序模块</a:t>
              </a:r>
            </a:p>
          </p:txBody>
        </p:sp>
        <p:cxnSp>
          <p:nvCxnSpPr>
            <p:cNvPr id="6" name="直接连接符 5">
              <a:extLst>
                <a:ext uri="{FF2B5EF4-FFF2-40B4-BE49-F238E27FC236}">
                  <a16:creationId xmlns:a16="http://schemas.microsoft.com/office/drawing/2014/main" id="{4C4C8A88-A9EC-4B51-81B7-DA87B3A26EDF}"/>
                </a:ext>
              </a:extLst>
            </p:cNvPr>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Tree>
    <p:extLst>
      <p:ext uri="{BB962C8B-B14F-4D97-AF65-F5344CB8AC3E}">
        <p14:creationId xmlns:p14="http://schemas.microsoft.com/office/powerpoint/2010/main" val="32561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530083" y="2822823"/>
            <a:ext cx="3416320" cy="1230666"/>
            <a:chOff x="4375017" y="2848154"/>
            <a:chExt cx="3416320" cy="1230666"/>
          </a:xfrm>
        </p:grpSpPr>
        <p:sp>
          <p:nvSpPr>
            <p:cNvPr id="8" name="文本框 7"/>
            <p:cNvSpPr txBox="1"/>
            <p:nvPr/>
          </p:nvSpPr>
          <p:spPr>
            <a:xfrm>
              <a:off x="4375017" y="2925223"/>
              <a:ext cx="3416320"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实验结果及分析</a:t>
              </a:r>
            </a:p>
          </p:txBody>
        </p:sp>
        <p:sp>
          <p:nvSpPr>
            <p:cNvPr id="9" name="文本框 8"/>
            <p:cNvSpPr txBox="1"/>
            <p:nvPr/>
          </p:nvSpPr>
          <p:spPr>
            <a:xfrm>
              <a:off x="4602496" y="3505803"/>
              <a:ext cx="2961357" cy="481414"/>
            </a:xfrm>
            <a:prstGeom prst="rect">
              <a:avLst/>
            </a:prstGeom>
            <a:noFill/>
          </p:spPr>
          <p:txBody>
            <a:bodyPr wrap="square" rtlCol="0">
              <a:spAutoFit/>
            </a:bodyPr>
            <a:lstStyle/>
            <a:p>
              <a:pPr algn="ctr">
                <a:lnSpc>
                  <a:spcPct val="120000"/>
                </a:lnSpc>
              </a:pPr>
              <a:r>
                <a:rPr kumimoji="1" lang="zh-CN" altLang="en-US" sz="1100" spc="-150" dirty="0">
                  <a:latin typeface="思源黑体 CN Light" panose="020B0300000000000000" pitchFamily="34" charset="-122"/>
                  <a:ea typeface="思源黑体 CN Light" panose="020B0300000000000000" pitchFamily="34" charset="-122"/>
                </a:rPr>
                <a:t>通过比较不同训练集数量、测试集数量以及</a:t>
              </a:r>
              <a:r>
                <a:rPr kumimoji="1" lang="en-US" altLang="zh-CN" sz="1100" spc="-150" dirty="0">
                  <a:latin typeface="思源黑体 CN Light" panose="020B0300000000000000" pitchFamily="34" charset="-122"/>
                  <a:ea typeface="思源黑体 CN Light" panose="020B0300000000000000" pitchFamily="34" charset="-122"/>
                </a:rPr>
                <a:t>k</a:t>
              </a:r>
              <a:r>
                <a:rPr kumimoji="1" lang="zh-CN" altLang="en-US" sz="1100" spc="-150" dirty="0">
                  <a:latin typeface="思源黑体 CN Light" panose="020B0300000000000000" pitchFamily="34" charset="-122"/>
                  <a:ea typeface="思源黑体 CN Light" panose="020B0300000000000000" pitchFamily="34" charset="-122"/>
                </a:rPr>
                <a:t>值分析</a:t>
              </a:r>
              <a:endParaRPr kumimoji="1" lang="en-US" altLang="zh-CN" sz="1100" spc="-150" dirty="0">
                <a:latin typeface="思源黑体 CN Light" panose="020B0300000000000000" pitchFamily="34" charset="-122"/>
                <a:ea typeface="思源黑体 CN Light" panose="020B0300000000000000" pitchFamily="34" charset="-122"/>
              </a:endParaRPr>
            </a:p>
            <a:p>
              <a:pPr algn="ctr">
                <a:lnSpc>
                  <a:spcPct val="120000"/>
                </a:lnSpc>
              </a:pPr>
              <a:r>
                <a:rPr kumimoji="1" lang="zh-CN" altLang="en-US" sz="1100" spc="-150" dirty="0">
                  <a:latin typeface="思源黑体 CN Light" panose="020B0300000000000000" pitchFamily="34" charset="-122"/>
                  <a:ea typeface="思源黑体 CN Light" panose="020B0300000000000000" pitchFamily="34" charset="-122"/>
                </a:rPr>
                <a:t>以及二值化对于正确率的影响</a:t>
              </a:r>
              <a:endParaRPr kumimoji="1" lang="en-US" altLang="zh-CN" sz="1100" spc="-150" dirty="0">
                <a:latin typeface="思源黑体 CN Light" panose="020B0300000000000000" pitchFamily="34" charset="-122"/>
                <a:ea typeface="思源黑体 CN Light" panose="020B03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29062" y="672460"/>
            <a:ext cx="4203131" cy="712836"/>
            <a:chOff x="716110" y="187653"/>
            <a:chExt cx="4203131" cy="712836"/>
          </a:xfrm>
        </p:grpSpPr>
        <p:sp>
          <p:nvSpPr>
            <p:cNvPr id="19" name="文本框 18"/>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实验结果</a:t>
              </a: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graphicFrame>
        <p:nvGraphicFramePr>
          <p:cNvPr id="5" name="Table 4410"/>
          <p:cNvGraphicFramePr/>
          <p:nvPr>
            <p:extLst>
              <p:ext uri="{D42A27DB-BD31-4B8C-83A1-F6EECF244321}">
                <p14:modId xmlns:p14="http://schemas.microsoft.com/office/powerpoint/2010/main" val="3130383414"/>
              </p:ext>
            </p:extLst>
          </p:nvPr>
        </p:nvGraphicFramePr>
        <p:xfrm>
          <a:off x="858020" y="1664722"/>
          <a:ext cx="10280650" cy="4655697"/>
        </p:xfrm>
        <a:graphic>
          <a:graphicData uri="http://schemas.openxmlformats.org/drawingml/2006/table">
            <a:tbl>
              <a:tblPr firstRow="1" bandRow="1">
                <a:tableStyleId>{8EC20E35-A176-4012-BC5E-935CFFF8708E}</a:tableStyleId>
              </a:tblPr>
              <a:tblGrid>
                <a:gridCol w="1717330">
                  <a:extLst>
                    <a:ext uri="{9D8B030D-6E8A-4147-A177-3AD203B41FA5}">
                      <a16:colId xmlns:a16="http://schemas.microsoft.com/office/drawing/2014/main" val="20000"/>
                    </a:ext>
                  </a:extLst>
                </a:gridCol>
                <a:gridCol w="1716269">
                  <a:extLst>
                    <a:ext uri="{9D8B030D-6E8A-4147-A177-3AD203B41FA5}">
                      <a16:colId xmlns:a16="http://schemas.microsoft.com/office/drawing/2014/main" val="20001"/>
                    </a:ext>
                  </a:extLst>
                </a:gridCol>
                <a:gridCol w="1716800">
                  <a:extLst>
                    <a:ext uri="{9D8B030D-6E8A-4147-A177-3AD203B41FA5}">
                      <a16:colId xmlns:a16="http://schemas.microsoft.com/office/drawing/2014/main" val="20002"/>
                    </a:ext>
                  </a:extLst>
                </a:gridCol>
                <a:gridCol w="1736947">
                  <a:extLst>
                    <a:ext uri="{9D8B030D-6E8A-4147-A177-3AD203B41FA5}">
                      <a16:colId xmlns:a16="http://schemas.microsoft.com/office/drawing/2014/main" val="20003"/>
                    </a:ext>
                  </a:extLst>
                </a:gridCol>
                <a:gridCol w="1696652">
                  <a:extLst>
                    <a:ext uri="{9D8B030D-6E8A-4147-A177-3AD203B41FA5}">
                      <a16:colId xmlns:a16="http://schemas.microsoft.com/office/drawing/2014/main" val="20004"/>
                    </a:ext>
                  </a:extLst>
                </a:gridCol>
                <a:gridCol w="1696652">
                  <a:extLst>
                    <a:ext uri="{9D8B030D-6E8A-4147-A177-3AD203B41FA5}">
                      <a16:colId xmlns:a16="http://schemas.microsoft.com/office/drawing/2014/main" val="293630926"/>
                    </a:ext>
                  </a:extLst>
                </a:gridCol>
              </a:tblGrid>
              <a:tr h="440653">
                <a:tc>
                  <a:txBody>
                    <a:bodyPr/>
                    <a:lstStyle/>
                    <a:p>
                      <a:pPr lvl="0" algn="ctr" defTabSz="914400">
                        <a:defRPr b="0">
                          <a:solidFill>
                            <a:srgbClr val="000000"/>
                          </a:solidFill>
                        </a:defRPr>
                      </a:pPr>
                      <a:r>
                        <a:rPr lang="en-US" sz="2000" dirty="0" err="1">
                          <a:solidFill>
                            <a:schemeClr val="bg1"/>
                          </a:solidFill>
                        </a:rPr>
                        <a:t>TestNum</a:t>
                      </a:r>
                      <a:r>
                        <a:rPr lang="en-US" sz="2000" dirty="0">
                          <a:solidFill>
                            <a:schemeClr val="bg1"/>
                          </a:solidFill>
                        </a:rPr>
                        <a:t>=1000</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altLang="zh-CN" sz="2000" dirty="0">
                          <a:solidFill>
                            <a:schemeClr val="bg1"/>
                          </a:solidFill>
                        </a:rPr>
                        <a:t>K = 1</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 = 2</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 = 3</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 = 4</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K=5</a:t>
                      </a:r>
                      <a:endParaRPr sz="2000" dirty="0">
                        <a:solidFill>
                          <a:schemeClr val="bg1"/>
                        </a:solidFill>
                      </a:endParaRPr>
                    </a:p>
                  </a:txBody>
                  <a:tcPr marL="25400" marR="25400" marT="25400" marB="25400" anchor="ctr" horzOverflow="overflow"/>
                </a:tc>
                <a:extLst>
                  <a:ext uri="{0D108BD9-81ED-4DB2-BD59-A6C34878D82A}">
                    <a16:rowId xmlns:a16="http://schemas.microsoft.com/office/drawing/2014/main" val="10000"/>
                  </a:ext>
                </a:extLst>
              </a:tr>
              <a:tr h="459105">
                <a:tc>
                  <a:txBody>
                    <a:bodyPr/>
                    <a:lstStyle/>
                    <a:p>
                      <a:pPr lvl="0" algn="ctr" defTabSz="914400"/>
                      <a:r>
                        <a:rPr lang="en-US" sz="1600" dirty="0" err="1">
                          <a:solidFill>
                            <a:schemeClr val="bg1"/>
                          </a:solidFill>
                        </a:rPr>
                        <a:t>TrainNum</a:t>
                      </a:r>
                      <a:r>
                        <a:rPr lang="en-US" sz="1600" dirty="0">
                          <a:solidFill>
                            <a:schemeClr val="bg1"/>
                          </a:solidFill>
                        </a:rPr>
                        <a:t>=1000</a:t>
                      </a:r>
                      <a:endParaRPr sz="1600" dirty="0">
                        <a:solidFill>
                          <a:schemeClr val="bg1"/>
                        </a:solidFill>
                      </a:endParaRP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2000" kern="1200" dirty="0">
                          <a:solidFill>
                            <a:srgbClr val="FF0000"/>
                          </a:solidFill>
                          <a:latin typeface="+mn-lt"/>
                          <a:ea typeface="+mn-ea"/>
                          <a:cs typeface="+mn-cs"/>
                        </a:rPr>
                        <a:t>85.8%</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85.8%</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84.8%</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85.1%</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85.0%</a:t>
                      </a:r>
                      <a:endParaRPr sz="20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1"/>
                  </a:ext>
                </a:extLst>
              </a:tr>
              <a:tr h="4591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=5000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2000" kern="1200" dirty="0">
                          <a:solidFill>
                            <a:schemeClr val="dk1"/>
                          </a:solidFill>
                          <a:latin typeface="+mn-lt"/>
                          <a:ea typeface="+mn-ea"/>
                          <a:cs typeface="+mn-cs"/>
                        </a:rPr>
                        <a:t>92.2%</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92.2%</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92.4%</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92.2%</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91.4%</a:t>
                      </a:r>
                      <a:endParaRPr sz="20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2"/>
                  </a:ext>
                </a:extLst>
              </a:tr>
              <a:tr h="4591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=10000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2000" kern="1200" dirty="0">
                          <a:solidFill>
                            <a:schemeClr val="dk1"/>
                          </a:solidFill>
                          <a:latin typeface="+mn-lt"/>
                          <a:ea typeface="+mn-ea"/>
                          <a:cs typeface="+mn-cs"/>
                        </a:rPr>
                        <a:t>93.1%</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93.1%</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93.3%</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93.5%</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93.1%</a:t>
                      </a:r>
                      <a:endParaRPr sz="20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3"/>
                  </a:ext>
                </a:extLst>
              </a:tr>
              <a:tr h="4591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=20000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2000" kern="1200" dirty="0">
                          <a:solidFill>
                            <a:schemeClr val="dk1"/>
                          </a:solidFill>
                          <a:latin typeface="+mn-lt"/>
                          <a:ea typeface="+mn-ea"/>
                          <a:cs typeface="+mn-cs"/>
                        </a:rPr>
                        <a:t>94.5%</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94.5%</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94.1%</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94.6%</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93.7%</a:t>
                      </a:r>
                      <a:endParaRPr sz="20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4"/>
                  </a:ext>
                </a:extLst>
              </a:tr>
              <a:tr h="458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=30000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2000" kern="1200" dirty="0">
                          <a:solidFill>
                            <a:srgbClr val="FF0000"/>
                          </a:solidFill>
                          <a:latin typeface="+mn-lt"/>
                          <a:ea typeface="+mn-ea"/>
                          <a:cs typeface="+mn-cs"/>
                        </a:rPr>
                        <a:t>95.7%</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95.7%</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95.2%</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95.5%</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94.7%</a:t>
                      </a:r>
                      <a:endParaRPr sz="20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5"/>
                  </a:ext>
                </a:extLst>
              </a:tr>
              <a:tr h="4591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=40000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2000" kern="1200" dirty="0">
                          <a:solidFill>
                            <a:srgbClr val="FF0000"/>
                          </a:solidFill>
                          <a:latin typeface="+mn-lt"/>
                          <a:ea typeface="+mn-ea"/>
                          <a:cs typeface="+mn-cs"/>
                        </a:rPr>
                        <a:t>96.2%</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96.2%</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95.7%</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96.0%</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95.6%</a:t>
                      </a:r>
                      <a:endParaRPr sz="20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6"/>
                  </a:ext>
                </a:extLst>
              </a:tr>
              <a:tr h="4603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=50000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2000" kern="1200" dirty="0">
                          <a:solidFill>
                            <a:srgbClr val="FF0000"/>
                          </a:solidFill>
                          <a:latin typeface="+mn-lt"/>
                          <a:ea typeface="+mn-ea"/>
                          <a:cs typeface="+mn-cs"/>
                        </a:rPr>
                        <a:t>96.2%</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96.2%</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95.7%</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96.2%</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95.8%</a:t>
                      </a:r>
                      <a:endParaRPr sz="20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7"/>
                  </a:ext>
                </a:extLst>
              </a:tr>
              <a:tr h="5003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=60000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2000" kern="1200" dirty="0">
                          <a:solidFill>
                            <a:srgbClr val="FF0000"/>
                          </a:solidFill>
                          <a:latin typeface="+mn-lt"/>
                          <a:ea typeface="+mn-ea"/>
                          <a:cs typeface="+mn-cs"/>
                        </a:rPr>
                        <a:t>96.4%</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96.4%</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96.2%</a:t>
                      </a:r>
                      <a:endParaRPr sz="20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rgbClr val="FF0000"/>
                          </a:solidFill>
                          <a:latin typeface="+mn-lt"/>
                          <a:ea typeface="+mn-ea"/>
                          <a:cs typeface="+mn-cs"/>
                        </a:rPr>
                        <a:t>96.4%</a:t>
                      </a:r>
                      <a:endParaRPr sz="20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000" kern="1200" dirty="0">
                          <a:solidFill>
                            <a:schemeClr val="dk1"/>
                          </a:solidFill>
                          <a:latin typeface="+mn-lt"/>
                          <a:ea typeface="+mn-ea"/>
                          <a:cs typeface="+mn-cs"/>
                        </a:rPr>
                        <a:t>95.8%</a:t>
                      </a:r>
                      <a:endParaRPr sz="20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8"/>
                  </a:ext>
                </a:extLst>
              </a:tr>
              <a:tr h="5003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mn-lt"/>
                          <a:ea typeface="+mn-ea"/>
                          <a:cs typeface="+mn-cs"/>
                        </a:rPr>
                        <a:t>Average</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2400" kern="1200" dirty="0">
                          <a:solidFill>
                            <a:srgbClr val="FF0000"/>
                          </a:solidFill>
                          <a:latin typeface="+mn-lt"/>
                          <a:ea typeface="+mn-ea"/>
                          <a:cs typeface="+mn-cs"/>
                        </a:rPr>
                        <a:t>93.76%</a:t>
                      </a:r>
                      <a:endParaRPr sz="24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400" kern="1200" dirty="0">
                          <a:solidFill>
                            <a:srgbClr val="FF0000"/>
                          </a:solidFill>
                          <a:latin typeface="+mn-lt"/>
                          <a:ea typeface="+mn-ea"/>
                          <a:cs typeface="+mn-cs"/>
                        </a:rPr>
                        <a:t>93.76%</a:t>
                      </a:r>
                      <a:endParaRPr sz="2400" kern="1200" dirty="0">
                        <a:solidFill>
                          <a:srgbClr val="FF0000"/>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400" kern="1200" dirty="0">
                          <a:solidFill>
                            <a:schemeClr val="dk1"/>
                          </a:solidFill>
                          <a:latin typeface="+mn-lt"/>
                          <a:ea typeface="+mn-ea"/>
                          <a:cs typeface="+mn-cs"/>
                        </a:rPr>
                        <a:t>93.43%</a:t>
                      </a:r>
                      <a:endParaRPr sz="24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400" kern="1200" dirty="0">
                          <a:solidFill>
                            <a:schemeClr val="dk1"/>
                          </a:solidFill>
                          <a:latin typeface="+mn-lt"/>
                          <a:ea typeface="+mn-ea"/>
                          <a:cs typeface="+mn-cs"/>
                        </a:rPr>
                        <a:t>93.69%</a:t>
                      </a:r>
                      <a:endParaRPr sz="24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2400" kern="1200" dirty="0">
                          <a:solidFill>
                            <a:schemeClr val="dk1"/>
                          </a:solidFill>
                          <a:latin typeface="+mn-lt"/>
                          <a:ea typeface="+mn-ea"/>
                          <a:cs typeface="+mn-cs"/>
                        </a:rPr>
                        <a:t>93.14%</a:t>
                      </a:r>
                      <a:endParaRPr sz="24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8882418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0"/>
                                  </p:stCondLst>
                                  <p:childTnLst>
                                    <p:set>
                                      <p:cBhvr>
                                        <p:cTn id="10" dur="indefinite" fill="hold"/>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29062" y="672460"/>
            <a:ext cx="4203131" cy="712836"/>
            <a:chOff x="716110" y="187653"/>
            <a:chExt cx="4203131" cy="712836"/>
          </a:xfrm>
        </p:grpSpPr>
        <p:sp>
          <p:nvSpPr>
            <p:cNvPr id="19" name="文本框 18"/>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没有进行二值化后的结果</a:t>
              </a: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graphicFrame>
        <p:nvGraphicFramePr>
          <p:cNvPr id="5" name="Table 4410"/>
          <p:cNvGraphicFramePr/>
          <p:nvPr>
            <p:extLst>
              <p:ext uri="{D42A27DB-BD31-4B8C-83A1-F6EECF244321}">
                <p14:modId xmlns:p14="http://schemas.microsoft.com/office/powerpoint/2010/main" val="709350753"/>
              </p:ext>
            </p:extLst>
          </p:nvPr>
        </p:nvGraphicFramePr>
        <p:xfrm>
          <a:off x="955675" y="2017733"/>
          <a:ext cx="10221311" cy="3655095"/>
        </p:xfrm>
        <a:graphic>
          <a:graphicData uri="http://schemas.openxmlformats.org/drawingml/2006/table">
            <a:tbl>
              <a:tblPr firstRow="1" bandRow="1">
                <a:tableStyleId>{8EC20E35-A176-4012-BC5E-935CFFF8708E}</a:tableStyleId>
              </a:tblPr>
              <a:tblGrid>
                <a:gridCol w="1707418">
                  <a:extLst>
                    <a:ext uri="{9D8B030D-6E8A-4147-A177-3AD203B41FA5}">
                      <a16:colId xmlns:a16="http://schemas.microsoft.com/office/drawing/2014/main" val="20000"/>
                    </a:ext>
                  </a:extLst>
                </a:gridCol>
                <a:gridCol w="1706363">
                  <a:extLst>
                    <a:ext uri="{9D8B030D-6E8A-4147-A177-3AD203B41FA5}">
                      <a16:colId xmlns:a16="http://schemas.microsoft.com/office/drawing/2014/main" val="20001"/>
                    </a:ext>
                  </a:extLst>
                </a:gridCol>
                <a:gridCol w="1706891">
                  <a:extLst>
                    <a:ext uri="{9D8B030D-6E8A-4147-A177-3AD203B41FA5}">
                      <a16:colId xmlns:a16="http://schemas.microsoft.com/office/drawing/2014/main" val="20002"/>
                    </a:ext>
                  </a:extLst>
                </a:gridCol>
                <a:gridCol w="1726921">
                  <a:extLst>
                    <a:ext uri="{9D8B030D-6E8A-4147-A177-3AD203B41FA5}">
                      <a16:colId xmlns:a16="http://schemas.microsoft.com/office/drawing/2014/main" val="20003"/>
                    </a:ext>
                  </a:extLst>
                </a:gridCol>
                <a:gridCol w="1686859">
                  <a:extLst>
                    <a:ext uri="{9D8B030D-6E8A-4147-A177-3AD203B41FA5}">
                      <a16:colId xmlns:a16="http://schemas.microsoft.com/office/drawing/2014/main" val="20004"/>
                    </a:ext>
                  </a:extLst>
                </a:gridCol>
                <a:gridCol w="1686859">
                  <a:extLst>
                    <a:ext uri="{9D8B030D-6E8A-4147-A177-3AD203B41FA5}">
                      <a16:colId xmlns:a16="http://schemas.microsoft.com/office/drawing/2014/main" val="293630926"/>
                    </a:ext>
                  </a:extLst>
                </a:gridCol>
              </a:tblGrid>
              <a:tr h="585970">
                <a:tc>
                  <a:txBody>
                    <a:bodyPr/>
                    <a:lstStyle/>
                    <a:p>
                      <a:pPr lvl="0" algn="ctr" defTabSz="914400">
                        <a:defRPr b="0">
                          <a:solidFill>
                            <a:srgbClr val="000000"/>
                          </a:solidFill>
                        </a:defRPr>
                      </a:pPr>
                      <a:r>
                        <a:rPr lang="en-US" sz="2000" dirty="0" err="1">
                          <a:solidFill>
                            <a:schemeClr val="bg1"/>
                          </a:solidFill>
                        </a:rPr>
                        <a:t>TestNum</a:t>
                      </a:r>
                      <a:r>
                        <a:rPr lang="en-US" sz="2000" dirty="0">
                          <a:solidFill>
                            <a:schemeClr val="bg1"/>
                          </a:solidFill>
                        </a:rPr>
                        <a:t>=1000</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altLang="zh-CN" sz="2000" dirty="0">
                          <a:solidFill>
                            <a:schemeClr val="bg1"/>
                          </a:solidFill>
                        </a:rPr>
                        <a:t>K = 1</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 = 2</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 = 3</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 = 4</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K=5</a:t>
                      </a:r>
                      <a:endParaRPr sz="2000" dirty="0">
                        <a:solidFill>
                          <a:schemeClr val="bg1"/>
                        </a:solidFill>
                      </a:endParaRPr>
                    </a:p>
                  </a:txBody>
                  <a:tcPr marL="25400" marR="25400" marT="25400" marB="25400" anchor="ctr" horzOverflow="overflow"/>
                </a:tc>
                <a:extLst>
                  <a:ext uri="{0D108BD9-81ED-4DB2-BD59-A6C34878D82A}">
                    <a16:rowId xmlns:a16="http://schemas.microsoft.com/office/drawing/2014/main" val="10000"/>
                  </a:ext>
                </a:extLst>
              </a:tr>
              <a:tr h="613995">
                <a:tc>
                  <a:txBody>
                    <a:bodyPr/>
                    <a:lstStyle/>
                    <a:p>
                      <a:pPr lvl="0" algn="ctr" defTabSz="914400"/>
                      <a:r>
                        <a:rPr lang="en-US" sz="1600" dirty="0" err="1">
                          <a:solidFill>
                            <a:schemeClr val="bg1"/>
                          </a:solidFill>
                        </a:rPr>
                        <a:t>TrainNum</a:t>
                      </a:r>
                      <a:r>
                        <a:rPr lang="en-US" sz="1600" dirty="0">
                          <a:solidFill>
                            <a:schemeClr val="bg1"/>
                          </a:solidFill>
                        </a:rPr>
                        <a:t>=1000</a:t>
                      </a:r>
                      <a:endParaRPr sz="1600" dirty="0">
                        <a:solidFill>
                          <a:schemeClr val="bg1"/>
                        </a:solidFill>
                      </a:endParaRP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85.8%</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82.8%</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85.8%</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82.8%</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84.8%</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82.2%</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85.1%</a:t>
                      </a:r>
                      <a:r>
                        <a:rPr lang="zh-CN" altLang="en-US" sz="1800" kern="1200" dirty="0">
                          <a:solidFill>
                            <a:schemeClr val="dk1"/>
                          </a:solidFill>
                          <a:latin typeface="+mn-lt"/>
                          <a:ea typeface="+mn-ea"/>
                          <a:cs typeface="+mn-cs"/>
                        </a:rPr>
                        <a:t>（</a:t>
                      </a:r>
                      <a:r>
                        <a:rPr lang="en-US" altLang="zh-CN" sz="1800" kern="1200" dirty="0">
                          <a:solidFill>
                            <a:srgbClr val="FF0000"/>
                          </a:solidFill>
                          <a:latin typeface="+mn-lt"/>
                          <a:ea typeface="+mn-ea"/>
                          <a:cs typeface="+mn-cs"/>
                        </a:rPr>
                        <a:t>83.1%</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85.0%</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82.3%</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1"/>
                  </a:ext>
                </a:extLst>
              </a:tr>
              <a:tr h="613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=5000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92.2%</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90.2%</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92.2%</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90.2%</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92.4%</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91.2%</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92.2%</a:t>
                      </a:r>
                      <a:r>
                        <a:rPr lang="zh-CN" altLang="en-US" sz="1800" kern="1200" dirty="0">
                          <a:solidFill>
                            <a:schemeClr val="dk1"/>
                          </a:solidFill>
                          <a:latin typeface="+mn-lt"/>
                          <a:ea typeface="+mn-ea"/>
                          <a:cs typeface="+mn-cs"/>
                        </a:rPr>
                        <a:t>（</a:t>
                      </a:r>
                      <a:r>
                        <a:rPr lang="en-US" altLang="zh-CN" sz="1800" kern="1200" dirty="0">
                          <a:solidFill>
                            <a:srgbClr val="FF0000"/>
                          </a:solidFill>
                          <a:latin typeface="+mn-lt"/>
                          <a:ea typeface="+mn-ea"/>
                          <a:cs typeface="+mn-cs"/>
                        </a:rPr>
                        <a:t>91.5%</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91.4%</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91.1%</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2"/>
                  </a:ext>
                </a:extLst>
              </a:tr>
              <a:tr h="613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=10000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93.1%</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92.0%</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93.1%</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92.0%</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93.3%</a:t>
                      </a:r>
                      <a:r>
                        <a:rPr lang="zh-CN" altLang="en-US" sz="1800" kern="1200" dirty="0">
                          <a:solidFill>
                            <a:schemeClr val="dk1"/>
                          </a:solidFill>
                          <a:latin typeface="+mn-lt"/>
                          <a:ea typeface="+mn-ea"/>
                          <a:cs typeface="+mn-cs"/>
                        </a:rPr>
                        <a:t>（</a:t>
                      </a:r>
                      <a:r>
                        <a:rPr lang="en-US" altLang="zh-CN" sz="1800" kern="1200" dirty="0">
                          <a:solidFill>
                            <a:srgbClr val="FF0000"/>
                          </a:solidFill>
                          <a:latin typeface="+mn-lt"/>
                          <a:ea typeface="+mn-ea"/>
                          <a:cs typeface="+mn-cs"/>
                        </a:rPr>
                        <a:t>92.2%</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93.5%</a:t>
                      </a:r>
                      <a:r>
                        <a:rPr lang="zh-CN" altLang="en-US" sz="1800" kern="1200" dirty="0">
                          <a:solidFill>
                            <a:schemeClr val="dk1"/>
                          </a:solidFill>
                          <a:latin typeface="+mn-lt"/>
                          <a:ea typeface="+mn-ea"/>
                          <a:cs typeface="+mn-cs"/>
                        </a:rPr>
                        <a:t>（</a:t>
                      </a:r>
                      <a:r>
                        <a:rPr lang="en-US" altLang="zh-CN" sz="1800" kern="1200" dirty="0">
                          <a:solidFill>
                            <a:srgbClr val="FF0000"/>
                          </a:solidFill>
                          <a:latin typeface="+mn-lt"/>
                          <a:ea typeface="+mn-ea"/>
                          <a:cs typeface="+mn-cs"/>
                        </a:rPr>
                        <a:t>92.2%</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93.1%</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92.0%</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3"/>
                  </a:ext>
                </a:extLst>
              </a:tr>
              <a:tr h="613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=20000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94.5%</a:t>
                      </a:r>
                      <a:r>
                        <a:rPr lang="zh-CN" altLang="en-US" sz="1800" kern="1200" dirty="0">
                          <a:solidFill>
                            <a:schemeClr val="dk1"/>
                          </a:solidFill>
                          <a:latin typeface="+mn-lt"/>
                          <a:ea typeface="+mn-ea"/>
                          <a:cs typeface="+mn-cs"/>
                        </a:rPr>
                        <a:t>（</a:t>
                      </a:r>
                      <a:r>
                        <a:rPr lang="en-US" altLang="zh-CN" sz="1800" kern="1200" dirty="0">
                          <a:solidFill>
                            <a:srgbClr val="FF0000"/>
                          </a:solidFill>
                          <a:latin typeface="+mn-lt"/>
                          <a:ea typeface="+mn-ea"/>
                          <a:cs typeface="+mn-cs"/>
                        </a:rPr>
                        <a:t>93.9%</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94.5%</a:t>
                      </a:r>
                      <a:r>
                        <a:rPr lang="zh-CN" altLang="en-US" sz="1800" kern="1200" dirty="0">
                          <a:solidFill>
                            <a:schemeClr val="dk1"/>
                          </a:solidFill>
                          <a:latin typeface="+mn-lt"/>
                          <a:ea typeface="+mn-ea"/>
                          <a:cs typeface="+mn-cs"/>
                        </a:rPr>
                        <a:t>（</a:t>
                      </a:r>
                      <a:r>
                        <a:rPr lang="en-US" altLang="zh-CN" sz="1800" kern="1200" dirty="0">
                          <a:solidFill>
                            <a:srgbClr val="FF0000"/>
                          </a:solidFill>
                          <a:latin typeface="+mn-lt"/>
                          <a:ea typeface="+mn-ea"/>
                          <a:cs typeface="+mn-cs"/>
                        </a:rPr>
                        <a:t>93.9%</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94.1%</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93.8%</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94.6%</a:t>
                      </a:r>
                      <a:r>
                        <a:rPr lang="zh-CN" altLang="en-US" sz="1800" kern="1200" dirty="0">
                          <a:solidFill>
                            <a:schemeClr val="dk1"/>
                          </a:solidFill>
                          <a:latin typeface="+mn-lt"/>
                          <a:ea typeface="+mn-ea"/>
                          <a:cs typeface="+mn-cs"/>
                        </a:rPr>
                        <a:t>（</a:t>
                      </a:r>
                      <a:r>
                        <a:rPr lang="en-US" altLang="zh-CN" sz="1800" kern="1200" dirty="0">
                          <a:solidFill>
                            <a:srgbClr val="FF0000"/>
                          </a:solidFill>
                          <a:latin typeface="+mn-lt"/>
                          <a:ea typeface="+mn-ea"/>
                          <a:cs typeface="+mn-cs"/>
                        </a:rPr>
                        <a:t>93.9%</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93.7%</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93.8%</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4"/>
                  </a:ext>
                </a:extLst>
              </a:tr>
              <a:tr h="6131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=30000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95.7%</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94.5%</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95.7%</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94.5%</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95.2%</a:t>
                      </a:r>
                      <a:r>
                        <a:rPr lang="zh-CN" altLang="en-US" sz="1800" kern="1200" dirty="0">
                          <a:solidFill>
                            <a:schemeClr val="dk1"/>
                          </a:solidFill>
                          <a:latin typeface="+mn-lt"/>
                          <a:ea typeface="+mn-ea"/>
                          <a:cs typeface="+mn-cs"/>
                        </a:rPr>
                        <a:t>（</a:t>
                      </a:r>
                      <a:r>
                        <a:rPr lang="en-US" altLang="zh-CN" sz="1800" kern="1200" dirty="0">
                          <a:solidFill>
                            <a:srgbClr val="FF0000"/>
                          </a:solidFill>
                          <a:latin typeface="+mn-lt"/>
                          <a:ea typeface="+mn-ea"/>
                          <a:cs typeface="+mn-cs"/>
                        </a:rPr>
                        <a:t>95.4%</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95.5%</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94.9%</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94.7%</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94.4%</a:t>
                      </a:r>
                      <a:r>
                        <a:rPr lang="zh-CN" altLang="en-US" sz="1800" kern="1200" dirty="0">
                          <a:solidFill>
                            <a:schemeClr val="dk1"/>
                          </a:solidFill>
                          <a:latin typeface="+mn-lt"/>
                          <a:ea typeface="+mn-ea"/>
                          <a:cs typeface="+mn-cs"/>
                        </a:rPr>
                        <a:t>）</a:t>
                      </a:r>
                      <a:endParaRPr sz="1800" kern="1200" dirty="0">
                        <a:solidFill>
                          <a:schemeClr val="dk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0"/>
                                  </p:stCondLst>
                                  <p:childTnLst>
                                    <p:set>
                                      <p:cBhvr>
                                        <p:cTn id="10" dur="indefinite" fill="hold"/>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29062" y="672460"/>
            <a:ext cx="5538068" cy="712836"/>
            <a:chOff x="716110" y="187653"/>
            <a:chExt cx="5538068" cy="712836"/>
          </a:xfrm>
        </p:grpSpPr>
        <p:sp>
          <p:nvSpPr>
            <p:cNvPr id="19" name="文本框 18"/>
            <p:cNvSpPr txBox="1"/>
            <p:nvPr/>
          </p:nvSpPr>
          <p:spPr>
            <a:xfrm>
              <a:off x="716110" y="187653"/>
              <a:ext cx="5538068"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同一个数据不同二值化方法带来的影响</a:t>
              </a: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pic>
        <p:nvPicPr>
          <p:cNvPr id="2" name="图片 1">
            <a:extLst>
              <a:ext uri="{FF2B5EF4-FFF2-40B4-BE49-F238E27FC236}">
                <a16:creationId xmlns:a16="http://schemas.microsoft.com/office/drawing/2014/main" id="{0ADEDD5A-73BB-4B15-9D6A-365FBCE8B7F1}"/>
              </a:ext>
            </a:extLst>
          </p:cNvPr>
          <p:cNvPicPr>
            <a:picLocks noChangeAspect="1"/>
          </p:cNvPicPr>
          <p:nvPr/>
        </p:nvPicPr>
        <p:blipFill>
          <a:blip r:embed="rId3"/>
          <a:stretch>
            <a:fillRect/>
          </a:stretch>
        </p:blipFill>
        <p:spPr>
          <a:xfrm>
            <a:off x="6930831" y="899521"/>
            <a:ext cx="4391025" cy="1457325"/>
          </a:xfrm>
          <a:prstGeom prst="rect">
            <a:avLst/>
          </a:prstGeom>
        </p:spPr>
      </p:pic>
      <p:pic>
        <p:nvPicPr>
          <p:cNvPr id="3" name="图片 2">
            <a:extLst>
              <a:ext uri="{FF2B5EF4-FFF2-40B4-BE49-F238E27FC236}">
                <a16:creationId xmlns:a16="http://schemas.microsoft.com/office/drawing/2014/main" id="{6A745B45-30CF-4E6E-91D0-C55C7AFD7553}"/>
              </a:ext>
            </a:extLst>
          </p:cNvPr>
          <p:cNvPicPr>
            <a:picLocks noChangeAspect="1"/>
          </p:cNvPicPr>
          <p:nvPr/>
        </p:nvPicPr>
        <p:blipFill>
          <a:blip r:embed="rId4"/>
          <a:stretch>
            <a:fillRect/>
          </a:stretch>
        </p:blipFill>
        <p:spPr>
          <a:xfrm>
            <a:off x="2054348" y="1385296"/>
            <a:ext cx="4248150" cy="971550"/>
          </a:xfrm>
          <a:prstGeom prst="rect">
            <a:avLst/>
          </a:prstGeom>
        </p:spPr>
      </p:pic>
      <p:pic>
        <p:nvPicPr>
          <p:cNvPr id="4" name="图片 3">
            <a:extLst>
              <a:ext uri="{FF2B5EF4-FFF2-40B4-BE49-F238E27FC236}">
                <a16:creationId xmlns:a16="http://schemas.microsoft.com/office/drawing/2014/main" id="{C26FA4BA-7770-4FEA-80E2-F77FD2378B09}"/>
              </a:ext>
            </a:extLst>
          </p:cNvPr>
          <p:cNvPicPr>
            <a:picLocks noChangeAspect="1"/>
          </p:cNvPicPr>
          <p:nvPr/>
        </p:nvPicPr>
        <p:blipFill>
          <a:blip r:embed="rId5"/>
          <a:stretch>
            <a:fillRect/>
          </a:stretch>
        </p:blipFill>
        <p:spPr>
          <a:xfrm>
            <a:off x="8101406" y="2498964"/>
            <a:ext cx="1903728" cy="4199238"/>
          </a:xfrm>
          <a:prstGeom prst="rect">
            <a:avLst/>
          </a:prstGeom>
        </p:spPr>
      </p:pic>
      <p:pic>
        <p:nvPicPr>
          <p:cNvPr id="5" name="图片 4">
            <a:extLst>
              <a:ext uri="{FF2B5EF4-FFF2-40B4-BE49-F238E27FC236}">
                <a16:creationId xmlns:a16="http://schemas.microsoft.com/office/drawing/2014/main" id="{11ACD3A8-A35B-44A3-9A25-AE9E08F790BC}"/>
              </a:ext>
            </a:extLst>
          </p:cNvPr>
          <p:cNvPicPr>
            <a:picLocks noChangeAspect="1"/>
          </p:cNvPicPr>
          <p:nvPr/>
        </p:nvPicPr>
        <p:blipFill>
          <a:blip r:embed="rId6"/>
          <a:stretch>
            <a:fillRect/>
          </a:stretch>
        </p:blipFill>
        <p:spPr>
          <a:xfrm>
            <a:off x="2852078" y="2498963"/>
            <a:ext cx="1896071" cy="4199239"/>
          </a:xfrm>
          <a:prstGeom prst="rect">
            <a:avLst/>
          </a:prstGeom>
        </p:spPr>
      </p:pic>
    </p:spTree>
    <p:extLst>
      <p:ext uri="{BB962C8B-B14F-4D97-AF65-F5344CB8AC3E}">
        <p14:creationId xmlns:p14="http://schemas.microsoft.com/office/powerpoint/2010/main" val="195285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55695" y="672460"/>
            <a:ext cx="4203131" cy="712836"/>
            <a:chOff x="716110" y="187653"/>
            <a:chExt cx="4203131" cy="712836"/>
          </a:xfrm>
        </p:grpSpPr>
        <p:sp>
          <p:nvSpPr>
            <p:cNvPr id="19" name="文本框 18"/>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不同二值化结果</a:t>
              </a: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graphicFrame>
        <p:nvGraphicFramePr>
          <p:cNvPr id="5" name="Table 4410"/>
          <p:cNvGraphicFramePr/>
          <p:nvPr>
            <p:extLst>
              <p:ext uri="{D42A27DB-BD31-4B8C-83A1-F6EECF244321}">
                <p14:modId xmlns:p14="http://schemas.microsoft.com/office/powerpoint/2010/main" val="2015700977"/>
              </p:ext>
            </p:extLst>
          </p:nvPr>
        </p:nvGraphicFramePr>
        <p:xfrm>
          <a:off x="985344" y="2017733"/>
          <a:ext cx="10221311" cy="3655095"/>
        </p:xfrm>
        <a:graphic>
          <a:graphicData uri="http://schemas.openxmlformats.org/drawingml/2006/table">
            <a:tbl>
              <a:tblPr firstRow="1" bandRow="1">
                <a:tableStyleId>{8EC20E35-A176-4012-BC5E-935CFFF8708E}</a:tableStyleId>
              </a:tblPr>
              <a:tblGrid>
                <a:gridCol w="1707418">
                  <a:extLst>
                    <a:ext uri="{9D8B030D-6E8A-4147-A177-3AD203B41FA5}">
                      <a16:colId xmlns:a16="http://schemas.microsoft.com/office/drawing/2014/main" val="20000"/>
                    </a:ext>
                  </a:extLst>
                </a:gridCol>
                <a:gridCol w="1706363">
                  <a:extLst>
                    <a:ext uri="{9D8B030D-6E8A-4147-A177-3AD203B41FA5}">
                      <a16:colId xmlns:a16="http://schemas.microsoft.com/office/drawing/2014/main" val="20001"/>
                    </a:ext>
                  </a:extLst>
                </a:gridCol>
                <a:gridCol w="1706891">
                  <a:extLst>
                    <a:ext uri="{9D8B030D-6E8A-4147-A177-3AD203B41FA5}">
                      <a16:colId xmlns:a16="http://schemas.microsoft.com/office/drawing/2014/main" val="20002"/>
                    </a:ext>
                  </a:extLst>
                </a:gridCol>
                <a:gridCol w="1726921">
                  <a:extLst>
                    <a:ext uri="{9D8B030D-6E8A-4147-A177-3AD203B41FA5}">
                      <a16:colId xmlns:a16="http://schemas.microsoft.com/office/drawing/2014/main" val="20003"/>
                    </a:ext>
                  </a:extLst>
                </a:gridCol>
                <a:gridCol w="1686859">
                  <a:extLst>
                    <a:ext uri="{9D8B030D-6E8A-4147-A177-3AD203B41FA5}">
                      <a16:colId xmlns:a16="http://schemas.microsoft.com/office/drawing/2014/main" val="20004"/>
                    </a:ext>
                  </a:extLst>
                </a:gridCol>
                <a:gridCol w="1686859">
                  <a:extLst>
                    <a:ext uri="{9D8B030D-6E8A-4147-A177-3AD203B41FA5}">
                      <a16:colId xmlns:a16="http://schemas.microsoft.com/office/drawing/2014/main" val="293630926"/>
                    </a:ext>
                  </a:extLst>
                </a:gridCol>
              </a:tblGrid>
              <a:tr h="585970">
                <a:tc>
                  <a:txBody>
                    <a:bodyPr/>
                    <a:lstStyle/>
                    <a:p>
                      <a:pPr lvl="0" algn="ctr" defTabSz="914400">
                        <a:defRPr b="0">
                          <a:solidFill>
                            <a:srgbClr val="000000"/>
                          </a:solidFill>
                        </a:defRPr>
                      </a:pPr>
                      <a:r>
                        <a:rPr lang="en-US" sz="2000" dirty="0" err="1">
                          <a:solidFill>
                            <a:schemeClr val="bg1"/>
                          </a:solidFill>
                        </a:rPr>
                        <a:t>TestNum</a:t>
                      </a:r>
                      <a:r>
                        <a:rPr lang="en-US" sz="2000" dirty="0">
                          <a:solidFill>
                            <a:schemeClr val="bg1"/>
                          </a:solidFill>
                        </a:rPr>
                        <a:t>=1000</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altLang="zh-CN" sz="2000" dirty="0">
                          <a:solidFill>
                            <a:schemeClr val="bg1"/>
                          </a:solidFill>
                        </a:rPr>
                        <a:t>K = 1</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 = 2</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 = 3</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 = 4</a:t>
                      </a:r>
                      <a:endParaRPr sz="2000" dirty="0">
                        <a:solidFill>
                          <a:schemeClr val="bg1"/>
                        </a:solidFill>
                      </a:endParaRPr>
                    </a:p>
                  </a:txBody>
                  <a:tcPr marL="25400" marR="25400" marT="25400" marB="25400" anchor="ctr" horzOverflow="overflow"/>
                </a:tc>
                <a:tc>
                  <a:txBody>
                    <a:bodyPr/>
                    <a:lstStyle/>
                    <a:p>
                      <a:pPr lvl="0" algn="ctr" defTabSz="914400">
                        <a:defRPr b="0">
                          <a:solidFill>
                            <a:srgbClr val="000000"/>
                          </a:solidFill>
                        </a:defRPr>
                      </a:pPr>
                      <a:r>
                        <a:rPr lang="en-US" sz="2000" dirty="0">
                          <a:solidFill>
                            <a:schemeClr val="bg1"/>
                          </a:solidFill>
                        </a:rPr>
                        <a:t>K=5</a:t>
                      </a:r>
                      <a:endParaRPr sz="2000" dirty="0">
                        <a:solidFill>
                          <a:schemeClr val="bg1"/>
                        </a:solidFill>
                      </a:endParaRPr>
                    </a:p>
                  </a:txBody>
                  <a:tcPr marL="25400" marR="25400" marT="25400" marB="25400" anchor="ctr" horzOverflow="overflow"/>
                </a:tc>
                <a:extLst>
                  <a:ext uri="{0D108BD9-81ED-4DB2-BD59-A6C34878D82A}">
                    <a16:rowId xmlns:a16="http://schemas.microsoft.com/office/drawing/2014/main" val="10000"/>
                  </a:ext>
                </a:extLst>
              </a:tr>
              <a:tr h="613995">
                <a:tc>
                  <a:txBody>
                    <a:bodyPr/>
                    <a:lstStyle/>
                    <a:p>
                      <a:pPr lvl="0" algn="ctr" defTabSz="914400"/>
                      <a:r>
                        <a:rPr lang="en-US" sz="1600" dirty="0" err="1">
                          <a:solidFill>
                            <a:schemeClr val="bg1"/>
                          </a:solidFill>
                        </a:rPr>
                        <a:t>TrainNum</a:t>
                      </a:r>
                      <a:r>
                        <a:rPr lang="en-US" sz="1600" dirty="0">
                          <a:solidFill>
                            <a:schemeClr val="bg1"/>
                          </a:solidFill>
                        </a:rPr>
                        <a:t>=1000</a:t>
                      </a:r>
                      <a:endParaRPr sz="1600" dirty="0">
                        <a:solidFill>
                          <a:schemeClr val="bg1"/>
                        </a:solidFill>
                      </a:endParaRP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85.8%</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82.8%</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80.0%</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85.8%</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82.8%</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80.0%</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84.8%</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82.2%</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rgbClr val="FF0000"/>
                          </a:solidFill>
                          <a:latin typeface="+mn-lt"/>
                          <a:ea typeface="+mn-ea"/>
                          <a:cs typeface="+mn-cs"/>
                        </a:rPr>
                        <a:t>80.1%</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85.1%</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83.1%</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79.6%</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85.0%</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82.3%</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79.2%</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1"/>
                  </a:ext>
                </a:extLst>
              </a:tr>
              <a:tr h="613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=5000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92.2%</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90.2%</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87.9%</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92.2%</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90.2%</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87.9%</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92.4%</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91.2%</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88.8%</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92.2%</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91.5%</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rgbClr val="FF0000"/>
                          </a:solidFill>
                          <a:latin typeface="+mn-lt"/>
                          <a:ea typeface="+mn-ea"/>
                          <a:cs typeface="+mn-cs"/>
                        </a:rPr>
                        <a:t>89.1%</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91.4%</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91.1%</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rgbClr val="FF0000"/>
                          </a:solidFill>
                          <a:latin typeface="+mn-lt"/>
                          <a:ea typeface="+mn-ea"/>
                          <a:cs typeface="+mn-cs"/>
                        </a:rPr>
                        <a:t>89.1%</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2"/>
                  </a:ext>
                </a:extLst>
              </a:tr>
              <a:tr h="613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=10000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93.1%</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92.0%</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90.3%</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93.1%</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92.0%</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90.3%</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93.3%</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92.2%</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90.5%</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93.5%</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92.2%</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rgbClr val="FF0000"/>
                          </a:solidFill>
                          <a:latin typeface="+mn-lt"/>
                          <a:ea typeface="+mn-ea"/>
                          <a:cs typeface="+mn-cs"/>
                        </a:rPr>
                        <a:t>90.6%</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93.1%</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92.0%</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90.5%</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3"/>
                  </a:ext>
                </a:extLst>
              </a:tr>
              <a:tr h="613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=20000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94.5%</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93.9%</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91.9%</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94.5%</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93.9%</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91.9%</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94.1%</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93.8%</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rgbClr val="FF0000"/>
                          </a:solidFill>
                          <a:latin typeface="+mn-lt"/>
                          <a:ea typeface="+mn-ea"/>
                          <a:cs typeface="+mn-cs"/>
                        </a:rPr>
                        <a:t>92.6%</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94.6%</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93.9%</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91.8%</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93.7%</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93.8%</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92.0%</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4"/>
                  </a:ext>
                </a:extLst>
              </a:tr>
              <a:tr h="6131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white"/>
                          </a:solidFill>
                          <a:effectLst/>
                          <a:uLnTx/>
                          <a:uFillTx/>
                          <a:latin typeface="+mn-lt"/>
                          <a:ea typeface="+mn-ea"/>
                          <a:cs typeface="+mn-cs"/>
                        </a:rPr>
                        <a:t>TrainNum</a:t>
                      </a:r>
                      <a:r>
                        <a:rPr kumimoji="0" lang="en-US" altLang="zh-CN" sz="1600" b="0" i="0" u="none" strike="noStrike" kern="1200" cap="none" spc="0" normalizeH="0" baseline="0" noProof="0" dirty="0">
                          <a:ln>
                            <a:noFill/>
                          </a:ln>
                          <a:solidFill>
                            <a:prstClr val="white"/>
                          </a:solidFill>
                          <a:effectLst/>
                          <a:uLnTx/>
                          <a:uFillTx/>
                          <a:latin typeface="+mn-lt"/>
                          <a:ea typeface="+mn-ea"/>
                          <a:cs typeface="+mn-cs"/>
                        </a:rPr>
                        <a:t>=30000</a:t>
                      </a:r>
                    </a:p>
                  </a:txBody>
                  <a:tcPr marL="25400" marR="25400" marT="25400" marB="25400" anchor="ctr" horzOverflow="overflow">
                    <a:solidFill>
                      <a:schemeClr val="tx1"/>
                    </a:solidFill>
                  </a:tcPr>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95.7%</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94.5%</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92.3%</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95.7%</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94.5%</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92.3%</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95.2%</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95.4%</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rgbClr val="FF0000"/>
                          </a:solidFill>
                          <a:latin typeface="+mn-lt"/>
                          <a:ea typeface="+mn-ea"/>
                          <a:cs typeface="+mn-cs"/>
                        </a:rPr>
                        <a:t>93.1%</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95.5%</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94.9%</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93.0%</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tc>
                  <a:txBody>
                    <a:bodyPr/>
                    <a:lstStyle/>
                    <a:p>
                      <a:pPr marL="0" lvl="0" algn="ctr" defTabSz="914400" rtl="0" eaLnBrk="1" latinLnBrk="0" hangingPunct="1"/>
                      <a:r>
                        <a:rPr lang="en-US" altLang="zh-CN" sz="1800" kern="1200" dirty="0">
                          <a:solidFill>
                            <a:schemeClr val="bg1">
                              <a:lumMod val="65000"/>
                            </a:schemeClr>
                          </a:solidFill>
                          <a:latin typeface="+mn-lt"/>
                          <a:ea typeface="+mn-ea"/>
                          <a:cs typeface="+mn-cs"/>
                        </a:rPr>
                        <a:t>94.7%</a:t>
                      </a:r>
                      <a:r>
                        <a:rPr lang="zh-CN" altLang="en-US" sz="1800" kern="1200" dirty="0">
                          <a:solidFill>
                            <a:schemeClr val="bg1">
                              <a:lumMod val="65000"/>
                            </a:schemeClr>
                          </a:solidFill>
                          <a:latin typeface="+mn-lt"/>
                          <a:ea typeface="+mn-ea"/>
                          <a:cs typeface="+mn-cs"/>
                        </a:rPr>
                        <a:t>（</a:t>
                      </a:r>
                      <a:r>
                        <a:rPr lang="en-US" altLang="zh-CN" sz="1800" kern="1200" dirty="0">
                          <a:solidFill>
                            <a:schemeClr val="bg1">
                              <a:lumMod val="65000"/>
                            </a:schemeClr>
                          </a:solidFill>
                          <a:latin typeface="+mn-lt"/>
                          <a:ea typeface="+mn-ea"/>
                          <a:cs typeface="+mn-cs"/>
                        </a:rPr>
                        <a:t>94.4%</a:t>
                      </a:r>
                      <a:r>
                        <a:rPr lang="zh-CN" altLang="en-US" sz="1800" kern="1200" dirty="0">
                          <a:solidFill>
                            <a:schemeClr val="bg1">
                              <a:lumMod val="65000"/>
                            </a:schemeClr>
                          </a:solidFill>
                          <a:latin typeface="+mn-lt"/>
                          <a:ea typeface="+mn-ea"/>
                          <a:cs typeface="+mn-cs"/>
                        </a:rPr>
                        <a:t>）</a:t>
                      </a:r>
                      <a:endParaRPr lang="en-US" altLang="zh-CN" sz="1800" kern="1200" dirty="0">
                        <a:solidFill>
                          <a:schemeClr val="bg1">
                            <a:lumMod val="65000"/>
                          </a:schemeClr>
                        </a:solidFill>
                        <a:latin typeface="+mn-lt"/>
                        <a:ea typeface="+mn-ea"/>
                        <a:cs typeface="+mn-cs"/>
                      </a:endParaRPr>
                    </a:p>
                    <a:p>
                      <a:pPr marL="0" lvl="0" algn="ctr" defTabSz="914400" rtl="0" eaLnBrk="1" latinLnBrk="0" hangingPunct="1"/>
                      <a:r>
                        <a:rPr lang="zh-CN" altLang="en-US" sz="1800" kern="1200" dirty="0">
                          <a:solidFill>
                            <a:schemeClr val="tx1"/>
                          </a:solidFill>
                          <a:latin typeface="+mn-lt"/>
                          <a:ea typeface="+mn-ea"/>
                          <a:cs typeface="+mn-cs"/>
                        </a:rPr>
                        <a:t>｛</a:t>
                      </a:r>
                      <a:r>
                        <a:rPr lang="en-US" altLang="zh-CN" sz="1800" kern="1200" dirty="0">
                          <a:solidFill>
                            <a:schemeClr val="tx1"/>
                          </a:solidFill>
                          <a:latin typeface="+mn-lt"/>
                          <a:ea typeface="+mn-ea"/>
                          <a:cs typeface="+mn-cs"/>
                        </a:rPr>
                        <a:t>92.9%</a:t>
                      </a:r>
                      <a:r>
                        <a:rPr lang="zh-CN" altLang="en-US" sz="1800" kern="1200" dirty="0">
                          <a:solidFill>
                            <a:schemeClr val="tx1"/>
                          </a:solidFill>
                          <a:latin typeface="+mn-lt"/>
                          <a:ea typeface="+mn-ea"/>
                          <a:cs typeface="+mn-cs"/>
                        </a:rPr>
                        <a:t>｝</a:t>
                      </a:r>
                      <a:endParaRPr sz="1800" kern="1200" dirty="0">
                        <a:solidFill>
                          <a:schemeClr val="tx1"/>
                        </a:solidFill>
                        <a:latin typeface="+mn-lt"/>
                        <a:ea typeface="+mn-ea"/>
                        <a:cs typeface="+mn-cs"/>
                      </a:endParaRPr>
                    </a:p>
                  </a:txBody>
                  <a:tcPr marL="25400" marR="25400" marT="25400" marB="25400"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9671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0"/>
                                  </p:stCondLst>
                                  <p:childTnLst>
                                    <p:set>
                                      <p:cBhvr>
                                        <p:cTn id="10" dur="indefinite" fill="hold"/>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530082" y="2822823"/>
            <a:ext cx="3416320" cy="1230666"/>
            <a:chOff x="4375016" y="2848154"/>
            <a:chExt cx="3416320" cy="1230666"/>
          </a:xfrm>
        </p:grpSpPr>
        <p:sp>
          <p:nvSpPr>
            <p:cNvPr id="8" name="文本框 7"/>
            <p:cNvSpPr txBox="1"/>
            <p:nvPr/>
          </p:nvSpPr>
          <p:spPr>
            <a:xfrm>
              <a:off x="4375016" y="2925223"/>
              <a:ext cx="3416320"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未来展望及小结</a:t>
              </a:r>
            </a:p>
          </p:txBody>
        </p:sp>
        <p:sp>
          <p:nvSpPr>
            <p:cNvPr id="9" name="文本框 8"/>
            <p:cNvSpPr txBox="1"/>
            <p:nvPr/>
          </p:nvSpPr>
          <p:spPr>
            <a:xfrm>
              <a:off x="4602496" y="3505803"/>
              <a:ext cx="2961357" cy="278281"/>
            </a:xfrm>
            <a:prstGeom prst="rect">
              <a:avLst/>
            </a:prstGeom>
            <a:noFill/>
          </p:spPr>
          <p:txBody>
            <a:bodyPr wrap="square" rtlCol="0">
              <a:spAutoFit/>
            </a:bodyPr>
            <a:lstStyle/>
            <a:p>
              <a:pPr algn="ctr">
                <a:lnSpc>
                  <a:spcPct val="120000"/>
                </a:lnSpc>
              </a:pPr>
              <a:r>
                <a:rPr kumimoji="1" lang="zh-CN" altLang="en-US" sz="1100" spc="-150" dirty="0">
                  <a:latin typeface="思源黑体 CN Light" panose="020B0300000000000000" pitchFamily="34" charset="-122"/>
                  <a:ea typeface="思源黑体 CN Light" panose="020B0300000000000000" pitchFamily="34" charset="-122"/>
                </a:rPr>
                <a:t>在之后需要实现的工作，以及本次实验结束后的感想</a:t>
              </a:r>
              <a:endParaRPr kumimoji="1" lang="en-US" altLang="zh-CN" sz="1100" spc="-150" dirty="0">
                <a:latin typeface="思源黑体 CN Light" panose="020B0300000000000000" pitchFamily="34" charset="-122"/>
                <a:ea typeface="思源黑体 CN Light" panose="020B03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04</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29062" y="672460"/>
            <a:ext cx="4203131" cy="712836"/>
            <a:chOff x="716110" y="187653"/>
            <a:chExt cx="4203131" cy="712836"/>
          </a:xfrm>
        </p:grpSpPr>
        <p:sp>
          <p:nvSpPr>
            <p:cNvPr id="19" name="文本框 18"/>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未来展望</a:t>
              </a: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grpSp>
        <p:nvGrpSpPr>
          <p:cNvPr id="130" name="组合 129"/>
          <p:cNvGrpSpPr/>
          <p:nvPr/>
        </p:nvGrpSpPr>
        <p:grpSpPr>
          <a:xfrm>
            <a:off x="1409341" y="2125345"/>
            <a:ext cx="9821269" cy="3732789"/>
            <a:chOff x="2868" y="3925"/>
            <a:chExt cx="11580" cy="4401"/>
          </a:xfrm>
        </p:grpSpPr>
        <p:grpSp>
          <p:nvGrpSpPr>
            <p:cNvPr id="89" name="组合 88"/>
            <p:cNvGrpSpPr/>
            <p:nvPr/>
          </p:nvGrpSpPr>
          <p:grpSpPr>
            <a:xfrm>
              <a:off x="9047" y="7299"/>
              <a:ext cx="791" cy="791"/>
              <a:chOff x="6443245" y="4780605"/>
              <a:chExt cx="751188" cy="751188"/>
            </a:xfrm>
            <a:solidFill>
              <a:schemeClr val="bg1"/>
            </a:solidFill>
          </p:grpSpPr>
          <p:sp>
            <p:nvSpPr>
              <p:cNvPr id="90" name="椭圆 89"/>
              <p:cNvSpPr/>
              <p:nvPr/>
            </p:nvSpPr>
            <p:spPr>
              <a:xfrm>
                <a:off x="6443245" y="4780605"/>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grpSp>
            <p:nvGrpSpPr>
              <p:cNvPr id="91" name="组合 90"/>
              <p:cNvGrpSpPr/>
              <p:nvPr/>
            </p:nvGrpSpPr>
            <p:grpSpPr>
              <a:xfrm>
                <a:off x="6600772" y="4925106"/>
                <a:ext cx="482922" cy="481856"/>
                <a:chOff x="3175" y="4763"/>
                <a:chExt cx="717550" cy="715963"/>
              </a:xfrm>
              <a:grpFill/>
            </p:grpSpPr>
            <p:sp>
              <p:nvSpPr>
                <p:cNvPr id="92"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93"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94"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grpSp>
        </p:grpSp>
        <p:grpSp>
          <p:nvGrpSpPr>
            <p:cNvPr id="95" name="组合 94"/>
            <p:cNvGrpSpPr/>
            <p:nvPr/>
          </p:nvGrpSpPr>
          <p:grpSpPr>
            <a:xfrm>
              <a:off x="9047" y="3958"/>
              <a:ext cx="791" cy="791"/>
              <a:chOff x="6443245" y="1611109"/>
              <a:chExt cx="751188" cy="751188"/>
            </a:xfrm>
            <a:solidFill>
              <a:schemeClr val="bg1"/>
            </a:solidFill>
          </p:grpSpPr>
          <p:sp>
            <p:nvSpPr>
              <p:cNvPr id="96" name="椭圆 95"/>
              <p:cNvSpPr/>
              <p:nvPr/>
            </p:nvSpPr>
            <p:spPr>
              <a:xfrm>
                <a:off x="6443245" y="1611109"/>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97"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grpSp>
        <p:grpSp>
          <p:nvGrpSpPr>
            <p:cNvPr id="98" name="组合 97"/>
            <p:cNvGrpSpPr/>
            <p:nvPr/>
          </p:nvGrpSpPr>
          <p:grpSpPr>
            <a:xfrm>
              <a:off x="9047" y="5664"/>
              <a:ext cx="791" cy="791"/>
              <a:chOff x="6443245" y="3204483"/>
              <a:chExt cx="751188" cy="751188"/>
            </a:xfrm>
            <a:solidFill>
              <a:schemeClr val="bg1"/>
            </a:solidFill>
          </p:grpSpPr>
          <p:sp>
            <p:nvSpPr>
              <p:cNvPr id="99" name="椭圆 98"/>
              <p:cNvSpPr/>
              <p:nvPr/>
            </p:nvSpPr>
            <p:spPr>
              <a:xfrm>
                <a:off x="6443245" y="3204483"/>
                <a:ext cx="751188" cy="751188"/>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100"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grpSp>
        <p:grpSp>
          <p:nvGrpSpPr>
            <p:cNvPr id="101" name="组合 100"/>
            <p:cNvGrpSpPr/>
            <p:nvPr/>
          </p:nvGrpSpPr>
          <p:grpSpPr>
            <a:xfrm>
              <a:off x="2868" y="7296"/>
              <a:ext cx="800" cy="800"/>
              <a:chOff x="816774" y="4776910"/>
              <a:chExt cx="759650" cy="759649"/>
            </a:xfrm>
            <a:solidFill>
              <a:schemeClr val="bg1"/>
            </a:solidFill>
          </p:grpSpPr>
          <p:sp>
            <p:nvSpPr>
              <p:cNvPr id="102" name="椭圆 101"/>
              <p:cNvSpPr/>
              <p:nvPr/>
            </p:nvSpPr>
            <p:spPr>
              <a:xfrm>
                <a:off x="816774" y="4776910"/>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grpSp>
            <p:nvGrpSpPr>
              <p:cNvPr id="103" name="组合 102"/>
              <p:cNvGrpSpPr/>
              <p:nvPr/>
            </p:nvGrpSpPr>
            <p:grpSpPr>
              <a:xfrm>
                <a:off x="927948" y="4902209"/>
                <a:ext cx="469371" cy="442728"/>
                <a:chOff x="244475" y="2743200"/>
                <a:chExt cx="727075" cy="685800"/>
              </a:xfrm>
              <a:grpFill/>
            </p:grpSpPr>
            <p:sp>
              <p:nvSpPr>
                <p:cNvPr id="104"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105"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106"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grpSp>
        </p:grpSp>
        <p:grpSp>
          <p:nvGrpSpPr>
            <p:cNvPr id="107" name="组合 106"/>
            <p:cNvGrpSpPr/>
            <p:nvPr/>
          </p:nvGrpSpPr>
          <p:grpSpPr>
            <a:xfrm>
              <a:off x="2898" y="5666"/>
              <a:ext cx="800" cy="800"/>
              <a:chOff x="3424768" y="2961096"/>
              <a:chExt cx="759650" cy="759649"/>
            </a:xfrm>
            <a:solidFill>
              <a:schemeClr val="bg1"/>
            </a:solidFill>
          </p:grpSpPr>
          <p:sp>
            <p:nvSpPr>
              <p:cNvPr id="108" name="椭圆 107"/>
              <p:cNvSpPr/>
              <p:nvPr/>
            </p:nvSpPr>
            <p:spPr>
              <a:xfrm>
                <a:off x="3424768" y="2961096"/>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grpSp>
            <p:nvGrpSpPr>
              <p:cNvPr id="109" name="组合 108"/>
              <p:cNvGrpSpPr/>
              <p:nvPr/>
            </p:nvGrpSpPr>
            <p:grpSpPr>
              <a:xfrm>
                <a:off x="3602043" y="3071238"/>
                <a:ext cx="405347" cy="482677"/>
                <a:chOff x="10787673" y="2508217"/>
                <a:chExt cx="478426" cy="569698"/>
              </a:xfrm>
              <a:grpFill/>
            </p:grpSpPr>
            <p:sp>
              <p:nvSpPr>
                <p:cNvPr id="110"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111"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112"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113"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114"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grpSp>
        </p:grpSp>
        <p:grpSp>
          <p:nvGrpSpPr>
            <p:cNvPr id="115" name="组合 114"/>
            <p:cNvGrpSpPr/>
            <p:nvPr/>
          </p:nvGrpSpPr>
          <p:grpSpPr>
            <a:xfrm>
              <a:off x="2898" y="3959"/>
              <a:ext cx="800" cy="800"/>
              <a:chOff x="3424768" y="1611109"/>
              <a:chExt cx="759650" cy="759649"/>
            </a:xfrm>
            <a:solidFill>
              <a:schemeClr val="bg1"/>
            </a:solidFill>
          </p:grpSpPr>
          <p:sp>
            <p:nvSpPr>
              <p:cNvPr id="116" name="椭圆 115"/>
              <p:cNvSpPr/>
              <p:nvPr/>
            </p:nvSpPr>
            <p:spPr>
              <a:xfrm>
                <a:off x="3424768" y="1611109"/>
                <a:ext cx="759650" cy="759649"/>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sp>
            <p:nvSpPr>
              <p:cNvPr id="117"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微软雅黑" panose="020B0503020204020204" charset="-122"/>
                  <a:ea typeface="微软雅黑" panose="020B0503020204020204" charset="-122"/>
                  <a:cs typeface="+mn-ea"/>
                  <a:sym typeface="+mn-lt"/>
                </a:endParaRPr>
              </a:p>
            </p:txBody>
          </p:sp>
        </p:grpSp>
        <p:sp>
          <p:nvSpPr>
            <p:cNvPr id="118" name="TextBox 1210"/>
            <p:cNvSpPr/>
            <p:nvPr/>
          </p:nvSpPr>
          <p:spPr>
            <a:xfrm>
              <a:off x="3758" y="3925"/>
              <a:ext cx="2881" cy="408"/>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chemeClr val="tx1"/>
                  </a:solidFill>
                  <a:latin typeface="微软雅黑" panose="020B0503020204020204" charset="-122"/>
                  <a:ea typeface="微软雅黑" panose="020B0503020204020204" charset="-122"/>
                  <a:cs typeface="+mn-ea"/>
                  <a:sym typeface="+mn-lt"/>
                </a:rPr>
                <a:t>将二值化比较结果完善</a:t>
              </a:r>
            </a:p>
          </p:txBody>
        </p:sp>
        <p:sp>
          <p:nvSpPr>
            <p:cNvPr id="119" name="文本框 11"/>
            <p:cNvSpPr txBox="1"/>
            <p:nvPr/>
          </p:nvSpPr>
          <p:spPr>
            <a:xfrm>
              <a:off x="3798" y="4332"/>
              <a:ext cx="4510" cy="5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由于时间的原因，本次汇报的二值化参与与否的比较并不能完全的反应其真实情况，在后续我会完善实验结果</a:t>
              </a:r>
              <a:r>
                <a:rPr lang="zh-CN" altLang="en-US" sz="1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endParaRPr lang="en-US" altLang="zh-CN" sz="1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0" name="TextBox 1210"/>
            <p:cNvSpPr/>
            <p:nvPr/>
          </p:nvSpPr>
          <p:spPr>
            <a:xfrm>
              <a:off x="3758" y="5617"/>
              <a:ext cx="2965" cy="408"/>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chemeClr val="tx1"/>
                  </a:solidFill>
                  <a:latin typeface="微软雅黑" panose="020B0503020204020204" charset="-122"/>
                  <a:ea typeface="微软雅黑" panose="020B0503020204020204" charset="-122"/>
                  <a:cs typeface="+mn-ea"/>
                  <a:sym typeface="+mn-lt"/>
                </a:rPr>
                <a:t>增加测试集数量</a:t>
              </a:r>
            </a:p>
          </p:txBody>
        </p:sp>
        <p:sp>
          <p:nvSpPr>
            <p:cNvPr id="121" name="文本框 11"/>
            <p:cNvSpPr txBox="1"/>
            <p:nvPr/>
          </p:nvSpPr>
          <p:spPr>
            <a:xfrm>
              <a:off x="3758" y="6006"/>
              <a:ext cx="4510" cy="7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在本次的测试中，我的测试集只选择了</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1000</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个样本，这相比于</a:t>
              </a:r>
              <a:r>
                <a:rPr lang="en-US" altLang="zh-CN" sz="12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Minst</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所提供的的</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10000</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个数量是远远不够的，并不能准确的反映算法的正确率。</a:t>
              </a:r>
              <a:endParaRPr lang="en-US" altLang="zh-CN" sz="10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2" name="TextBox 1210"/>
            <p:cNvSpPr/>
            <p:nvPr/>
          </p:nvSpPr>
          <p:spPr>
            <a:xfrm>
              <a:off x="3758" y="7192"/>
              <a:ext cx="3259" cy="408"/>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chemeClr val="tx1"/>
                  </a:solidFill>
                  <a:latin typeface="微软雅黑" panose="020B0503020204020204" charset="-122"/>
                  <a:ea typeface="微软雅黑" panose="020B0503020204020204" charset="-122"/>
                  <a:cs typeface="+mn-ea"/>
                  <a:sym typeface="+mn-lt"/>
                </a:rPr>
                <a:t>与其他距离的选取做比较</a:t>
              </a:r>
            </a:p>
          </p:txBody>
        </p:sp>
        <p:sp>
          <p:nvSpPr>
            <p:cNvPr id="123" name="文本框 11"/>
            <p:cNvSpPr txBox="1"/>
            <p:nvPr/>
          </p:nvSpPr>
          <p:spPr>
            <a:xfrm>
              <a:off x="3758" y="7581"/>
              <a:ext cx="4510" cy="74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在本次实验中，我仅仅采用了欧氏距离，但是还有曼哈顿距离和切比雪夫距离可以供我尝试比较，通过实践比较出最优距离。</a:t>
              </a:r>
              <a:endPar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4" name="TextBox 1210"/>
            <p:cNvSpPr/>
            <p:nvPr/>
          </p:nvSpPr>
          <p:spPr>
            <a:xfrm>
              <a:off x="9938" y="3925"/>
              <a:ext cx="3725" cy="408"/>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chemeClr val="tx1"/>
                  </a:solidFill>
                  <a:latin typeface="微软雅黑" panose="020B0503020204020204" charset="-122"/>
                  <a:ea typeface="微软雅黑" panose="020B0503020204020204" charset="-122"/>
                  <a:cs typeface="+mn-ea"/>
                  <a:sym typeface="+mn-lt"/>
                </a:rPr>
                <a:t>与其他的机器学习算法做比较</a:t>
              </a:r>
            </a:p>
          </p:txBody>
        </p:sp>
        <p:sp>
          <p:nvSpPr>
            <p:cNvPr id="125" name="文本框 11"/>
            <p:cNvSpPr txBox="1"/>
            <p:nvPr/>
          </p:nvSpPr>
          <p:spPr>
            <a:xfrm>
              <a:off x="9938" y="4314"/>
              <a:ext cx="4510" cy="7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除了</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K</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近邻算法之外，还可以用支持向量机等等其他算法来实现手写体识别的功能，并将其与本次实验结果进行比较。</a:t>
              </a:r>
              <a:endPar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6" name="TextBox 1210"/>
            <p:cNvSpPr/>
            <p:nvPr/>
          </p:nvSpPr>
          <p:spPr>
            <a:xfrm>
              <a:off x="9938" y="5617"/>
              <a:ext cx="2480" cy="408"/>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b="1" dirty="0">
                  <a:solidFill>
                    <a:schemeClr val="tx1"/>
                  </a:solidFill>
                  <a:latin typeface="微软雅黑" panose="020B0503020204020204" charset="-122"/>
                  <a:ea typeface="微软雅黑" panose="020B0503020204020204" charset="-122"/>
                  <a:cs typeface="+mn-ea"/>
                  <a:sym typeface="+mn-lt"/>
                </a:rPr>
                <a:t>添加手写功能</a:t>
              </a:r>
            </a:p>
          </p:txBody>
        </p:sp>
        <p:sp>
          <p:nvSpPr>
            <p:cNvPr id="127" name="文本框 11"/>
            <p:cNvSpPr txBox="1"/>
            <p:nvPr/>
          </p:nvSpPr>
          <p:spPr>
            <a:xfrm>
              <a:off x="9938" y="6006"/>
              <a:ext cx="4510" cy="5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在本次实验的基础上添加能让用户自己用鼠标输入数字进而识别的功能</a:t>
              </a:r>
              <a:endPar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28" name="TextBox 1210"/>
            <p:cNvSpPr/>
            <p:nvPr/>
          </p:nvSpPr>
          <p:spPr>
            <a:xfrm>
              <a:off x="10144" y="7469"/>
              <a:ext cx="2480" cy="407"/>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en-US" altLang="zh-CN" b="1" dirty="0">
                  <a:solidFill>
                    <a:schemeClr val="tx1"/>
                  </a:solidFill>
                  <a:latin typeface="微软雅黑" panose="020B0503020204020204" charset="-122"/>
                  <a:ea typeface="微软雅黑" panose="020B0503020204020204" charset="-122"/>
                  <a:cs typeface="+mn-ea"/>
                  <a:sym typeface="+mn-lt"/>
                </a:rPr>
                <a:t>……</a:t>
              </a:r>
              <a:endParaRPr lang="zh-CN" altLang="en-US" b="1" dirty="0">
                <a:solidFill>
                  <a:schemeClr val="tx1"/>
                </a:solidFill>
                <a:latin typeface="微软雅黑" panose="020B0503020204020204" charset="-122"/>
                <a:ea typeface="微软雅黑" panose="020B050302020402020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093552" y="672460"/>
            <a:ext cx="4203131" cy="712836"/>
            <a:chOff x="716110" y="187653"/>
            <a:chExt cx="4203131" cy="712836"/>
          </a:xfrm>
        </p:grpSpPr>
        <p:sp>
          <p:nvSpPr>
            <p:cNvPr id="19" name="文本框 18"/>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小结</a:t>
              </a: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3" name="文本框 2">
            <a:extLst>
              <a:ext uri="{FF2B5EF4-FFF2-40B4-BE49-F238E27FC236}">
                <a16:creationId xmlns:a16="http://schemas.microsoft.com/office/drawing/2014/main" id="{073323D6-2279-4EDB-A0B2-0DFE366667C7}"/>
              </a:ext>
            </a:extLst>
          </p:cNvPr>
          <p:cNvSpPr txBox="1"/>
          <p:nvPr/>
        </p:nvSpPr>
        <p:spPr>
          <a:xfrm>
            <a:off x="2883065" y="1385296"/>
            <a:ext cx="7546019" cy="5030864"/>
          </a:xfrm>
          <a:prstGeom prst="rect">
            <a:avLst/>
          </a:prstGeom>
          <a:noFill/>
        </p:spPr>
        <p:txBody>
          <a:bodyPr wrap="square" rtlCol="0">
            <a:spAutoFit/>
          </a:bodyPr>
          <a:lstStyle/>
          <a:p>
            <a:pPr indent="360000">
              <a:lnSpc>
                <a:spcPct val="150000"/>
              </a:lnSpc>
            </a:pPr>
            <a:r>
              <a:rPr lang="zh-CN" altLang="en-US" dirty="0">
                <a:latin typeface="仿宋" panose="02010609060101010101" pitchFamily="49" charset="-122"/>
                <a:ea typeface="仿宋" panose="02010609060101010101" pitchFamily="49" charset="-122"/>
              </a:rPr>
              <a:t>在本次实验是我第一次接触到</a:t>
            </a:r>
            <a:r>
              <a:rPr lang="en-US" altLang="zh-CN" dirty="0">
                <a:latin typeface="仿宋" panose="02010609060101010101" pitchFamily="49" charset="-122"/>
                <a:ea typeface="仿宋" panose="02010609060101010101" pitchFamily="49" charset="-122"/>
              </a:rPr>
              <a:t>python</a:t>
            </a:r>
            <a:r>
              <a:rPr lang="zh-CN" altLang="en-US" dirty="0">
                <a:latin typeface="仿宋" panose="02010609060101010101" pitchFamily="49" charset="-122"/>
                <a:ea typeface="仿宋" panose="02010609060101010101" pitchFamily="49" charset="-122"/>
              </a:rPr>
              <a:t>语言，前面大部分的时间都花费在熟悉语言本身，导致很多想法都没有及时的实现，也为本次汇报留下了遗憾。</a:t>
            </a:r>
            <a:endParaRPr lang="en-US" altLang="zh-CN" dirty="0">
              <a:latin typeface="仿宋" panose="02010609060101010101" pitchFamily="49" charset="-122"/>
              <a:ea typeface="仿宋" panose="02010609060101010101" pitchFamily="49" charset="-122"/>
            </a:endParaRPr>
          </a:p>
          <a:p>
            <a:pPr indent="360000">
              <a:lnSpc>
                <a:spcPct val="150000"/>
              </a:lnSpc>
            </a:pPr>
            <a:r>
              <a:rPr lang="zh-CN" altLang="en-US" dirty="0">
                <a:latin typeface="仿宋" panose="02010609060101010101" pitchFamily="49" charset="-122"/>
                <a:ea typeface="仿宋" panose="02010609060101010101" pitchFamily="49" charset="-122"/>
              </a:rPr>
              <a:t>但是</a:t>
            </a:r>
            <a:r>
              <a:rPr lang="en-US" altLang="zh-CN" dirty="0">
                <a:latin typeface="仿宋" panose="02010609060101010101" pitchFamily="49" charset="-122"/>
                <a:ea typeface="仿宋" panose="02010609060101010101" pitchFamily="49" charset="-122"/>
              </a:rPr>
              <a:t>python</a:t>
            </a:r>
            <a:r>
              <a:rPr lang="zh-CN" altLang="en-US" dirty="0">
                <a:latin typeface="仿宋" panose="02010609060101010101" pitchFamily="49" charset="-122"/>
                <a:ea typeface="仿宋" panose="02010609060101010101" pitchFamily="49" charset="-122"/>
              </a:rPr>
              <a:t>语言的强大也给我留下了很深刻的印象，相比于其他语言的繁琐，</a:t>
            </a:r>
            <a:r>
              <a:rPr lang="en-US" altLang="zh-CN" dirty="0">
                <a:latin typeface="仿宋" panose="02010609060101010101" pitchFamily="49" charset="-122"/>
                <a:ea typeface="仿宋" panose="02010609060101010101" pitchFamily="49" charset="-122"/>
              </a:rPr>
              <a:t>python</a:t>
            </a:r>
            <a:r>
              <a:rPr lang="zh-CN" altLang="en-US" dirty="0">
                <a:latin typeface="仿宋" panose="02010609060101010101" pitchFamily="49" charset="-122"/>
                <a:ea typeface="仿宋" panose="02010609060101010101" pitchFamily="49" charset="-122"/>
              </a:rPr>
              <a:t>的语言特性非常适合机器学习，一些复杂的功能只需要调用相关的第三方库即可实现。</a:t>
            </a:r>
            <a:endParaRPr lang="en-US" altLang="zh-CN" dirty="0">
              <a:latin typeface="仿宋" panose="02010609060101010101" pitchFamily="49" charset="-122"/>
              <a:ea typeface="仿宋" panose="02010609060101010101" pitchFamily="49" charset="-122"/>
            </a:endParaRPr>
          </a:p>
          <a:p>
            <a:pPr indent="360000">
              <a:lnSpc>
                <a:spcPct val="150000"/>
              </a:lnSpc>
            </a:pPr>
            <a:r>
              <a:rPr lang="zh-CN" altLang="en-US" dirty="0">
                <a:latin typeface="仿宋" panose="02010609060101010101" pitchFamily="49" charset="-122"/>
                <a:ea typeface="仿宋" panose="02010609060101010101" pitchFamily="49" charset="-122"/>
              </a:rPr>
              <a:t>同时，通过本次实验，我对</a:t>
            </a:r>
            <a:r>
              <a:rPr lang="en-US" altLang="zh-CN" dirty="0">
                <a:latin typeface="仿宋" panose="02010609060101010101" pitchFamily="49" charset="-122"/>
                <a:ea typeface="仿宋" panose="02010609060101010101" pitchFamily="49" charset="-122"/>
              </a:rPr>
              <a:t>K</a:t>
            </a:r>
            <a:r>
              <a:rPr lang="zh-CN" altLang="en-US" dirty="0">
                <a:latin typeface="仿宋" panose="02010609060101010101" pitchFamily="49" charset="-122"/>
                <a:ea typeface="仿宋" panose="02010609060101010101" pitchFamily="49" charset="-122"/>
              </a:rPr>
              <a:t>近邻算法有了更深刻的理解。还记得何老师在讲课的时候说过，</a:t>
            </a:r>
            <a:r>
              <a:rPr lang="en-US" altLang="zh-CN" dirty="0">
                <a:latin typeface="仿宋" panose="02010609060101010101" pitchFamily="49" charset="-122"/>
                <a:ea typeface="仿宋" panose="02010609060101010101" pitchFamily="49" charset="-122"/>
              </a:rPr>
              <a:t>K</a:t>
            </a:r>
            <a:r>
              <a:rPr lang="zh-CN" altLang="en-US" dirty="0">
                <a:latin typeface="仿宋" panose="02010609060101010101" pitchFamily="49" charset="-122"/>
                <a:ea typeface="仿宋" panose="02010609060101010101" pitchFamily="49" charset="-122"/>
              </a:rPr>
              <a:t>近邻算法是非常的简单，但是同时也是</a:t>
            </a:r>
            <a:r>
              <a:rPr lang="zh-CN" altLang="en-US">
                <a:latin typeface="仿宋" panose="02010609060101010101" pitchFamily="49" charset="-122"/>
                <a:ea typeface="仿宋" panose="02010609060101010101" pitchFamily="49" charset="-122"/>
              </a:rPr>
              <a:t>非常的强大。</a:t>
            </a:r>
            <a:r>
              <a:rPr lang="zh-CN" altLang="en-US" dirty="0">
                <a:latin typeface="仿宋" panose="02010609060101010101" pitchFamily="49" charset="-122"/>
                <a:ea typeface="仿宋" panose="02010609060101010101" pitchFamily="49" charset="-122"/>
              </a:rPr>
              <a:t>而本次实验我通过实践切身的体会到了这一点。</a:t>
            </a:r>
            <a:endParaRPr lang="en-US" altLang="zh-CN" dirty="0">
              <a:latin typeface="仿宋" panose="02010609060101010101" pitchFamily="49" charset="-122"/>
              <a:ea typeface="仿宋" panose="02010609060101010101" pitchFamily="49" charset="-122"/>
            </a:endParaRPr>
          </a:p>
          <a:p>
            <a:pPr indent="360000">
              <a:lnSpc>
                <a:spcPct val="150000"/>
              </a:lnSpc>
            </a:pPr>
            <a:r>
              <a:rPr lang="zh-CN" altLang="en-US" dirty="0">
                <a:latin typeface="仿宋" panose="02010609060101010101" pitchFamily="49" charset="-122"/>
                <a:ea typeface="仿宋" panose="02010609060101010101" pitchFamily="49" charset="-122"/>
              </a:rPr>
              <a:t>在此次实验完成的过程中，我也听到了其他很多同学的汇报，相比于他们，我要做的工作还有很多</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我会继续努力，向那些优秀的同学们学习，并完善本次实验，争取在之后的任务中做的更好。</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67665" y="0"/>
            <a:ext cx="12541250" cy="6858000"/>
          </a:xfrm>
          <a:prstGeom prst="rect">
            <a:avLst/>
          </a:prstGeom>
        </p:spPr>
      </p:pic>
      <p:sp>
        <p:nvSpPr>
          <p:cNvPr id="3" name="文本框 13"/>
          <p:cNvSpPr txBox="1">
            <a:spLocks noChangeArrowheads="1"/>
          </p:cNvSpPr>
          <p:nvPr/>
        </p:nvSpPr>
        <p:spPr bwMode="auto">
          <a:xfrm>
            <a:off x="2626084" y="2745497"/>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sp>
        <p:nvSpPr>
          <p:cNvPr id="2" name="文本框 1"/>
          <p:cNvSpPr txBox="1"/>
          <p:nvPr/>
        </p:nvSpPr>
        <p:spPr>
          <a:xfrm>
            <a:off x="4473944" y="3558429"/>
            <a:ext cx="1757212" cy="646331"/>
          </a:xfrm>
          <a:prstGeom prst="rect">
            <a:avLst/>
          </a:prstGeom>
          <a:noFill/>
        </p:spPr>
        <p:txBody>
          <a:bodyPr wrap="none" rtlCol="0">
            <a:spAutoFit/>
          </a:bodyPr>
          <a:lstStyle/>
          <a:p>
            <a:r>
              <a:rPr lang="zh-CN" altLang="en-US" sz="3600" dirty="0">
                <a:solidFill>
                  <a:schemeClr val="tx1">
                    <a:lumMod val="85000"/>
                    <a:lumOff val="15000"/>
                  </a:schemeClr>
                </a:solidFill>
                <a:latin typeface="思源黑体 CN Bold" panose="020B0800000000000000" pitchFamily="34" charset="-122"/>
                <a:ea typeface="思源黑体 CN Bold" panose="020B0800000000000000" pitchFamily="34" charset="-122"/>
              </a:rPr>
              <a:t>目录 </a:t>
            </a:r>
            <a:r>
              <a:rPr lang="en-US" altLang="zh-CN" sz="3600" dirty="0">
                <a:solidFill>
                  <a:schemeClr val="tx1">
                    <a:lumMod val="85000"/>
                    <a:lumOff val="15000"/>
                  </a:schemeClr>
                </a:solidFill>
                <a:latin typeface="思源黑体 CN Bold" panose="020B0800000000000000" pitchFamily="34" charset="-122"/>
                <a:ea typeface="思源黑体 CN Bold" panose="020B0800000000000000" pitchFamily="34" charset="-122"/>
              </a:rPr>
              <a:t>&gt;&gt;</a:t>
            </a:r>
            <a:endParaRPr lang="zh-CN" altLang="en-US" sz="3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pic>
        <p:nvPicPr>
          <p:cNvPr id="44" name="图片 43"/>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sp>
        <p:nvSpPr>
          <p:cNvPr id="46" name="文本框 45"/>
          <p:cNvSpPr txBox="1"/>
          <p:nvPr/>
        </p:nvSpPr>
        <p:spPr>
          <a:xfrm>
            <a:off x="7222372" y="2202653"/>
            <a:ext cx="2214693" cy="390555"/>
          </a:xfrm>
          <a:prstGeom prst="roundRect">
            <a:avLst/>
          </a:prstGeom>
          <a:solidFill>
            <a:schemeClr val="tx1"/>
          </a:solidFill>
        </p:spPr>
        <p:txBody>
          <a:bodyPr wrap="square" rtlCol="0">
            <a:spAutoFit/>
          </a:bodyPr>
          <a:lstStyle/>
          <a:p>
            <a:r>
              <a:rPr lang="zh-CN" altLang="en-US" sz="1700" dirty="0">
                <a:solidFill>
                  <a:schemeClr val="bg1"/>
                </a:solidFill>
                <a:cs typeface="+mn-ea"/>
                <a:sym typeface="+mn-lt"/>
              </a:rPr>
              <a:t>载入文件</a:t>
            </a:r>
          </a:p>
        </p:txBody>
      </p:sp>
      <p:sp>
        <p:nvSpPr>
          <p:cNvPr id="48" name="椭圆 47"/>
          <p:cNvSpPr/>
          <p:nvPr/>
        </p:nvSpPr>
        <p:spPr>
          <a:xfrm>
            <a:off x="6746875" y="2183130"/>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2" name="文本框 17"/>
          <p:cNvSpPr txBox="1"/>
          <p:nvPr/>
        </p:nvSpPr>
        <p:spPr>
          <a:xfrm>
            <a:off x="6713220" y="2192020"/>
            <a:ext cx="478790" cy="369570"/>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sp>
        <p:nvSpPr>
          <p:cNvPr id="66" name="文本框 65"/>
          <p:cNvSpPr txBox="1"/>
          <p:nvPr/>
        </p:nvSpPr>
        <p:spPr>
          <a:xfrm>
            <a:off x="7222372" y="2936078"/>
            <a:ext cx="2214693" cy="390555"/>
          </a:xfrm>
          <a:prstGeom prst="roundRect">
            <a:avLst/>
          </a:prstGeom>
          <a:solidFill>
            <a:schemeClr val="tx1"/>
          </a:solidFill>
        </p:spPr>
        <p:txBody>
          <a:bodyPr wrap="square" rtlCol="0">
            <a:spAutoFit/>
          </a:bodyPr>
          <a:lstStyle/>
          <a:p>
            <a:r>
              <a:rPr lang="zh-CN" altLang="en-US" sz="1700" dirty="0">
                <a:solidFill>
                  <a:schemeClr val="bg1"/>
                </a:solidFill>
                <a:cs typeface="+mn-ea"/>
                <a:sym typeface="+mn-lt"/>
              </a:rPr>
              <a:t>计算排序</a:t>
            </a:r>
          </a:p>
        </p:txBody>
      </p:sp>
      <p:sp>
        <p:nvSpPr>
          <p:cNvPr id="67" name="椭圆 66"/>
          <p:cNvSpPr/>
          <p:nvPr/>
        </p:nvSpPr>
        <p:spPr>
          <a:xfrm>
            <a:off x="6746875" y="2916555"/>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8" name="文本框 17"/>
          <p:cNvSpPr txBox="1"/>
          <p:nvPr/>
        </p:nvSpPr>
        <p:spPr>
          <a:xfrm>
            <a:off x="6713220" y="2925445"/>
            <a:ext cx="478790" cy="368300"/>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sp>
        <p:nvSpPr>
          <p:cNvPr id="69" name="文本框 68"/>
          <p:cNvSpPr txBox="1"/>
          <p:nvPr/>
        </p:nvSpPr>
        <p:spPr>
          <a:xfrm>
            <a:off x="7222372" y="3686648"/>
            <a:ext cx="2214693" cy="390555"/>
          </a:xfrm>
          <a:prstGeom prst="roundRect">
            <a:avLst/>
          </a:prstGeom>
          <a:solidFill>
            <a:schemeClr val="tx1"/>
          </a:solidFill>
        </p:spPr>
        <p:txBody>
          <a:bodyPr wrap="square" rtlCol="0">
            <a:spAutoFit/>
          </a:bodyPr>
          <a:lstStyle/>
          <a:p>
            <a:r>
              <a:rPr lang="zh-CN" altLang="en-US" sz="1700" dirty="0">
                <a:solidFill>
                  <a:schemeClr val="bg1"/>
                </a:solidFill>
                <a:cs typeface="+mn-ea"/>
                <a:sym typeface="+mn-lt"/>
              </a:rPr>
              <a:t>实验结果及分析</a:t>
            </a:r>
          </a:p>
        </p:txBody>
      </p:sp>
      <p:sp>
        <p:nvSpPr>
          <p:cNvPr id="70" name="椭圆 69"/>
          <p:cNvSpPr/>
          <p:nvPr/>
        </p:nvSpPr>
        <p:spPr>
          <a:xfrm>
            <a:off x="6746875" y="3667125"/>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1" name="文本框 17"/>
          <p:cNvSpPr txBox="1"/>
          <p:nvPr/>
        </p:nvSpPr>
        <p:spPr>
          <a:xfrm>
            <a:off x="6713220" y="3676015"/>
            <a:ext cx="478790" cy="368300"/>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sp>
        <p:nvSpPr>
          <p:cNvPr id="72" name="文本框 71"/>
          <p:cNvSpPr txBox="1"/>
          <p:nvPr/>
        </p:nvSpPr>
        <p:spPr>
          <a:xfrm>
            <a:off x="7222372" y="4392768"/>
            <a:ext cx="2214693" cy="391597"/>
          </a:xfrm>
          <a:prstGeom prst="roundRect">
            <a:avLst/>
          </a:prstGeom>
          <a:solidFill>
            <a:schemeClr val="tx1"/>
          </a:solidFill>
        </p:spPr>
        <p:txBody>
          <a:bodyPr wrap="square" rtlCol="0">
            <a:spAutoFit/>
          </a:bodyPr>
          <a:lstStyle/>
          <a:p>
            <a:r>
              <a:rPr lang="zh-CN" altLang="en-US" sz="1700" dirty="0">
                <a:solidFill>
                  <a:schemeClr val="bg1"/>
                </a:solidFill>
                <a:cs typeface="+mn-ea"/>
                <a:sym typeface="+mn-lt"/>
              </a:rPr>
              <a:t>未来展望及小结</a:t>
            </a:r>
          </a:p>
        </p:txBody>
      </p:sp>
      <p:sp>
        <p:nvSpPr>
          <p:cNvPr id="73" name="椭圆 72"/>
          <p:cNvSpPr/>
          <p:nvPr/>
        </p:nvSpPr>
        <p:spPr>
          <a:xfrm>
            <a:off x="6746875" y="4373245"/>
            <a:ext cx="393700" cy="3937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4" name="文本框 17"/>
          <p:cNvSpPr txBox="1"/>
          <p:nvPr/>
        </p:nvSpPr>
        <p:spPr>
          <a:xfrm>
            <a:off x="6713220" y="4382135"/>
            <a:ext cx="478790" cy="368300"/>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fill="hold"/>
                                        <p:tgtEl>
                                          <p:spTgt spid="46"/>
                                        </p:tgtEl>
                                        <p:attrNameLst>
                                          <p:attrName>ppt_x</p:attrName>
                                        </p:attrNameLst>
                                      </p:cBhvr>
                                      <p:tavLst>
                                        <p:tav tm="0">
                                          <p:val>
                                            <p:strVal val="1+#ppt_w/2"/>
                                          </p:val>
                                        </p:tav>
                                        <p:tav tm="100000">
                                          <p:val>
                                            <p:strVal val="#ppt_x"/>
                                          </p:val>
                                        </p:tav>
                                      </p:tavLst>
                                    </p:anim>
                                    <p:anim calcmode="lin" valueType="num">
                                      <p:cBhvr additive="base">
                                        <p:cTn id="19" dur="500" fill="hold"/>
                                        <p:tgtEl>
                                          <p:spTgt spid="46"/>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1+#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fill="hold"/>
                                        <p:tgtEl>
                                          <p:spTgt spid="69"/>
                                        </p:tgtEl>
                                        <p:attrNameLst>
                                          <p:attrName>ppt_x</p:attrName>
                                        </p:attrNameLst>
                                      </p:cBhvr>
                                      <p:tavLst>
                                        <p:tav tm="0">
                                          <p:val>
                                            <p:strVal val="1+#ppt_w/2"/>
                                          </p:val>
                                        </p:tav>
                                        <p:tav tm="100000">
                                          <p:val>
                                            <p:strVal val="#ppt_x"/>
                                          </p:val>
                                        </p:tav>
                                      </p:tavLst>
                                    </p:anim>
                                    <p:anim calcmode="lin" valueType="num">
                                      <p:cBhvr additive="base">
                                        <p:cTn id="29" dur="500" fill="hold"/>
                                        <p:tgtEl>
                                          <p:spTgt spid="69"/>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1+#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6" grpId="0" bldLvl="0" animBg="1"/>
      <p:bldP spid="66" grpId="0" bldLvl="0" animBg="1"/>
      <p:bldP spid="69" grpId="0" bldLvl="0" animBg="1"/>
      <p:bldP spid="7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58775"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2988834" y="3227070"/>
            <a:ext cx="6889226" cy="735507"/>
            <a:chOff x="4615004" y="2848154"/>
            <a:chExt cx="2936023" cy="2933958"/>
          </a:xfrm>
        </p:grpSpPr>
        <p:sp>
          <p:nvSpPr>
            <p:cNvPr id="8" name="文本框 7"/>
            <p:cNvSpPr txBox="1"/>
            <p:nvPr/>
          </p:nvSpPr>
          <p:spPr>
            <a:xfrm>
              <a:off x="4882950" y="3136210"/>
              <a:ext cx="2259407" cy="2645902"/>
            </a:xfrm>
            <a:prstGeom prst="rect">
              <a:avLst/>
            </a:prstGeom>
            <a:noFill/>
          </p:spPr>
          <p:txBody>
            <a:bodyPr wrap="squar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望老师和同学们批评指正</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004" y="5623348"/>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5052060" y="2075815"/>
            <a:ext cx="2763520" cy="1151255"/>
          </a:xfrm>
          <a:prstGeom prst="rect">
            <a:avLst/>
          </a:prstGeom>
          <a:noFill/>
        </p:spPr>
        <p:txBody>
          <a:bodyPr wrap="square" lIns="68580" tIns="34290" rIns="68580" bIns="34290" rtlCol="0">
            <a:spAutoFit/>
          </a:bodyPr>
          <a:lstStyle/>
          <a:p>
            <a:pPr defTabSz="685800">
              <a:lnSpc>
                <a:spcPct val="80000"/>
              </a:lnSpc>
            </a:pPr>
            <a:r>
              <a:rPr lang="zh-CN" altLang="en-US" sz="8800" b="1" dirty="0">
                <a:latin typeface="微软雅黑" panose="020B0503020204020204" charset="-122"/>
                <a:ea typeface="微软雅黑" panose="020B0503020204020204" charset="-122"/>
                <a:cs typeface="+mn-ea"/>
                <a:sym typeface="+mn-lt"/>
              </a:rPr>
              <a:t>谢谢</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757562" y="2822823"/>
            <a:ext cx="2961357" cy="1230666"/>
            <a:chOff x="4602496" y="2848154"/>
            <a:chExt cx="2961357" cy="1230666"/>
          </a:xfrm>
        </p:grpSpPr>
        <p:sp>
          <p:nvSpPr>
            <p:cNvPr id="8" name="文本框 7"/>
            <p:cNvSpPr txBox="1"/>
            <p:nvPr/>
          </p:nvSpPr>
          <p:spPr>
            <a:xfrm>
              <a:off x="5067513" y="2925223"/>
              <a:ext cx="2031326"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载入文件</a:t>
              </a:r>
            </a:p>
          </p:txBody>
        </p:sp>
        <p:sp>
          <p:nvSpPr>
            <p:cNvPr id="9" name="文本框 8"/>
            <p:cNvSpPr txBox="1"/>
            <p:nvPr/>
          </p:nvSpPr>
          <p:spPr>
            <a:xfrm>
              <a:off x="4602496" y="3505803"/>
              <a:ext cx="2961357" cy="278281"/>
            </a:xfrm>
            <a:prstGeom prst="rect">
              <a:avLst/>
            </a:prstGeom>
            <a:noFill/>
          </p:spPr>
          <p:txBody>
            <a:bodyPr wrap="square" rtlCol="0">
              <a:spAutoFit/>
            </a:bodyPr>
            <a:lstStyle/>
            <a:p>
              <a:pPr algn="ctr">
                <a:lnSpc>
                  <a:spcPct val="120000"/>
                </a:lnSpc>
              </a:pPr>
              <a:r>
                <a:rPr kumimoji="1" lang="zh-CN" altLang="en-US" sz="1100" spc="-150" dirty="0">
                  <a:latin typeface="思源黑体 CN Light" panose="020B0300000000000000" pitchFamily="34" charset="-122"/>
                  <a:ea typeface="思源黑体 CN Light" panose="020B0300000000000000" pitchFamily="34" charset="-122"/>
                </a:rPr>
                <a:t>利用</a:t>
              </a:r>
              <a:r>
                <a:rPr kumimoji="1" lang="en-US" altLang="zh-CN" sz="1100" spc="-150" dirty="0">
                  <a:latin typeface="思源黑体 CN Light" panose="020B0300000000000000" pitchFamily="34" charset="-122"/>
                  <a:ea typeface="思源黑体 CN Light" panose="020B0300000000000000" pitchFamily="34" charset="-122"/>
                </a:rPr>
                <a:t>struct</a:t>
              </a:r>
              <a:r>
                <a:rPr kumimoji="1" lang="zh-CN" altLang="en-US" sz="1100" spc="-150" dirty="0">
                  <a:latin typeface="思源黑体 CN Light" panose="020B0300000000000000" pitchFamily="34" charset="-122"/>
                  <a:ea typeface="思源黑体 CN Light" panose="020B0300000000000000" pitchFamily="34" charset="-122"/>
                </a:rPr>
                <a:t>模块的相关函数将相关文件载入到程序中</a:t>
              </a:r>
              <a:endParaRPr kumimoji="1" lang="en-US" altLang="zh-CN" sz="1100" spc="-150" dirty="0">
                <a:latin typeface="思源黑体 CN Light" panose="020B0300000000000000" pitchFamily="34" charset="-122"/>
                <a:ea typeface="思源黑体 CN Light" panose="020B03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01</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762672" y="835835"/>
            <a:ext cx="4203131" cy="712836"/>
            <a:chOff x="716110" y="187653"/>
            <a:chExt cx="4203131" cy="712836"/>
          </a:xfrm>
        </p:grpSpPr>
        <p:sp>
          <p:nvSpPr>
            <p:cNvPr id="3" name="文本框 2"/>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函数介绍</a:t>
              </a:r>
            </a:p>
          </p:txBody>
        </p:sp>
        <p:cxnSp>
          <p:nvCxnSpPr>
            <p:cNvPr id="4" name="直接连接符 3"/>
            <p:cNvCxnSpPr/>
            <p:nvPr/>
          </p:nvCxnSpPr>
          <p:spPr>
            <a:xfrm>
              <a:off x="774478" y="900489"/>
              <a:ext cx="683932" cy="0"/>
            </a:xfrm>
            <a:prstGeom prst="line">
              <a:avLst/>
            </a:prstGeom>
            <a:noFill/>
            <a:ln w="9525" cap="flat" cmpd="sng" algn="ctr">
              <a:solidFill>
                <a:schemeClr val="tx1">
                  <a:lumMod val="65000"/>
                  <a:lumOff val="35000"/>
                </a:schemeClr>
              </a:solidFill>
              <a:prstDash val="solid"/>
              <a:miter lim="800000"/>
            </a:ln>
            <a:effectLst/>
          </p:spPr>
        </p:cxnSp>
      </p:grpSp>
      <p:sp>
        <p:nvSpPr>
          <p:cNvPr id="6" name="文本框 5"/>
          <p:cNvSpPr txBox="1"/>
          <p:nvPr/>
        </p:nvSpPr>
        <p:spPr>
          <a:xfrm>
            <a:off x="5808340" y="2276479"/>
            <a:ext cx="5342260" cy="2402709"/>
          </a:xfrm>
          <a:prstGeom prst="rect">
            <a:avLst/>
          </a:prstGeom>
          <a:noFill/>
        </p:spPr>
        <p:txBody>
          <a:bodyPr wrap="square" rtlCol="0">
            <a:spAutoFit/>
          </a:bodyPr>
          <a:lstStyle/>
          <a:p>
            <a:pPr indent="360000" algn="just">
              <a:lnSpc>
                <a:spcPct val="150000"/>
              </a:lnSpc>
              <a:spcBef>
                <a:spcPct val="0"/>
              </a:spcBef>
            </a:pP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在网上查找了相关资料之后，发现了一个比较好用的模块</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——struct</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，该模块中的</a:t>
            </a:r>
            <a:r>
              <a:rPr lang="en-US" altLang="zh-CN" sz="1400" dirty="0" err="1">
                <a:latin typeface="思源黑体 CN Light" panose="020B0300000000000000" pitchFamily="34" charset="-122"/>
                <a:ea typeface="思源黑体 CN Light" panose="020B0300000000000000" pitchFamily="34" charset="-122"/>
                <a:cs typeface="Arial" panose="020B0604020202020204" pitchFamily="34" charset="0"/>
                <a:sym typeface="+mn-lt"/>
              </a:rPr>
              <a:t>unpack_from</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函数可以将二进制的内容转化为所希望的文件格式。</a:t>
            </a:r>
            <a:endPar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indent="360000" algn="just">
              <a:lnSpc>
                <a:spcPct val="150000"/>
              </a:lnSpc>
              <a:spcBef>
                <a:spcPct val="0"/>
              </a:spcBef>
            </a:pP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在该函数中共需要传入</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3</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个参数，即</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format——</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希望解析的数据格式；</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buffer——</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文件指针；</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offset——</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文件中的偏移量。其返回值是一个元组，包含着</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format</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中所希望读取的数据。</a:t>
            </a:r>
            <a:endPar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lnSpc>
                <a:spcPct val="120000"/>
              </a:lnSpc>
              <a:spcBef>
                <a:spcPct val="0"/>
              </a:spcBef>
            </a:pPr>
            <a:endParaRPr lang="en-US" altLang="zh-CN" sz="105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lnSpc>
                <a:spcPct val="120000"/>
              </a:lnSpc>
              <a:spcBef>
                <a:spcPct val="0"/>
              </a:spcBef>
            </a:pPr>
            <a:endParaRPr lang="en-US" altLang="zh-CN" sz="105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7" name="图片 6">
            <a:extLst>
              <a:ext uri="{FF2B5EF4-FFF2-40B4-BE49-F238E27FC236}">
                <a16:creationId xmlns:a16="http://schemas.microsoft.com/office/drawing/2014/main" id="{FC6F2AD8-F4A3-493C-AC7B-3F78E49279B2}"/>
              </a:ext>
            </a:extLst>
          </p:cNvPr>
          <p:cNvPicPr>
            <a:picLocks noChangeAspect="1"/>
          </p:cNvPicPr>
          <p:nvPr/>
        </p:nvPicPr>
        <p:blipFill>
          <a:blip r:embed="rId3"/>
          <a:stretch>
            <a:fillRect/>
          </a:stretch>
        </p:blipFill>
        <p:spPr>
          <a:xfrm>
            <a:off x="5840174" y="1784847"/>
            <a:ext cx="4048125" cy="352425"/>
          </a:xfrm>
          <a:prstGeom prst="rect">
            <a:avLst/>
          </a:prstGeom>
        </p:spPr>
      </p:pic>
      <p:sp>
        <p:nvSpPr>
          <p:cNvPr id="22" name="文本框 21">
            <a:extLst>
              <a:ext uri="{FF2B5EF4-FFF2-40B4-BE49-F238E27FC236}">
                <a16:creationId xmlns:a16="http://schemas.microsoft.com/office/drawing/2014/main" id="{DFEA0DF4-D5AC-4AD4-9C2A-6565F487369E}"/>
              </a:ext>
            </a:extLst>
          </p:cNvPr>
          <p:cNvSpPr txBox="1"/>
          <p:nvPr/>
        </p:nvSpPr>
        <p:spPr>
          <a:xfrm>
            <a:off x="5821040" y="4765102"/>
            <a:ext cx="5342260" cy="916148"/>
          </a:xfrm>
          <a:prstGeom prst="rect">
            <a:avLst/>
          </a:prstGeom>
          <a:noFill/>
        </p:spPr>
        <p:txBody>
          <a:bodyPr wrap="square" rtlCol="0">
            <a:spAutoFit/>
          </a:bodyPr>
          <a:lstStyle/>
          <a:p>
            <a:pPr indent="360000" algn="just">
              <a:lnSpc>
                <a:spcPct val="150000"/>
              </a:lnSpc>
              <a:spcBef>
                <a:spcPct val="0"/>
              </a:spcBef>
            </a:pP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还需要介绍的便是</a:t>
            </a:r>
            <a:r>
              <a:rPr lang="en-US" altLang="zh-CN" sz="1400" dirty="0" err="1">
                <a:latin typeface="思源黑体 CN Light" panose="020B0300000000000000" pitchFamily="34" charset="-122"/>
                <a:ea typeface="思源黑体 CN Light" panose="020B0300000000000000" pitchFamily="34" charset="-122"/>
                <a:cs typeface="Arial" panose="020B0604020202020204" pitchFamily="34" charset="0"/>
                <a:sym typeface="+mn-lt"/>
              </a:rPr>
              <a:t>calcsize</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函数，该函数可以测量</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format</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中所代表的数据大小，并将其返回。这将用于偏移量的计算。</a:t>
            </a:r>
            <a:endPar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lnSpc>
                <a:spcPct val="120000"/>
              </a:lnSpc>
              <a:spcBef>
                <a:spcPct val="0"/>
              </a:spcBef>
            </a:pPr>
            <a:endParaRPr lang="en-US" altLang="zh-CN" sz="105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19" name="图片 18">
            <a:extLst>
              <a:ext uri="{FF2B5EF4-FFF2-40B4-BE49-F238E27FC236}">
                <a16:creationId xmlns:a16="http://schemas.microsoft.com/office/drawing/2014/main" id="{7D6DD030-366A-4D96-9390-17222DDF163D}"/>
              </a:ext>
            </a:extLst>
          </p:cNvPr>
          <p:cNvPicPr>
            <a:picLocks noChangeAspect="1"/>
          </p:cNvPicPr>
          <p:nvPr/>
        </p:nvPicPr>
        <p:blipFill>
          <a:blip r:embed="rId4"/>
          <a:stretch>
            <a:fillRect/>
          </a:stretch>
        </p:blipFill>
        <p:spPr>
          <a:xfrm>
            <a:off x="5840174" y="4364863"/>
            <a:ext cx="2038350" cy="314325"/>
          </a:xfrm>
          <a:prstGeom prst="rect">
            <a:avLst/>
          </a:prstGeom>
        </p:spPr>
      </p:pic>
      <p:pic>
        <p:nvPicPr>
          <p:cNvPr id="23" name="图片 22">
            <a:extLst>
              <a:ext uri="{FF2B5EF4-FFF2-40B4-BE49-F238E27FC236}">
                <a16:creationId xmlns:a16="http://schemas.microsoft.com/office/drawing/2014/main" id="{413435B5-8B5E-4594-A227-417940E0025D}"/>
              </a:ext>
            </a:extLst>
          </p:cNvPr>
          <p:cNvPicPr>
            <a:picLocks noChangeAspect="1"/>
          </p:cNvPicPr>
          <p:nvPr/>
        </p:nvPicPr>
        <p:blipFill>
          <a:blip r:embed="rId5"/>
          <a:stretch>
            <a:fillRect/>
          </a:stretch>
        </p:blipFill>
        <p:spPr>
          <a:xfrm>
            <a:off x="618278" y="0"/>
            <a:ext cx="3990975" cy="6677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762672" y="800616"/>
            <a:ext cx="4203131" cy="712836"/>
            <a:chOff x="716110" y="187653"/>
            <a:chExt cx="4203131" cy="712836"/>
          </a:xfrm>
        </p:grpSpPr>
        <p:sp>
          <p:nvSpPr>
            <p:cNvPr id="3" name="文本框 2"/>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基本思路</a:t>
              </a:r>
            </a:p>
          </p:txBody>
        </p:sp>
        <p:cxnSp>
          <p:nvCxnSpPr>
            <p:cNvPr id="4" name="直接连接符 3"/>
            <p:cNvCxnSpPr/>
            <p:nvPr/>
          </p:nvCxnSpPr>
          <p:spPr>
            <a:xfrm>
              <a:off x="774478" y="900489"/>
              <a:ext cx="683932" cy="0"/>
            </a:xfrm>
            <a:prstGeom prst="line">
              <a:avLst/>
            </a:prstGeom>
            <a:noFill/>
            <a:ln w="9525" cap="flat" cmpd="sng" algn="ctr">
              <a:solidFill>
                <a:schemeClr val="tx1">
                  <a:lumMod val="65000"/>
                  <a:lumOff val="35000"/>
                </a:schemeClr>
              </a:solidFill>
              <a:prstDash val="solid"/>
              <a:miter lim="800000"/>
            </a:ln>
            <a:effectLst/>
          </p:spPr>
        </p:cxnSp>
      </p:grpSp>
      <p:sp>
        <p:nvSpPr>
          <p:cNvPr id="6" name="文本框 5"/>
          <p:cNvSpPr txBox="1"/>
          <p:nvPr/>
        </p:nvSpPr>
        <p:spPr>
          <a:xfrm>
            <a:off x="5762672" y="1594028"/>
            <a:ext cx="5342260" cy="2855141"/>
          </a:xfrm>
          <a:prstGeom prst="rect">
            <a:avLst/>
          </a:prstGeom>
          <a:noFill/>
        </p:spPr>
        <p:txBody>
          <a:bodyPr wrap="square" rtlCol="0">
            <a:spAutoFit/>
          </a:bodyPr>
          <a:lstStyle/>
          <a:p>
            <a:pPr indent="360000" algn="just">
              <a:lnSpc>
                <a:spcPct val="150000"/>
              </a:lnSpc>
              <a:spcBef>
                <a:spcPct val="0"/>
              </a:spcBef>
            </a:pP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首先介绍载入图片这一函数分基本思路。首先按照</a:t>
            </a:r>
            <a:r>
              <a:rPr lang="en-US" altLang="zh-CN" sz="1400" dirty="0" err="1">
                <a:latin typeface="思源黑体 CN Light" panose="020B0300000000000000" pitchFamily="34" charset="-122"/>
                <a:ea typeface="思源黑体 CN Light" panose="020B0300000000000000" pitchFamily="34" charset="-122"/>
                <a:cs typeface="Arial" panose="020B0604020202020204" pitchFamily="34" charset="0"/>
                <a:sym typeface="+mn-lt"/>
              </a:rPr>
              <a:t>Minst</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官方网站上给的资料，无论是训练集还是测试集的前</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16</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个字节存放的都是魔数、图片数量、图片行数、图片列数。所以要先利用</a:t>
            </a:r>
            <a:r>
              <a:rPr lang="en-US" altLang="zh-CN" sz="1400" dirty="0" err="1">
                <a:latin typeface="思源黑体 CN Light" panose="020B0300000000000000" pitchFamily="34" charset="-122"/>
                <a:ea typeface="思源黑体 CN Light" panose="020B0300000000000000" pitchFamily="34" charset="-122"/>
                <a:cs typeface="Arial" panose="020B0604020202020204" pitchFamily="34" charset="0"/>
                <a:sym typeface="+mn-lt"/>
              </a:rPr>
              <a:t>unpack_from</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函读取四个</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int</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类型的变量，之后再利用循环结构读取每个图片的具体内容。</a:t>
            </a:r>
            <a:endPar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indent="360000" algn="just">
              <a:lnSpc>
                <a:spcPct val="150000"/>
              </a:lnSpc>
              <a:spcBef>
                <a:spcPct val="0"/>
              </a:spcBef>
            </a:pP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读取之后需要将其按照图片读入的顺序放在一个三维数组中，其中的第一维便是图片的标号，后两个维度则是行和列。</a:t>
            </a:r>
            <a:endPar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indent="360000" algn="just">
              <a:lnSpc>
                <a:spcPct val="150000"/>
              </a:lnSpc>
              <a:spcBef>
                <a:spcPct val="0"/>
              </a:spcBef>
            </a:pP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最后需要返回的就是所创建的三维数组。</a:t>
            </a:r>
            <a:endPar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lnSpc>
                <a:spcPct val="120000"/>
              </a:lnSpc>
              <a:spcBef>
                <a:spcPct val="0"/>
              </a:spcBef>
            </a:pPr>
            <a:endParaRPr lang="en-US" altLang="zh-CN" sz="105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22" name="文本框 21">
            <a:extLst>
              <a:ext uri="{FF2B5EF4-FFF2-40B4-BE49-F238E27FC236}">
                <a16:creationId xmlns:a16="http://schemas.microsoft.com/office/drawing/2014/main" id="{DFEA0DF4-D5AC-4AD4-9C2A-6565F487369E}"/>
              </a:ext>
            </a:extLst>
          </p:cNvPr>
          <p:cNvSpPr txBox="1"/>
          <p:nvPr/>
        </p:nvSpPr>
        <p:spPr>
          <a:xfrm>
            <a:off x="5762672" y="4354059"/>
            <a:ext cx="5342260" cy="1346907"/>
          </a:xfrm>
          <a:prstGeom prst="rect">
            <a:avLst/>
          </a:prstGeom>
          <a:noFill/>
        </p:spPr>
        <p:txBody>
          <a:bodyPr wrap="square" rtlCol="0">
            <a:spAutoFit/>
          </a:bodyPr>
          <a:lstStyle/>
          <a:p>
            <a:pPr indent="360000" algn="just">
              <a:lnSpc>
                <a:spcPct val="150000"/>
              </a:lnSpc>
              <a:spcBef>
                <a:spcPct val="0"/>
              </a:spcBef>
            </a:pP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之后便是载入标签的函数，从官方给出的文档可以看出，该文件的前</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8</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个字节分别是魔数和图片的数量，所以要先从中读取两个</a:t>
            </a:r>
            <a:r>
              <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int</a:t>
            </a:r>
            <a:r>
              <a:rPr lang="zh-CN" altLang="en-US" sz="1400" dirty="0">
                <a:latin typeface="思源黑体 CN Light" panose="020B0300000000000000" pitchFamily="34" charset="-122"/>
                <a:ea typeface="思源黑体 CN Light" panose="020B0300000000000000" pitchFamily="34" charset="-122"/>
                <a:cs typeface="Arial" panose="020B0604020202020204" pitchFamily="34" charset="0"/>
                <a:sym typeface="+mn-lt"/>
              </a:rPr>
              <a:t>型变量，之后再利用循环结构依次读取每个图片的标签，并将其保存新创建的标签数组中，并在最后返回</a:t>
            </a:r>
            <a:endParaRPr lang="en-US" altLang="zh-CN" sz="1400" dirty="0">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5" name="图片 4">
            <a:extLst>
              <a:ext uri="{FF2B5EF4-FFF2-40B4-BE49-F238E27FC236}">
                <a16:creationId xmlns:a16="http://schemas.microsoft.com/office/drawing/2014/main" id="{7E67E1EF-D579-4DD8-BF98-5F60A1B6C8E7}"/>
              </a:ext>
            </a:extLst>
          </p:cNvPr>
          <p:cNvPicPr>
            <a:picLocks noChangeAspect="1"/>
          </p:cNvPicPr>
          <p:nvPr/>
        </p:nvPicPr>
        <p:blipFill>
          <a:blip r:embed="rId3"/>
          <a:stretch>
            <a:fillRect/>
          </a:stretch>
        </p:blipFill>
        <p:spPr>
          <a:xfrm>
            <a:off x="334669" y="97349"/>
            <a:ext cx="4928817" cy="1822880"/>
          </a:xfrm>
          <a:prstGeom prst="rect">
            <a:avLst/>
          </a:prstGeom>
        </p:spPr>
      </p:pic>
      <p:pic>
        <p:nvPicPr>
          <p:cNvPr id="9" name="图片 8">
            <a:extLst>
              <a:ext uri="{FF2B5EF4-FFF2-40B4-BE49-F238E27FC236}">
                <a16:creationId xmlns:a16="http://schemas.microsoft.com/office/drawing/2014/main" id="{EE28AC8E-0B02-4217-A131-D3C84D1EDDB1}"/>
              </a:ext>
            </a:extLst>
          </p:cNvPr>
          <p:cNvPicPr>
            <a:picLocks noChangeAspect="1"/>
          </p:cNvPicPr>
          <p:nvPr/>
        </p:nvPicPr>
        <p:blipFill>
          <a:blip r:embed="rId4"/>
          <a:stretch>
            <a:fillRect/>
          </a:stretch>
        </p:blipFill>
        <p:spPr>
          <a:xfrm>
            <a:off x="334669" y="1920229"/>
            <a:ext cx="4928817" cy="1814289"/>
          </a:xfrm>
          <a:prstGeom prst="rect">
            <a:avLst/>
          </a:prstGeom>
        </p:spPr>
      </p:pic>
      <p:cxnSp>
        <p:nvCxnSpPr>
          <p:cNvPr id="14" name="直接连接符 13">
            <a:extLst>
              <a:ext uri="{FF2B5EF4-FFF2-40B4-BE49-F238E27FC236}">
                <a16:creationId xmlns:a16="http://schemas.microsoft.com/office/drawing/2014/main" id="{3D59DA5D-D2AF-4F60-8C74-AFABBEEB5FB7}"/>
              </a:ext>
            </a:extLst>
          </p:cNvPr>
          <p:cNvCxnSpPr>
            <a:cxnSpLocks/>
          </p:cNvCxnSpPr>
          <p:nvPr/>
        </p:nvCxnSpPr>
        <p:spPr>
          <a:xfrm>
            <a:off x="5592332" y="4248480"/>
            <a:ext cx="5682940" cy="0"/>
          </a:xfrm>
          <a:prstGeom prst="line">
            <a:avLst/>
          </a:prstGeom>
          <a:noFill/>
          <a:ln w="9525" cap="flat" cmpd="sng" algn="ctr">
            <a:solidFill>
              <a:schemeClr val="tx1">
                <a:lumMod val="65000"/>
                <a:lumOff val="35000"/>
              </a:schemeClr>
            </a:solidFill>
            <a:prstDash val="solid"/>
            <a:miter lim="800000"/>
          </a:ln>
          <a:effectLst/>
        </p:spPr>
      </p:cxnSp>
      <p:pic>
        <p:nvPicPr>
          <p:cNvPr id="11" name="图片 10">
            <a:extLst>
              <a:ext uri="{FF2B5EF4-FFF2-40B4-BE49-F238E27FC236}">
                <a16:creationId xmlns:a16="http://schemas.microsoft.com/office/drawing/2014/main" id="{64CADBB2-2681-4C88-A6C1-EE4912911167}"/>
              </a:ext>
            </a:extLst>
          </p:cNvPr>
          <p:cNvPicPr>
            <a:picLocks noChangeAspect="1"/>
          </p:cNvPicPr>
          <p:nvPr/>
        </p:nvPicPr>
        <p:blipFill>
          <a:blip r:embed="rId5"/>
          <a:stretch>
            <a:fillRect/>
          </a:stretch>
        </p:blipFill>
        <p:spPr>
          <a:xfrm>
            <a:off x="334669" y="3672603"/>
            <a:ext cx="4928817" cy="1553132"/>
          </a:xfrm>
          <a:prstGeom prst="rect">
            <a:avLst/>
          </a:prstGeom>
        </p:spPr>
      </p:pic>
      <p:pic>
        <p:nvPicPr>
          <p:cNvPr id="12" name="图片 11">
            <a:extLst>
              <a:ext uri="{FF2B5EF4-FFF2-40B4-BE49-F238E27FC236}">
                <a16:creationId xmlns:a16="http://schemas.microsoft.com/office/drawing/2014/main" id="{D7500D3F-7D3D-44B2-AD56-F7410507221E}"/>
              </a:ext>
            </a:extLst>
          </p:cNvPr>
          <p:cNvPicPr>
            <a:picLocks noChangeAspect="1"/>
          </p:cNvPicPr>
          <p:nvPr/>
        </p:nvPicPr>
        <p:blipFill rotWithShape="1">
          <a:blip r:embed="rId6"/>
          <a:srcRect r="1869" b="19290"/>
          <a:stretch/>
        </p:blipFill>
        <p:spPr>
          <a:xfrm>
            <a:off x="334669" y="5225736"/>
            <a:ext cx="4928817" cy="1573534"/>
          </a:xfrm>
          <a:prstGeom prst="rect">
            <a:avLst/>
          </a:prstGeom>
        </p:spPr>
      </p:pic>
    </p:spTree>
    <p:extLst>
      <p:ext uri="{BB962C8B-B14F-4D97-AF65-F5344CB8AC3E}">
        <p14:creationId xmlns:p14="http://schemas.microsoft.com/office/powerpoint/2010/main" val="361823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9AA6D9E7-D70B-4704-8B8F-E5A3BC86F655}"/>
              </a:ext>
            </a:extLst>
          </p:cNvPr>
          <p:cNvPicPr>
            <a:picLocks noChangeAspect="1"/>
          </p:cNvPicPr>
          <p:nvPr/>
        </p:nvPicPr>
        <p:blipFill>
          <a:blip r:embed="rId3"/>
          <a:stretch>
            <a:fillRect/>
          </a:stretch>
        </p:blipFill>
        <p:spPr>
          <a:xfrm>
            <a:off x="701290" y="611901"/>
            <a:ext cx="10789419" cy="5971208"/>
          </a:xfrm>
          <a:prstGeom prst="rect">
            <a:avLst/>
          </a:prstGeom>
        </p:spPr>
      </p:pic>
    </p:spTree>
    <p:extLst>
      <p:ext uri="{BB962C8B-B14F-4D97-AF65-F5344CB8AC3E}">
        <p14:creationId xmlns:p14="http://schemas.microsoft.com/office/powerpoint/2010/main" val="373765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05979D4-D084-4CCF-9C92-DE174E317A55}"/>
              </a:ext>
            </a:extLst>
          </p:cNvPr>
          <p:cNvPicPr>
            <a:picLocks noChangeAspect="1"/>
          </p:cNvPicPr>
          <p:nvPr/>
        </p:nvPicPr>
        <p:blipFill>
          <a:blip r:embed="rId3"/>
          <a:stretch>
            <a:fillRect/>
          </a:stretch>
        </p:blipFill>
        <p:spPr>
          <a:xfrm>
            <a:off x="797534" y="1093202"/>
            <a:ext cx="10596931" cy="4810449"/>
          </a:xfrm>
          <a:prstGeom prst="rect">
            <a:avLst/>
          </a:prstGeom>
        </p:spPr>
      </p:pic>
    </p:spTree>
    <p:extLst>
      <p:ext uri="{BB962C8B-B14F-4D97-AF65-F5344CB8AC3E}">
        <p14:creationId xmlns:p14="http://schemas.microsoft.com/office/powerpoint/2010/main" val="116041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lum contrast="12000"/>
            <a:extLst>
              <a:ext uri="{28A0092B-C50C-407E-A947-70E740481C1C}">
                <a14:useLocalDpi xmlns:a14="http://schemas.microsoft.com/office/drawing/2010/main" val="0"/>
              </a:ext>
            </a:extLst>
          </a:blip>
          <a:stretch>
            <a:fillRect/>
          </a:stretch>
        </p:blipFill>
        <p:spPr>
          <a:xfrm>
            <a:off x="-349250" y="8890"/>
            <a:ext cx="12541250" cy="6858000"/>
          </a:xfrm>
          <a:prstGeom prst="rect">
            <a:avLst/>
          </a:prstGeom>
        </p:spPr>
      </p:pic>
      <p:pic>
        <p:nvPicPr>
          <p:cNvPr id="15" name="图片 14"/>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3792855" y="819785"/>
            <a:ext cx="6866890" cy="5227320"/>
          </a:xfrm>
          <a:prstGeom prst="ellipse">
            <a:avLst/>
          </a:prstGeom>
        </p:spPr>
      </p:pic>
      <p:pic>
        <p:nvPicPr>
          <p:cNvPr id="16" name="图片 15"/>
          <p:cNvPicPr>
            <a:picLocks noChangeAspect="1"/>
          </p:cNvPicPr>
          <p:nvPr/>
        </p:nvPicPr>
        <p:blipFill>
          <a:blip r:embed="rId4">
            <a:clrChange>
              <a:clrFrom>
                <a:srgbClr val="F5FDF2">
                  <a:alpha val="100000"/>
                </a:srgbClr>
              </a:clrFrom>
              <a:clrTo>
                <a:srgbClr val="F5FDF2">
                  <a:alpha val="100000"/>
                  <a:alpha val="0"/>
                </a:srgbClr>
              </a:clrTo>
            </a:clrChange>
            <a:grayscl/>
            <a:lum bright="58000" contrast="-64000"/>
          </a:blip>
          <a:stretch>
            <a:fillRect/>
          </a:stretch>
        </p:blipFill>
        <p:spPr>
          <a:xfrm rot="16200000">
            <a:off x="8728075" y="819785"/>
            <a:ext cx="6866890" cy="5227320"/>
          </a:xfrm>
          <a:prstGeom prst="ellipse">
            <a:avLst/>
          </a:prstGeom>
        </p:spPr>
      </p:pic>
      <p:grpSp>
        <p:nvGrpSpPr>
          <p:cNvPr id="7" name="组合 6"/>
          <p:cNvGrpSpPr/>
          <p:nvPr/>
        </p:nvGrpSpPr>
        <p:grpSpPr>
          <a:xfrm>
            <a:off x="4630237" y="2822823"/>
            <a:ext cx="3216006" cy="1230666"/>
            <a:chOff x="4475171" y="2848154"/>
            <a:chExt cx="3216006" cy="1230666"/>
          </a:xfrm>
        </p:grpSpPr>
        <p:sp>
          <p:nvSpPr>
            <p:cNvPr id="8" name="文本框 7"/>
            <p:cNvSpPr txBox="1"/>
            <p:nvPr/>
          </p:nvSpPr>
          <p:spPr>
            <a:xfrm>
              <a:off x="5067512" y="2925223"/>
              <a:ext cx="2031326"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计算排序</a:t>
              </a:r>
            </a:p>
          </p:txBody>
        </p:sp>
        <p:sp>
          <p:nvSpPr>
            <p:cNvPr id="9" name="文本框 8"/>
            <p:cNvSpPr txBox="1"/>
            <p:nvPr/>
          </p:nvSpPr>
          <p:spPr>
            <a:xfrm>
              <a:off x="4475171" y="3562410"/>
              <a:ext cx="3216006" cy="481414"/>
            </a:xfrm>
            <a:prstGeom prst="rect">
              <a:avLst/>
            </a:prstGeom>
            <a:noFill/>
          </p:spPr>
          <p:txBody>
            <a:bodyPr wrap="square" rtlCol="0">
              <a:spAutoFit/>
            </a:bodyPr>
            <a:lstStyle/>
            <a:p>
              <a:pPr algn="ctr">
                <a:lnSpc>
                  <a:spcPct val="120000"/>
                </a:lnSpc>
              </a:pPr>
              <a:r>
                <a:rPr kumimoji="1" lang="zh-CN" altLang="en-US" sz="1100" spc="-150" dirty="0">
                  <a:latin typeface="思源黑体 CN Light" panose="020B0300000000000000" pitchFamily="34" charset="-122"/>
                  <a:ea typeface="思源黑体 CN Light" panose="020B0300000000000000" pitchFamily="34" charset="-122"/>
                </a:rPr>
                <a:t>按照</a:t>
              </a:r>
              <a:r>
                <a:rPr kumimoji="1" lang="en-US" altLang="zh-CN" sz="1100" spc="-150" dirty="0" err="1">
                  <a:latin typeface="思源黑体 CN Light" panose="020B0300000000000000" pitchFamily="34" charset="-122"/>
                  <a:ea typeface="思源黑体 CN Light" panose="020B0300000000000000" pitchFamily="34" charset="-122"/>
                </a:rPr>
                <a:t>Knn</a:t>
              </a:r>
              <a:r>
                <a:rPr kumimoji="1" lang="zh-CN" altLang="en-US" sz="1100" spc="-150" dirty="0">
                  <a:latin typeface="思源黑体 CN Light" panose="020B0300000000000000" pitchFamily="34" charset="-122"/>
                  <a:ea typeface="思源黑体 CN Light" panose="020B0300000000000000" pitchFamily="34" charset="-122"/>
                </a:rPr>
                <a:t>算法的定义，计算测试点与数据集的欧氏距离，并排序统计，最终返回前</a:t>
              </a:r>
              <a:r>
                <a:rPr kumimoji="1" lang="en-US" altLang="zh-CN" sz="1100" spc="-150" dirty="0">
                  <a:latin typeface="思源黑体 CN Light" panose="020B0300000000000000" pitchFamily="34" charset="-122"/>
                  <a:ea typeface="思源黑体 CN Light" panose="020B0300000000000000" pitchFamily="34" charset="-122"/>
                </a:rPr>
                <a:t>k</a:t>
              </a:r>
              <a:r>
                <a:rPr kumimoji="1" lang="zh-CN" altLang="en-US" sz="1100" spc="-150" dirty="0">
                  <a:latin typeface="思源黑体 CN Light" panose="020B0300000000000000" pitchFamily="34" charset="-122"/>
                  <a:ea typeface="思源黑体 CN Light" panose="020B0300000000000000" pitchFamily="34" charset="-122"/>
                </a:rPr>
                <a:t>个数据中占有最多的标签</a:t>
              </a:r>
              <a:endParaRPr kumimoji="1" lang="en-US" altLang="zh-CN" sz="1100" spc="-150" dirty="0">
                <a:latin typeface="思源黑体 CN Light" panose="020B0300000000000000" pitchFamily="34" charset="-122"/>
                <a:ea typeface="思源黑体 CN Light" panose="020B03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1970" y="2900045"/>
            <a:ext cx="1695450" cy="1151255"/>
          </a:xfrm>
          <a:prstGeom prst="rect">
            <a:avLst/>
          </a:prstGeom>
          <a:noFill/>
        </p:spPr>
        <p:txBody>
          <a:bodyPr wrap="square" lIns="68580" tIns="34290" rIns="68580" bIns="34290" rtlCol="0">
            <a:spAutoFit/>
          </a:bodyPr>
          <a:lstStyle/>
          <a:p>
            <a:pPr defTabSz="685800">
              <a:lnSpc>
                <a:spcPct val="80000"/>
              </a:lnSpc>
            </a:pPr>
            <a:r>
              <a:rPr lang="en-US" altLang="zh-CN" sz="8800" b="1" dirty="0">
                <a:latin typeface="微软雅黑" panose="020B0503020204020204" charset="-122"/>
                <a:ea typeface="微软雅黑" panose="020B0503020204020204" charset="-122"/>
                <a:cs typeface="+mn-ea"/>
                <a:sym typeface="+mn-lt"/>
              </a:rPr>
              <a:t>02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F54C279-65EF-4306-894F-7303E5C35E2F}"/>
              </a:ext>
            </a:extLst>
          </p:cNvPr>
          <p:cNvPicPr>
            <a:picLocks noChangeAspect="1"/>
          </p:cNvPicPr>
          <p:nvPr/>
        </p:nvPicPr>
        <p:blipFill>
          <a:blip r:embed="rId3"/>
          <a:stretch>
            <a:fillRect/>
          </a:stretch>
        </p:blipFill>
        <p:spPr>
          <a:xfrm>
            <a:off x="2927873" y="647269"/>
            <a:ext cx="7308079" cy="5975667"/>
          </a:xfrm>
          <a:prstGeom prst="rect">
            <a:avLst/>
          </a:prstGeom>
        </p:spPr>
      </p:pic>
      <p:grpSp>
        <p:nvGrpSpPr>
          <p:cNvPr id="3" name="组合 2">
            <a:extLst>
              <a:ext uri="{FF2B5EF4-FFF2-40B4-BE49-F238E27FC236}">
                <a16:creationId xmlns:a16="http://schemas.microsoft.com/office/drawing/2014/main" id="{88B65C59-9915-4AC4-92D4-32C905B7A2F3}"/>
              </a:ext>
            </a:extLst>
          </p:cNvPr>
          <p:cNvGrpSpPr/>
          <p:nvPr/>
        </p:nvGrpSpPr>
        <p:grpSpPr>
          <a:xfrm>
            <a:off x="330072" y="177188"/>
            <a:ext cx="4203131" cy="712836"/>
            <a:chOff x="716110" y="187653"/>
            <a:chExt cx="4203131" cy="712836"/>
          </a:xfrm>
        </p:grpSpPr>
        <p:sp>
          <p:nvSpPr>
            <p:cNvPr id="4" name="文本框 3">
              <a:extLst>
                <a:ext uri="{FF2B5EF4-FFF2-40B4-BE49-F238E27FC236}">
                  <a16:creationId xmlns:a16="http://schemas.microsoft.com/office/drawing/2014/main" id="{DC1EBEC2-0127-41C5-B5D9-5A9C28A2D49E}"/>
                </a:ext>
              </a:extLst>
            </p:cNvPr>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zh-CN" altLang="en-US" sz="2400" b="1" dirty="0">
                  <a:latin typeface="微软雅黑" panose="020B0503020204020204" charset="-122"/>
                  <a:ea typeface="微软雅黑" panose="020B0503020204020204" charset="-122"/>
                  <a:cs typeface="+mn-ea"/>
                  <a:sym typeface="+mn-lt"/>
                </a:rPr>
                <a:t>主模块</a:t>
              </a:r>
            </a:p>
          </p:txBody>
        </p:sp>
        <p:cxnSp>
          <p:nvCxnSpPr>
            <p:cNvPr id="5" name="直接连接符 4">
              <a:extLst>
                <a:ext uri="{FF2B5EF4-FFF2-40B4-BE49-F238E27FC236}">
                  <a16:creationId xmlns:a16="http://schemas.microsoft.com/office/drawing/2014/main" id="{381D27C4-4D4C-4032-BED9-903BF39C4439}"/>
                </a:ext>
              </a:extLst>
            </p:cNvPr>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sp>
          <p:nvSpPr>
            <p:cNvPr id="6" name="文本框 5">
              <a:extLst>
                <a:ext uri="{FF2B5EF4-FFF2-40B4-BE49-F238E27FC236}">
                  <a16:creationId xmlns:a16="http://schemas.microsoft.com/office/drawing/2014/main" id="{5369C611-4DAA-4D40-9C18-4188FFD11FB7}"/>
                </a:ext>
              </a:extLst>
            </p:cNvPr>
            <p:cNvSpPr txBox="1"/>
            <p:nvPr/>
          </p:nvSpPr>
          <p:spPr>
            <a:xfrm>
              <a:off x="716110" y="553111"/>
              <a:ext cx="2797234" cy="289503"/>
            </a:xfrm>
            <a:prstGeom prst="rect">
              <a:avLst/>
            </a:prstGeom>
            <a:noFill/>
          </p:spPr>
          <p:txBody>
            <a:bodyPr wrap="square" rtlCol="0">
              <a:spAutoFit/>
            </a:bodyPr>
            <a:lstStyle/>
            <a:p>
              <a:pPr>
                <a:lnSpc>
                  <a:spcPct val="130000"/>
                </a:lnSpc>
              </a:pPr>
              <a:r>
                <a:rPr lang="zh-CN" altLang="en-US" sz="1100" dirty="0">
                  <a:latin typeface="Arial" panose="020B0604020202020204" pitchFamily="34" charset="0"/>
                  <a:ea typeface="微软雅黑 Light" panose="020B0502040204020203" charset="-122"/>
                  <a:cs typeface="Arial" panose="020B0604020202020204" pitchFamily="34" charset="0"/>
                  <a:sym typeface="+mn-lt"/>
                </a:rPr>
                <a:t>第一部分</a:t>
              </a:r>
              <a:endParaRPr lang="en-US" altLang="zh-CN" sz="1100" dirty="0">
                <a:latin typeface="Arial" panose="020B0604020202020204" pitchFamily="34" charset="0"/>
                <a:ea typeface="微软雅黑 Light" panose="020B0502040204020203" charset="-122"/>
                <a:cs typeface="Arial" panose="020B0604020202020204" pitchFamily="34" charset="0"/>
                <a:sym typeface="+mn-lt"/>
              </a:endParaRPr>
            </a:p>
          </p:txBody>
        </p:sp>
      </p:grpSp>
    </p:spTree>
    <p:extLst>
      <p:ext uri="{BB962C8B-B14F-4D97-AF65-F5344CB8AC3E}">
        <p14:creationId xmlns:p14="http://schemas.microsoft.com/office/powerpoint/2010/main" val="183861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1509</Words>
  <Application>Microsoft Office PowerPoint</Application>
  <PresentationFormat>宽屏</PresentationFormat>
  <Paragraphs>239</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仿宋</vt:lpstr>
      <vt:lpstr>思源黑体 CN Bold</vt:lpstr>
      <vt:lpstr>思源黑体 CN Heavy</vt:lpstr>
      <vt:lpstr>思源黑体 CN Light</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于 祯奇</cp:lastModifiedBy>
  <cp:revision>81</cp:revision>
  <dcterms:created xsi:type="dcterms:W3CDTF">2018-09-17T11:33:00Z</dcterms:created>
  <dcterms:modified xsi:type="dcterms:W3CDTF">2020-06-11T01:29:24Z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ies>
</file>