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76" r:id="rId4"/>
    <p:sldId id="274" r:id="rId5"/>
    <p:sldId id="267" r:id="rId6"/>
    <p:sldId id="272" r:id="rId7"/>
    <p:sldId id="268" r:id="rId8"/>
  </p:sldIdLst>
  <p:sldSz cx="6858000" cy="9144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2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ja-JP" altLang="en-US" dirty="0"/>
              <a:t>作成日：</a:t>
            </a:r>
            <a:r>
              <a:rPr lang="en-US" altLang="ja-JP" dirty="0"/>
              <a:t>202011/11</a:t>
            </a: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918F15-A677-4AB3-8AEA-17F6C973FA1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1438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97030D-1BD8-401C-9A57-5D00CD3001C0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1D05B8-8609-43A7-AC3D-CAE8D34CE562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1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606028" y="-19051"/>
            <a:ext cx="6248400" cy="1096435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  <a:gd name="connsiteX0" fmla="*/ 0 w 9172876"/>
              <a:gd name="connsiteY0" fmla="*/ 14724 h 832871"/>
              <a:gd name="connsiteX1" fmla="*/ 9172876 w 9172876"/>
              <a:gd name="connsiteY1" fmla="*/ 0 h 832871"/>
              <a:gd name="connsiteX2" fmla="*/ 9163250 w 9172876"/>
              <a:gd name="connsiteY2" fmla="*/ 832871 h 832871"/>
              <a:gd name="connsiteX3" fmla="*/ 0 w 9172876"/>
              <a:gd name="connsiteY3" fmla="*/ 14724 h 83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32871">
                <a:moveTo>
                  <a:pt x="0" y="14724"/>
                </a:moveTo>
                <a:lnTo>
                  <a:pt x="9172876" y="0"/>
                </a:lnTo>
                <a:lnTo>
                  <a:pt x="9163250" y="832871"/>
                </a:lnTo>
                <a:lnTo>
                  <a:pt x="0" y="147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1" y="8053917"/>
            <a:ext cx="6241256" cy="1090083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6" name="Freeform 5"/>
          <p:cNvSpPr/>
          <p:nvPr userDrawn="1"/>
        </p:nvSpPr>
        <p:spPr>
          <a:xfrm rot="16200000">
            <a:off x="-3727516" y="3720373"/>
            <a:ext cx="8053917" cy="613172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n-GB" dirty="0"/>
          </a:p>
        </p:txBody>
      </p:sp>
      <p:sp>
        <p:nvSpPr>
          <p:cNvPr id="7" name="Freeform 6"/>
          <p:cNvSpPr/>
          <p:nvPr userDrawn="1"/>
        </p:nvSpPr>
        <p:spPr>
          <a:xfrm rot="5400000">
            <a:off x="2511359" y="4800931"/>
            <a:ext cx="8072967" cy="613172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0" y="124885"/>
            <a:ext cx="16002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r>
              <a:rPr lang="ja-JP" altLang="en-US" dirty="0"/>
              <a:t>作成日：</a:t>
            </a:r>
            <a:r>
              <a:rPr lang="en-US" altLang="ja-JP" dirty="0"/>
              <a:t>2020/10/22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83C1A0-0F7E-4FD7-93ED-C17805078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53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BBEAD-DD58-4728-A851-FE7B11990B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14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0276E-8681-4655-8011-E4C69138EE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689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2900" y="2133601"/>
            <a:ext cx="6172200" cy="603461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2121-FA10-4F15-AD48-E5A521DB80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98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1446B-2281-48D8-AF53-7F8338C03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8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257800" y="-21656"/>
            <a:ext cx="1600200" cy="317500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86A97-6266-4835-8B23-0381FC828F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902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1D7CC-37C8-4C46-9D1F-1617199129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88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E23F8-5A28-4026-8B1D-58BDCB7200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203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F05B6-3943-4127-9B71-5576D55BCA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518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8FE57-A4BD-4E43-9F70-A0DF09F28B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768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19404-F43C-47BB-A216-00DA63B65C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992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2ADC-880F-40D0-9312-B89DBB84D9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811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0B422-FAD3-4C97-8523-887F07857A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741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967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charset="0"/>
              </a:defRPr>
            </a:lvl1pPr>
          </a:lstStyle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967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967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pPr>
              <a:defRPr/>
            </a:pPr>
            <a:fld id="{364AAD70-B2AB-468D-BAF5-A2084D53FF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Freeform 6"/>
          <p:cNvSpPr/>
          <p:nvPr userDrawn="1"/>
        </p:nvSpPr>
        <p:spPr>
          <a:xfrm rot="10800000">
            <a:off x="1" y="8053917"/>
            <a:ext cx="6241256" cy="1090083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 rot="16200000">
            <a:off x="-3727516" y="3720373"/>
            <a:ext cx="8053917" cy="613172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1962150"/>
            <a:ext cx="5829300" cy="3638551"/>
          </a:xfrm>
        </p:spPr>
        <p:txBody>
          <a:bodyPr/>
          <a:lstStyle/>
          <a:p>
            <a:pPr eaLnBrk="1" hangingPunct="1"/>
            <a:r>
              <a:rPr lang="ja-JP" altLang="en-US" dirty="0"/>
              <a:t>診察予約調整依頼</a:t>
            </a:r>
            <a:br>
              <a:rPr lang="en-US" altLang="ja-JP" dirty="0"/>
            </a:br>
            <a:r>
              <a:rPr lang="en-US" altLang="ja-JP" dirty="0"/>
              <a:t>Web</a:t>
            </a:r>
            <a:r>
              <a:rPr lang="ja-JP" altLang="en-US" dirty="0"/>
              <a:t>受付フォーム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/>
              <a:t>Bootstap</a:t>
            </a:r>
            <a:r>
              <a:rPr lang="ja-JP" altLang="en-US" dirty="0"/>
              <a:t>対応版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仕様書</a:t>
            </a:r>
            <a:endParaRPr lang="en-GB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5970" y="6153150"/>
            <a:ext cx="4666060" cy="1314450"/>
          </a:xfrm>
        </p:spPr>
        <p:txBody>
          <a:bodyPr/>
          <a:lstStyle/>
          <a:p>
            <a:pPr eaLnBrk="1" hangingPunct="1"/>
            <a:r>
              <a:rPr lang="en-US" altLang="ja-JP" sz="3000" dirty="0"/>
              <a:t>Ver 1.0.0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改版履歴</a:t>
            </a:r>
            <a:endParaRPr lang="en-US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8C8EC4E6-8E23-40B2-8D3F-CBB136914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953506"/>
              </p:ext>
            </p:extLst>
          </p:nvPr>
        </p:nvGraphicFramePr>
        <p:xfrm>
          <a:off x="342900" y="2114550"/>
          <a:ext cx="6172200" cy="74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142759612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112231299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370060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発行日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改訂履歴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0774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2020/11/12</a:t>
                      </a:r>
                      <a:endParaRPr kumimoji="1" lang="ja-JP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5829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D293F6-EAB1-4693-A6BA-D8594548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作成日：</a:t>
            </a:r>
            <a:r>
              <a:rPr lang="en-US" altLang="ja-JP"/>
              <a:t>2020/10/22</a:t>
            </a:r>
            <a:endParaRPr lang="en-GB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399ADB-DFFB-4A9B-8717-C9379D2EB7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" y="0"/>
            <a:ext cx="4979358" cy="9144000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2F91FE30-C7DA-4475-AAB3-05FE7666E9E2}"/>
              </a:ext>
            </a:extLst>
          </p:cNvPr>
          <p:cNvSpPr/>
          <p:nvPr/>
        </p:nvSpPr>
        <p:spPr>
          <a:xfrm rot="10800000">
            <a:off x="4851944" y="7715249"/>
            <a:ext cx="377852" cy="1179967"/>
          </a:xfrm>
          <a:prstGeom prst="leftBrac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4C534232-7603-4856-A839-FED88AEEBB9D}"/>
              </a:ext>
            </a:extLst>
          </p:cNvPr>
          <p:cNvSpPr/>
          <p:nvPr/>
        </p:nvSpPr>
        <p:spPr>
          <a:xfrm>
            <a:off x="5285708" y="7854949"/>
            <a:ext cx="1544384" cy="673099"/>
          </a:xfrm>
          <a:prstGeom prst="wedgeRoundRectCallout">
            <a:avLst>
              <a:gd name="adj1" fmla="val -53519"/>
              <a:gd name="adj2" fmla="val 15154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２項目にチェック（承諾）がなければ、送信できない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C2F44DEF-6A15-4600-B035-F73446605CC9}"/>
              </a:ext>
            </a:extLst>
          </p:cNvPr>
          <p:cNvSpPr/>
          <p:nvPr/>
        </p:nvSpPr>
        <p:spPr>
          <a:xfrm rot="10800000">
            <a:off x="4442518" y="6709340"/>
            <a:ext cx="296734" cy="758259"/>
          </a:xfrm>
          <a:prstGeom prst="leftBrac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2A50E47E-D816-4EDE-AA66-8B051A7464CF}"/>
              </a:ext>
            </a:extLst>
          </p:cNvPr>
          <p:cNvSpPr/>
          <p:nvPr/>
        </p:nvSpPr>
        <p:spPr>
          <a:xfrm>
            <a:off x="5229796" y="6751920"/>
            <a:ext cx="1628204" cy="673099"/>
          </a:xfrm>
          <a:prstGeom prst="wedgeRoundRectCallout">
            <a:avLst>
              <a:gd name="adj1" fmla="val -79114"/>
              <a:gd name="adj2" fmla="val 2701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予約キャンセル時は入力しない</a:t>
            </a:r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B2EB22FC-3479-4DC6-93A5-29A8D8DC89B6}"/>
              </a:ext>
            </a:extLst>
          </p:cNvPr>
          <p:cNvSpPr/>
          <p:nvPr/>
        </p:nvSpPr>
        <p:spPr>
          <a:xfrm rot="10800000">
            <a:off x="4744135" y="3749039"/>
            <a:ext cx="296734" cy="1104899"/>
          </a:xfrm>
          <a:prstGeom prst="leftBrac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5B9E842A-2268-4500-9EC2-42AEB9C3108D}"/>
              </a:ext>
            </a:extLst>
          </p:cNvPr>
          <p:cNvSpPr/>
          <p:nvPr/>
        </p:nvSpPr>
        <p:spPr>
          <a:xfrm>
            <a:off x="5133975" y="2970495"/>
            <a:ext cx="1724025" cy="1936782"/>
          </a:xfrm>
          <a:prstGeom prst="wedgeRoundRectCallout">
            <a:avLst>
              <a:gd name="adj1" fmla="val -59224"/>
              <a:gd name="adj2" fmla="val 17767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・</a:t>
            </a:r>
            <a:r>
              <a:rPr kumimoji="1" lang="ja-JP" altLang="en-US" sz="1200" b="1" dirty="0">
                <a:solidFill>
                  <a:schemeClr val="accent5">
                    <a:lumMod val="10000"/>
                  </a:schemeClr>
                </a:solidFill>
              </a:rPr>
              <a:t>２回目以降</a:t>
            </a:r>
            <a:endParaRPr kumimoji="1" lang="en-US" altLang="ja-JP" sz="1200" b="1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→写真登録スキップ</a:t>
            </a:r>
            <a:endParaRPr kumimoji="1" lang="en-US" altLang="ja-JP" sz="1200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・</a:t>
            </a:r>
            <a:r>
              <a:rPr kumimoji="1" lang="ja-JP" altLang="en-US" sz="1200" b="1" dirty="0">
                <a:solidFill>
                  <a:schemeClr val="accent5">
                    <a:lumMod val="10000"/>
                  </a:schemeClr>
                </a:solidFill>
              </a:rPr>
              <a:t>初回</a:t>
            </a:r>
            <a:endParaRPr kumimoji="1" lang="en-US" altLang="ja-JP" sz="1200" b="1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→写真選択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登録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　可能</a:t>
            </a:r>
            <a:endParaRPr kumimoji="1" lang="en-US" altLang="ja-JP" sz="1200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※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登録時はフォルダ</a:t>
            </a:r>
            <a:endParaRPr kumimoji="1" lang="en-US" altLang="ja-JP" sz="1200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「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Attachments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」へファイルコピーの上、メールに添付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12555EF-C02D-46FC-8EC7-B32B2CD9DE7A}"/>
              </a:ext>
            </a:extLst>
          </p:cNvPr>
          <p:cNvGrpSpPr/>
          <p:nvPr/>
        </p:nvGrpSpPr>
        <p:grpSpPr>
          <a:xfrm>
            <a:off x="5133975" y="210955"/>
            <a:ext cx="1673856" cy="1564489"/>
            <a:chOff x="2206368" y="4483510"/>
            <a:chExt cx="2504393" cy="234076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6232A01-85D7-4887-A679-D8E343EB5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079" y="4483510"/>
              <a:ext cx="1990725" cy="1671898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5DE8F54-D1BC-494E-BC29-1678B7800342}"/>
                </a:ext>
              </a:extLst>
            </p:cNvPr>
            <p:cNvSpPr txBox="1"/>
            <p:nvPr/>
          </p:nvSpPr>
          <p:spPr>
            <a:xfrm>
              <a:off x="2206368" y="6133535"/>
              <a:ext cx="2504393" cy="690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Bootstrap4</a:t>
              </a:r>
              <a:endParaRPr kumimoji="1" lang="ja-JP" altLang="en-US" sz="2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A4BE188C-DB00-45D1-9DE0-14CDC31EF159}"/>
              </a:ext>
            </a:extLst>
          </p:cNvPr>
          <p:cNvSpPr/>
          <p:nvPr/>
        </p:nvSpPr>
        <p:spPr>
          <a:xfrm>
            <a:off x="4991579" y="1922424"/>
            <a:ext cx="1838513" cy="673099"/>
          </a:xfrm>
          <a:prstGeom prst="wedgeRoundRectCallout">
            <a:avLst>
              <a:gd name="adj1" fmla="val -4234"/>
              <a:gd name="adj2" fmla="val -82204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・レスポンシブ対応</a:t>
            </a:r>
            <a:endParaRPr kumimoji="1" lang="en-US" altLang="ja-JP" sz="1200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・デザイン</a:t>
            </a:r>
            <a:endParaRPr kumimoji="1" lang="en-US" altLang="ja-JP" sz="1200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　　テンプレート活用</a:t>
            </a:r>
          </a:p>
        </p:txBody>
      </p:sp>
    </p:spTree>
    <p:extLst>
      <p:ext uri="{BB962C8B-B14F-4D97-AF65-F5344CB8AC3E}">
        <p14:creationId xmlns:p14="http://schemas.microsoft.com/office/powerpoint/2010/main" val="16458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6881B91-FDB2-4D62-A1EE-8D1D3312E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41403" cy="9144000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DC48856F-BFF6-44FF-848C-3C561374D1CE}"/>
              </a:ext>
            </a:extLst>
          </p:cNvPr>
          <p:cNvSpPr/>
          <p:nvPr/>
        </p:nvSpPr>
        <p:spPr>
          <a:xfrm>
            <a:off x="4280900" y="238124"/>
            <a:ext cx="2376903" cy="514350"/>
          </a:xfrm>
          <a:prstGeom prst="wedgeRoundRectCallout">
            <a:avLst>
              <a:gd name="adj1" fmla="val -40314"/>
              <a:gd name="adj2" fmla="val 77338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必須入力箇所未入力時の</a:t>
            </a:r>
            <a:endParaRPr kumimoji="1" lang="en-US" altLang="ja-JP" sz="1200" dirty="0">
              <a:solidFill>
                <a:schemeClr val="accent5">
                  <a:lumMod val="10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警告メッセージ強調表示改善</a:t>
            </a:r>
          </a:p>
        </p:txBody>
      </p:sp>
    </p:spTree>
    <p:extLst>
      <p:ext uri="{BB962C8B-B14F-4D97-AF65-F5344CB8AC3E}">
        <p14:creationId xmlns:p14="http://schemas.microsoft.com/office/powerpoint/2010/main" val="314028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2838900-400D-4509-ACCA-68E82CC10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" y="0"/>
            <a:ext cx="6854653" cy="914400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BBAF3F3-998C-4D95-8C5B-4FAA681D3DDD}"/>
              </a:ext>
            </a:extLst>
          </p:cNvPr>
          <p:cNvSpPr/>
          <p:nvPr/>
        </p:nvSpPr>
        <p:spPr>
          <a:xfrm>
            <a:off x="3619500" y="209550"/>
            <a:ext cx="2857500" cy="6286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“予約変更”依頼時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メール送信前確認画面</a:t>
            </a:r>
          </a:p>
        </p:txBody>
      </p:sp>
    </p:spTree>
    <p:extLst>
      <p:ext uri="{BB962C8B-B14F-4D97-AF65-F5344CB8AC3E}">
        <p14:creationId xmlns:p14="http://schemas.microsoft.com/office/powerpoint/2010/main" val="197213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4CC781C-ED7C-4D8A-B68A-CB5118345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" y="0"/>
            <a:ext cx="6854653" cy="914400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6046339-27B3-45CD-90E0-E185679BD665}"/>
              </a:ext>
            </a:extLst>
          </p:cNvPr>
          <p:cNvSpPr/>
          <p:nvPr/>
        </p:nvSpPr>
        <p:spPr>
          <a:xfrm>
            <a:off x="3619500" y="209550"/>
            <a:ext cx="2857500" cy="6286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メール送信後確認画面</a:t>
            </a:r>
          </a:p>
        </p:txBody>
      </p:sp>
    </p:spTree>
    <p:extLst>
      <p:ext uri="{BB962C8B-B14F-4D97-AF65-F5344CB8AC3E}">
        <p14:creationId xmlns:p14="http://schemas.microsoft.com/office/powerpoint/2010/main" val="64012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4251FFB-BC8B-4EFD-BA7D-0B97D41C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4337"/>
            <a:ext cx="6858000" cy="3595326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A3D2610-440C-49AD-94F3-0C399555A771}"/>
              </a:ext>
            </a:extLst>
          </p:cNvPr>
          <p:cNvSpPr/>
          <p:nvPr/>
        </p:nvSpPr>
        <p:spPr>
          <a:xfrm>
            <a:off x="3619500" y="209550"/>
            <a:ext cx="2857500" cy="6286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メール送信内容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397B4D8-CB5B-469C-90CC-A4AAE2C59DA7}"/>
              </a:ext>
            </a:extLst>
          </p:cNvPr>
          <p:cNvSpPr/>
          <p:nvPr/>
        </p:nvSpPr>
        <p:spPr>
          <a:xfrm>
            <a:off x="1085850" y="5146221"/>
            <a:ext cx="1074057" cy="43270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C005A4F9-19DA-4CDC-89B0-325B1F8AB572}"/>
              </a:ext>
            </a:extLst>
          </p:cNvPr>
          <p:cNvSpPr/>
          <p:nvPr/>
        </p:nvSpPr>
        <p:spPr>
          <a:xfrm>
            <a:off x="2686050" y="5146220"/>
            <a:ext cx="3160485" cy="693965"/>
          </a:xfrm>
          <a:prstGeom prst="wedgeRoundRectCallout">
            <a:avLst>
              <a:gd name="adj1" fmla="val -63604"/>
              <a:gd name="adj2" fmla="val -25483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前頁内容に加え、日毎にリセット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(“[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日付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]-”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以下１から連番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される”管理番号“を付与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DAA2B9-6305-474B-B1E8-0BF72414429D}"/>
              </a:ext>
            </a:extLst>
          </p:cNvPr>
          <p:cNvSpPr/>
          <p:nvPr/>
        </p:nvSpPr>
        <p:spPr>
          <a:xfrm>
            <a:off x="1611993" y="3627969"/>
            <a:ext cx="4234542" cy="29633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BF4EC25-18E7-49DF-988B-ADC407CEEAF1}"/>
              </a:ext>
            </a:extLst>
          </p:cNvPr>
          <p:cNvSpPr/>
          <p:nvPr/>
        </p:nvSpPr>
        <p:spPr>
          <a:xfrm>
            <a:off x="876301" y="1937040"/>
            <a:ext cx="5448300" cy="693965"/>
          </a:xfrm>
          <a:prstGeom prst="wedgeRoundRectCallout">
            <a:avLst>
              <a:gd name="adj1" fmla="val 645"/>
              <a:gd name="adj2" fmla="val 192294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【[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管理番号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]】[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診療科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]_[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調整依頼種別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]_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患者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ID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：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[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患者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ID]_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～</a:t>
            </a:r>
            <a:endParaRPr kumimoji="1" lang="en-US" altLang="ja-JP" sz="1200" dirty="0">
              <a:solidFill>
                <a:schemeClr val="accent5">
                  <a:lumMod val="10000"/>
                </a:schemeClr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※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件名から依頼内容、宛先診療科、送信元患者</a:t>
            </a:r>
            <a:r>
              <a:rPr kumimoji="1" lang="en-US" altLang="ja-JP" sz="1200" dirty="0">
                <a:solidFill>
                  <a:schemeClr val="accent5">
                    <a:lumMod val="10000"/>
                  </a:schemeClr>
                </a:solidFill>
              </a:rPr>
              <a:t>ID</a:t>
            </a:r>
            <a:r>
              <a:rPr kumimoji="1" lang="ja-JP" altLang="en-US" sz="1200" dirty="0">
                <a:solidFill>
                  <a:schemeClr val="accent5">
                    <a:lumMod val="10000"/>
                  </a:schemeClr>
                </a:solidFill>
              </a:rPr>
              <a:t>が判別できるように配慮</a:t>
            </a:r>
          </a:p>
        </p:txBody>
      </p:sp>
    </p:spTree>
    <p:extLst>
      <p:ext uri="{BB962C8B-B14F-4D97-AF65-F5344CB8AC3E}">
        <p14:creationId xmlns:p14="http://schemas.microsoft.com/office/powerpoint/2010/main" val="5166202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340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061756"/>
      </a:hlink>
      <a:folHlink>
        <a:srgbClr val="879EF5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181</Words>
  <Application>Microsoft Office PowerPoint</Application>
  <PresentationFormat>画面に合わせる (4:3)</PresentationFormat>
  <Paragraphs>34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診察予約調整依頼 Web受付フォーム  Bootstap対応版  仕様書</vt:lpstr>
      <vt:lpstr>改版履歴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Business PowerPoint Template</dc:title>
  <dc:creator>Presentation Magazine</dc:creator>
  <cp:lastModifiedBy>勝野 雄一郎</cp:lastModifiedBy>
  <cp:revision>43</cp:revision>
  <dcterms:created xsi:type="dcterms:W3CDTF">2009-11-03T13:35:13Z</dcterms:created>
  <dcterms:modified xsi:type="dcterms:W3CDTF">2020-11-12T23:43:11Z</dcterms:modified>
</cp:coreProperties>
</file>