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60" r:id="rId5"/>
    <p:sldId id="262" r:id="rId6"/>
    <p:sldId id="264" r:id="rId7"/>
    <p:sldId id="265" r:id="rId8"/>
    <p:sldId id="267" r:id="rId9"/>
    <p:sldId id="258" r:id="rId10"/>
    <p:sldId id="266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09"/>
    <a:srgbClr val="FE8602"/>
    <a:srgbClr val="FFD78F"/>
    <a:srgbClr val="659200"/>
    <a:srgbClr val="BC7900"/>
    <a:srgbClr val="003402"/>
    <a:srgbClr val="006C12"/>
    <a:srgbClr val="547A00"/>
    <a:srgbClr val="2597FF"/>
    <a:srgbClr val="00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5" autoAdjust="0"/>
    <p:restoredTop sz="94660"/>
  </p:normalViewPr>
  <p:slideViewPr>
    <p:cSldViewPr>
      <p:cViewPr varScale="1">
        <p:scale>
          <a:sx n="68" d="100"/>
          <a:sy n="68" d="100"/>
        </p:scale>
        <p:origin x="3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F9A67-36E5-46DA-B11A-2A1DB78297E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702B4-5DC5-47A7-99B2-0CB8E1A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84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441" y="4956050"/>
            <a:ext cx="10791153" cy="916230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7648" y="5872280"/>
            <a:ext cx="10802947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7" y="985721"/>
            <a:ext cx="10587547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5920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1749245"/>
            <a:ext cx="10587548" cy="4428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720" y="527605"/>
            <a:ext cx="8958693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5920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0" y="1443835"/>
            <a:ext cx="8958693" cy="473385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985720"/>
            <a:ext cx="10972800" cy="72281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5920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1" y="1780720"/>
            <a:ext cx="5497380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592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1" y="2391540"/>
            <a:ext cx="5497380" cy="335951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1780720"/>
            <a:ext cx="5475421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592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391541"/>
            <a:ext cx="5475421" cy="335951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thanksgiving&amp;utm_content=0056&amp;utm_campaign=ppt" TargetMode="External"/><Relationship Id="rId2" Type="http://schemas.openxmlformats.org/officeDocument/2006/relationships/hyperlink" Target="https://qiita.com/yagrush/items/fbb7d23d1d4f73eb27a1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325" y="0"/>
            <a:ext cx="11147465" cy="916230"/>
          </a:xfrm>
        </p:spPr>
        <p:txBody>
          <a:bodyPr>
            <a:noAutofit/>
          </a:bodyPr>
          <a:lstStyle/>
          <a:p>
            <a:r>
              <a:rPr lang="en-US" altLang="ja-JP" sz="3200" dirty="0"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lang="ja-JP" altLang="en-US" sz="3200" dirty="0"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を用いた</a:t>
            </a:r>
            <a:r>
              <a:rPr lang="en-US" altLang="ja-JP" sz="3200" dirty="0"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3200" dirty="0"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フォーム開発・テスト環境について</a:t>
            </a:r>
            <a:endParaRPr lang="en-US" sz="3200" dirty="0">
              <a:effectLst>
                <a:outerShdw blurRad="50800" dist="38100" dir="2700000" algn="tl" rotWithShape="0">
                  <a:prstClr val="black">
                    <a:alpha val="65000"/>
                  </a:prst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490" y="5719575"/>
            <a:ext cx="7482545" cy="763525"/>
          </a:xfrm>
        </p:spPr>
        <p:txBody>
          <a:bodyPr>
            <a:no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２０２０．１１．１１　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Yuichiro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Katsuno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0016" y="527606"/>
            <a:ext cx="7482544" cy="763525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開発・テスト環境構築手順について</a:t>
            </a:r>
            <a:endParaRPr lang="en-US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2720" y="1291131"/>
            <a:ext cx="8246070" cy="519197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前提条件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Windows10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Desktop for Windows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導入済み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参考：インストール方法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etc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環境構築手順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Content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フォルダ内「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Docker_Build.bat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」実行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2000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2000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初回実行時は少し時間がかかります</a:t>
            </a:r>
            <a:endParaRPr lang="en-US" altLang="ja-JP" sz="20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Picture 2" descr="E:\cloud\drive\websites\ppttemplate\ppt\logo-ppttemplat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0CA1180-3A36-4938-987B-997CD04A38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70" y="4192525"/>
            <a:ext cx="2175146" cy="18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0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818EE-E473-48B5-B078-A8775A1D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392" y="527605"/>
            <a:ext cx="8958693" cy="763525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フォームページフロー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4BB5ABA-F59D-40FB-9B6A-94E7066B2E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33" y="4309719"/>
            <a:ext cx="1181113" cy="121676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AD941A-ED43-4F6A-B52D-1A3DEA80E022}"/>
              </a:ext>
            </a:extLst>
          </p:cNvPr>
          <p:cNvSpPr txBox="1"/>
          <p:nvPr/>
        </p:nvSpPr>
        <p:spPr>
          <a:xfrm>
            <a:off x="2112332" y="5684064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kumimoji="1" lang="en-US" altLang="ja-JP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input.php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フォーム入力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C6AA632-568C-47F5-B29C-BF60C61770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743" y="4309719"/>
            <a:ext cx="1181113" cy="121676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E003B-E469-4B95-845F-08D1ECDAAE39}"/>
              </a:ext>
            </a:extLst>
          </p:cNvPr>
          <p:cNvSpPr txBox="1"/>
          <p:nvPr/>
        </p:nvSpPr>
        <p:spPr>
          <a:xfrm>
            <a:off x="5254637" y="56840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kumimoji="1" lang="en-US" altLang="ja-JP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comfirm.php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入力内容確認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7C193FC3-6411-411A-9B9E-46370A7FDB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53" y="4309719"/>
            <a:ext cx="1181113" cy="121676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C5121F-BCF5-40A1-A5F2-3B17166F403F}"/>
              </a:ext>
            </a:extLst>
          </p:cNvPr>
          <p:cNvSpPr txBox="1"/>
          <p:nvPr/>
        </p:nvSpPr>
        <p:spPr>
          <a:xfrm>
            <a:off x="8735174" y="5684064"/>
            <a:ext cx="1789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r>
              <a:rPr kumimoji="1" lang="en-US" altLang="ja-JP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thanks.php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送信完了画面</a:t>
            </a: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F73A44C2-2A50-404C-8783-231DA226E329}"/>
              </a:ext>
            </a:extLst>
          </p:cNvPr>
          <p:cNvCxnSpPr>
            <a:stCxn id="10" idx="0"/>
            <a:endCxn id="7" idx="0"/>
          </p:cNvCxnSpPr>
          <p:nvPr/>
        </p:nvCxnSpPr>
        <p:spPr>
          <a:xfrm rot="16200000" flipV="1">
            <a:off x="4590545" y="2629964"/>
            <a:ext cx="12700" cy="3359510"/>
          </a:xfrm>
          <a:prstGeom prst="bentConnector3">
            <a:avLst>
              <a:gd name="adj1" fmla="val 6784614"/>
            </a:avLst>
          </a:prstGeom>
          <a:ln w="762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CB3BED3-0B2F-4B50-BDD8-4036A4F3D302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501346" y="4918099"/>
            <a:ext cx="2178397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86D1BE0-512C-4B5A-ADCF-03F09CADCFC7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6860856" y="4918099"/>
            <a:ext cx="2178397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3F5894E-45BB-4AAC-B80B-027F2DDC3659}"/>
              </a:ext>
            </a:extLst>
          </p:cNvPr>
          <p:cNvSpPr txBox="1"/>
          <p:nvPr/>
        </p:nvSpPr>
        <p:spPr>
          <a:xfrm>
            <a:off x="2913719" y="2768218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内容を修正する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ボタン押下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フォーム入力内容修正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FE9CD8-4B9B-4771-9797-B7BFB65BC987}"/>
              </a:ext>
            </a:extLst>
          </p:cNvPr>
          <p:cNvSpPr txBox="1"/>
          <p:nvPr/>
        </p:nvSpPr>
        <p:spPr>
          <a:xfrm>
            <a:off x="3657866" y="4274208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確認画面へ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ボタン押下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AC2FEE9-ACDD-4EB1-B88C-63204E9DA3E1}"/>
              </a:ext>
            </a:extLst>
          </p:cNvPr>
          <p:cNvSpPr txBox="1"/>
          <p:nvPr/>
        </p:nvSpPr>
        <p:spPr>
          <a:xfrm>
            <a:off x="7063849" y="4252793"/>
            <a:ext cx="1459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送信する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ボタン押下</a:t>
            </a:r>
          </a:p>
        </p:txBody>
      </p:sp>
      <p:sp>
        <p:nvSpPr>
          <p:cNvPr id="35" name="矢印: 上 34">
            <a:extLst>
              <a:ext uri="{FF2B5EF4-FFF2-40B4-BE49-F238E27FC236}">
                <a16:creationId xmlns:a16="http://schemas.microsoft.com/office/drawing/2014/main" id="{DFAB566A-2635-4569-B9BE-15298E895AAC}"/>
              </a:ext>
            </a:extLst>
          </p:cNvPr>
          <p:cNvSpPr/>
          <p:nvPr/>
        </p:nvSpPr>
        <p:spPr>
          <a:xfrm>
            <a:off x="7488350" y="3286395"/>
            <a:ext cx="610820" cy="865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5F01A68B-417D-490A-8D68-35044D74C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97" y="2353362"/>
            <a:ext cx="1200926" cy="922933"/>
          </a:xfrm>
          <a:prstGeom prst="rect">
            <a:avLst/>
          </a:prstGeom>
        </p:spPr>
      </p:pic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AF8F3B2A-D3F3-4277-9637-5D9A923D03B0}"/>
              </a:ext>
            </a:extLst>
          </p:cNvPr>
          <p:cNvSpPr/>
          <p:nvPr/>
        </p:nvSpPr>
        <p:spPr>
          <a:xfrm>
            <a:off x="8731076" y="434271"/>
            <a:ext cx="2458888" cy="1374344"/>
          </a:xfrm>
          <a:prstGeom prst="wedgeRoundRectCallout">
            <a:avLst>
              <a:gd name="adj1" fmla="val -66780"/>
              <a:gd name="adj2" fmla="val 11809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・患者基本情報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・予約情報など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指定宛先に送信</a:t>
            </a: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50496271-61F5-4067-B6AE-0964281782BD}"/>
              </a:ext>
            </a:extLst>
          </p:cNvPr>
          <p:cNvCxnSpPr>
            <a:cxnSpLocks/>
            <a:stCxn id="14" idx="0"/>
            <a:endCxn id="7" idx="0"/>
          </p:cNvCxnSpPr>
          <p:nvPr/>
        </p:nvCxnSpPr>
        <p:spPr>
          <a:xfrm rot="16200000" flipV="1">
            <a:off x="6270300" y="950209"/>
            <a:ext cx="12700" cy="6719020"/>
          </a:xfrm>
          <a:prstGeom prst="bentConnector3">
            <a:avLst>
              <a:gd name="adj1" fmla="val 16657142"/>
            </a:avLst>
          </a:prstGeom>
          <a:ln w="762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A4B6F05-B847-499F-831C-D7EC1D956058}"/>
              </a:ext>
            </a:extLst>
          </p:cNvPr>
          <p:cNvSpPr txBox="1"/>
          <p:nvPr/>
        </p:nvSpPr>
        <p:spPr>
          <a:xfrm>
            <a:off x="4106278" y="1533618"/>
            <a:ext cx="4328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フォーム画面に戻る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ボタン押下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入力フォーム（全</a:t>
            </a:r>
            <a:r>
              <a:rPr lang="en-US" altLang="ja-JP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input_null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を開く</a:t>
            </a:r>
          </a:p>
        </p:txBody>
      </p:sp>
    </p:spTree>
    <p:extLst>
      <p:ext uri="{BB962C8B-B14F-4D97-AF65-F5344CB8AC3E}">
        <p14:creationId xmlns:p14="http://schemas.microsoft.com/office/powerpoint/2010/main" val="343879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C4B68-5AC0-46F6-92DC-C781E633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1106948"/>
            <a:ext cx="10972800" cy="722810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フォーム改修変遷概要（１／２）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BC7F7E-83A3-4EF7-BE03-DEE5A1BB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621" y="1901948"/>
            <a:ext cx="5497380" cy="571629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Original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機能概要（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V1.0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56F331-BC45-41E3-98D4-7FDC8676E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621" y="2481293"/>
            <a:ext cx="5497380" cy="3359511"/>
          </a:xfrm>
        </p:spPr>
        <p:txBody>
          <a:bodyPr/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必須入力箇所の入力チェック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指定宛先へメール送信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402A67-32F0-45CC-8C1A-EA0CF5D65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2" y="1901948"/>
            <a:ext cx="5475421" cy="571630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病院公式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公開版機能概要（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V1.1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C9FEFC-E932-4AE4-B57D-9394804A1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12769"/>
            <a:ext cx="5475421" cy="3359511"/>
          </a:xfrm>
        </p:spPr>
        <p:txBody>
          <a:bodyPr/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入力内容追加・変更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CDN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によるカレンダー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UI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導入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日付選択制限（土日、祝日除外）機能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CDN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Zip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コード（〒）入力→住所自動入力機能導入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１１対応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（送信前フォーム入力値復元）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281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9E5AC-DCDA-4069-95CD-7713113D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1128166"/>
            <a:ext cx="10972800" cy="722810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フォーム改修変遷概要（２／２）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C98F7A-75E7-43B7-94DE-B261A81A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621" y="1930882"/>
            <a:ext cx="5497380" cy="571629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機能拡張版（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V1.2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6B00C7-A2F6-4880-AEAF-F70808119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621" y="2512769"/>
            <a:ext cx="5955494" cy="3359511"/>
          </a:xfrm>
        </p:spPr>
        <p:txBody>
          <a:bodyPr/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Bootstrap4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によるレスポンシブ対応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全体的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UI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デザイン変更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ファイルアップロード機能導入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25AA7A7-DC91-4472-A73D-D5788E73B29A}"/>
              </a:ext>
            </a:extLst>
          </p:cNvPr>
          <p:cNvSpPr/>
          <p:nvPr/>
        </p:nvSpPr>
        <p:spPr>
          <a:xfrm>
            <a:off x="6248705" y="2818180"/>
            <a:ext cx="1374345" cy="9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A1CF4F4-9E56-43D1-93D1-BFC2B23EAD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70" y="2178715"/>
            <a:ext cx="2175146" cy="1861105"/>
          </a:xfrm>
          <a:prstGeom prst="rect">
            <a:avLst/>
          </a:prstGeom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524277-CC3F-4D11-B0CF-314970B84C36}"/>
              </a:ext>
            </a:extLst>
          </p:cNvPr>
          <p:cNvSpPr/>
          <p:nvPr/>
        </p:nvSpPr>
        <p:spPr>
          <a:xfrm>
            <a:off x="6706821" y="4998347"/>
            <a:ext cx="5039264" cy="1462973"/>
          </a:xfrm>
          <a:prstGeom prst="wedgeRoundRectCallout">
            <a:avLst>
              <a:gd name="adj1" fmla="val -5962"/>
              <a:gd name="adj2" fmla="val -1022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Localhost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フォーム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V1.2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が閲覧、開発可とする環境を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で構築します！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6EC7F01-F309-4B90-B7B4-5863A951EC48}"/>
              </a:ext>
            </a:extLst>
          </p:cNvPr>
          <p:cNvGrpSpPr/>
          <p:nvPr/>
        </p:nvGrpSpPr>
        <p:grpSpPr>
          <a:xfrm>
            <a:off x="445915" y="4359633"/>
            <a:ext cx="2718758" cy="2276172"/>
            <a:chOff x="2067063" y="4483510"/>
            <a:chExt cx="2718758" cy="2276172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97D1C5CD-0937-487D-B667-FE0CE791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079" y="4483510"/>
              <a:ext cx="1990725" cy="1671898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CE548E5-64A1-433D-A342-C13C6F49B21A}"/>
                </a:ext>
              </a:extLst>
            </p:cNvPr>
            <p:cNvSpPr txBox="1"/>
            <p:nvPr/>
          </p:nvSpPr>
          <p:spPr>
            <a:xfrm>
              <a:off x="2067063" y="5990241"/>
              <a:ext cx="27187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rgbClr val="7030A0"/>
                  </a:solidFill>
                </a:rPr>
                <a:t>Bootstrap4</a:t>
              </a:r>
              <a:endParaRPr kumimoji="1" lang="ja-JP" altLang="en-US" sz="4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52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671" y="833016"/>
            <a:ext cx="8093365" cy="763525"/>
          </a:xfrm>
        </p:spPr>
        <p:txBody>
          <a:bodyPr>
            <a:normAutofit/>
          </a:bodyPr>
          <a:lstStyle/>
          <a:p>
            <a:r>
              <a:rPr lang="en-US" altLang="ja-JP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671" y="1749245"/>
            <a:ext cx="7940661" cy="458115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Web</a:t>
            </a:r>
            <a:r>
              <a:rPr lang="ja-JP" altLang="en-US" dirty="0"/>
              <a:t>フォームの導入背景</a:t>
            </a:r>
            <a:endParaRPr lang="en-US" altLang="ja-JP" dirty="0"/>
          </a:p>
          <a:p>
            <a:pPr lvl="1"/>
            <a:r>
              <a:rPr lang="ja-JP" altLang="en-US" dirty="0"/>
              <a:t>オンライン診療導入前の検討すべき課題</a:t>
            </a:r>
            <a:endParaRPr lang="en-US" altLang="ja-JP" dirty="0"/>
          </a:p>
          <a:p>
            <a:pPr lvl="1"/>
            <a:r>
              <a:rPr lang="ja-JP" altLang="en-US" dirty="0"/>
              <a:t>スムーズなオンライン診療予約のために</a:t>
            </a:r>
            <a:endParaRPr lang="en-US" altLang="ja-JP" dirty="0"/>
          </a:p>
          <a:p>
            <a:pPr lvl="1"/>
            <a:r>
              <a:rPr lang="ja-JP" altLang="en-US" dirty="0"/>
              <a:t>オンライン診療実施までの簡易フロー</a:t>
            </a:r>
            <a:endParaRPr lang="en-US" altLang="ja-JP" dirty="0"/>
          </a:p>
          <a:p>
            <a:r>
              <a:rPr lang="en-US" altLang="ja-JP" dirty="0"/>
              <a:t>Web</a:t>
            </a:r>
            <a:r>
              <a:rPr lang="ja-JP" altLang="en-US" dirty="0"/>
              <a:t>フォームについて～技術的な視点より～</a:t>
            </a:r>
            <a:endParaRPr lang="en-US" dirty="0"/>
          </a:p>
          <a:p>
            <a:pPr lvl="1"/>
            <a:r>
              <a:rPr lang="en-US" altLang="ja-JP" dirty="0"/>
              <a:t>Original</a:t>
            </a:r>
            <a:r>
              <a:rPr lang="ja-JP" altLang="en-US" dirty="0"/>
              <a:t>フォーム概要～作業起点～</a:t>
            </a:r>
            <a:endParaRPr lang="en-US" altLang="ja-JP" dirty="0"/>
          </a:p>
          <a:p>
            <a:pPr lvl="1"/>
            <a:r>
              <a:rPr lang="ja-JP" altLang="en-US" dirty="0"/>
              <a:t>開発・テスト環境で利用する技術（</a:t>
            </a:r>
            <a:r>
              <a:rPr lang="en-US" altLang="ja-JP" dirty="0"/>
              <a:t>Platform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開発・テスト環境構築手順について</a:t>
            </a: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en-US" dirty="0"/>
              <a:t>フォームページフロー</a:t>
            </a: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en-US" dirty="0"/>
              <a:t>フォーム改修変遷概要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444" y="2360065"/>
            <a:ext cx="9049112" cy="1985165"/>
          </a:xfrm>
        </p:spPr>
        <p:txBody>
          <a:bodyPr>
            <a:normAutofit/>
          </a:bodyPr>
          <a:lstStyle/>
          <a:p>
            <a:pPr algn="ctr"/>
            <a:r>
              <a:rPr lang="en-US" altLang="ja-JP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フォームの導入背景</a:t>
            </a:r>
            <a:endParaRPr 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058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97" y="509350"/>
            <a:ext cx="8062378" cy="763525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オンライン診療導入前の検討すべき課題</a:t>
            </a:r>
            <a:endParaRPr 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D806792-82CA-4365-926F-704B6AAA6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04" y="4048257"/>
            <a:ext cx="2055681" cy="221041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9302F1-C5F7-4669-8708-04FDCB122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473" y="4048257"/>
            <a:ext cx="2055681" cy="221041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F2F0D9D-A497-475D-8B9B-8FDD41E53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22" y="4999001"/>
            <a:ext cx="1579149" cy="1858998"/>
          </a:xfrm>
          <a:prstGeom prst="rect">
            <a:avLst/>
          </a:prstGeom>
        </p:spPr>
      </p:pic>
      <p:sp>
        <p:nvSpPr>
          <p:cNvPr id="21" name="稲妻 20">
            <a:extLst>
              <a:ext uri="{FF2B5EF4-FFF2-40B4-BE49-F238E27FC236}">
                <a16:creationId xmlns:a16="http://schemas.microsoft.com/office/drawing/2014/main" id="{4C80DE0D-3B1A-4A23-A23D-25670C68B582}"/>
              </a:ext>
            </a:extLst>
          </p:cNvPr>
          <p:cNvSpPr/>
          <p:nvPr/>
        </p:nvSpPr>
        <p:spPr>
          <a:xfrm rot="16013478">
            <a:off x="3451046" y="5463704"/>
            <a:ext cx="610820" cy="929592"/>
          </a:xfrm>
          <a:prstGeom prst="lightningBolt">
            <a:avLst/>
          </a:prstGeom>
          <a:solidFill>
            <a:srgbClr val="FFD78F"/>
          </a:solidFill>
          <a:ln>
            <a:solidFill>
              <a:srgbClr val="FE8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思考の吹き出し: 雲形 21">
            <a:extLst>
              <a:ext uri="{FF2B5EF4-FFF2-40B4-BE49-F238E27FC236}">
                <a16:creationId xmlns:a16="http://schemas.microsoft.com/office/drawing/2014/main" id="{D814F774-EA43-4ECB-A30D-27C08A2F9C41}"/>
              </a:ext>
            </a:extLst>
          </p:cNvPr>
          <p:cNvSpPr/>
          <p:nvPr/>
        </p:nvSpPr>
        <p:spPr>
          <a:xfrm>
            <a:off x="2113478" y="4068383"/>
            <a:ext cx="1111453" cy="75603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29F27F19-9211-4035-A25C-D35736FD1E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50" y="4152891"/>
            <a:ext cx="587014" cy="58701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8D7FB4E-9609-4486-96AF-CF6361A62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50" y="1443835"/>
            <a:ext cx="7087312" cy="4581150"/>
          </a:xfrm>
        </p:spPr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予約受付は電話のみ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受付時間平日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１：３０～４：３０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↓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受付窓口は常に</a:t>
            </a:r>
            <a:r>
              <a:rPr lang="ja-JP" altLang="en-US" b="1" dirty="0">
                <a:solidFill>
                  <a:srgbClr val="FFA70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逼迫</a:t>
            </a:r>
            <a:endParaRPr lang="en-US" altLang="ja-JP" b="1" dirty="0">
              <a:solidFill>
                <a:srgbClr val="FFA70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これ以上“電話業務”は増やせない・・・</a:t>
            </a:r>
            <a:endParaRPr lang="en-US" altLang="ja-JP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D8BA7B39-11AA-46C0-A936-5FB0EDB588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1" y="4752385"/>
            <a:ext cx="2427094" cy="22754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D667408-E7DC-420F-86B0-DCC096E52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1" y="4984506"/>
            <a:ext cx="1579149" cy="1858998"/>
          </a:xfrm>
          <a:prstGeom prst="rect">
            <a:avLst/>
          </a:prstGeom>
        </p:spPr>
      </p:pic>
      <p:sp>
        <p:nvSpPr>
          <p:cNvPr id="4" name="思考の吹き出し: 雲形 3">
            <a:extLst>
              <a:ext uri="{FF2B5EF4-FFF2-40B4-BE49-F238E27FC236}">
                <a16:creationId xmlns:a16="http://schemas.microsoft.com/office/drawing/2014/main" id="{383B10E2-B27A-4235-9DAB-D2A11F0012CE}"/>
              </a:ext>
            </a:extLst>
          </p:cNvPr>
          <p:cNvSpPr/>
          <p:nvPr/>
        </p:nvSpPr>
        <p:spPr>
          <a:xfrm>
            <a:off x="708807" y="4039820"/>
            <a:ext cx="1111453" cy="75603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9FA622C-74E7-4E92-9911-81CE239CB8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69" y="4165371"/>
            <a:ext cx="587014" cy="5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5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966B-B4F2-406F-8E1E-BCCAA2CF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885" y="518043"/>
            <a:ext cx="8067886" cy="7635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スムーズなオンライン診療予約のために</a:t>
            </a: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21FDDDE7-22EF-48B1-B1EA-09CB88738956}"/>
              </a:ext>
            </a:extLst>
          </p:cNvPr>
          <p:cNvSpPr/>
          <p:nvPr/>
        </p:nvSpPr>
        <p:spPr>
          <a:xfrm>
            <a:off x="4670805" y="5615982"/>
            <a:ext cx="4956515" cy="1108182"/>
          </a:xfrm>
          <a:prstGeom prst="wedgeEllipseCallout">
            <a:avLst>
              <a:gd name="adj1" fmla="val -78116"/>
              <a:gd name="adj2" fmla="val -229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4800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予約！</a:t>
            </a:r>
          </a:p>
        </p:txBody>
      </p:sp>
      <p:sp>
        <p:nvSpPr>
          <p:cNvPr id="10" name="稲妻 9">
            <a:extLst>
              <a:ext uri="{FF2B5EF4-FFF2-40B4-BE49-F238E27FC236}">
                <a16:creationId xmlns:a16="http://schemas.microsoft.com/office/drawing/2014/main" id="{BECE2D73-A048-42AF-9807-0B999C25737C}"/>
              </a:ext>
            </a:extLst>
          </p:cNvPr>
          <p:cNvSpPr/>
          <p:nvPr/>
        </p:nvSpPr>
        <p:spPr>
          <a:xfrm rot="16013478">
            <a:off x="3455927" y="4358333"/>
            <a:ext cx="610820" cy="929592"/>
          </a:xfrm>
          <a:prstGeom prst="lightningBolt">
            <a:avLst/>
          </a:prstGeom>
          <a:solidFill>
            <a:srgbClr val="FFD78F"/>
          </a:solidFill>
          <a:ln>
            <a:solidFill>
              <a:srgbClr val="FE8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AF3F256-187B-4EBD-9B3A-269ADC525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22" y="3053013"/>
            <a:ext cx="2197405" cy="220844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48544B0-F2DE-4378-BC15-DBBCAF967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64678">
            <a:off x="3992129" y="3011351"/>
            <a:ext cx="608380" cy="608380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76B8EC75-701F-470C-88AE-0DE3B75EC395}"/>
              </a:ext>
            </a:extLst>
          </p:cNvPr>
          <p:cNvSpPr/>
          <p:nvPr/>
        </p:nvSpPr>
        <p:spPr>
          <a:xfrm rot="20257859">
            <a:off x="6779637" y="3077339"/>
            <a:ext cx="756452" cy="6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CD270739-8818-4639-9AB7-72E74A49D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481" y="1165102"/>
            <a:ext cx="3198489" cy="2846655"/>
          </a:xfrm>
          <a:prstGeom prst="rect">
            <a:avLst/>
          </a:prstGeom>
        </p:spPr>
      </p:pic>
      <p:sp>
        <p:nvSpPr>
          <p:cNvPr id="18" name="矢印: 上下 17">
            <a:extLst>
              <a:ext uri="{FF2B5EF4-FFF2-40B4-BE49-F238E27FC236}">
                <a16:creationId xmlns:a16="http://schemas.microsoft.com/office/drawing/2014/main" id="{9F2078F1-9795-4BE1-8C85-B4EA723FA8FB}"/>
              </a:ext>
            </a:extLst>
          </p:cNvPr>
          <p:cNvSpPr/>
          <p:nvPr/>
        </p:nvSpPr>
        <p:spPr>
          <a:xfrm rot="925645">
            <a:off x="8248189" y="4761118"/>
            <a:ext cx="458115" cy="7843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リボン: 上に曲がる 18">
            <a:extLst>
              <a:ext uri="{FF2B5EF4-FFF2-40B4-BE49-F238E27FC236}">
                <a16:creationId xmlns:a16="http://schemas.microsoft.com/office/drawing/2014/main" id="{1F17F5B7-A817-4D9A-B7A3-9170634CE34C}"/>
              </a:ext>
            </a:extLst>
          </p:cNvPr>
          <p:cNvSpPr/>
          <p:nvPr/>
        </p:nvSpPr>
        <p:spPr>
          <a:xfrm>
            <a:off x="8081165" y="3692654"/>
            <a:ext cx="3480606" cy="1021663"/>
          </a:xfrm>
          <a:prstGeom prst="ribbon2">
            <a:avLst>
              <a:gd name="adj1" fmla="val 16667"/>
              <a:gd name="adj2" fmla="val 694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スムーズな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オンライン診療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0236D7D-9F70-42AD-8BCB-A7BF1E84491A}"/>
              </a:ext>
            </a:extLst>
          </p:cNvPr>
          <p:cNvGrpSpPr/>
          <p:nvPr/>
        </p:nvGrpSpPr>
        <p:grpSpPr>
          <a:xfrm>
            <a:off x="1097529" y="4991017"/>
            <a:ext cx="2934302" cy="1931975"/>
            <a:chOff x="1387043" y="2914400"/>
            <a:chExt cx="1857162" cy="1222775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0D7AEEFB-7A63-4BDC-B74F-0D193E794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043" y="2948527"/>
              <a:ext cx="741235" cy="1106320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F8CB1256-A876-447E-934E-20BA0EDBD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544" y="2914400"/>
              <a:ext cx="1216661" cy="1222775"/>
            </a:xfrm>
            <a:prstGeom prst="rect">
              <a:avLst/>
            </a:prstGeom>
          </p:spPr>
        </p:pic>
      </p:grpSp>
      <p:sp>
        <p:nvSpPr>
          <p:cNvPr id="3" name="思考の吹き出し: 雲形 2">
            <a:extLst>
              <a:ext uri="{FF2B5EF4-FFF2-40B4-BE49-F238E27FC236}">
                <a16:creationId xmlns:a16="http://schemas.microsoft.com/office/drawing/2014/main" id="{D40EE0B1-3D50-4E5C-99E9-4C8ECE02692A}"/>
              </a:ext>
            </a:extLst>
          </p:cNvPr>
          <p:cNvSpPr/>
          <p:nvPr/>
        </p:nvSpPr>
        <p:spPr>
          <a:xfrm>
            <a:off x="2109516" y="1366914"/>
            <a:ext cx="5723281" cy="1589463"/>
          </a:xfrm>
          <a:prstGeom prst="cloudCallout">
            <a:avLst>
              <a:gd name="adj1" fmla="val -510"/>
              <a:gd name="adj2" fmla="val 630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電話業務からの開放</a:t>
            </a:r>
          </a:p>
        </p:txBody>
      </p:sp>
    </p:spTree>
    <p:extLst>
      <p:ext uri="{BB962C8B-B14F-4D97-AF65-F5344CB8AC3E}">
        <p14:creationId xmlns:p14="http://schemas.microsoft.com/office/powerpoint/2010/main" val="39874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2">
            <a:extLst>
              <a:ext uri="{FF2B5EF4-FFF2-40B4-BE49-F238E27FC236}">
                <a16:creationId xmlns:a16="http://schemas.microsoft.com/office/drawing/2014/main" id="{2E731866-2702-4EC3-9DE1-869700F92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42869"/>
              </p:ext>
            </p:extLst>
          </p:nvPr>
        </p:nvGraphicFramePr>
        <p:xfrm>
          <a:off x="426648" y="1807301"/>
          <a:ext cx="11502000" cy="4649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983">
                  <a:extLst>
                    <a:ext uri="{9D8B030D-6E8A-4147-A177-3AD203B41FA5}">
                      <a16:colId xmlns:a16="http://schemas.microsoft.com/office/drawing/2014/main" val="2349010043"/>
                    </a:ext>
                  </a:extLst>
                </a:gridCol>
                <a:gridCol w="2025703">
                  <a:extLst>
                    <a:ext uri="{9D8B030D-6E8A-4147-A177-3AD203B41FA5}">
                      <a16:colId xmlns:a16="http://schemas.microsoft.com/office/drawing/2014/main" val="2516528172"/>
                    </a:ext>
                  </a:extLst>
                </a:gridCol>
                <a:gridCol w="1680036">
                  <a:extLst>
                    <a:ext uri="{9D8B030D-6E8A-4147-A177-3AD203B41FA5}">
                      <a16:colId xmlns:a16="http://schemas.microsoft.com/office/drawing/2014/main" val="2752107305"/>
                    </a:ext>
                  </a:extLst>
                </a:gridCol>
                <a:gridCol w="1899171">
                  <a:extLst>
                    <a:ext uri="{9D8B030D-6E8A-4147-A177-3AD203B41FA5}">
                      <a16:colId xmlns:a16="http://schemas.microsoft.com/office/drawing/2014/main" val="3331885044"/>
                    </a:ext>
                  </a:extLst>
                </a:gridCol>
                <a:gridCol w="1696198">
                  <a:extLst>
                    <a:ext uri="{9D8B030D-6E8A-4147-A177-3AD203B41FA5}">
                      <a16:colId xmlns:a16="http://schemas.microsoft.com/office/drawing/2014/main" val="1228916755"/>
                    </a:ext>
                  </a:extLst>
                </a:gridCol>
                <a:gridCol w="1543709">
                  <a:extLst>
                    <a:ext uri="{9D8B030D-6E8A-4147-A177-3AD203B41FA5}">
                      <a16:colId xmlns:a16="http://schemas.microsoft.com/office/drawing/2014/main" val="165543242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07073160"/>
                    </a:ext>
                  </a:extLst>
                </a:gridCol>
              </a:tblGrid>
              <a:tr h="10534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動線項目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①</a:t>
                      </a:r>
                      <a:endParaRPr kumimoji="1" lang="en-US" altLang="ja-JP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en-US" altLang="ja-JP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Web</a:t>
                      </a:r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フォームから</a:t>
                      </a:r>
                      <a:br>
                        <a:rPr kumimoji="1" lang="en-US" altLang="ja-JP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申し込み送信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②</a:t>
                      </a:r>
                      <a:endParaRPr kumimoji="1" lang="en-US" altLang="ja-JP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主治医へ</a:t>
                      </a:r>
                      <a:endParaRPr kumimoji="1" lang="en-US" altLang="ja-JP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オンライン診療可否問い合わせ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③</a:t>
                      </a:r>
                      <a:endParaRPr kumimoji="1" lang="en-US" altLang="ja-JP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主治医による</a:t>
                      </a:r>
                      <a:endParaRPr kumimoji="1" lang="en-US" altLang="ja-JP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オンライン診療</a:t>
                      </a:r>
                      <a:endParaRPr kumimoji="1" lang="en-US" altLang="ja-JP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適応判断</a:t>
                      </a:r>
                      <a:endParaRPr kumimoji="1" lang="en-US" altLang="ja-JP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④</a:t>
                      </a:r>
                      <a:endParaRPr kumimoji="1" lang="en-US" altLang="ja-JP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主治医により</a:t>
                      </a:r>
                      <a:endParaRPr kumimoji="1" lang="en-US" altLang="ja-JP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電カル診察予約登録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⑤</a:t>
                      </a:r>
                      <a:endParaRPr kumimoji="1" lang="en-US" altLang="ja-JP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主治医指示受けオンライン診療予約登録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⑥</a:t>
                      </a:r>
                      <a:endParaRPr kumimoji="1" lang="en-US" altLang="ja-JP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オンライン診療実施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354062"/>
                  </a:ext>
                </a:extLst>
              </a:tr>
              <a:tr h="18855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担当</a:t>
                      </a:r>
                      <a:endParaRPr kumimoji="1" lang="ja-JP" altLang="en-US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791900"/>
                  </a:ext>
                </a:extLst>
              </a:tr>
              <a:tr h="8739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主な業務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・</a:t>
                      </a:r>
                      <a:r>
                        <a:rPr kumimoji="1" lang="en-US" altLang="ja-JP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Web</a:t>
                      </a:r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フォーム</a:t>
                      </a:r>
                      <a:br>
                        <a:rPr kumimoji="1" lang="en-US" altLang="ja-JP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受付メール確認</a:t>
                      </a:r>
                      <a:endParaRPr kumimoji="1" lang="en-US" altLang="ja-JP" sz="12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・主治医へ問合せ（電カルメール）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・適応</a:t>
                      </a:r>
                      <a:r>
                        <a:rPr kumimoji="1" lang="en-US" altLang="ja-JP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OK</a:t>
                      </a:r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→④へ</a:t>
                      </a:r>
                      <a:endParaRPr kumimoji="1" lang="en-US" altLang="ja-JP" sz="12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・適応</a:t>
                      </a:r>
                      <a:r>
                        <a:rPr kumimoji="1" lang="en-US" altLang="ja-JP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NG</a:t>
                      </a:r>
                      <a:br>
                        <a:rPr kumimoji="1" lang="en-US" altLang="ja-JP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→クラークへ返信</a:t>
                      </a:r>
                      <a:br>
                        <a:rPr kumimoji="1" lang="en-US" altLang="ja-JP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endParaRPr kumimoji="1" lang="ja-JP" altLang="en-US" sz="12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・患者さん提示候補日から診察予約枠選択・予約登録</a:t>
                      </a:r>
                      <a:endParaRPr kumimoji="1" lang="en-US" altLang="ja-JP" sz="12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・クラークへ返信</a:t>
                      </a:r>
                      <a:endParaRPr kumimoji="1" lang="ja-JP" altLang="en-US" sz="14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・オンライン診療</a:t>
                      </a:r>
                      <a:endParaRPr kumimoji="1" lang="en-US" altLang="ja-JP" sz="12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予約登録</a:t>
                      </a:r>
                      <a:endParaRPr kumimoji="1" lang="en-US" altLang="ja-JP" sz="12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endParaRPr kumimoji="1" lang="ja-JP" altLang="en-US" sz="12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・患者呼び出し</a:t>
                      </a:r>
                      <a:endParaRPr kumimoji="1" lang="en-US" altLang="ja-JP" sz="12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・オンライン診療</a:t>
                      </a:r>
                      <a:endParaRPr kumimoji="1" lang="en-US" altLang="ja-JP" sz="12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・通話終了</a:t>
                      </a:r>
                      <a:endParaRPr kumimoji="1" lang="ja-JP" altLang="en-US" sz="16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81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備考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申し込み締切りは診察の７日前</a:t>
                      </a:r>
                      <a:endParaRPr kumimoji="1" lang="en-US" altLang="ja-JP" sz="12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/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予めオンライン診療システムのユーザ登録済ませる</a:t>
                      </a:r>
                      <a:endParaRPr kumimoji="1" lang="en-US" altLang="ja-JP" sz="12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NG</a:t>
                      </a:r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時の連絡は基本</a:t>
                      </a:r>
                      <a:endParaRPr kumimoji="1" lang="en-US" altLang="ja-JP" sz="12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/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“対面診療”が必要の旨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登録と同時に患者さんスマホへ通知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患者さん事前操作必要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342780"/>
                  </a:ext>
                </a:extLst>
              </a:tr>
            </a:tbl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7998F4E-AC0F-4583-A71A-8261870BA111}"/>
              </a:ext>
            </a:extLst>
          </p:cNvPr>
          <p:cNvGrpSpPr/>
          <p:nvPr/>
        </p:nvGrpSpPr>
        <p:grpSpPr>
          <a:xfrm>
            <a:off x="1387043" y="3224081"/>
            <a:ext cx="1857162" cy="1222775"/>
            <a:chOff x="1387043" y="2914400"/>
            <a:chExt cx="1857162" cy="1222775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BC25BA6-37B1-4C20-8DB3-FEC363331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043" y="2948527"/>
              <a:ext cx="741235" cy="110632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A51AFE98-43A7-4245-8975-28F482695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544" y="2914400"/>
              <a:ext cx="1216661" cy="1222775"/>
            </a:xfrm>
            <a:prstGeom prst="rect">
              <a:avLst/>
            </a:prstGeom>
          </p:spPr>
        </p:pic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627CF16B-B3EB-42ED-AB65-2258218B53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958" y="3017719"/>
            <a:ext cx="1458772" cy="146610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10DF8D8-8D52-4B83-89D2-A8AECAC22A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9"/>
          <a:stretch/>
        </p:blipFill>
        <p:spPr>
          <a:xfrm>
            <a:off x="4990879" y="3094611"/>
            <a:ext cx="932202" cy="12554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F37378F-F616-47BD-97F8-5263F0251C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68"/>
          <a:stretch/>
        </p:blipFill>
        <p:spPr>
          <a:xfrm>
            <a:off x="6113807" y="2980557"/>
            <a:ext cx="594004" cy="142675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30FE37C-C021-4585-AF15-18625012FC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28" y="3017719"/>
            <a:ext cx="1458772" cy="14587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00E235C-BDB2-4A56-A415-EB4275E31E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56" y="3005628"/>
            <a:ext cx="1458772" cy="146610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40F587-F0C0-4541-8FA3-433BDD9F7B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34" y="3112725"/>
            <a:ext cx="1487402" cy="126876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6328D7-660E-4A5D-8DCA-611B035A9E61}"/>
              </a:ext>
            </a:extLst>
          </p:cNvPr>
          <p:cNvSpPr txBox="1"/>
          <p:nvPr/>
        </p:nvSpPr>
        <p:spPr>
          <a:xfrm>
            <a:off x="1748270" y="44760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患者さん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7DF3FBB-1E20-40B8-BCC6-BF2D7A403804}"/>
              </a:ext>
            </a:extLst>
          </p:cNvPr>
          <p:cNvSpPr txBox="1"/>
          <p:nvPr/>
        </p:nvSpPr>
        <p:spPr>
          <a:xfrm>
            <a:off x="3549538" y="447649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外来クラーク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D232BC-3601-40F3-AE04-B3AAFA48D330}"/>
              </a:ext>
            </a:extLst>
          </p:cNvPr>
          <p:cNvSpPr txBox="1"/>
          <p:nvPr/>
        </p:nvSpPr>
        <p:spPr>
          <a:xfrm>
            <a:off x="5170732" y="446757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患者さん主治医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334670F-94F9-4399-BC4C-7FA58C1EB3DE}"/>
              </a:ext>
            </a:extLst>
          </p:cNvPr>
          <p:cNvSpPr txBox="1"/>
          <p:nvPr/>
        </p:nvSpPr>
        <p:spPr>
          <a:xfrm>
            <a:off x="6994923" y="448612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患者さん主治医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EB14C7-05E6-4074-9FC5-443B8556AEDD}"/>
              </a:ext>
            </a:extLst>
          </p:cNvPr>
          <p:cNvSpPr txBox="1"/>
          <p:nvPr/>
        </p:nvSpPr>
        <p:spPr>
          <a:xfrm>
            <a:off x="8749063" y="44760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外来クラーク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193500B-7E7A-46F1-B8FD-D7CFA27417F1}"/>
              </a:ext>
            </a:extLst>
          </p:cNvPr>
          <p:cNvSpPr txBox="1"/>
          <p:nvPr/>
        </p:nvSpPr>
        <p:spPr>
          <a:xfrm>
            <a:off x="10258320" y="44838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患者さん主治医</a:t>
            </a: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DD8EC115-03B7-4947-8836-0F7170B4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225" y="527050"/>
            <a:ext cx="8959850" cy="76358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オンライン診療実施までの簡易フロー</a:t>
            </a:r>
          </a:p>
        </p:txBody>
      </p:sp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0CBF4479-AACC-47EE-AB34-823AB5667E9F}"/>
              </a:ext>
            </a:extLst>
          </p:cNvPr>
          <p:cNvSpPr/>
          <p:nvPr/>
        </p:nvSpPr>
        <p:spPr>
          <a:xfrm>
            <a:off x="4110835" y="2980557"/>
            <a:ext cx="766895" cy="75385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1AB0985F-673D-4A3A-854B-2746DC4120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16" y="3167132"/>
            <a:ext cx="531549" cy="40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1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444" y="2360065"/>
            <a:ext cx="9049112" cy="1985165"/>
          </a:xfrm>
        </p:spPr>
        <p:txBody>
          <a:bodyPr>
            <a:normAutofit/>
          </a:bodyPr>
          <a:lstStyle/>
          <a:p>
            <a:pPr algn="ctr"/>
            <a:r>
              <a:rPr lang="en-US" altLang="ja-JP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フォームについて</a:t>
            </a:r>
            <a:br>
              <a:rPr lang="en-US" altLang="ja-JP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～技術的な視点より～</a:t>
            </a:r>
            <a:endParaRPr 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9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7210" y="314260"/>
            <a:ext cx="6670283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Original</a:t>
            </a:r>
            <a:r>
              <a:rPr lang="ja-JP" altLang="en-US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フォーム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概要～作業起点～</a:t>
            </a:r>
            <a:endParaRPr lang="en-US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E837BDB-7681-4863-A5CC-563C402B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30" y="1109285"/>
            <a:ext cx="4428445" cy="5690658"/>
          </a:xfrm>
          <a:prstGeom prst="rect">
            <a:avLst/>
          </a:prstGeom>
        </p:spPr>
      </p:pic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CAD5B097-5A7A-4656-BA7F-966AB410E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7395" y="2453503"/>
            <a:ext cx="1950994" cy="9754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AF67E8-4DC3-4973-9AEC-C4FB622FE0FF}"/>
              </a:ext>
            </a:extLst>
          </p:cNvPr>
          <p:cNvSpPr txBox="1"/>
          <p:nvPr/>
        </p:nvSpPr>
        <p:spPr>
          <a:xfrm>
            <a:off x="8746883" y="4192525"/>
            <a:ext cx="2452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endParaRPr kumimoji="1" lang="ja-JP" alt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5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2414" y="1291130"/>
            <a:ext cx="9156902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開発・テスト環境で利用する技術（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Platform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B486D5B-A23B-4016-8577-D6C1C8F7B4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0" y="2207360"/>
            <a:ext cx="2175146" cy="1861105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2D48D8F5-C420-4DAF-8C41-C197841FB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5510" y="2464395"/>
            <a:ext cx="1950994" cy="975497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5150EC0-9F09-4923-A8D1-7F97AC65221E}"/>
              </a:ext>
            </a:extLst>
          </p:cNvPr>
          <p:cNvGrpSpPr/>
          <p:nvPr/>
        </p:nvGrpSpPr>
        <p:grpSpPr>
          <a:xfrm>
            <a:off x="3540038" y="2310912"/>
            <a:ext cx="5111923" cy="1367494"/>
            <a:chOff x="5637885" y="2288789"/>
            <a:chExt cx="5111923" cy="1367494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9CE8D989-7603-4593-BE9E-081BAF777096}"/>
                </a:ext>
              </a:extLst>
            </p:cNvPr>
            <p:cNvSpPr/>
            <p:nvPr/>
          </p:nvSpPr>
          <p:spPr>
            <a:xfrm>
              <a:off x="6401410" y="3212490"/>
              <a:ext cx="4275740" cy="443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1768BF16-0FCC-4A46-B418-1AE9DA70D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7885" y="2288789"/>
              <a:ext cx="5111923" cy="1282465"/>
            </a:xfrm>
            <a:prstGeom prst="rect">
              <a:avLst/>
            </a:prstGeom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D0F0473-16BC-43AD-93FD-B1362DDA1615}"/>
              </a:ext>
            </a:extLst>
          </p:cNvPr>
          <p:cNvGrpSpPr/>
          <p:nvPr/>
        </p:nvGrpSpPr>
        <p:grpSpPr>
          <a:xfrm>
            <a:off x="445915" y="4359633"/>
            <a:ext cx="2718758" cy="2276172"/>
            <a:chOff x="2067063" y="4483510"/>
            <a:chExt cx="2718758" cy="2276172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DEB11D0D-7E55-4745-9ED1-CC3E5EA17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079" y="4483510"/>
              <a:ext cx="1990725" cy="1671898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1582092-39DE-4AA5-9DAF-1EA2E6761075}"/>
                </a:ext>
              </a:extLst>
            </p:cNvPr>
            <p:cNvSpPr txBox="1"/>
            <p:nvPr/>
          </p:nvSpPr>
          <p:spPr>
            <a:xfrm>
              <a:off x="2067063" y="5990241"/>
              <a:ext cx="27187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rgbClr val="7030A0"/>
                  </a:solidFill>
                </a:rPr>
                <a:t>Bootstrap4</a:t>
              </a:r>
              <a:endParaRPr kumimoji="1" lang="ja-JP" altLang="en-US" sz="44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F9F91D01-B079-4BD8-94F0-94C4E5805F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38" y="4634365"/>
            <a:ext cx="4721655" cy="115459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3C1D2FC-1BBF-4117-A8B4-363900176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274" y="4399514"/>
            <a:ext cx="1990725" cy="146685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B6361C1-FBE8-4CC7-9415-33B6AF211C32}"/>
              </a:ext>
            </a:extLst>
          </p:cNvPr>
          <p:cNvSpPr txBox="1"/>
          <p:nvPr/>
        </p:nvSpPr>
        <p:spPr>
          <a:xfrm>
            <a:off x="9184347" y="5646810"/>
            <a:ext cx="2058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Mailhog</a:t>
            </a:r>
            <a:endParaRPr kumimoji="1" lang="ja-JP" alt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solidFill>
            <a:srgbClr val="0070C0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ワイド画面</PresentationFormat>
  <Paragraphs>121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游ゴシック</vt:lpstr>
      <vt:lpstr>Arial</vt:lpstr>
      <vt:lpstr>Calibri</vt:lpstr>
      <vt:lpstr>Office Theme</vt:lpstr>
      <vt:lpstr>Dockerを用いたWebフォーム開発・テスト環境について</vt:lpstr>
      <vt:lpstr>Agenda</vt:lpstr>
      <vt:lpstr>Webフォームの導入背景</vt:lpstr>
      <vt:lpstr>オンライン診療導入前の検討すべき課題</vt:lpstr>
      <vt:lpstr>スムーズなオンライン診療予約のために</vt:lpstr>
      <vt:lpstr>オンライン診療実施までの簡易フロー</vt:lpstr>
      <vt:lpstr>Webフォームについて ～技術的な視点より～</vt:lpstr>
      <vt:lpstr>Originalフォーム概要～作業起点～</vt:lpstr>
      <vt:lpstr>開発・テスト環境で利用する技術（Platform）</vt:lpstr>
      <vt:lpstr>開発・テスト環境構築手順について</vt:lpstr>
      <vt:lpstr>Webフォームページフロー</vt:lpstr>
      <vt:lpstr>Webフォーム改修変遷概要（１／２）</vt:lpstr>
      <vt:lpstr>Webフォーム改修変遷概要（２／２）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2015-01-25T12:36:41Z</dcterms:created>
  <dcterms:modified xsi:type="dcterms:W3CDTF">2020-11-12T06:58:34Z</dcterms:modified>
</cp:coreProperties>
</file>