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68" r:id="rId5"/>
    <p:sldId id="258" r:id="rId6"/>
    <p:sldId id="261" r:id="rId7"/>
    <p:sldId id="260" r:id="rId8"/>
    <p:sldId id="262" r:id="rId9"/>
    <p:sldId id="265" r:id="rId10"/>
    <p:sldId id="263"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14B694-9379-41F6-9A59-FF57DF576E79}" type="datetimeFigureOut">
              <a:rPr lang="en-US" smtClean="0"/>
              <a:t>7/25/2021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9D240F6-6848-43F7-A14D-7C6859EFD46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6267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14B694-9379-41F6-9A59-FF57DF576E79}"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240F6-6848-43F7-A14D-7C6859EFD46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9378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14B694-9379-41F6-9A59-FF57DF576E79}"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240F6-6848-43F7-A14D-7C6859EFD46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759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14B694-9379-41F6-9A59-FF57DF576E79}"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240F6-6848-43F7-A14D-7C6859EFD46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686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14B694-9379-41F6-9A59-FF57DF576E79}"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240F6-6848-43F7-A14D-7C6859EFD46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0510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14B694-9379-41F6-9A59-FF57DF576E79}"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240F6-6848-43F7-A14D-7C6859EFD46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371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14B694-9379-41F6-9A59-FF57DF576E79}" type="datetimeFigureOut">
              <a:rPr lang="en-US" smtClean="0"/>
              <a:t>7/25/2021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240F6-6848-43F7-A14D-7C6859EFD46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7141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14B694-9379-41F6-9A59-FF57DF576E79}" type="datetimeFigureOut">
              <a:rPr lang="en-US" smtClean="0"/>
              <a:t>7/25/2021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240F6-6848-43F7-A14D-7C6859EFD46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2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4B694-9379-41F6-9A59-FF57DF576E79}" type="datetimeFigureOut">
              <a:rPr lang="en-US" smtClean="0"/>
              <a:t>7/25/2021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240F6-6848-43F7-A14D-7C6859EFD465}" type="slidenum">
              <a:rPr lang="en-US" smtClean="0"/>
              <a:t>‹#›</a:t>
            </a:fld>
            <a:endParaRPr lang="en-US"/>
          </a:p>
        </p:txBody>
      </p:sp>
    </p:spTree>
    <p:extLst>
      <p:ext uri="{BB962C8B-B14F-4D97-AF65-F5344CB8AC3E}">
        <p14:creationId xmlns:p14="http://schemas.microsoft.com/office/powerpoint/2010/main" val="179010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14B694-9379-41F6-9A59-FF57DF576E79}"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240F6-6848-43F7-A14D-7C6859EFD46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0747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814B694-9379-41F6-9A59-FF57DF576E79}" type="datetimeFigureOut">
              <a:rPr lang="en-US" smtClean="0"/>
              <a:t>7/25/2021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9D240F6-6848-43F7-A14D-7C6859EFD46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7847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814B694-9379-41F6-9A59-FF57DF576E79}" type="datetimeFigureOut">
              <a:rPr lang="en-US" smtClean="0"/>
              <a:t>7/25/2021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9D240F6-6848-43F7-A14D-7C6859EFD46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2245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0D08-EB3F-48D6-8C0A-DC2EE2ADF1A8}"/>
              </a:ext>
            </a:extLst>
          </p:cNvPr>
          <p:cNvSpPr>
            <a:spLocks noGrp="1"/>
          </p:cNvSpPr>
          <p:nvPr>
            <p:ph type="ctrTitle"/>
          </p:nvPr>
        </p:nvSpPr>
        <p:spPr/>
        <p:txBody>
          <a:bodyPr>
            <a:normAutofit fontScale="90000"/>
          </a:bodyPr>
          <a:lstStyle/>
          <a:p>
            <a:r>
              <a:rPr lang="en-US" dirty="0"/>
              <a:t>More People Less Economic Growth </a:t>
            </a:r>
          </a:p>
        </p:txBody>
      </p:sp>
      <p:sp>
        <p:nvSpPr>
          <p:cNvPr id="3" name="Subtitle 2">
            <a:extLst>
              <a:ext uri="{FF2B5EF4-FFF2-40B4-BE49-F238E27FC236}">
                <a16:creationId xmlns:a16="http://schemas.microsoft.com/office/drawing/2014/main" id="{E6F7D416-B946-4D03-B652-13DF9D861CFA}"/>
              </a:ext>
            </a:extLst>
          </p:cNvPr>
          <p:cNvSpPr>
            <a:spLocks noGrp="1"/>
          </p:cNvSpPr>
          <p:nvPr>
            <p:ph type="subTitle" idx="1"/>
          </p:nvPr>
        </p:nvSpPr>
        <p:spPr/>
        <p:txBody>
          <a:bodyPr/>
          <a:lstStyle/>
          <a:p>
            <a:r>
              <a:rPr lang="en-US" dirty="0"/>
              <a:t>By Gary Yu</a:t>
            </a:r>
          </a:p>
          <a:p>
            <a:endParaRPr lang="en-US" dirty="0"/>
          </a:p>
        </p:txBody>
      </p:sp>
    </p:spTree>
    <p:extLst>
      <p:ext uri="{BB962C8B-B14F-4D97-AF65-F5344CB8AC3E}">
        <p14:creationId xmlns:p14="http://schemas.microsoft.com/office/powerpoint/2010/main" val="3035262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14D6-CFC4-43EC-B99D-D65ABED8965D}"/>
              </a:ext>
            </a:extLst>
          </p:cNvPr>
          <p:cNvSpPr>
            <a:spLocks noGrp="1"/>
          </p:cNvSpPr>
          <p:nvPr>
            <p:ph type="title"/>
          </p:nvPr>
        </p:nvSpPr>
        <p:spPr/>
        <p:txBody>
          <a:bodyPr>
            <a:normAutofit/>
          </a:bodyPr>
          <a:lstStyle/>
          <a:p>
            <a:pPr algn="ctr"/>
            <a:r>
              <a:rPr lang="en-US" dirty="0"/>
              <a:t>Solutions to Economic growth based on these findings</a:t>
            </a:r>
          </a:p>
        </p:txBody>
      </p:sp>
      <p:sp>
        <p:nvSpPr>
          <p:cNvPr id="3" name="Content Placeholder 2">
            <a:extLst>
              <a:ext uri="{FF2B5EF4-FFF2-40B4-BE49-F238E27FC236}">
                <a16:creationId xmlns:a16="http://schemas.microsoft.com/office/drawing/2014/main" id="{31C6EDB6-1DBD-469A-BE6D-61434651026A}"/>
              </a:ext>
            </a:extLst>
          </p:cNvPr>
          <p:cNvSpPr>
            <a:spLocks noGrp="1"/>
          </p:cNvSpPr>
          <p:nvPr>
            <p:ph idx="1"/>
          </p:nvPr>
        </p:nvSpPr>
        <p:spPr/>
        <p:txBody>
          <a:bodyPr>
            <a:normAutofit fontScale="77500" lnSpcReduction="20000"/>
          </a:bodyPr>
          <a:lstStyle/>
          <a:p>
            <a:r>
              <a:rPr lang="en-US" dirty="0"/>
              <a:t>Have a stable judiciary, non-corrupt public officials, and legal consistency</a:t>
            </a:r>
          </a:p>
          <a:p>
            <a:pPr lvl="1"/>
            <a:r>
              <a:rPr lang="en-US" dirty="0"/>
              <a:t>OCED countries generally </a:t>
            </a:r>
          </a:p>
          <a:p>
            <a:r>
              <a:rPr lang="en-US" dirty="0"/>
              <a:t>Accept some inequality in the beginning, and possibly middle of a country’s industrial revolution </a:t>
            </a:r>
          </a:p>
          <a:p>
            <a:pPr lvl="1"/>
            <a:r>
              <a:rPr lang="en-US" dirty="0"/>
              <a:t>US, UK, China</a:t>
            </a:r>
          </a:p>
          <a:p>
            <a:r>
              <a:rPr lang="en-US" dirty="0"/>
              <a:t>Spend government funds on education, but if you need to spend a larger % of the pie then said OCED countries on education that’s indicative of a problem of either high costs for education or over allocation of resources to education which due to opportunity costs means you can’t do other stuff with your government funds </a:t>
            </a:r>
          </a:p>
          <a:p>
            <a:pPr lvl="1"/>
            <a:r>
              <a:rPr lang="en-US" dirty="0"/>
              <a:t>No examples</a:t>
            </a:r>
          </a:p>
          <a:p>
            <a:r>
              <a:rPr lang="en-US" dirty="0"/>
              <a:t>Don’t grow your population, make your country viable for investment </a:t>
            </a:r>
          </a:p>
          <a:p>
            <a:pPr lvl="1"/>
            <a:r>
              <a:rPr lang="en-US" dirty="0"/>
              <a:t>Ireland, Singapore, somewhat Chile </a:t>
            </a:r>
          </a:p>
        </p:txBody>
      </p:sp>
    </p:spTree>
    <p:extLst>
      <p:ext uri="{BB962C8B-B14F-4D97-AF65-F5344CB8AC3E}">
        <p14:creationId xmlns:p14="http://schemas.microsoft.com/office/powerpoint/2010/main" val="3972136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44B3-CECC-4FB8-9B60-E0379EF14B36}"/>
              </a:ext>
            </a:extLst>
          </p:cNvPr>
          <p:cNvSpPr>
            <a:spLocks noGrp="1"/>
          </p:cNvSpPr>
          <p:nvPr>
            <p:ph type="title"/>
          </p:nvPr>
        </p:nvSpPr>
        <p:spPr/>
        <p:txBody>
          <a:bodyPr/>
          <a:lstStyle/>
          <a:p>
            <a:pPr algn="ctr"/>
            <a:br>
              <a:rPr lang="en-US" dirty="0"/>
            </a:br>
            <a:r>
              <a:rPr lang="en-US" dirty="0"/>
              <a:t>Problems with these findings</a:t>
            </a:r>
          </a:p>
        </p:txBody>
      </p:sp>
      <p:sp>
        <p:nvSpPr>
          <p:cNvPr id="3" name="Content Placeholder 2">
            <a:extLst>
              <a:ext uri="{FF2B5EF4-FFF2-40B4-BE49-F238E27FC236}">
                <a16:creationId xmlns:a16="http://schemas.microsoft.com/office/drawing/2014/main" id="{414FD680-D16B-4723-A858-7D245C5A4064}"/>
              </a:ext>
            </a:extLst>
          </p:cNvPr>
          <p:cNvSpPr>
            <a:spLocks noGrp="1"/>
          </p:cNvSpPr>
          <p:nvPr>
            <p:ph idx="1"/>
          </p:nvPr>
        </p:nvSpPr>
        <p:spPr/>
        <p:txBody>
          <a:bodyPr>
            <a:normAutofit fontScale="92500" lnSpcReduction="20000"/>
          </a:bodyPr>
          <a:lstStyle/>
          <a:p>
            <a:r>
              <a:rPr lang="en-US" dirty="0"/>
              <a:t>It’s likely I needed either different variables or more variables</a:t>
            </a:r>
          </a:p>
          <a:p>
            <a:r>
              <a:rPr lang="en-US" dirty="0"/>
              <a:t>Economic growth is very complex, and complicated, it likely is an amalgamation of multiple variables, with some mattering more then others</a:t>
            </a:r>
          </a:p>
          <a:p>
            <a:r>
              <a:rPr lang="en-US" dirty="0"/>
              <a:t>The R-squared in my opinion needed to be higher</a:t>
            </a:r>
          </a:p>
          <a:p>
            <a:r>
              <a:rPr lang="en-US" dirty="0"/>
              <a:t>If I had more time, I could have added 20 variables at the cost of less precision, but increased accuracy. </a:t>
            </a:r>
          </a:p>
          <a:p>
            <a:r>
              <a:rPr lang="en-US" dirty="0"/>
              <a:t>Rule of Law, and high inequality could be the result of high levels of current or previous economic growth</a:t>
            </a:r>
          </a:p>
          <a:p>
            <a:r>
              <a:rPr lang="en-US" dirty="0"/>
              <a:t>Oh, and my paper is basically around done. </a:t>
            </a:r>
          </a:p>
        </p:txBody>
      </p:sp>
    </p:spTree>
    <p:extLst>
      <p:ext uri="{BB962C8B-B14F-4D97-AF65-F5344CB8AC3E}">
        <p14:creationId xmlns:p14="http://schemas.microsoft.com/office/powerpoint/2010/main" val="315036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7629-FD7F-4A48-98CD-D0C47C856831}"/>
              </a:ext>
            </a:extLst>
          </p:cNvPr>
          <p:cNvSpPr>
            <a:spLocks noGrp="1"/>
          </p:cNvSpPr>
          <p:nvPr>
            <p:ph type="title"/>
          </p:nvPr>
        </p:nvSpPr>
        <p:spPr/>
        <p:txBody>
          <a:bodyPr/>
          <a:lstStyle/>
          <a:p>
            <a:pPr algn="ctr"/>
            <a:br>
              <a:rPr lang="en-US" dirty="0"/>
            </a:br>
            <a:r>
              <a:rPr lang="en-US" dirty="0"/>
              <a:t>References</a:t>
            </a:r>
          </a:p>
        </p:txBody>
      </p:sp>
      <p:sp>
        <p:nvSpPr>
          <p:cNvPr id="3" name="Content Placeholder 2">
            <a:extLst>
              <a:ext uri="{FF2B5EF4-FFF2-40B4-BE49-F238E27FC236}">
                <a16:creationId xmlns:a16="http://schemas.microsoft.com/office/drawing/2014/main" id="{640C97F5-903D-47CA-A739-B5A10F5E7421}"/>
              </a:ext>
            </a:extLst>
          </p:cNvPr>
          <p:cNvSpPr>
            <a:spLocks noGrp="1"/>
          </p:cNvSpPr>
          <p:nvPr>
            <p:ph idx="1"/>
          </p:nvPr>
        </p:nvSpPr>
        <p:spPr/>
        <p:txBody>
          <a:bodyPr/>
          <a:lstStyle/>
          <a:p>
            <a:r>
              <a:rPr lang="en-US" dirty="0"/>
              <a:t>Peterson, E. Wesley F. “The Role of Population in Economic Growth.” </a:t>
            </a:r>
            <a:r>
              <a:rPr lang="en-US" i="1" dirty="0"/>
              <a:t>SAGE Open</a:t>
            </a:r>
            <a:r>
              <a:rPr lang="en-US" dirty="0"/>
              <a:t>, Oct. 2017, doi:10.1177/2158244017736094.</a:t>
            </a:r>
          </a:p>
          <a:p>
            <a:endParaRPr lang="en-US" dirty="0"/>
          </a:p>
        </p:txBody>
      </p:sp>
    </p:spTree>
    <p:extLst>
      <p:ext uri="{BB962C8B-B14F-4D97-AF65-F5344CB8AC3E}">
        <p14:creationId xmlns:p14="http://schemas.microsoft.com/office/powerpoint/2010/main" val="780909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46CB-B594-4186-A726-6E80AC45670C}"/>
              </a:ext>
            </a:extLst>
          </p:cNvPr>
          <p:cNvSpPr>
            <a:spLocks noGrp="1"/>
          </p:cNvSpPr>
          <p:nvPr>
            <p:ph type="title"/>
          </p:nvPr>
        </p:nvSpPr>
        <p:spPr/>
        <p:txBody>
          <a:bodyPr/>
          <a:lstStyle/>
          <a:p>
            <a:pPr algn="ctr"/>
            <a:r>
              <a:rPr lang="en-US" dirty="0"/>
              <a:t>Background</a:t>
            </a:r>
          </a:p>
        </p:txBody>
      </p:sp>
      <p:sp>
        <p:nvSpPr>
          <p:cNvPr id="3" name="Content Placeholder 2">
            <a:extLst>
              <a:ext uri="{FF2B5EF4-FFF2-40B4-BE49-F238E27FC236}">
                <a16:creationId xmlns:a16="http://schemas.microsoft.com/office/drawing/2014/main" id="{C224DBAB-2F0E-4930-A5BA-61BD663B88B1}"/>
              </a:ext>
            </a:extLst>
          </p:cNvPr>
          <p:cNvSpPr>
            <a:spLocks noGrp="1"/>
          </p:cNvSpPr>
          <p:nvPr>
            <p:ph idx="1"/>
          </p:nvPr>
        </p:nvSpPr>
        <p:spPr/>
        <p:txBody>
          <a:bodyPr/>
          <a:lstStyle/>
          <a:p>
            <a:r>
              <a:rPr lang="en-US" dirty="0"/>
              <a:t>Back before the 1900s empires rose, and fall by the strength of their militaries, but also their territory size, material resources, and population(Ex. British Empire, Mongol Empire, and Persian Empire)</a:t>
            </a:r>
          </a:p>
          <a:p>
            <a:r>
              <a:rPr lang="en-US" dirty="0"/>
              <a:t>More people meant more people producing food on farms, and serving in armies on the battlefield </a:t>
            </a:r>
          </a:p>
          <a:p>
            <a:r>
              <a:rPr lang="en-US" dirty="0"/>
              <a:t>Yet with the modern world it’s not about how many people you can add into the economy, but about how efficient they are on average </a:t>
            </a:r>
          </a:p>
          <a:p>
            <a:endParaRPr lang="en-US" dirty="0"/>
          </a:p>
        </p:txBody>
      </p:sp>
    </p:spTree>
    <p:extLst>
      <p:ext uri="{BB962C8B-B14F-4D97-AF65-F5344CB8AC3E}">
        <p14:creationId xmlns:p14="http://schemas.microsoft.com/office/powerpoint/2010/main" val="106205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104AF-CDF3-4C19-921A-A61057722070}"/>
              </a:ext>
            </a:extLst>
          </p:cNvPr>
          <p:cNvSpPr>
            <a:spLocks noGrp="1"/>
          </p:cNvSpPr>
          <p:nvPr>
            <p:ph type="title"/>
          </p:nvPr>
        </p:nvSpPr>
        <p:spPr/>
        <p:txBody>
          <a:bodyPr/>
          <a:lstStyle/>
          <a:p>
            <a:pPr algn="ctr"/>
            <a:br>
              <a:rPr lang="en-US" dirty="0"/>
            </a:br>
            <a:r>
              <a:rPr lang="en-US" dirty="0"/>
              <a:t>Why I wanted to study this </a:t>
            </a:r>
          </a:p>
        </p:txBody>
      </p:sp>
      <p:sp>
        <p:nvSpPr>
          <p:cNvPr id="3" name="Content Placeholder 2">
            <a:extLst>
              <a:ext uri="{FF2B5EF4-FFF2-40B4-BE49-F238E27FC236}">
                <a16:creationId xmlns:a16="http://schemas.microsoft.com/office/drawing/2014/main" id="{91AA52D1-9F15-46C4-958E-1FD1D4AB7F4C}"/>
              </a:ext>
            </a:extLst>
          </p:cNvPr>
          <p:cNvSpPr>
            <a:spLocks noGrp="1"/>
          </p:cNvSpPr>
          <p:nvPr>
            <p:ph idx="1"/>
          </p:nvPr>
        </p:nvSpPr>
        <p:spPr/>
        <p:txBody>
          <a:bodyPr>
            <a:normAutofit/>
          </a:bodyPr>
          <a:lstStyle/>
          <a:p>
            <a:r>
              <a:rPr lang="en-US" dirty="0"/>
              <a:t>I am originally from China, and I came over to the US, countries that have large populations, and yet different birth rates with China having below 2.1 children per women, and the US at one point having around 2.1 children per women, but this has fallen likely due to the pandemic </a:t>
            </a:r>
          </a:p>
          <a:p>
            <a:r>
              <a:rPr lang="en-US" dirty="0"/>
              <a:t>I am also a cornucopian(that the future holds for unlimited growth) thinker, and I wanted to challenged my beliefs. </a:t>
            </a:r>
          </a:p>
          <a:p>
            <a:endParaRPr lang="en-US" dirty="0"/>
          </a:p>
          <a:p>
            <a:endParaRPr lang="en-US" dirty="0"/>
          </a:p>
        </p:txBody>
      </p:sp>
    </p:spTree>
    <p:extLst>
      <p:ext uri="{BB962C8B-B14F-4D97-AF65-F5344CB8AC3E}">
        <p14:creationId xmlns:p14="http://schemas.microsoft.com/office/powerpoint/2010/main" val="240701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B769-D602-47D4-98CB-FEC0661D06FA}"/>
              </a:ext>
            </a:extLst>
          </p:cNvPr>
          <p:cNvSpPr>
            <a:spLocks noGrp="1"/>
          </p:cNvSpPr>
          <p:nvPr>
            <p:ph type="title"/>
          </p:nvPr>
        </p:nvSpPr>
        <p:spPr/>
        <p:txBody>
          <a:bodyPr/>
          <a:lstStyle/>
          <a:p>
            <a:pPr algn="ctr"/>
            <a:r>
              <a:rPr lang="en-US" dirty="0"/>
              <a:t>My Paper</a:t>
            </a:r>
          </a:p>
        </p:txBody>
      </p:sp>
      <p:sp>
        <p:nvSpPr>
          <p:cNvPr id="3" name="Content Placeholder 2">
            <a:extLst>
              <a:ext uri="{FF2B5EF4-FFF2-40B4-BE49-F238E27FC236}">
                <a16:creationId xmlns:a16="http://schemas.microsoft.com/office/drawing/2014/main" id="{7B76D155-9C40-40F0-8E30-74B6FFD235DC}"/>
              </a:ext>
            </a:extLst>
          </p:cNvPr>
          <p:cNvSpPr>
            <a:spLocks noGrp="1"/>
          </p:cNvSpPr>
          <p:nvPr>
            <p:ph idx="1"/>
          </p:nvPr>
        </p:nvSpPr>
        <p:spPr/>
        <p:txBody>
          <a:bodyPr/>
          <a:lstStyle/>
          <a:p>
            <a:r>
              <a:rPr lang="en-US" dirty="0"/>
              <a:t>The paper I used as the basis of my research was The Role of Population in Economic Growth by E. Wesley F. Peterson.</a:t>
            </a:r>
          </a:p>
          <a:p>
            <a:r>
              <a:rPr lang="en-US" dirty="0"/>
              <a:t>He basically argues that population growth is good for rich countries, and bad for poorer countries.</a:t>
            </a:r>
          </a:p>
          <a:p>
            <a:r>
              <a:rPr lang="en-US" dirty="0"/>
              <a:t>He argues for immigration from poorer to richer countries to remedy this problem.</a:t>
            </a:r>
          </a:p>
          <a:p>
            <a:r>
              <a:rPr lang="en-US" dirty="0"/>
              <a:t>My hypothesis is that population growth is almost always beneficial since it adds more workers. </a:t>
            </a:r>
          </a:p>
        </p:txBody>
      </p:sp>
    </p:spTree>
    <p:extLst>
      <p:ext uri="{BB962C8B-B14F-4D97-AF65-F5344CB8AC3E}">
        <p14:creationId xmlns:p14="http://schemas.microsoft.com/office/powerpoint/2010/main" val="2103346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1720-72F0-4DC2-8171-617940DCC106}"/>
              </a:ext>
            </a:extLst>
          </p:cNvPr>
          <p:cNvSpPr>
            <a:spLocks noGrp="1"/>
          </p:cNvSpPr>
          <p:nvPr>
            <p:ph type="title"/>
          </p:nvPr>
        </p:nvSpPr>
        <p:spPr/>
        <p:txBody>
          <a:bodyPr/>
          <a:lstStyle/>
          <a:p>
            <a:pPr algn="ctr"/>
            <a:r>
              <a:rPr lang="en-US" dirty="0"/>
              <a:t>My Project</a:t>
            </a:r>
          </a:p>
        </p:txBody>
      </p:sp>
      <p:sp>
        <p:nvSpPr>
          <p:cNvPr id="3" name="Content Placeholder 2">
            <a:extLst>
              <a:ext uri="{FF2B5EF4-FFF2-40B4-BE49-F238E27FC236}">
                <a16:creationId xmlns:a16="http://schemas.microsoft.com/office/drawing/2014/main" id="{AB797AA6-F33D-4C2B-A368-7C0A7EDAFA60}"/>
              </a:ext>
            </a:extLst>
          </p:cNvPr>
          <p:cNvSpPr>
            <a:spLocks noGrp="1"/>
          </p:cNvSpPr>
          <p:nvPr>
            <p:ph idx="1"/>
          </p:nvPr>
        </p:nvSpPr>
        <p:spPr/>
        <p:txBody>
          <a:bodyPr/>
          <a:lstStyle/>
          <a:p>
            <a:r>
              <a:rPr lang="en-US" dirty="0"/>
              <a:t>This project is on whether adding people to the workforce is better then making them more efficient, or is it break even with both being equally important</a:t>
            </a:r>
          </a:p>
          <a:p>
            <a:r>
              <a:rPr lang="en-US" dirty="0"/>
              <a:t>Obviously, we need both people, and efficiency based vatable spending like education, but which matters more today</a:t>
            </a:r>
          </a:p>
          <a:p>
            <a:r>
              <a:rPr lang="en-US" dirty="0"/>
              <a:t>Population or Efficiency? </a:t>
            </a:r>
          </a:p>
          <a:p>
            <a:endParaRPr lang="en-US" dirty="0"/>
          </a:p>
        </p:txBody>
      </p:sp>
    </p:spTree>
    <p:extLst>
      <p:ext uri="{BB962C8B-B14F-4D97-AF65-F5344CB8AC3E}">
        <p14:creationId xmlns:p14="http://schemas.microsoft.com/office/powerpoint/2010/main" val="1652116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a:extLst>
              <a:ext uri="{FF2B5EF4-FFF2-40B4-BE49-F238E27FC236}">
                <a16:creationId xmlns:a16="http://schemas.microsoft.com/office/drawing/2014/main" id="{A383B365-A821-406E-AE93-43D046FD0275}"/>
              </a:ext>
            </a:extLst>
          </p:cNvPr>
          <p:cNvPicPr>
            <a:picLocks noChangeAspect="1"/>
          </p:cNvPicPr>
          <p:nvPr/>
        </p:nvPicPr>
        <p:blipFill>
          <a:blip r:embed="rId2"/>
          <a:stretch>
            <a:fillRect/>
          </a:stretch>
        </p:blipFill>
        <p:spPr>
          <a:xfrm>
            <a:off x="20380" y="121297"/>
            <a:ext cx="12151240" cy="5439747"/>
          </a:xfrm>
          <a:prstGeom prst="rect">
            <a:avLst/>
          </a:prstGeom>
        </p:spPr>
      </p:pic>
    </p:spTree>
    <p:extLst>
      <p:ext uri="{BB962C8B-B14F-4D97-AF65-F5344CB8AC3E}">
        <p14:creationId xmlns:p14="http://schemas.microsoft.com/office/powerpoint/2010/main" val="281757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CBFD-CD75-4079-B0F1-9B368B335F2F}"/>
              </a:ext>
            </a:extLst>
          </p:cNvPr>
          <p:cNvSpPr>
            <a:spLocks noGrp="1"/>
          </p:cNvSpPr>
          <p:nvPr>
            <p:ph type="title"/>
          </p:nvPr>
        </p:nvSpPr>
        <p:spPr>
          <a:xfrm>
            <a:off x="1294361" y="0"/>
            <a:ext cx="9603275" cy="1049235"/>
          </a:xfrm>
        </p:spPr>
        <p:txBody>
          <a:bodyPr/>
          <a:lstStyle/>
          <a:p>
            <a:r>
              <a:rPr lang="en-US" dirty="0"/>
              <a:t>Here is my significance Level Analysis </a:t>
            </a:r>
          </a:p>
        </p:txBody>
      </p:sp>
      <p:graphicFrame>
        <p:nvGraphicFramePr>
          <p:cNvPr id="7" name="Content Placeholder 6">
            <a:extLst>
              <a:ext uri="{FF2B5EF4-FFF2-40B4-BE49-F238E27FC236}">
                <a16:creationId xmlns:a16="http://schemas.microsoft.com/office/drawing/2014/main" id="{0C25032B-A626-48A4-8915-E48887279DFB}"/>
              </a:ext>
            </a:extLst>
          </p:cNvPr>
          <p:cNvGraphicFramePr>
            <a:graphicFrameLocks noGrp="1"/>
          </p:cNvGraphicFramePr>
          <p:nvPr>
            <p:ph idx="1"/>
            <p:extLst>
              <p:ext uri="{D42A27DB-BD31-4B8C-83A1-F6EECF244321}">
                <p14:modId xmlns:p14="http://schemas.microsoft.com/office/powerpoint/2010/main" val="1048715722"/>
              </p:ext>
            </p:extLst>
          </p:nvPr>
        </p:nvGraphicFramePr>
        <p:xfrm>
          <a:off x="0" y="1856792"/>
          <a:ext cx="12191998" cy="4236096"/>
        </p:xfrm>
        <a:graphic>
          <a:graphicData uri="http://schemas.openxmlformats.org/drawingml/2006/table">
            <a:tbl>
              <a:tblPr>
                <a:tableStyleId>{5C22544A-7EE6-4342-B048-85BDC9FD1C3A}</a:tableStyleId>
              </a:tblPr>
              <a:tblGrid>
                <a:gridCol w="2159830">
                  <a:extLst>
                    <a:ext uri="{9D8B030D-6E8A-4147-A177-3AD203B41FA5}">
                      <a16:colId xmlns:a16="http://schemas.microsoft.com/office/drawing/2014/main" val="1524019780"/>
                    </a:ext>
                  </a:extLst>
                </a:gridCol>
                <a:gridCol w="809937">
                  <a:extLst>
                    <a:ext uri="{9D8B030D-6E8A-4147-A177-3AD203B41FA5}">
                      <a16:colId xmlns:a16="http://schemas.microsoft.com/office/drawing/2014/main" val="4258956584"/>
                    </a:ext>
                  </a:extLst>
                </a:gridCol>
                <a:gridCol w="908112">
                  <a:extLst>
                    <a:ext uri="{9D8B030D-6E8A-4147-A177-3AD203B41FA5}">
                      <a16:colId xmlns:a16="http://schemas.microsoft.com/office/drawing/2014/main" val="3153297431"/>
                    </a:ext>
                  </a:extLst>
                </a:gridCol>
                <a:gridCol w="736306">
                  <a:extLst>
                    <a:ext uri="{9D8B030D-6E8A-4147-A177-3AD203B41FA5}">
                      <a16:colId xmlns:a16="http://schemas.microsoft.com/office/drawing/2014/main" val="1460590542"/>
                    </a:ext>
                  </a:extLst>
                </a:gridCol>
                <a:gridCol w="1153546">
                  <a:extLst>
                    <a:ext uri="{9D8B030D-6E8A-4147-A177-3AD203B41FA5}">
                      <a16:colId xmlns:a16="http://schemas.microsoft.com/office/drawing/2014/main" val="2433570659"/>
                    </a:ext>
                  </a:extLst>
                </a:gridCol>
                <a:gridCol w="1058440">
                  <a:extLst>
                    <a:ext uri="{9D8B030D-6E8A-4147-A177-3AD203B41FA5}">
                      <a16:colId xmlns:a16="http://schemas.microsoft.com/office/drawing/2014/main" val="542844130"/>
                    </a:ext>
                  </a:extLst>
                </a:gridCol>
                <a:gridCol w="773120">
                  <a:extLst>
                    <a:ext uri="{9D8B030D-6E8A-4147-A177-3AD203B41FA5}">
                      <a16:colId xmlns:a16="http://schemas.microsoft.com/office/drawing/2014/main" val="684412802"/>
                    </a:ext>
                  </a:extLst>
                </a:gridCol>
                <a:gridCol w="638132">
                  <a:extLst>
                    <a:ext uri="{9D8B030D-6E8A-4147-A177-3AD203B41FA5}">
                      <a16:colId xmlns:a16="http://schemas.microsoft.com/office/drawing/2014/main" val="3238362079"/>
                    </a:ext>
                  </a:extLst>
                </a:gridCol>
                <a:gridCol w="1165817">
                  <a:extLst>
                    <a:ext uri="{9D8B030D-6E8A-4147-A177-3AD203B41FA5}">
                      <a16:colId xmlns:a16="http://schemas.microsoft.com/office/drawing/2014/main" val="3072874016"/>
                    </a:ext>
                  </a:extLst>
                </a:gridCol>
                <a:gridCol w="2098472">
                  <a:extLst>
                    <a:ext uri="{9D8B030D-6E8A-4147-A177-3AD203B41FA5}">
                      <a16:colId xmlns:a16="http://schemas.microsoft.com/office/drawing/2014/main" val="3850851425"/>
                    </a:ext>
                  </a:extLst>
                </a:gridCol>
                <a:gridCol w="690286">
                  <a:extLst>
                    <a:ext uri="{9D8B030D-6E8A-4147-A177-3AD203B41FA5}">
                      <a16:colId xmlns:a16="http://schemas.microsoft.com/office/drawing/2014/main" val="3320324871"/>
                    </a:ext>
                  </a:extLst>
                </a:gridCol>
              </a:tblGrid>
              <a:tr h="353008">
                <a:tc>
                  <a:txBody>
                    <a:bodyPr/>
                    <a:lstStyle/>
                    <a:p>
                      <a:pPr algn="l" fontAlgn="b"/>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dirty="0">
                          <a:effectLst/>
                        </a:rPr>
                        <a:t>4</a:t>
                      </a:r>
                      <a:endParaRPr lang="en-US" sz="8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9</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10</a:t>
                      </a:r>
                      <a:endParaRPr lang="en-US" sz="8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649401835"/>
                  </a:ext>
                </a:extLst>
              </a:tr>
              <a:tr h="353008">
                <a:tc>
                  <a:txBody>
                    <a:bodyPr/>
                    <a:lstStyle/>
                    <a:p>
                      <a:pPr algn="ctr" fontAlgn="ctr"/>
                      <a:r>
                        <a:rPr lang="en-US" sz="800" u="none" strike="noStrike">
                          <a:effectLst/>
                        </a:rPr>
                        <a:t>Infant Mortality Rate</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824161819"/>
                  </a:ext>
                </a:extLst>
              </a:tr>
              <a:tr h="353008">
                <a:tc>
                  <a:txBody>
                    <a:bodyPr/>
                    <a:lstStyle/>
                    <a:p>
                      <a:pPr algn="ctr" fontAlgn="ctr"/>
                      <a:r>
                        <a:rPr lang="en-US" sz="800" u="none" strike="noStrike">
                          <a:effectLst/>
                        </a:rPr>
                        <a:t>Age Dependency  Ratio</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857115950"/>
                  </a:ext>
                </a:extLst>
              </a:tr>
              <a:tr h="353008">
                <a:tc>
                  <a:txBody>
                    <a:bodyPr/>
                    <a:lstStyle/>
                    <a:p>
                      <a:pPr algn="ctr" fontAlgn="ctr"/>
                      <a:r>
                        <a:rPr lang="en-US" sz="800" u="none" strike="noStrike">
                          <a:effectLst/>
                        </a:rPr>
                        <a:t>Life Expectancy</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12084874"/>
                  </a:ext>
                </a:extLst>
              </a:tr>
              <a:tr h="353008">
                <a:tc>
                  <a:txBody>
                    <a:bodyPr/>
                    <a:lstStyle/>
                    <a:p>
                      <a:pPr algn="ctr" fontAlgn="ctr"/>
                      <a:r>
                        <a:rPr lang="en-US" sz="800" u="none" strike="noStrike">
                          <a:effectLst/>
                        </a:rPr>
                        <a:t>Population Growth</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238437962"/>
                  </a:ext>
                </a:extLst>
              </a:tr>
              <a:tr h="353008">
                <a:tc>
                  <a:txBody>
                    <a:bodyPr/>
                    <a:lstStyle/>
                    <a:p>
                      <a:pPr algn="ctr" fontAlgn="ctr"/>
                      <a:r>
                        <a:rPr lang="en-US" sz="800" u="none" strike="noStrike">
                          <a:effectLst/>
                        </a:rPr>
                        <a:t>Gross Capital Formation</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412794495"/>
                  </a:ext>
                </a:extLst>
              </a:tr>
              <a:tr h="353008">
                <a:tc>
                  <a:txBody>
                    <a:bodyPr/>
                    <a:lstStyle/>
                    <a:p>
                      <a:pPr algn="ctr" fontAlgn="ctr"/>
                      <a:r>
                        <a:rPr lang="en-US" sz="800" u="none" strike="noStrike">
                          <a:effectLst/>
                        </a:rPr>
                        <a:t>Foreign Direct Investment Net Flows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636799479"/>
                  </a:ext>
                </a:extLst>
              </a:tr>
              <a:tr h="353008">
                <a:tc>
                  <a:txBody>
                    <a:bodyPr/>
                    <a:lstStyle/>
                    <a:p>
                      <a:pPr algn="ctr" fontAlgn="ctr"/>
                      <a:r>
                        <a:rPr lang="en-US" sz="800" u="none" strike="noStrike">
                          <a:effectLst/>
                        </a:rPr>
                        <a:t>Gross domestic savings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891610458"/>
                  </a:ext>
                </a:extLst>
              </a:tr>
              <a:tr h="353008">
                <a:tc>
                  <a:txBody>
                    <a:bodyPr/>
                    <a:lstStyle/>
                    <a:p>
                      <a:pPr algn="ctr" fontAlgn="ctr"/>
                      <a:r>
                        <a:rPr lang="en-US" sz="800" u="none" strike="noStrike">
                          <a:effectLst/>
                        </a:rPr>
                        <a:t>Gov’t Spending on education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824613929"/>
                  </a:ext>
                </a:extLst>
              </a:tr>
              <a:tr h="353008">
                <a:tc>
                  <a:txBody>
                    <a:bodyPr/>
                    <a:lstStyle/>
                    <a:p>
                      <a:pPr algn="ctr" fontAlgn="ctr"/>
                      <a:r>
                        <a:rPr lang="en-US" sz="800" u="none" strike="noStrike">
                          <a:effectLst/>
                        </a:rPr>
                        <a:t>Gini coefficient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739492912"/>
                  </a:ext>
                </a:extLst>
              </a:tr>
              <a:tr h="353008">
                <a:tc>
                  <a:txBody>
                    <a:bodyPr/>
                    <a:lstStyle/>
                    <a:p>
                      <a:pPr algn="ctr" fontAlgn="ctr"/>
                      <a:r>
                        <a:rPr lang="en-US" sz="800" u="none" strike="noStrike">
                          <a:effectLst/>
                        </a:rPr>
                        <a:t>Strength of legal rights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707292745"/>
                  </a:ext>
                </a:extLst>
              </a:tr>
              <a:tr h="353008">
                <a:tc>
                  <a:txBody>
                    <a:bodyPr/>
                    <a:lstStyle/>
                    <a:p>
                      <a:pPr algn="ctr" fontAlgn="ctr"/>
                      <a:r>
                        <a:rPr lang="en-US" sz="800" u="none" strike="noStrike">
                          <a:effectLst/>
                        </a:rPr>
                        <a:t>Constant</a:t>
                      </a:r>
                      <a:endParaRPr lang="en-US" sz="800" b="0"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n-US" sz="800" u="none" strike="noStrike" dirty="0">
                          <a:effectLst/>
                        </a:rPr>
                        <a:t>*</a:t>
                      </a:r>
                      <a:endParaRPr lang="en-US" sz="8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217693129"/>
                  </a:ext>
                </a:extLst>
              </a:tr>
            </a:tbl>
          </a:graphicData>
        </a:graphic>
      </p:graphicFrame>
      <p:graphicFrame>
        <p:nvGraphicFramePr>
          <p:cNvPr id="8" name="Table 7">
            <a:extLst>
              <a:ext uri="{FF2B5EF4-FFF2-40B4-BE49-F238E27FC236}">
                <a16:creationId xmlns:a16="http://schemas.microsoft.com/office/drawing/2014/main" id="{0025AB31-5562-4781-84B0-05BD4208C6AC}"/>
              </a:ext>
            </a:extLst>
          </p:cNvPr>
          <p:cNvGraphicFramePr>
            <a:graphicFrameLocks noGrp="1"/>
          </p:cNvGraphicFramePr>
          <p:nvPr>
            <p:extLst>
              <p:ext uri="{D42A27DB-BD31-4B8C-83A1-F6EECF244321}">
                <p14:modId xmlns:p14="http://schemas.microsoft.com/office/powerpoint/2010/main" val="2023588279"/>
              </p:ext>
            </p:extLst>
          </p:nvPr>
        </p:nvGraphicFramePr>
        <p:xfrm>
          <a:off x="9488713" y="9331"/>
          <a:ext cx="2817845" cy="1856790"/>
        </p:xfrm>
        <a:graphic>
          <a:graphicData uri="http://schemas.openxmlformats.org/drawingml/2006/table">
            <a:tbl>
              <a:tblPr>
                <a:tableStyleId>{5C22544A-7EE6-4342-B048-85BDC9FD1C3A}</a:tableStyleId>
              </a:tblPr>
              <a:tblGrid>
                <a:gridCol w="906242">
                  <a:extLst>
                    <a:ext uri="{9D8B030D-6E8A-4147-A177-3AD203B41FA5}">
                      <a16:colId xmlns:a16="http://schemas.microsoft.com/office/drawing/2014/main" val="4061037936"/>
                    </a:ext>
                  </a:extLst>
                </a:gridCol>
                <a:gridCol w="1911603">
                  <a:extLst>
                    <a:ext uri="{9D8B030D-6E8A-4147-A177-3AD203B41FA5}">
                      <a16:colId xmlns:a16="http://schemas.microsoft.com/office/drawing/2014/main" val="3808513209"/>
                    </a:ext>
                  </a:extLst>
                </a:gridCol>
              </a:tblGrid>
              <a:tr h="371358">
                <a:tc gridSpan="2">
                  <a:txBody>
                    <a:bodyPr/>
                    <a:lstStyle/>
                    <a:p>
                      <a:pPr algn="ctr" fontAlgn="ctr"/>
                      <a:r>
                        <a:rPr lang="en-US" sz="1100" u="none" strike="noStrike">
                          <a:effectLst/>
                        </a:rPr>
                        <a:t>Key</a:t>
                      </a:r>
                      <a:endParaRPr lang="en-US" sz="1100" b="0" i="0" u="none" strike="noStrike">
                        <a:solidFill>
                          <a:srgbClr val="000000"/>
                        </a:solidFill>
                        <a:effectLst/>
                        <a:latin typeface="Calibri" panose="020F0502020204030204" pitchFamily="34" charset="0"/>
                      </a:endParaRPr>
                    </a:p>
                  </a:txBody>
                  <a:tcPr marL="0" marR="0" marT="0" marB="0" anchor="ctr"/>
                </a:tc>
                <a:tc hMerge="1">
                  <a:txBody>
                    <a:bodyPr/>
                    <a:lstStyle/>
                    <a:p>
                      <a:endParaRPr lang="en-US"/>
                    </a:p>
                  </a:txBody>
                  <a:tcPr/>
                </a:tc>
                <a:extLst>
                  <a:ext uri="{0D108BD9-81ED-4DB2-BD59-A6C34878D82A}">
                    <a16:rowId xmlns:a16="http://schemas.microsoft.com/office/drawing/2014/main" val="1479095243"/>
                  </a:ext>
                </a:extLst>
              </a:tr>
              <a:tr h="371358">
                <a:tc gridSpan="2">
                  <a:txBody>
                    <a:bodyPr/>
                    <a:lstStyle/>
                    <a:p>
                      <a:pPr algn="ctr" fontAlgn="ctr"/>
                      <a:r>
                        <a:rPr lang="en-US" sz="1100" u="none" strike="noStrike">
                          <a:effectLst/>
                        </a:rPr>
                        <a:t>Significance Level</a:t>
                      </a:r>
                      <a:endParaRPr lang="en-US" sz="1100" b="0" i="0" u="none" strike="noStrike" dirty="0">
                        <a:solidFill>
                          <a:srgbClr val="000000"/>
                        </a:solidFill>
                        <a:effectLst/>
                        <a:latin typeface="Calibri" panose="020F0502020204030204" pitchFamily="34" charset="0"/>
                      </a:endParaRPr>
                    </a:p>
                  </a:txBody>
                  <a:tcPr marL="0" marR="0" marT="0" marB="0" anchor="ctr"/>
                </a:tc>
                <a:tc hMerge="1">
                  <a:txBody>
                    <a:bodyPr/>
                    <a:lstStyle/>
                    <a:p>
                      <a:endParaRPr lang="en-US"/>
                    </a:p>
                  </a:txBody>
                  <a:tcPr/>
                </a:tc>
                <a:extLst>
                  <a:ext uri="{0D108BD9-81ED-4DB2-BD59-A6C34878D82A}">
                    <a16:rowId xmlns:a16="http://schemas.microsoft.com/office/drawing/2014/main" val="2559023848"/>
                  </a:ext>
                </a:extLst>
              </a:tr>
              <a:tr h="371358">
                <a:tc>
                  <a:txBody>
                    <a:bodyPr/>
                    <a:lstStyle/>
                    <a:p>
                      <a:pPr algn="ctr" fontAlgn="ctr"/>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95%</a:t>
                      </a:r>
                      <a:endParaRPr lang="en-US"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598155609"/>
                  </a:ext>
                </a:extLst>
              </a:tr>
              <a:tr h="371358">
                <a:tc>
                  <a:txBody>
                    <a:bodyPr/>
                    <a:lstStyle/>
                    <a:p>
                      <a:pPr algn="ctr" fontAlgn="ctr"/>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99%</a:t>
                      </a:r>
                      <a:endParaRPr lang="en-US"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979666318"/>
                  </a:ext>
                </a:extLst>
              </a:tr>
              <a:tr h="371358">
                <a:tc>
                  <a:txBody>
                    <a:bodyPr/>
                    <a:lstStyle/>
                    <a:p>
                      <a:pPr algn="ctr" fontAlgn="ct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a:effectLst/>
                        </a:rPr>
                        <a:t>99.90%</a:t>
                      </a:r>
                      <a:endParaRPr lang="en-US"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224150129"/>
                  </a:ext>
                </a:extLst>
              </a:tr>
            </a:tbl>
          </a:graphicData>
        </a:graphic>
      </p:graphicFrame>
    </p:spTree>
    <p:extLst>
      <p:ext uri="{BB962C8B-B14F-4D97-AF65-F5344CB8AC3E}">
        <p14:creationId xmlns:p14="http://schemas.microsoft.com/office/powerpoint/2010/main" val="19344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9464-DBA0-4979-AF0F-8657B51629E6}"/>
              </a:ext>
            </a:extLst>
          </p:cNvPr>
          <p:cNvSpPr>
            <a:spLocks noGrp="1"/>
          </p:cNvSpPr>
          <p:nvPr>
            <p:ph type="title"/>
          </p:nvPr>
        </p:nvSpPr>
        <p:spPr/>
        <p:txBody>
          <a:bodyPr/>
          <a:lstStyle/>
          <a:p>
            <a:pPr algn="ctr"/>
            <a:r>
              <a:rPr lang="en-US" dirty="0"/>
              <a:t>Further Analysis </a:t>
            </a:r>
          </a:p>
        </p:txBody>
      </p:sp>
      <p:sp>
        <p:nvSpPr>
          <p:cNvPr id="3" name="Content Placeholder 2">
            <a:extLst>
              <a:ext uri="{FF2B5EF4-FFF2-40B4-BE49-F238E27FC236}">
                <a16:creationId xmlns:a16="http://schemas.microsoft.com/office/drawing/2014/main" id="{F7413D13-1466-477A-8328-8032C5B145CC}"/>
              </a:ext>
            </a:extLst>
          </p:cNvPr>
          <p:cNvSpPr>
            <a:spLocks noGrp="1"/>
          </p:cNvSpPr>
          <p:nvPr>
            <p:ph idx="1"/>
          </p:nvPr>
        </p:nvSpPr>
        <p:spPr/>
        <p:txBody>
          <a:bodyPr>
            <a:normAutofit fontScale="85000" lnSpcReduction="10000"/>
          </a:bodyPr>
          <a:lstStyle/>
          <a:p>
            <a:r>
              <a:rPr lang="en-US" dirty="0"/>
              <a:t>My hypothesis was wrong</a:t>
            </a:r>
          </a:p>
          <a:p>
            <a:r>
              <a:rPr lang="en-US" dirty="0"/>
              <a:t>As you can see many of the high statistical significance results occurs at the all-encompassing equation number 10/variables</a:t>
            </a:r>
          </a:p>
          <a:p>
            <a:r>
              <a:rPr lang="en-US" dirty="0"/>
              <a:t>Strength of legal rights, and foreign direct investment net flows variables was often statistically significant, but only strength of legal rights variables was economically significant </a:t>
            </a:r>
          </a:p>
          <a:p>
            <a:r>
              <a:rPr lang="en-US" dirty="0"/>
              <a:t>Gini coefficient was often economically significant, but was only significant once during the equation 10(the all-variables equation) </a:t>
            </a:r>
          </a:p>
          <a:p>
            <a:r>
              <a:rPr lang="en-US" dirty="0"/>
              <a:t>In sum efficiency matters more than population for three variables related to efficiency due to Strength of legal rights, foreign direct investment, and Gini coefficient being efficiency/human and fiancé capital variable</a:t>
            </a:r>
          </a:p>
          <a:p>
            <a:endParaRPr lang="en-US" dirty="0"/>
          </a:p>
          <a:p>
            <a:pPr marL="0" indent="0">
              <a:buNone/>
            </a:pPr>
            <a:endParaRPr lang="en-US" dirty="0"/>
          </a:p>
        </p:txBody>
      </p:sp>
    </p:spTree>
    <p:extLst>
      <p:ext uri="{BB962C8B-B14F-4D97-AF65-F5344CB8AC3E}">
        <p14:creationId xmlns:p14="http://schemas.microsoft.com/office/powerpoint/2010/main" val="4197630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1AB1-40C5-407E-A6F6-D042CC3AE199}"/>
              </a:ext>
            </a:extLst>
          </p:cNvPr>
          <p:cNvSpPr>
            <a:spLocks noGrp="1"/>
          </p:cNvSpPr>
          <p:nvPr>
            <p:ph type="title"/>
          </p:nvPr>
        </p:nvSpPr>
        <p:spPr/>
        <p:txBody>
          <a:bodyPr/>
          <a:lstStyle/>
          <a:p>
            <a:pPr algn="ctr"/>
            <a:br>
              <a:rPr lang="en-US" dirty="0"/>
            </a:br>
            <a:r>
              <a:rPr lang="en-US" dirty="0"/>
              <a:t>Likely Reasoning</a:t>
            </a:r>
          </a:p>
        </p:txBody>
      </p:sp>
      <p:sp>
        <p:nvSpPr>
          <p:cNvPr id="3" name="Content Placeholder 2">
            <a:extLst>
              <a:ext uri="{FF2B5EF4-FFF2-40B4-BE49-F238E27FC236}">
                <a16:creationId xmlns:a16="http://schemas.microsoft.com/office/drawing/2014/main" id="{EFC8874F-5E71-46DC-9A74-E6ED3645C6B8}"/>
              </a:ext>
            </a:extLst>
          </p:cNvPr>
          <p:cNvSpPr>
            <a:spLocks noGrp="1"/>
          </p:cNvSpPr>
          <p:nvPr>
            <p:ph idx="1"/>
          </p:nvPr>
        </p:nvSpPr>
        <p:spPr/>
        <p:txBody>
          <a:bodyPr>
            <a:normAutofit fontScale="92500" lnSpcReduction="10000"/>
          </a:bodyPr>
          <a:lstStyle/>
          <a:p>
            <a:r>
              <a:rPr lang="en-US" dirty="0"/>
              <a:t>You cannot create a large economy without investment, and investment requires investors wanting to invest in your country</a:t>
            </a:r>
          </a:p>
          <a:p>
            <a:r>
              <a:rPr lang="en-US" dirty="0"/>
              <a:t>Investors don’t want to invest in a country where they can get kidnapped, have to bribe official to get anything done(likely because doing so create problems in their own country), or know the right person</a:t>
            </a:r>
          </a:p>
          <a:p>
            <a:r>
              <a:rPr lang="en-US" dirty="0"/>
              <a:t>They also want to know if they get sued, or pressured by the public that their assets aren’t going to be nationalized </a:t>
            </a:r>
          </a:p>
          <a:p>
            <a:r>
              <a:rPr lang="en-US" dirty="0"/>
              <a:t>They also want a country with rule of law, where journalists can report the news fairly, and accurately so that they have information about the country they are investing in. </a:t>
            </a:r>
          </a:p>
          <a:p>
            <a:endParaRPr lang="en-US" dirty="0"/>
          </a:p>
          <a:p>
            <a:endParaRPr lang="en-US" dirty="0"/>
          </a:p>
        </p:txBody>
      </p:sp>
    </p:spTree>
    <p:extLst>
      <p:ext uri="{BB962C8B-B14F-4D97-AF65-F5344CB8AC3E}">
        <p14:creationId xmlns:p14="http://schemas.microsoft.com/office/powerpoint/2010/main" val="1287184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668</TotalTime>
  <Words>954</Words>
  <Application>Microsoft Office PowerPoint</Application>
  <PresentationFormat>Widescreen</PresentationFormat>
  <Paragraphs>187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Gallery</vt:lpstr>
      <vt:lpstr>More People Less Economic Growth </vt:lpstr>
      <vt:lpstr>Background</vt:lpstr>
      <vt:lpstr> Why I wanted to study this </vt:lpstr>
      <vt:lpstr>My Paper</vt:lpstr>
      <vt:lpstr>My Project</vt:lpstr>
      <vt:lpstr>PowerPoint Presentation</vt:lpstr>
      <vt:lpstr>Here is my significance Level Analysis </vt:lpstr>
      <vt:lpstr>Further Analysis </vt:lpstr>
      <vt:lpstr> Likely Reasoning</vt:lpstr>
      <vt:lpstr>Solutions to Economic growth based on these findings</vt:lpstr>
      <vt:lpstr> Problems with these findings</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People Less Economic Growth </dc:title>
  <dc:creator>Gary Yu</dc:creator>
  <cp:lastModifiedBy>Gary Yu</cp:lastModifiedBy>
  <cp:revision>43</cp:revision>
  <dcterms:created xsi:type="dcterms:W3CDTF">2021-07-22T20:15:11Z</dcterms:created>
  <dcterms:modified xsi:type="dcterms:W3CDTF">2021-07-26T03:18:33Z</dcterms:modified>
</cp:coreProperties>
</file>