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3a356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3a356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e284cc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e284cc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3a3561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3a3561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3a3561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3a3561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06d540cd88be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06d540cd88be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06d540cd88be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c06d540cd88be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c24da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c24da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402104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402104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40210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40210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6251a32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6251a32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6251a3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6251a3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6251a32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6251a32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591ac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591ac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591ac5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591ac5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c24daa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c24daa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c24daa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c24daa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434430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434430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TX08iNH0fTMtl_AD8mk-FBjURZzR_jgo/edit?usp=sharing&amp;ouid=105486064042251929191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hishtank.org/phish_search.php?valid=y&amp;active=y&amp;Search=Sear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ToWdljuBhpvDHO_B0OSmkvlF_EOH17OI/edit?usp=sharing&amp;ouid=105486064042251929191&amp;rtpof=true&amp;sd=tru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internic.com/regi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ana.org/domains/root/d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2fa.directory/int/#banking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SD-3wpI6XTYiobNNo7sC9MdeHz7TKWCz/edit?usp=sharing&amp;ouid=105486064042251929191&amp;rtpof=true&amp;sd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Sf9SkdHEVGdR5JYe7bMpJFdtlxgWYVHT/edit?usp=sharing&amp;ouid=105486064042251929191&amp;rtpof=true&amp;sd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THPxaJitsBGbIXrXVxqLdmXNaY3yahZO/edit?usp=sharing&amp;ouid=105486064042251929191&amp;rtpof=true&amp;sd=tru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2022/04/26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關鍵字抓取&amp;&amp;顯示的欄位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94750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針對標籤的關鍵字進行抓取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要顯示的部分有：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Domain Name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Registrar(註冊商)相關資訊：姓名、電話、地址、URL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Registrant(註冊人)相關資訊：姓名、電話、地址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Updated Date(域名更新日期)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Creation Date(域名創建日期)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Expiry Date(域名到期日)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整理欄位關鍵字doc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0"/>
            <a:ext cx="777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❖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※Registrar詳細資料是以.pl、.nl作為參考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※Registrant詳細資料是以.tw作為參考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*因上述TLD回傳格式是以大區塊的方式，無法抓取Tag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1" name="Google Shape;131;p23"/>
          <p:cNvGrpSpPr/>
          <p:nvPr/>
        </p:nvGrpSpPr>
        <p:grpSpPr>
          <a:xfrm>
            <a:off x="195250" y="1307300"/>
            <a:ext cx="2295525" cy="2420575"/>
            <a:chOff x="195250" y="1307300"/>
            <a:chExt cx="2295525" cy="2420575"/>
          </a:xfrm>
        </p:grpSpPr>
        <p:pic>
          <p:nvPicPr>
            <p:cNvPr id="132" name="Google Shape;13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5250" y="1689525"/>
              <a:ext cx="2295525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3"/>
            <p:cNvSpPr/>
            <p:nvPr/>
          </p:nvSpPr>
          <p:spPr>
            <a:xfrm>
              <a:off x="195250" y="1307300"/>
              <a:ext cx="22335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.pl</a:t>
              </a:r>
              <a:endParaRPr/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2687875" y="1307300"/>
            <a:ext cx="2233500" cy="1820500"/>
            <a:chOff x="2773050" y="1307300"/>
            <a:chExt cx="2233500" cy="1820500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3050" y="1689525"/>
              <a:ext cx="2019300" cy="143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3"/>
            <p:cNvSpPr/>
            <p:nvPr/>
          </p:nvSpPr>
          <p:spPr>
            <a:xfrm>
              <a:off x="2773050" y="1307300"/>
              <a:ext cx="22335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.nl</a:t>
              </a: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5118475" y="1307300"/>
            <a:ext cx="4025525" cy="2934925"/>
            <a:chOff x="5118475" y="1307300"/>
            <a:chExt cx="4025525" cy="2934925"/>
          </a:xfrm>
        </p:grpSpPr>
        <p:pic>
          <p:nvPicPr>
            <p:cNvPr id="138" name="Google Shape;138;p23"/>
            <p:cNvPicPr preferRelativeResize="0"/>
            <p:nvPr/>
          </p:nvPicPr>
          <p:blipFill rotWithShape="1">
            <a:blip r:embed="rId5">
              <a:alphaModFix/>
            </a:blip>
            <a:srcRect b="0" l="0" r="3288" t="0"/>
            <a:stretch/>
          </p:blipFill>
          <p:spPr>
            <a:xfrm>
              <a:off x="5118475" y="1689525"/>
              <a:ext cx="4025525" cy="255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3"/>
            <p:cNvSpPr/>
            <p:nvPr/>
          </p:nvSpPr>
          <p:spPr>
            <a:xfrm>
              <a:off x="5118475" y="1307300"/>
              <a:ext cx="38637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.tw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後期測試</a:t>
            </a:r>
            <a:r>
              <a:rPr lang="zh-TW" sz="3500"/>
              <a:t>：</a:t>
            </a:r>
            <a:endParaRPr sz="35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利用PhishTank做測試</a:t>
            </a:r>
            <a:br>
              <a:rPr lang="zh-TW"/>
            </a:br>
            <a:r>
              <a:rPr b="1" lang="zh-TW">
                <a:solidFill>
                  <a:srgbClr val="3E3E3E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PhishTank 世界級反釣魚資料庫，快速檢測網站安全並保護個資</a:t>
            </a:r>
            <a:endParaRPr b="1">
              <a:solidFill>
                <a:srgbClr val="3E3E3E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E3E3E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https://phishtank.org/phish_search.php?valid=y&amp;active=y&amp;Search=Search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利用已經證明為釣魚網站，且還在線上的網站進行測試及新增TLD、欄位分析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發現問題</a:t>
            </a:r>
            <a:r>
              <a:rPr lang="zh-TW" sz="3500"/>
              <a:t>：</a:t>
            </a:r>
            <a:endParaRPr sz="35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Whois</a:t>
            </a:r>
            <a:r>
              <a:rPr lang="zh-TW"/>
              <a:t>僅僅只是抓取網站相關information，使用者可能僅靠這些資訊還是無法判斷網站安全性，因此可能還是需要靠</a:t>
            </a:r>
            <a:r>
              <a:rPr b="1" lang="zh-TW"/>
              <a:t>釣魚網站檢查的網站</a:t>
            </a:r>
            <a:r>
              <a:rPr lang="zh-TW"/>
              <a:t>來幫忙。</a:t>
            </a:r>
            <a:br>
              <a:rPr lang="zh-TW"/>
            </a:br>
            <a:r>
              <a:rPr lang="zh-TW"/>
              <a:t>(此部分需做網頁爬蟲，需要研究)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預計後期工作：</a:t>
            </a:r>
            <a:endParaRPr sz="35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由於現在網站爬蟲卡在「無法擷取到完整網頁」，推斷可能是：</a:t>
            </a:r>
            <a:br>
              <a:rPr lang="zh-TW"/>
            </a:br>
            <a:r>
              <a:rPr lang="zh-TW"/>
              <a:t>1.需要研究動態網頁抓取及傳遞參數部分(目前是以</a:t>
            </a:r>
            <a:r>
              <a:rPr b="1" lang="zh-TW"/>
              <a:t>ScamAdviser</a:t>
            </a:r>
            <a:r>
              <a:rPr lang="zh-TW"/>
              <a:t>為主)</a:t>
            </a:r>
            <a:br>
              <a:rPr lang="zh-TW"/>
            </a:br>
            <a:r>
              <a:rPr lang="zh-TW"/>
              <a:t>2.若第一點無法完成，則需要考慮</a:t>
            </a:r>
            <a:r>
              <a:rPr lang="zh-TW" u="sng"/>
              <a:t>其他釣魚網址檢查的網站</a:t>
            </a:r>
            <a:br>
              <a:rPr lang="zh-TW"/>
            </a:br>
            <a:r>
              <a:rPr lang="zh-TW"/>
              <a:t>3.使用其他釣魚檢查網站，</a:t>
            </a:r>
            <a:r>
              <a:rPr b="1" lang="zh-TW"/>
              <a:t>需要先評估該網站的可信度</a:t>
            </a:r>
            <a:r>
              <a:rPr lang="zh-TW"/>
              <a:t>，若</a:t>
            </a:r>
            <a:r>
              <a:rPr lang="zh-TW" u="sng"/>
              <a:t>其餘網站都無法正   確抓取到完整網頁</a:t>
            </a:r>
            <a:r>
              <a:rPr lang="zh-TW"/>
              <a:t>，則還是只能用</a:t>
            </a:r>
            <a:r>
              <a:rPr b="1" lang="zh-TW"/>
              <a:t>原本的Whois</a:t>
            </a:r>
            <a:r>
              <a:rPr lang="zh-TW"/>
              <a:t>來提供使用者資料(則需要用PhishTank中提供的資料做大量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測試</a:t>
            </a:r>
            <a:r>
              <a:rPr lang="zh-TW"/>
              <a:t>)</a:t>
            </a:r>
            <a:br>
              <a:rPr lang="zh-TW"/>
            </a:br>
            <a:r>
              <a:rPr lang="zh-TW"/>
              <a:t>4.倘</a:t>
            </a:r>
            <a:r>
              <a:rPr b="1" lang="zh-TW"/>
              <a:t>若成功抓取完整網頁</a:t>
            </a:r>
            <a:r>
              <a:rPr lang="zh-TW"/>
              <a:t>，則Whois的抓取(splitting_field function)可以移除</a:t>
            </a:r>
            <a:br>
              <a:rPr lang="zh-TW"/>
            </a:br>
            <a:r>
              <a:rPr lang="zh-TW"/>
              <a:t>用(</a:t>
            </a:r>
            <a:r>
              <a:rPr b="1" lang="zh-TW" u="sng"/>
              <a:t>使用爬蟲來抓取資訊就好</a:t>
            </a:r>
            <a:r>
              <a:rPr lang="zh-TW"/>
              <a:t>，就不用額外對資訊進行關鍵字)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分項</a:t>
            </a:r>
            <a:r>
              <a:rPr lang="zh-TW" sz="3500"/>
              <a:t>工作：</a:t>
            </a:r>
            <a:endParaRPr sz="35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使用</a:t>
            </a:r>
            <a:r>
              <a:rPr b="1" lang="zh-TW"/>
              <a:t>XML(須放在Resource底下)</a:t>
            </a:r>
            <a:r>
              <a:rPr lang="zh-TW"/>
              <a:t>檔來儲存使用者輸入網址及選擇的匹配模式</a:t>
            </a:r>
            <a:br>
              <a:rPr lang="zh-TW"/>
            </a:br>
            <a:r>
              <a:rPr lang="zh-TW"/>
              <a:t>1.寫一個function用來讀取XML檔案(XML的節點格式需要討論)</a:t>
            </a:r>
            <a:br>
              <a:rPr lang="zh-TW"/>
            </a:br>
            <a:r>
              <a:rPr lang="zh-TW"/>
              <a:t>2.Layout需要新增額外元件讓</a:t>
            </a:r>
            <a:r>
              <a:rPr b="1" lang="zh-TW"/>
              <a:t>使用者自行添加安全網址</a:t>
            </a:r>
            <a:r>
              <a:rPr lang="zh-TW"/>
              <a:t>及</a:t>
            </a:r>
            <a:r>
              <a:rPr b="1" lang="zh-TW"/>
              <a:t>匹配模式(需要調整Layout版面)</a:t>
            </a:r>
            <a:br>
              <a:rPr b="1" lang="zh-TW"/>
            </a:br>
            <a:r>
              <a:rPr lang="zh-TW"/>
              <a:t>3.需要設計元件及事件處理流程 評分機制：</a:t>
            </a:r>
            <a:br>
              <a:rPr lang="zh-TW"/>
            </a:br>
            <a:r>
              <a:rPr lang="zh-TW"/>
              <a:t>使用者檢查網址時順便加入網址，並選擇匹配模式</a:t>
            </a:r>
            <a:br>
              <a:rPr lang="zh-TW"/>
            </a:br>
            <a:r>
              <a:rPr lang="zh-TW"/>
              <a:t>使用者自己額外新增網址並選擇匹配模式</a:t>
            </a:r>
            <a:br>
              <a:rPr lang="zh-TW"/>
            </a:br>
            <a:r>
              <a:rPr lang="zh-TW"/>
              <a:t>使用者事後修改網址及匹配模式</a:t>
            </a:r>
            <a:br>
              <a:rPr lang="zh-TW"/>
            </a:br>
            <a:r>
              <a:rPr lang="zh-TW"/>
              <a:t>安全網址在Layout上的顯示方式(是否要顯示匹配模式為何？要另外用Layout來顯示還是同個元件Slide就好)</a:t>
            </a:r>
            <a:br>
              <a:rPr lang="zh-TW"/>
            </a:br>
            <a:r>
              <a:rPr lang="zh-TW"/>
              <a:t>4.新手引導新增匹配模式說明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050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icrosoft JhengHei"/>
              <a:buChar char="●"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關於Whois 回傳資料可信賴程度：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由於查找的Whois Server都是IANA網站裡下登記的Server，所以在一定程度上是可信賴的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icrosoft JhengHei"/>
              <a:buChar char="●"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Registrar/ Registrant  </a:t>
            </a: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註冊商/註冊人區別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25225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註冊者是網域的註冊持有人，在註冊約期內具備網域的「使用權」。網域註冊約期可以無限續購，不過一次最多只能續約 10 年。註冊者視同網域的「擁有者」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Google Domains 即為註冊商，會與註冊者、網域擁有者和網域註冊管理機構合作。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註冊商：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販售網域名稱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提供註冊服務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提供適用於網域的其他附加價值服務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InterNIC 負責維護經認證註冊商的目錄，網址為 </a:t>
            </a:r>
            <a:r>
              <a:rPr lang="zh-TW" sz="1600">
                <a:solidFill>
                  <a:srgbClr val="0B57D0"/>
                </a:solidFill>
                <a:highlight>
                  <a:srgbClr val="FFFFFF"/>
                </a:highlight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www.internic.com/regist.html</a:t>
            </a: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25" y="186238"/>
            <a:ext cx="7041000" cy="4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64400"/>
            <a:ext cx="8520600" cy="31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進度說明(一)：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整理測試網址和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不同TLD對應的Server回傳格式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因不同的TLD需要去不同的Server抓取資料，不同的Server回傳回來的格式也不同，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所以不可能一一查驗所有Server回傳的資料</a:t>
            </a:r>
            <a:b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https://www.iana.org/domains/root/db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(紀錄TLD和對應的Server)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光是iana紀錄底下的TLD就有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1530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個左右，有些已經廢除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就算真的蒐集了所有的TLD Server，也不一定有相對應的網址可以做測試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所以先整理提供2FA功能的網站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https://2fa.directory/int/#banking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9470"/>
            <a:ext cx="9144001" cy="18255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954075"/>
            <a:ext cx="852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登入網址整理doc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(整理在這份文件中，共有102頁，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2139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個網址)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以主頁面+登入頁面為一組整理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121500" y="535800"/>
            <a:ext cx="27108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以Software token</a:t>
            </a:r>
            <a:r>
              <a:rPr lang="zh-TW">
                <a:solidFill>
                  <a:schemeClr val="dk1"/>
                </a:solidFill>
              </a:rPr>
              <a:t>有打勾的為主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(標記為 </a:t>
            </a:r>
            <a:r>
              <a:rPr b="1" lang="zh-TW">
                <a:solidFill>
                  <a:schemeClr val="dk1"/>
                </a:solidFill>
              </a:rPr>
              <a:t>i </a:t>
            </a:r>
            <a:r>
              <a:rPr lang="zh-TW">
                <a:solidFill>
                  <a:schemeClr val="dk1"/>
                </a:solidFill>
              </a:rPr>
              <a:t>的通常是要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下載特定的或該網站提供的App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故不列入測試內)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400825" y="1607350"/>
            <a:ext cx="300000" cy="65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51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抓取不同TLD回傳的格式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先將TLD對應的Server加入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whois_server.xml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清單中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根據蒐集到的2FA網站，共有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54種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並將格式整理在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Server回傳格式doc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根據Tag Name及Tag和內容不同行，整理出約略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七種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不同的格式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對Tag和內容不同行進行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Regex正則表達處理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function splitting_field處理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18525"/>
            <a:ext cx="8520600" cy="31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進度說明(二)：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整理Tag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關鍵字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613375"/>
            <a:ext cx="8839200" cy="341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欄位處理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01225" y="2833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以此為例，若要得到Registrant資訊，只判斷該行含有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Registrant是行不通的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先將得到的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message依照換行符號分為多個token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，判斷該token是否為Tag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且下一行是否為內容，若是的話，進行字串串接(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切割欄位處理結果doc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1697800" y="879350"/>
            <a:ext cx="7381850" cy="1692400"/>
            <a:chOff x="401225" y="879350"/>
            <a:chExt cx="7381850" cy="1692400"/>
          </a:xfrm>
        </p:grpSpPr>
        <p:pic>
          <p:nvPicPr>
            <p:cNvPr id="112" name="Google Shape;11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1225" y="879350"/>
              <a:ext cx="3531362" cy="169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1"/>
            <p:cNvSpPr/>
            <p:nvPr/>
          </p:nvSpPr>
          <p:spPr>
            <a:xfrm>
              <a:off x="1350200" y="879350"/>
              <a:ext cx="20574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Tag(</a:t>
              </a:r>
              <a:r>
                <a:rPr lang="zh-TW"/>
                <a:t>結尾為</a:t>
              </a:r>
              <a:r>
                <a:rPr b="1" lang="zh-TW"/>
                <a:t>：</a:t>
              </a:r>
              <a:r>
                <a:rPr lang="zh-TW"/>
                <a:t>的字串</a:t>
              </a:r>
              <a:r>
                <a:rPr lang="zh-TW"/>
                <a:t>)</a:t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2546750" y="1121575"/>
              <a:ext cx="38505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內容一(前有多個空白且結為不為</a:t>
              </a:r>
              <a:r>
                <a:rPr b="1" lang="zh-TW"/>
                <a:t>：</a:t>
              </a:r>
              <a:r>
                <a:rPr lang="zh-TW"/>
                <a:t>的字串)</a:t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3932575" y="1395950"/>
              <a:ext cx="38505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內容二(前有多個空白且結為不為</a:t>
              </a:r>
              <a:r>
                <a:rPr b="1" lang="zh-TW"/>
                <a:t>：</a:t>
              </a:r>
              <a:r>
                <a:rPr lang="zh-TW"/>
                <a:t>的字串)</a:t>
              </a:r>
              <a:endParaRPr/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925" y="3868775"/>
            <a:ext cx="4051674" cy="10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637575" y="879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]</a:t>
            </a:r>
            <a:endParaRPr sz="1200"/>
          </a:p>
        </p:txBody>
      </p:sp>
      <p:sp>
        <p:nvSpPr>
          <p:cNvPr id="118" name="Google Shape;118;p21"/>
          <p:cNvSpPr/>
          <p:nvPr/>
        </p:nvSpPr>
        <p:spPr>
          <a:xfrm>
            <a:off x="637575" y="1160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+1]</a:t>
            </a:r>
            <a:endParaRPr sz="1200"/>
          </a:p>
        </p:txBody>
      </p:sp>
      <p:sp>
        <p:nvSpPr>
          <p:cNvPr id="119" name="Google Shape;119;p21"/>
          <p:cNvSpPr/>
          <p:nvPr/>
        </p:nvSpPr>
        <p:spPr>
          <a:xfrm>
            <a:off x="637575" y="1441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+2]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