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5"/>
  </p:notes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Objects="1" showGuides="1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5E0D-B76F-47A8-91B1-C71AD6BE59C3}" type="datetimeFigureOut">
              <a:rPr lang="en-GB" smtClean="0"/>
              <a:t>15/05/2018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EC2AB-FD5C-4EF7-AF8D-FB95907AF3A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13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500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254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47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39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71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171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075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7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265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80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1125538"/>
            <a:ext cx="11857565" cy="31527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3" y="1605600"/>
            <a:ext cx="8593668" cy="70250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3601" y="4179682"/>
            <a:ext cx="11862000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pic>
        <p:nvPicPr>
          <p:cNvPr id="23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334431" y="6508356"/>
            <a:ext cx="276467" cy="179340"/>
          </a:xfrm>
        </p:spPr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sp>
        <p:nvSpPr>
          <p:cNvPr id="26" name="SD_FLD_Author"/>
          <p:cNvSpPr txBox="1">
            <a:spLocks noChangeArrowheads="1"/>
          </p:cNvSpPr>
          <p:nvPr userDrawn="1"/>
        </p:nvSpPr>
        <p:spPr bwMode="auto">
          <a:xfrm>
            <a:off x="334431" y="3542827"/>
            <a:ext cx="8593670" cy="29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altLang="ja-JP" sz="18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D_FLD_DocumentDate"/>
          <p:cNvSpPr/>
          <p:nvPr userDrawn="1"/>
        </p:nvSpPr>
        <p:spPr>
          <a:xfrm>
            <a:off x="334433" y="3834426"/>
            <a:ext cx="8593668" cy="33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sz="18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D_FLD_DocumentNumber"/>
          <p:cNvSpPr txBox="1">
            <a:spLocks noChangeArrowheads="1"/>
          </p:cNvSpPr>
          <p:nvPr userDrawn="1"/>
        </p:nvSpPr>
        <p:spPr bwMode="auto">
          <a:xfrm>
            <a:off x="1886137" y="6508356"/>
            <a:ext cx="4109851" cy="18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8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0" name="SD_FLD_BusinessAreaName"/>
          <p:cNvSpPr/>
          <p:nvPr userDrawn="1"/>
        </p:nvSpPr>
        <p:spPr>
          <a:xfrm>
            <a:off x="334431" y="1360800"/>
            <a:ext cx="8593669" cy="209126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Subtitle 2"/>
          <p:cNvSpPr>
            <a:spLocks noGrp="1"/>
          </p:cNvSpPr>
          <p:nvPr>
            <p:ph type="subTitle" idx="1"/>
          </p:nvPr>
        </p:nvSpPr>
        <p:spPr>
          <a:xfrm>
            <a:off x="334962" y="2420888"/>
            <a:ext cx="8593137" cy="648072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963" y="1270801"/>
            <a:ext cx="5659437" cy="464263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99188" y="1268413"/>
            <a:ext cx="5657452" cy="4645025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267200"/>
            <a:ext cx="11856000" cy="4643438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56069"/>
            <a:ext cx="11861800" cy="257369"/>
          </a:xfrm>
          <a:solidFill>
            <a:schemeClr val="bg1">
              <a:alpha val="70000"/>
            </a:schemeClr>
          </a:solidFill>
        </p:spPr>
        <p:txBody>
          <a:bodyPr wrap="square" lIns="334800" tIns="36000" rIns="33480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934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268413"/>
            <a:ext cx="11856640" cy="4645025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8" name="Table Placeholder 11">
            <a:extLst>
              <a:ext uri="{FF2B5EF4-FFF2-40B4-BE49-F238E27FC236}">
                <a16:creationId xmlns:a16="http://schemas.microsoft.com/office/drawing/2014/main" id="{2C46DE60-69E8-4524-B675-3EBD90039E2D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0" y="5796519"/>
            <a:ext cx="11856000" cy="2794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073045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with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412C1D-AC81-4F31-9EE1-E1F8DAC2AA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9200"/>
            <a:ext cx="11861800" cy="5652000"/>
          </a:xfrm>
          <a:custGeom>
            <a:avLst/>
            <a:gdLst>
              <a:gd name="connsiteX0" fmla="*/ 0 w 11861800"/>
              <a:gd name="connsiteY0" fmla="*/ 0 h 5356187"/>
              <a:gd name="connsiteX1" fmla="*/ 11861800 w 11861800"/>
              <a:gd name="connsiteY1" fmla="*/ 0 h 5356187"/>
              <a:gd name="connsiteX2" fmla="*/ 11861800 w 11861800"/>
              <a:gd name="connsiteY2" fmla="*/ 1088368 h 5356187"/>
              <a:gd name="connsiteX3" fmla="*/ 11856000 w 11861800"/>
              <a:gd name="connsiteY3" fmla="*/ 1088368 h 5356187"/>
              <a:gd name="connsiteX4" fmla="*/ 11856000 w 11861800"/>
              <a:gd name="connsiteY4" fmla="*/ 5356187 h 5356187"/>
              <a:gd name="connsiteX5" fmla="*/ 0 w 11861800"/>
              <a:gd name="connsiteY5" fmla="*/ 5356187 h 5356187"/>
              <a:gd name="connsiteX6" fmla="*/ 0 w 11861800"/>
              <a:gd name="connsiteY6" fmla="*/ 1088368 h 5356187"/>
              <a:gd name="connsiteX7" fmla="*/ 0 w 11861800"/>
              <a:gd name="connsiteY7" fmla="*/ 676500 h 535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800" h="5356187">
                <a:moveTo>
                  <a:pt x="0" y="0"/>
                </a:moveTo>
                <a:lnTo>
                  <a:pt x="11861800" y="0"/>
                </a:lnTo>
                <a:lnTo>
                  <a:pt x="11861800" y="1088368"/>
                </a:lnTo>
                <a:lnTo>
                  <a:pt x="11856000" y="1088368"/>
                </a:lnTo>
                <a:lnTo>
                  <a:pt x="11856000" y="5356187"/>
                </a:lnTo>
                <a:lnTo>
                  <a:pt x="0" y="5356187"/>
                </a:lnTo>
                <a:lnTo>
                  <a:pt x="0" y="1088368"/>
                </a:lnTo>
                <a:lnTo>
                  <a:pt x="0" y="67650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346200"/>
            <a:ext cx="8928100" cy="1107026"/>
          </a:xfrm>
          <a:solidFill>
            <a:schemeClr val="accent4">
              <a:alpha val="80000"/>
            </a:schemeClr>
          </a:solidFill>
        </p:spPr>
        <p:txBody>
          <a:bodyPr lIns="334800" tIns="334800" rIns="540000" bIns="334800" anchor="t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Table Placeholder 11"/>
          <p:cNvSpPr>
            <a:spLocks noGrp="1"/>
          </p:cNvSpPr>
          <p:nvPr>
            <p:ph type="tbl" sz="quarter" idx="15"/>
          </p:nvPr>
        </p:nvSpPr>
        <p:spPr>
          <a:xfrm>
            <a:off x="0" y="5796519"/>
            <a:ext cx="11856000" cy="2794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143022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412C1D-AC81-4F31-9EE1-E1F8DAC2AA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9200"/>
            <a:ext cx="11861800" cy="5652000"/>
          </a:xfrm>
          <a:custGeom>
            <a:avLst/>
            <a:gdLst>
              <a:gd name="connsiteX0" fmla="*/ 0 w 11861800"/>
              <a:gd name="connsiteY0" fmla="*/ 0 h 5356187"/>
              <a:gd name="connsiteX1" fmla="*/ 11861800 w 11861800"/>
              <a:gd name="connsiteY1" fmla="*/ 0 h 5356187"/>
              <a:gd name="connsiteX2" fmla="*/ 11861800 w 11861800"/>
              <a:gd name="connsiteY2" fmla="*/ 1088368 h 5356187"/>
              <a:gd name="connsiteX3" fmla="*/ 11856000 w 11861800"/>
              <a:gd name="connsiteY3" fmla="*/ 1088368 h 5356187"/>
              <a:gd name="connsiteX4" fmla="*/ 11856000 w 11861800"/>
              <a:gd name="connsiteY4" fmla="*/ 5356187 h 5356187"/>
              <a:gd name="connsiteX5" fmla="*/ 0 w 11861800"/>
              <a:gd name="connsiteY5" fmla="*/ 5356187 h 5356187"/>
              <a:gd name="connsiteX6" fmla="*/ 0 w 11861800"/>
              <a:gd name="connsiteY6" fmla="*/ 1088368 h 5356187"/>
              <a:gd name="connsiteX7" fmla="*/ 0 w 11861800"/>
              <a:gd name="connsiteY7" fmla="*/ 676500 h 535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800" h="5356187">
                <a:moveTo>
                  <a:pt x="0" y="0"/>
                </a:moveTo>
                <a:lnTo>
                  <a:pt x="11861800" y="0"/>
                </a:lnTo>
                <a:lnTo>
                  <a:pt x="11861800" y="1088368"/>
                </a:lnTo>
                <a:lnTo>
                  <a:pt x="11856000" y="1088368"/>
                </a:lnTo>
                <a:lnTo>
                  <a:pt x="11856000" y="5356187"/>
                </a:lnTo>
                <a:lnTo>
                  <a:pt x="0" y="5356187"/>
                </a:lnTo>
                <a:lnTo>
                  <a:pt x="0" y="1088368"/>
                </a:lnTo>
                <a:lnTo>
                  <a:pt x="0" y="67650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Table Placeholder 11"/>
          <p:cNvSpPr>
            <a:spLocks noGrp="1"/>
          </p:cNvSpPr>
          <p:nvPr>
            <p:ph type="tbl" sz="quarter" idx="15"/>
          </p:nvPr>
        </p:nvSpPr>
        <p:spPr>
          <a:xfrm>
            <a:off x="0" y="5796519"/>
            <a:ext cx="11856000" cy="2794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150563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1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260350"/>
            <a:ext cx="11857565" cy="31612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262573"/>
            <a:ext cx="11234175" cy="1304415"/>
          </a:xfrm>
        </p:spPr>
        <p:txBody>
          <a:bodyPr anchor="t" anchorCtr="0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3319536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34430" y="3518053"/>
            <a:ext cx="8593669" cy="216024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34430" y="3803626"/>
            <a:ext cx="8593669" cy="27688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Email address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34430" y="4080506"/>
            <a:ext cx="8593669" cy="320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Telephone number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34434" y="5769261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2885" y="4869160"/>
            <a:ext cx="27275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b="1" cap="none" baseline="0" noProof="1">
                <a:solidFill>
                  <a:schemeClr val="tx1"/>
                </a:solidFill>
              </a:rPr>
              <a:t>www.dnvgl.com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44DC3E0-F7AD-4156-9AC3-7521913560CB}"/>
              </a:ext>
            </a:extLst>
          </p:cNvPr>
          <p:cNvSpPr txBox="1">
            <a:spLocks/>
          </p:cNvSpPr>
          <p:nvPr userDrawn="1"/>
        </p:nvSpPr>
        <p:spPr>
          <a:xfrm>
            <a:off x="7464152" y="5446066"/>
            <a:ext cx="4380845" cy="46737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The trademarks DNV GL</a:t>
            </a:r>
            <a:r>
              <a:rPr lang="en-GB" baseline="30000" dirty="0">
                <a:solidFill>
                  <a:schemeClr val="bg1">
                    <a:lumMod val="75000"/>
                  </a:schemeClr>
                </a:solidFill>
              </a:rPr>
              <a:t>®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DNV</a:t>
            </a:r>
            <a:r>
              <a:rPr lang="en-GB" baseline="30000" dirty="0">
                <a:solidFill>
                  <a:schemeClr val="bg1">
                    <a:lumMod val="75000"/>
                  </a:schemeClr>
                </a:solidFill>
              </a:rPr>
              <a:t>®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the Horizon Graphic and Det Norske Veritas</a:t>
            </a:r>
            <a:r>
              <a:rPr lang="en-GB" baseline="30000" dirty="0">
                <a:solidFill>
                  <a:schemeClr val="bg1">
                    <a:lumMod val="75000"/>
                  </a:schemeClr>
                </a:solidFill>
              </a:rPr>
              <a:t>®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en-GB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are the properties of companies in the Det Norske Veritas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4432" y="1268413"/>
            <a:ext cx="11522209" cy="46450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rgbClr val="333333"/>
              </a:buClr>
              <a:buFont typeface="+mj-lt"/>
              <a:buAutoNum type="arabicPeriod"/>
              <a:defRPr b="1"/>
            </a:lvl1pPr>
            <a:lvl2pPr marL="522000" indent="-180000">
              <a:buFont typeface="Wingdings" panose="05000000000000000000" pitchFamily="2" charset="2"/>
              <a:buChar char="§"/>
              <a:defRPr/>
            </a:lvl2pPr>
            <a:lvl3pPr marL="738000">
              <a:defRPr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740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125538"/>
            <a:ext cx="11857567" cy="347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2" y="1728000"/>
            <a:ext cx="1109016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503543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20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sp>
        <p:nvSpPr>
          <p:cNvPr id="19" name="SD_FLD_Document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SD_FLD_BusinessAreaName"/>
          <p:cNvSpPr/>
          <p:nvPr userDrawn="1"/>
        </p:nvSpPr>
        <p:spPr>
          <a:xfrm>
            <a:off x="334431" y="1360800"/>
            <a:ext cx="8593669" cy="209126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6774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26596"/>
            <a:ext cx="11857565" cy="29700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FontTx/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4121994"/>
            <a:ext cx="11857038" cy="17914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2" y="4719836"/>
            <a:ext cx="11090160" cy="1037283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101673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pic>
        <p:nvPicPr>
          <p:cNvPr id="24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sp>
        <p:nvSpPr>
          <p:cNvPr id="20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D_FLD_Document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6" name="SD_FLD_BusinessAreaName"/>
          <p:cNvSpPr/>
          <p:nvPr userDrawn="1"/>
        </p:nvSpPr>
        <p:spPr>
          <a:xfrm>
            <a:off x="334431" y="4352300"/>
            <a:ext cx="8593669" cy="2091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Draft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1125538"/>
            <a:ext cx="11857037" cy="266269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3810227"/>
            <a:ext cx="11857565" cy="21032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3" y="4190400"/>
            <a:ext cx="8593668" cy="736833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3798614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pic>
        <p:nvPicPr>
          <p:cNvPr id="25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sp>
        <p:nvSpPr>
          <p:cNvPr id="21" name="SD_FLD_DocumentNumber"/>
          <p:cNvSpPr txBox="1">
            <a:spLocks noChangeArrowheads="1"/>
          </p:cNvSpPr>
          <p:nvPr userDrawn="1"/>
        </p:nvSpPr>
        <p:spPr bwMode="auto">
          <a:xfrm>
            <a:off x="1886137" y="6508356"/>
            <a:ext cx="4109851" cy="18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8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D_FLD_DocumentDate"/>
          <p:cNvSpPr/>
          <p:nvPr userDrawn="1"/>
        </p:nvSpPr>
        <p:spPr>
          <a:xfrm>
            <a:off x="334433" y="5660878"/>
            <a:ext cx="8593668" cy="2525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sz="14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D_FLD_Author"/>
          <p:cNvSpPr txBox="1">
            <a:spLocks noChangeArrowheads="1"/>
          </p:cNvSpPr>
          <p:nvPr userDrawn="1"/>
        </p:nvSpPr>
        <p:spPr bwMode="auto">
          <a:xfrm>
            <a:off x="334431" y="5409220"/>
            <a:ext cx="8593670" cy="24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0"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altLang="ja-JP" sz="14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D_FLD_BusinessAreaName"/>
          <p:cNvSpPr/>
          <p:nvPr userDrawn="1"/>
        </p:nvSpPr>
        <p:spPr>
          <a:xfrm>
            <a:off x="334431" y="3944453"/>
            <a:ext cx="8593669" cy="2091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334431" y="5039166"/>
            <a:ext cx="8593670" cy="324036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0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2506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60349"/>
            <a:ext cx="11857565" cy="56502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268761"/>
            <a:ext cx="8593667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794703"/>
            <a:ext cx="11856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60349"/>
            <a:ext cx="11856000" cy="565027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268761"/>
            <a:ext cx="8593667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4"/>
          </p:nvPr>
        </p:nvSpPr>
        <p:spPr>
          <a:xfrm>
            <a:off x="0" y="5796000"/>
            <a:ext cx="11856000" cy="2794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439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1" y="1268414"/>
            <a:ext cx="5659969" cy="464502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188" y="1268414"/>
            <a:ext cx="5657454" cy="464502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970248"/>
            <a:ext cx="5659967" cy="575287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187" y="970248"/>
            <a:ext cx="5657453" cy="5760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334431" y="1627201"/>
            <a:ext cx="5659969" cy="428623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199188" y="1627201"/>
            <a:ext cx="5657454" cy="428623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1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-1" b="-44689"/>
          <a:stretch/>
        </p:blipFill>
        <p:spPr bwMode="auto">
          <a:xfrm>
            <a:off x="-1" y="6202575"/>
            <a:ext cx="11856377" cy="58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41082"/>
            <a:ext cx="11522208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268412"/>
            <a:ext cx="11522208" cy="4644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433" y="6687696"/>
            <a:ext cx="4141386" cy="17413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4431" y="6508356"/>
            <a:ext cx="276467" cy="1793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" y="951174"/>
            <a:ext cx="11856641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6" name="SD_FLD_Document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65" r:id="rId7"/>
    <p:sldLayoutId id="2147483652" r:id="rId8"/>
    <p:sldLayoutId id="2147483653" r:id="rId9"/>
    <p:sldLayoutId id="2147483664" r:id="rId10"/>
    <p:sldLayoutId id="2147483666" r:id="rId11"/>
    <p:sldLayoutId id="2147483677" r:id="rId12"/>
    <p:sldLayoutId id="2147483675" r:id="rId13"/>
    <p:sldLayoutId id="2147483676" r:id="rId14"/>
    <p:sldLayoutId id="2147483654" r:id="rId15"/>
    <p:sldLayoutId id="2147483655" r:id="rId16"/>
    <p:sldLayoutId id="2147483667" r:id="rId1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8" userDrawn="1">
          <p15:clr>
            <a:srgbClr val="F26B43"/>
          </p15:clr>
        </p15:guide>
        <p15:guide id="2" orient="horz" pos="4160" userDrawn="1">
          <p15:clr>
            <a:srgbClr val="F26B43"/>
          </p15:clr>
        </p15:guide>
        <p15:guide id="3" orient="horz" pos="848" userDrawn="1">
          <p15:clr>
            <a:srgbClr val="F26B43"/>
          </p15:clr>
        </p15:guide>
        <p15:guide id="4" orient="horz" pos="800" userDrawn="1">
          <p15:clr>
            <a:srgbClr val="F26B43"/>
          </p15:clr>
        </p15:guide>
        <p15:guide id="5" orient="horz" pos="3728" userDrawn="1">
          <p15:clr>
            <a:srgbClr val="F26B43"/>
          </p15:clr>
        </p15:guide>
        <p15:guide id="6" pos="1928" userDrawn="1">
          <p15:clr>
            <a:srgbClr val="F26B43"/>
          </p15:clr>
        </p15:guide>
        <p15:guide id="7" pos="208" userDrawn="1">
          <p15:clr>
            <a:srgbClr val="F26B43"/>
          </p15:clr>
        </p15:guide>
        <p15:guide id="8" pos="7472" userDrawn="1">
          <p15:clr>
            <a:srgbClr val="F26B43"/>
          </p15:clr>
        </p15:guide>
        <p15:guide id="9" pos="5752" userDrawn="1">
          <p15:clr>
            <a:srgbClr val="F26B43"/>
          </p15:clr>
        </p15:guide>
        <p15:guide id="10" pos="5624" userDrawn="1">
          <p15:clr>
            <a:srgbClr val="F26B43"/>
          </p15:clr>
        </p15:guide>
        <p15:guide id="11" pos="3904" userDrawn="1">
          <p15:clr>
            <a:srgbClr val="F26B43"/>
          </p15:clr>
        </p15:guide>
        <p15:guide id="12" pos="3776" userDrawn="1">
          <p15:clr>
            <a:srgbClr val="F26B43"/>
          </p15:clr>
        </p15:guide>
        <p15:guide id="13" pos="20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-1" b="-44689"/>
          <a:stretch/>
        </p:blipFill>
        <p:spPr bwMode="auto">
          <a:xfrm>
            <a:off x="-1" y="6202575"/>
            <a:ext cx="11856377" cy="58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41082"/>
            <a:ext cx="11522208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268412"/>
            <a:ext cx="11522208" cy="4644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433" y="6687696"/>
            <a:ext cx="4141386" cy="17413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4431" y="6508356"/>
            <a:ext cx="276467" cy="1793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" y="951174"/>
            <a:ext cx="11856641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D_FLD_Document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4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4800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StructTagger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Prepared by: </a:t>
            </a:r>
            <a:r>
              <a:rPr lang="en-GB" dirty="0" err="1"/>
              <a:t>Yousra</a:t>
            </a:r>
            <a:r>
              <a:rPr lang="en-GB" dirty="0"/>
              <a:t> </a:t>
            </a:r>
            <a:r>
              <a:rPr lang="en-GB" dirty="0" err="1"/>
              <a:t>Ashfaq</a:t>
            </a:r>
            <a:endParaRPr lang="en-GB" dirty="0"/>
          </a:p>
          <a:p>
            <a:r>
              <a:rPr lang="en-GB" dirty="0"/>
              <a:t>Supervised by : </a:t>
            </a:r>
            <a:r>
              <a:rPr lang="en-US" dirty="0"/>
              <a:t>Thiriloganathan Murugan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91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2. Creating Tag Names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t>10</a:t>
            </a:fld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2348880"/>
            <a:ext cx="4968552" cy="3096344"/>
          </a:xfrm>
        </p:spPr>
      </p:pic>
      <p:sp>
        <p:nvSpPr>
          <p:cNvPr id="7" name="TextBox 6"/>
          <p:cNvSpPr txBox="1"/>
          <p:nvPr/>
        </p:nvSpPr>
        <p:spPr>
          <a:xfrm>
            <a:off x="361951" y="1143116"/>
            <a:ext cx="4313681" cy="2512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Creating the Tags using StructTagger</a:t>
            </a:r>
          </a:p>
        </p:txBody>
      </p:sp>
    </p:spTree>
    <p:extLst>
      <p:ext uri="{BB962C8B-B14F-4D97-AF65-F5344CB8AC3E}">
        <p14:creationId xmlns:p14="http://schemas.microsoft.com/office/powerpoint/2010/main" val="44939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7408" y="998073"/>
            <a:ext cx="11089232" cy="1545923"/>
          </a:xfrm>
        </p:spPr>
        <p:txBody>
          <a:bodyPr>
            <a:noAutofit/>
          </a:bodyPr>
          <a:lstStyle/>
          <a:p>
            <a:r>
              <a:rPr lang="en-US" sz="6000" b="1" dirty="0"/>
              <a:t>Thank you for your time!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3356992"/>
            <a:ext cx="2294227" cy="2133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3356992"/>
            <a:ext cx="2184782" cy="18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5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Thiriloganathan Murugan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Thiriloganathan.Murugan@dnvgl.com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65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Times New Roman" panose="02020603050405020304" pitchFamily="18" charset="0"/>
              </a:rPr>
              <a:t>Problem Statement</a:t>
            </a:r>
            <a:endParaRPr lang="en-GB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process of tagging structural drawings is time consuming. </a:t>
            </a:r>
          </a:p>
          <a:p>
            <a:r>
              <a:rPr lang="en-US" dirty="0"/>
              <a:t>The job of drafting is relatively simple yet tedious</a:t>
            </a:r>
          </a:p>
          <a:p>
            <a:r>
              <a:rPr lang="en-US" dirty="0"/>
              <a:t>It requires two people to complete the process: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Manual Tagging- by an engineer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Tagging in AutoCAD- by a </a:t>
            </a:r>
            <a:r>
              <a:rPr lang="en-US" dirty="0" err="1"/>
              <a:t>draughter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t>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89" y="1941117"/>
            <a:ext cx="1583645" cy="1583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67" y="3882007"/>
            <a:ext cx="1552367" cy="155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6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Times New Roman" panose="02020603050405020304" pitchFamily="18" charset="0"/>
              </a:rPr>
              <a:t>Manual Tags</a:t>
            </a:r>
            <a:endParaRPr lang="en-GB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508094"/>
            <a:ext cx="6792416" cy="377828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57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Times New Roman" panose="02020603050405020304" pitchFamily="18" charset="0"/>
              </a:rPr>
              <a:t>Tags in AutoCAD</a:t>
            </a:r>
            <a:endParaRPr lang="en-GB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268760"/>
            <a:ext cx="6099373" cy="473614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55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Times New Roman" panose="02020603050405020304" pitchFamily="18" charset="0"/>
              </a:rPr>
              <a:t>Motivation Factor</a:t>
            </a:r>
            <a:endParaRPr lang="en-GB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time spent on a repetitive task </a:t>
            </a:r>
          </a:p>
          <a:p>
            <a:r>
              <a:rPr lang="en-US" dirty="0"/>
              <a:t>Reduce the skill set required for a person to carry out the task 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628800"/>
            <a:ext cx="2122023" cy="37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5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79576" y="836712"/>
            <a:ext cx="7235687" cy="13255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StructTagger!!!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2434100"/>
            <a:ext cx="2289365" cy="32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Loading the tools into AutoCAD</a:t>
            </a:r>
            <a:endParaRPr lang="en-GB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have been 2 separate programs created using the programming language “</a:t>
            </a:r>
            <a:r>
              <a:rPr lang="en-US" dirty="0" err="1"/>
              <a:t>AutoLISP</a:t>
            </a:r>
            <a:r>
              <a:rPr lang="en-US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first one, to draw the gridlines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second, to create the tag names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16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t>8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2467" y="307081"/>
            <a:ext cx="10515600" cy="560859"/>
          </a:xfrm>
        </p:spPr>
        <p:txBody>
          <a:bodyPr/>
          <a:lstStyle/>
          <a:p>
            <a:r>
              <a:rPr lang="en-US" sz="2400" dirty="0"/>
              <a:t>1. Drawing Gridlines</a:t>
            </a:r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860683"/>
            <a:ext cx="8029575" cy="3609975"/>
          </a:xfrm>
        </p:spPr>
      </p:pic>
    </p:spTree>
    <p:extLst>
      <p:ext uri="{BB962C8B-B14F-4D97-AF65-F5344CB8AC3E}">
        <p14:creationId xmlns:p14="http://schemas.microsoft.com/office/powerpoint/2010/main" val="52794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2. Creating Tag Names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t>9</a:t>
            </a:fld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2566793"/>
            <a:ext cx="5766097" cy="2243882"/>
          </a:xfrm>
        </p:spPr>
      </p:pic>
      <p:sp>
        <p:nvSpPr>
          <p:cNvPr id="2" name="TextBox 1"/>
          <p:cNvSpPr txBox="1"/>
          <p:nvPr/>
        </p:nvSpPr>
        <p:spPr>
          <a:xfrm>
            <a:off x="361951" y="1143116"/>
            <a:ext cx="3430426" cy="2512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Writing the Elevation Number</a:t>
            </a:r>
          </a:p>
        </p:txBody>
      </p:sp>
    </p:spTree>
    <p:extLst>
      <p:ext uri="{BB962C8B-B14F-4D97-AF65-F5344CB8AC3E}">
        <p14:creationId xmlns:p14="http://schemas.microsoft.com/office/powerpoint/2010/main" val="1768166096"/>
      </p:ext>
    </p:extLst>
  </p:cSld>
  <p:clrMapOvr>
    <a:masterClrMapping/>
  </p:clrMapOvr>
</p:sld>
</file>

<file path=ppt/theme/theme1.xml><?xml version="1.0" encoding="utf-8"?>
<a:theme xmlns:a="http://schemas.openxmlformats.org/drawingml/2006/main" name="DNV GL template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  <a:custClrLst>
    <a:custClr name="Sky blue">
      <a:srgbClr val="99D6F0"/>
    </a:custClr>
    <a:custClr name="Land green">
      <a:srgbClr val="3F9C35"/>
    </a:custClr>
    <a:custClr name="Sea Blue">
      <a:srgbClr val="003591"/>
    </a:custClr>
    <a:custClr name="Dark blue">
      <a:srgbClr val="0F204B"/>
    </a:custClr>
    <a:custClr name="White">
      <a:srgbClr val="FFFFFF"/>
    </a:custClr>
    <a:custClr name="Cyan">
      <a:srgbClr val="009FDA"/>
    </a:custClr>
    <a:custClr name="80 % Cyan">
      <a:srgbClr val="33B2E1"/>
    </a:custClr>
    <a:custClr name="60 % Cyan">
      <a:srgbClr val="66C5E9"/>
    </a:custClr>
    <a:custClr name="40 % Cyan">
      <a:srgbClr val="99D6F0"/>
    </a:custClr>
    <a:custClr name="20 % Cyan">
      <a:srgbClr val="CCECF8"/>
    </a:custClr>
    <a:custClr name="10 % Cyan">
      <a:srgbClr val="E5F5FB"/>
    </a:custClr>
    <a:custClr name="Black">
      <a:srgbClr val="000000"/>
    </a:custClr>
    <a:custClr name="80 % Black (Text)">
      <a:srgbClr val="333333"/>
    </a:custClr>
    <a:custClr name="60 % Black">
      <a:srgbClr val="666666"/>
    </a:custClr>
    <a:custClr name="40 % Black">
      <a:srgbClr val="999999"/>
    </a:custClr>
    <a:custClr name="20 % Black">
      <a:srgbClr val="CCCCCC"/>
    </a:custClr>
    <a:custClr name="10 % Black">
      <a:srgbClr val="E5E5E5"/>
    </a:custClr>
    <a:custClr name="Yellow">
      <a:srgbClr val="FECB00"/>
    </a:custClr>
    <a:custClr name="Orange">
      <a:srgbClr val="E98300"/>
    </a:custClr>
    <a:custClr name="Purple">
      <a:srgbClr val="6E5091"/>
    </a:custClr>
    <a:custClr name="Red">
      <a:srgbClr val="C4262E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DNV GL PowerPoint template 16-9 company wide.potx" id="{5A148124-3855-48D8-91C6-A285E9244469}" vid="{015FD0F9-12CD-4BDB-9B42-DA036B75F283}"/>
    </a:ext>
  </a:extLst>
</a:theme>
</file>

<file path=ppt/theme/theme2.xml><?xml version="1.0" encoding="utf-8"?>
<a:theme xmlns:a="http://schemas.openxmlformats.org/drawingml/2006/main" name="Agenda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NV GL PowerPoint template 16-9 company wide.potx" id="{5A148124-3855-48D8-91C6-A285E9244469}" vid="{7B9FB55C-ADED-4A84-B022-AF8B1E7D4AC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</TotalTime>
  <Words>181</Words>
  <Application>Microsoft Office PowerPoint</Application>
  <PresentationFormat>Widescreen</PresentationFormat>
  <Paragraphs>52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Calibri</vt:lpstr>
      <vt:lpstr>Times New Roman</vt:lpstr>
      <vt:lpstr>Verdana</vt:lpstr>
      <vt:lpstr>Wingdings</vt:lpstr>
      <vt:lpstr>Wingdings 2</vt:lpstr>
      <vt:lpstr>DNV GL template</vt:lpstr>
      <vt:lpstr>Agenda</vt:lpstr>
      <vt:lpstr>StructTagger</vt:lpstr>
      <vt:lpstr>Problem Statement</vt:lpstr>
      <vt:lpstr>Manual Tags</vt:lpstr>
      <vt:lpstr>Tags in AutoCAD</vt:lpstr>
      <vt:lpstr>Motivation Factor</vt:lpstr>
      <vt:lpstr>PowerPoint Presentation</vt:lpstr>
      <vt:lpstr>Loading the tools into AutoCAD</vt:lpstr>
      <vt:lpstr>1. Drawing Gridlines</vt:lpstr>
      <vt:lpstr>2. Creating Tag Names</vt:lpstr>
      <vt:lpstr>2. Creating Tag Names</vt:lpstr>
      <vt:lpstr>Thank you for your time!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StrucTagger</dc:title>
  <dc:creator>Murugan, Thiriloganathan</dc:creator>
  <cp:lastModifiedBy>Murugan, Thiriloganathan</cp:lastModifiedBy>
  <cp:revision>7</cp:revision>
  <dcterms:created xsi:type="dcterms:W3CDTF">2018-05-14T08:31:34Z</dcterms:created>
  <dcterms:modified xsi:type="dcterms:W3CDTF">2018-05-15T01:45:09Z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RunSetTextContentFromTag">
    <vt:lpwstr>True</vt:lpwstr>
  </property>
  <property fmtid="{D5CDD505-2E9C-101B-9397-08002B2CF9AE}" pid="4" name="SD_DocumentLanguage">
    <vt:lpwstr>en-GB</vt:lpwstr>
  </property>
  <property fmtid="{D5CDD505-2E9C-101B-9397-08002B2CF9AE}" pid="5" name="SD_DocumentLanguageString">
    <vt:lpwstr>English (United Kingdom)</vt:lpwstr>
  </property>
  <property fmtid="{D5CDD505-2E9C-101B-9397-08002B2CF9AE}" pid="6" name="SD_CtlText_BusinessAreaName">
    <vt:lpwstr>Blank</vt:lpwstr>
  </property>
  <property fmtid="{D5CDD505-2E9C-101B-9397-08002B2CF9AE}" pid="7" name="SD_CtlText_DocumentNumber">
    <vt:lpwstr/>
  </property>
  <property fmtid="{D5CDD505-2E9C-101B-9397-08002B2CF9AE}" pid="8" name="sdDocumentDate">
    <vt:lpwstr>43073</vt:lpwstr>
  </property>
  <property fmtid="{D5CDD505-2E9C-101B-9397-08002B2CF9AE}" pid="9" name="sdDocumentDateFormat">
    <vt:lpwstr>en-GB:dd MMMM yyyy</vt:lpwstr>
  </property>
  <property fmtid="{D5CDD505-2E9C-101B-9397-08002B2CF9AE}" pid="10" name="SD_CtlText_AuthorName">
    <vt:lpwstr/>
  </property>
  <property fmtid="{D5CDD505-2E9C-101B-9397-08002B2CF9AE}" pid="11" name="SD_CtlText_Confidentiality">
    <vt:lpwstr>Open (Ungraded)</vt:lpwstr>
  </property>
  <property fmtid="{D5CDD505-2E9C-101B-9397-08002B2CF9AE}" pid="12" name="SD_UserprofileName">
    <vt:lpwstr/>
  </property>
  <property fmtid="{D5CDD505-2E9C-101B-9397-08002B2CF9AE}" pid="13" name="DocumentInfoFinished">
    <vt:lpwstr>True</vt:lpwstr>
  </property>
  <property fmtid="{D5CDD505-2E9C-101B-9397-08002B2CF9AE}" pid="14" name="sdIsCodeFreeTemplate">
    <vt:lpwstr>True</vt:lpwstr>
  </property>
</Properties>
</file>