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FBE897-AA24-45A1-96BD-2FE71465B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B5AB887-D67C-4B39-89B6-9035C193F0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F965D0-AEF5-43AF-ABC4-E6120C68A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9660-85EF-446B-A5D1-E5E3F3C70367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808C7E-9117-4776-8660-DF9CC4D05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A26169-5970-4933-9C71-BE319B84A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28DEA-E43D-45C9-99DF-5A18374922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927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4F32AE-3389-4927-9FDC-CE7FF455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49AA104-40F1-4E13-BD2F-4FB6741D4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F48989-5595-4887-8819-0801197E4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9660-85EF-446B-A5D1-E5E3F3C70367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12B4D0-78A8-4BAD-84F0-D63DF9F0F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F7D9D8-B071-40B4-986F-95FB46A92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28DEA-E43D-45C9-99DF-5A18374922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4543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D38FFD2-23F3-4DB4-90D0-A844161563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5FF2A8F-B1B4-490D-BD0B-B2D118A11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B48F40-C555-4D82-8430-F61FDE459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9660-85EF-446B-A5D1-E5E3F3C70367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FBF02F-684A-44B6-B027-0CD12C747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5F1B83-E4FE-4FEE-B013-4048FD856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28DEA-E43D-45C9-99DF-5A18374922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324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2E8DE8-37DC-446A-A77A-E61FF29F6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B0C4C9-EC48-4F7E-81AA-B8C94C0E6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7A8823-D06D-422F-A71D-041F67D23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9660-85EF-446B-A5D1-E5E3F3C70367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30E33B-CE48-437C-B227-C49B85901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1FE6FF-6B6C-4FEE-ADCB-21819CEE1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28DEA-E43D-45C9-99DF-5A18374922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1206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32FF6A-A747-4B81-935A-7123CB25E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99C4921-96EC-4EBB-85A6-2E3E65656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761DE0-20DC-4B3A-816E-DFC3A5EAE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9660-85EF-446B-A5D1-E5E3F3C70367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EF83CD-1C45-448C-9465-E6710C989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25E67C-7177-4A30-80EC-56C2F38BD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28DEA-E43D-45C9-99DF-5A18374922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561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3D5010-A181-45E2-9649-4FBD2E0BC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34C56A-3CF7-44AC-BB45-47E7EBFA55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9B10471-833F-4C3D-8D20-F80402197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A34EBFD-356F-413E-B88F-B9BCF6490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9660-85EF-446B-A5D1-E5E3F3C70367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1BBB54F-EDB1-45E9-83C5-00639FC14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481C02E-0C97-4176-80EC-57A8130A2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28DEA-E43D-45C9-99DF-5A18374922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2645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581FD5-6EAA-4AA6-A8E6-4ABA80BA0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A614FE3-9851-4847-A9C2-10E51EC3B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9A5684E-97F5-4158-BF1A-2C193BEA7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7507371-A75B-4296-AA90-51A816F63B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BE65783-F020-4985-96E5-0122B3CDDB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C02E74C-090E-47BB-8073-91DCEC286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9660-85EF-446B-A5D1-E5E3F3C70367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EA99648-7FF2-4011-BE1F-AE2E8ECF3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3D5072F-7C5F-47CB-A1D4-6F955E808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28DEA-E43D-45C9-99DF-5A18374922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617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B68D24-839A-4188-8C5E-F123EA4F2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185D47F-4CB5-40D5-8585-4DA098CCC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9660-85EF-446B-A5D1-E5E3F3C70367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6B866A0-67F3-4E52-B33E-D26324B46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CE93492-38D7-42BF-BCB2-845527265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28DEA-E43D-45C9-99DF-5A18374922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8019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457D7AD-EEFB-49E7-8912-5A2D5DCAF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9660-85EF-446B-A5D1-E5E3F3C70367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3870248-0274-4716-A8A6-E01751F3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F5E9B5C-B20C-4D8C-BC27-44AACD520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28DEA-E43D-45C9-99DF-5A18374922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9684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82AC5B-DC30-400E-BEEE-CB5296DC5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6EF9C8-5614-4539-ADE6-0C0AEADC2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A5CCA54-7DFE-4BAB-A903-5993B2CF1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9AB959-41C5-443E-9C2D-17308FF9B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9660-85EF-446B-A5D1-E5E3F3C70367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FFE14A6-4341-465F-B213-973CDFC4C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4F3BAEA-9E9B-4577-9979-12A146928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28DEA-E43D-45C9-99DF-5A18374922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2981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CB6772-CDBB-4740-ACF1-5D4A27FCD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120518C-D6E6-4322-B2D4-F7FCB180E4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EC4D9A6-4E10-4105-ABF7-A225FBDDA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2CE9084-753B-49DE-8BF8-1BACEE776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9660-85EF-446B-A5D1-E5E3F3C70367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B238B0A-6958-4089-B904-876F0F974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397116B-6346-49E0-81EE-A9873A909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28DEA-E43D-45C9-99DF-5A18374922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7728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739B469-AC81-4F6A-B2C1-B2CF14580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FE7CDBA-32EF-4006-85B7-D3E645EBD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0E5718-6E5D-40F9-88C6-099E6C2E63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D9660-85EF-446B-A5D1-E5E3F3C70367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5D447F-05FC-496C-9151-FDAD996111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3B0791-4627-4B5A-995D-5BBDABE872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28DEA-E43D-45C9-99DF-5A18374922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4710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EE486B3-3CFF-4736-B95C-4BB1AB4129F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32855" y="761343"/>
          <a:ext cx="4377200" cy="4655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5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5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5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5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035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i="0" dirty="0"/>
                        <a:t>年齡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i="0" dirty="0"/>
                        <a:t>學生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i="0" dirty="0"/>
                        <a:t>信用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i="0" dirty="0"/>
                        <a:t>收入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i="0" dirty="0"/>
                        <a:t>買</a:t>
                      </a:r>
                      <a:r>
                        <a:rPr lang="en-US" altLang="zh-TW" sz="1200" i="0" dirty="0" err="1"/>
                        <a:t>iphone</a:t>
                      </a:r>
                      <a:endParaRPr lang="zh-TW" altLang="en-US" sz="12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3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&lt;30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N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i="0" dirty="0"/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N</a:t>
                      </a:r>
                      <a:endParaRPr lang="zh-TW" altLang="en-US" sz="12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3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i="0" dirty="0"/>
                        <a:t>&lt;30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N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i="0" dirty="0"/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N</a:t>
                      </a:r>
                      <a:endParaRPr lang="zh-TW" altLang="en-US" sz="12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3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&gt;30</a:t>
                      </a:r>
                      <a:r>
                        <a:rPr lang="en-US" altLang="zh-TW" sz="1200" i="0" baseline="0" dirty="0"/>
                        <a:t>, &lt;50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N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i="0" dirty="0"/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Y</a:t>
                      </a:r>
                      <a:endParaRPr lang="zh-TW" altLang="en-US" sz="12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3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&gt;50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N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i="0" dirty="0"/>
                        <a:t>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Y</a:t>
                      </a:r>
                      <a:endParaRPr lang="zh-TW" altLang="en-US" sz="12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3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&gt;50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Y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i="0" dirty="0"/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Y</a:t>
                      </a:r>
                      <a:endParaRPr lang="zh-TW" altLang="en-US" sz="12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3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&gt;50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Y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i="0" dirty="0"/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N</a:t>
                      </a:r>
                      <a:endParaRPr lang="zh-TW" altLang="en-US" sz="12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03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i="0" dirty="0"/>
                        <a:t>&gt;30</a:t>
                      </a:r>
                      <a:r>
                        <a:rPr lang="en-US" altLang="zh-TW" sz="1200" i="0" baseline="0" dirty="0"/>
                        <a:t>, &lt;50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Y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i="0" dirty="0"/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Y</a:t>
                      </a:r>
                      <a:endParaRPr lang="zh-TW" altLang="en-US" sz="12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03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&lt;30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N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i="0" dirty="0"/>
                        <a:t>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N</a:t>
                      </a:r>
                      <a:endParaRPr lang="zh-TW" altLang="en-US" sz="12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03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&lt;30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Y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i="0" dirty="0"/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Y</a:t>
                      </a:r>
                      <a:endParaRPr lang="zh-TW" altLang="en-US" sz="12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03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&gt;50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Y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i="0" dirty="0"/>
                        <a:t>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Y</a:t>
                      </a:r>
                      <a:endParaRPr lang="zh-TW" altLang="en-US" sz="12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03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&lt;30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Y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i="0" dirty="0"/>
                        <a:t>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Y</a:t>
                      </a:r>
                      <a:endParaRPr lang="zh-TW" altLang="en-US" sz="12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03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&gt;30, &lt;50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N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i="0" dirty="0"/>
                        <a:t>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Y</a:t>
                      </a:r>
                      <a:endParaRPr lang="zh-TW" altLang="en-US" sz="12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03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&gt;30,</a:t>
                      </a:r>
                      <a:r>
                        <a:rPr lang="en-US" altLang="zh-TW" sz="1200" i="0" baseline="0" dirty="0"/>
                        <a:t> &lt;50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Y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i="0" dirty="0"/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Y</a:t>
                      </a:r>
                      <a:endParaRPr lang="zh-TW" altLang="en-US" sz="12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03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&gt;50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N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i="0" dirty="0"/>
                        <a:t>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N</a:t>
                      </a:r>
                      <a:endParaRPr lang="zh-TW" altLang="en-US" sz="12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5874857C-BD72-46FD-978E-48923E7581EF}"/>
              </a:ext>
            </a:extLst>
          </p:cNvPr>
          <p:cNvSpPr/>
          <p:nvPr/>
        </p:nvSpPr>
        <p:spPr>
          <a:xfrm>
            <a:off x="110253" y="761343"/>
            <a:ext cx="50887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+mj-lt"/>
                <a:ea typeface="+mj-ea"/>
              </a:rPr>
              <a:t>Quiz 9-1</a:t>
            </a:r>
          </a:p>
          <a:p>
            <a:endParaRPr lang="en-US" altLang="zh-TW" sz="2000" dirty="0">
              <a:latin typeface="+mj-lt"/>
              <a:ea typeface="+mj-ea"/>
            </a:endParaRPr>
          </a:p>
          <a:p>
            <a:r>
              <a:rPr lang="zh-TW" altLang="en-US" sz="2000" dirty="0">
                <a:latin typeface="+mj-lt"/>
                <a:ea typeface="+mj-ea"/>
              </a:rPr>
              <a:t>給定 資料</a:t>
            </a:r>
            <a:r>
              <a:rPr lang="en-US" altLang="zh-TW" sz="2000" dirty="0">
                <a:latin typeface="+mj-lt"/>
                <a:ea typeface="+mj-ea"/>
              </a:rPr>
              <a:t>X = </a:t>
            </a:r>
          </a:p>
          <a:p>
            <a:r>
              <a:rPr lang="en-US" altLang="zh-TW" sz="2000" dirty="0">
                <a:latin typeface="+mj-lt"/>
                <a:ea typeface="+mj-ea"/>
              </a:rPr>
              <a:t>(</a:t>
            </a:r>
            <a:r>
              <a:rPr lang="zh-TW" altLang="en-US" sz="2000" dirty="0">
                <a:latin typeface="+mj-lt"/>
                <a:ea typeface="+mj-ea"/>
              </a:rPr>
              <a:t>年齡</a:t>
            </a:r>
            <a:r>
              <a:rPr lang="en-US" altLang="zh-TW" sz="2000" dirty="0">
                <a:latin typeface="+mj-lt"/>
                <a:ea typeface="+mj-ea"/>
              </a:rPr>
              <a:t>= &gt;50, </a:t>
            </a:r>
            <a:r>
              <a:rPr lang="zh-TW" altLang="en-US" sz="2000" dirty="0">
                <a:latin typeface="+mj-lt"/>
                <a:ea typeface="+mj-ea"/>
              </a:rPr>
              <a:t>收入</a:t>
            </a:r>
            <a:r>
              <a:rPr lang="en-US" altLang="zh-TW" sz="2000" dirty="0">
                <a:latin typeface="+mj-lt"/>
                <a:ea typeface="+mj-ea"/>
              </a:rPr>
              <a:t>=</a:t>
            </a:r>
            <a:r>
              <a:rPr lang="zh-TW" altLang="en-US" sz="2000" dirty="0">
                <a:latin typeface="+mj-lt"/>
                <a:ea typeface="+mj-ea"/>
              </a:rPr>
              <a:t>高</a:t>
            </a:r>
            <a:r>
              <a:rPr lang="en-US" altLang="zh-TW" sz="2000" dirty="0">
                <a:latin typeface="+mj-lt"/>
                <a:ea typeface="+mj-ea"/>
              </a:rPr>
              <a:t>, </a:t>
            </a:r>
            <a:r>
              <a:rPr lang="zh-TW" altLang="en-US" sz="2000" dirty="0">
                <a:latin typeface="+mj-lt"/>
                <a:ea typeface="+mj-ea"/>
              </a:rPr>
              <a:t>學生</a:t>
            </a:r>
            <a:r>
              <a:rPr lang="en-US" altLang="zh-TW" sz="2000" dirty="0">
                <a:latin typeface="+mj-lt"/>
                <a:ea typeface="+mj-ea"/>
              </a:rPr>
              <a:t>=N, </a:t>
            </a:r>
            <a:r>
              <a:rPr lang="zh-TW" altLang="en-US" sz="2000" dirty="0">
                <a:latin typeface="+mj-lt"/>
                <a:ea typeface="+mj-ea"/>
              </a:rPr>
              <a:t>信用</a:t>
            </a:r>
            <a:r>
              <a:rPr lang="en-US" altLang="zh-TW" sz="2000" dirty="0">
                <a:latin typeface="+mj-lt"/>
                <a:ea typeface="+mj-ea"/>
              </a:rPr>
              <a:t>=</a:t>
            </a:r>
            <a:r>
              <a:rPr lang="zh-TW" altLang="en-US" sz="2000" dirty="0">
                <a:latin typeface="+mj-lt"/>
                <a:ea typeface="+mj-ea"/>
              </a:rPr>
              <a:t>高</a:t>
            </a:r>
            <a:r>
              <a:rPr lang="en-US" altLang="zh-TW" sz="2000" dirty="0">
                <a:latin typeface="+mj-lt"/>
                <a:ea typeface="+mj-ea"/>
              </a:rPr>
              <a:t>)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5F38583-F094-4E5C-9F24-D85A7ACFBA26}"/>
              </a:ext>
            </a:extLst>
          </p:cNvPr>
          <p:cNvSpPr txBox="1"/>
          <p:nvPr/>
        </p:nvSpPr>
        <p:spPr>
          <a:xfrm>
            <a:off x="110253" y="3600847"/>
            <a:ext cx="255871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+mj-lt"/>
                <a:ea typeface="+mj-ea"/>
              </a:rPr>
              <a:t>事前機率</a:t>
            </a:r>
            <a:r>
              <a:rPr lang="en-US" altLang="zh-TW" sz="2000" dirty="0">
                <a:latin typeface="+mj-lt"/>
                <a:ea typeface="+mj-ea"/>
              </a:rPr>
              <a:t>:</a:t>
            </a:r>
          </a:p>
          <a:p>
            <a:endParaRPr lang="en-US" altLang="zh-TW" sz="2000" dirty="0">
              <a:latin typeface="+mj-lt"/>
              <a:ea typeface="+mj-ea"/>
            </a:endParaRPr>
          </a:p>
          <a:p>
            <a:r>
              <a:rPr lang="en-US" altLang="zh-TW" sz="2000" dirty="0">
                <a:latin typeface="+mj-lt"/>
                <a:ea typeface="+mj-ea"/>
              </a:rPr>
              <a:t>p(</a:t>
            </a:r>
            <a:r>
              <a:rPr lang="zh-TW" altLang="en-US" sz="2000" dirty="0">
                <a:latin typeface="+mj-lt"/>
                <a:ea typeface="+mj-ea"/>
              </a:rPr>
              <a:t>買</a:t>
            </a:r>
            <a:r>
              <a:rPr lang="en-US" altLang="zh-TW" sz="2000" dirty="0" err="1">
                <a:latin typeface="+mj-lt"/>
                <a:ea typeface="+mj-ea"/>
              </a:rPr>
              <a:t>iphone</a:t>
            </a:r>
            <a:r>
              <a:rPr lang="en-US" altLang="zh-TW" sz="2000" dirty="0">
                <a:latin typeface="+mj-lt"/>
                <a:ea typeface="+mj-ea"/>
              </a:rPr>
              <a:t>=Y) = 9/14 </a:t>
            </a:r>
          </a:p>
          <a:p>
            <a:endParaRPr lang="en-US" altLang="zh-TW" sz="2000" dirty="0">
              <a:latin typeface="+mj-lt"/>
              <a:ea typeface="+mj-ea"/>
            </a:endParaRPr>
          </a:p>
          <a:p>
            <a:r>
              <a:rPr lang="en-US" altLang="zh-TW" sz="2000" dirty="0">
                <a:latin typeface="+mj-lt"/>
                <a:ea typeface="+mj-ea"/>
              </a:rPr>
              <a:t>p(</a:t>
            </a:r>
            <a:r>
              <a:rPr lang="zh-TW" altLang="en-US" sz="2000" dirty="0">
                <a:latin typeface="+mj-lt"/>
                <a:ea typeface="+mj-ea"/>
              </a:rPr>
              <a:t>買</a:t>
            </a:r>
            <a:r>
              <a:rPr lang="en-US" altLang="zh-TW" sz="2000" dirty="0" err="1">
                <a:latin typeface="+mj-lt"/>
                <a:ea typeface="+mj-ea"/>
              </a:rPr>
              <a:t>iphone</a:t>
            </a:r>
            <a:r>
              <a:rPr lang="en-US" altLang="zh-TW" sz="2000" dirty="0">
                <a:latin typeface="+mj-lt"/>
                <a:ea typeface="+mj-ea"/>
              </a:rPr>
              <a:t>=N) = 5/14 </a:t>
            </a:r>
            <a:endParaRPr lang="zh-TW" altLang="en-US" sz="2000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81062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894C6D41-0445-4158-B11D-384025C4CF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720497"/>
              </p:ext>
            </p:extLst>
          </p:nvPr>
        </p:nvGraphicFramePr>
        <p:xfrm>
          <a:off x="7144877" y="652286"/>
          <a:ext cx="4377200" cy="4655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5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5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5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5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035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i="0" dirty="0"/>
                        <a:t>年齡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i="0" dirty="0"/>
                        <a:t>學生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i="0" dirty="0"/>
                        <a:t>信用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i="0" dirty="0"/>
                        <a:t>收入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i="0" dirty="0"/>
                        <a:t>買</a:t>
                      </a:r>
                      <a:r>
                        <a:rPr lang="en-US" altLang="zh-TW" sz="1200" i="0" dirty="0" err="1"/>
                        <a:t>iphone</a:t>
                      </a:r>
                      <a:endParaRPr lang="zh-TW" altLang="en-US" sz="12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3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&lt;30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N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i="0" dirty="0"/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N</a:t>
                      </a:r>
                      <a:endParaRPr lang="zh-TW" altLang="en-US" sz="12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3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i="0" dirty="0"/>
                        <a:t>&lt;30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N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i="0" dirty="0"/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N</a:t>
                      </a:r>
                      <a:endParaRPr lang="zh-TW" altLang="en-US" sz="12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3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&gt;30</a:t>
                      </a:r>
                      <a:r>
                        <a:rPr lang="en-US" altLang="zh-TW" sz="1200" i="0" baseline="0" dirty="0"/>
                        <a:t>, &lt;50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N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i="0" dirty="0"/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Y</a:t>
                      </a:r>
                      <a:endParaRPr lang="zh-TW" altLang="en-US" sz="12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3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&gt;50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N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i="0" dirty="0"/>
                        <a:t>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Y</a:t>
                      </a:r>
                      <a:endParaRPr lang="zh-TW" altLang="en-US" sz="12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3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&gt;50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Y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i="0" dirty="0"/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Y</a:t>
                      </a:r>
                      <a:endParaRPr lang="zh-TW" altLang="en-US" sz="12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3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&gt;50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Y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i="0" dirty="0"/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N</a:t>
                      </a:r>
                      <a:endParaRPr lang="zh-TW" altLang="en-US" sz="12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03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i="0" dirty="0"/>
                        <a:t>&gt;30</a:t>
                      </a:r>
                      <a:r>
                        <a:rPr lang="en-US" altLang="zh-TW" sz="1200" i="0" baseline="0" dirty="0"/>
                        <a:t>, &lt;50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Y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i="0" dirty="0"/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Y</a:t>
                      </a:r>
                      <a:endParaRPr lang="zh-TW" altLang="en-US" sz="12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03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&lt;30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N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i="0" dirty="0"/>
                        <a:t>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N</a:t>
                      </a:r>
                      <a:endParaRPr lang="zh-TW" altLang="en-US" sz="12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03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&lt;30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Y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i="0" dirty="0"/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Y</a:t>
                      </a:r>
                      <a:endParaRPr lang="zh-TW" altLang="en-US" sz="12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03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&gt;50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Y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i="0" dirty="0"/>
                        <a:t>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Y</a:t>
                      </a:r>
                      <a:endParaRPr lang="zh-TW" altLang="en-US" sz="12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03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&lt;30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Y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i="0" dirty="0"/>
                        <a:t>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Y</a:t>
                      </a:r>
                      <a:endParaRPr lang="zh-TW" altLang="en-US" sz="12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03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&gt;30, &lt;50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N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i="0" dirty="0"/>
                        <a:t>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Y</a:t>
                      </a:r>
                      <a:endParaRPr lang="zh-TW" altLang="en-US" sz="12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03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&gt;30,</a:t>
                      </a:r>
                      <a:r>
                        <a:rPr lang="en-US" altLang="zh-TW" sz="1200" i="0" baseline="0" dirty="0"/>
                        <a:t> &lt;50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Y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i="0" dirty="0"/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Y</a:t>
                      </a:r>
                      <a:endParaRPr lang="zh-TW" altLang="en-US" sz="12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03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&gt;50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N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i="0" dirty="0"/>
                        <a:t>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N</a:t>
                      </a:r>
                      <a:endParaRPr lang="zh-TW" altLang="en-US" sz="12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6EB62082-C154-47D8-8E2B-19A1CCC52538}"/>
              </a:ext>
            </a:extLst>
          </p:cNvPr>
          <p:cNvSpPr txBox="1"/>
          <p:nvPr/>
        </p:nvSpPr>
        <p:spPr>
          <a:xfrm>
            <a:off x="669923" y="2385115"/>
            <a:ext cx="378020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+mj-lt"/>
                <a:ea typeface="+mj-ea"/>
              </a:rPr>
              <a:t>p(</a:t>
            </a:r>
            <a:r>
              <a:rPr lang="zh-TW" altLang="en-US" sz="2000" dirty="0">
                <a:latin typeface="+mj-lt"/>
                <a:ea typeface="+mj-ea"/>
              </a:rPr>
              <a:t>年齡</a:t>
            </a:r>
            <a:r>
              <a:rPr lang="en-US" altLang="zh-TW" sz="2000" dirty="0">
                <a:latin typeface="+mj-lt"/>
                <a:ea typeface="+mj-ea"/>
              </a:rPr>
              <a:t>=</a:t>
            </a:r>
            <a:r>
              <a:rPr lang="zh-TW" altLang="en-US" sz="2000" dirty="0">
                <a:latin typeface="+mj-lt"/>
                <a:ea typeface="+mj-ea"/>
              </a:rPr>
              <a:t> </a:t>
            </a:r>
            <a:r>
              <a:rPr lang="en-US" altLang="zh-TW" sz="2000" dirty="0">
                <a:latin typeface="+mj-lt"/>
                <a:ea typeface="+mj-ea"/>
              </a:rPr>
              <a:t>&gt;50</a:t>
            </a:r>
            <a:r>
              <a:rPr lang="zh-TW" altLang="en-US" sz="2000" dirty="0">
                <a:latin typeface="+mj-lt"/>
                <a:ea typeface="+mj-ea"/>
              </a:rPr>
              <a:t> </a:t>
            </a:r>
            <a:r>
              <a:rPr lang="en-US" altLang="zh-TW" sz="2000" dirty="0">
                <a:latin typeface="+mj-lt"/>
                <a:ea typeface="+mj-ea"/>
              </a:rPr>
              <a:t>| </a:t>
            </a:r>
            <a:r>
              <a:rPr lang="zh-TW" altLang="en-US" sz="2000" dirty="0">
                <a:latin typeface="+mj-lt"/>
                <a:ea typeface="+mj-ea"/>
              </a:rPr>
              <a:t>買</a:t>
            </a:r>
            <a:r>
              <a:rPr lang="en-US" altLang="zh-TW" sz="2000" dirty="0" err="1">
                <a:latin typeface="+mj-lt"/>
                <a:ea typeface="+mj-ea"/>
              </a:rPr>
              <a:t>iphone</a:t>
            </a:r>
            <a:r>
              <a:rPr lang="en-US" altLang="zh-TW" sz="2000" dirty="0">
                <a:latin typeface="+mj-lt"/>
                <a:ea typeface="+mj-ea"/>
              </a:rPr>
              <a:t> =Y) = 3/9</a:t>
            </a:r>
          </a:p>
          <a:p>
            <a:r>
              <a:rPr lang="en-US" altLang="zh-TW" sz="2000" dirty="0">
                <a:latin typeface="+mj-lt"/>
                <a:ea typeface="+mj-ea"/>
              </a:rPr>
              <a:t>p(</a:t>
            </a:r>
            <a:r>
              <a:rPr lang="zh-TW" altLang="en-US" sz="2000" dirty="0">
                <a:latin typeface="+mj-lt"/>
                <a:ea typeface="+mj-ea"/>
              </a:rPr>
              <a:t>年齡</a:t>
            </a:r>
            <a:r>
              <a:rPr lang="en-US" altLang="zh-TW" sz="2000" dirty="0">
                <a:latin typeface="+mj-lt"/>
                <a:ea typeface="+mj-ea"/>
              </a:rPr>
              <a:t>=</a:t>
            </a:r>
            <a:r>
              <a:rPr lang="zh-TW" altLang="en-US" sz="2000" dirty="0">
                <a:latin typeface="+mj-lt"/>
                <a:ea typeface="+mj-ea"/>
              </a:rPr>
              <a:t> </a:t>
            </a:r>
            <a:r>
              <a:rPr lang="en-US" altLang="zh-TW" sz="2000" dirty="0">
                <a:latin typeface="+mj-lt"/>
                <a:ea typeface="+mj-ea"/>
              </a:rPr>
              <a:t>&gt;50</a:t>
            </a:r>
            <a:r>
              <a:rPr lang="zh-TW" altLang="en-US" sz="2000" dirty="0">
                <a:latin typeface="+mj-lt"/>
                <a:ea typeface="+mj-ea"/>
              </a:rPr>
              <a:t> </a:t>
            </a:r>
            <a:r>
              <a:rPr lang="en-US" altLang="zh-TW" sz="2000" dirty="0">
                <a:latin typeface="+mj-lt"/>
                <a:ea typeface="+mj-ea"/>
              </a:rPr>
              <a:t>| </a:t>
            </a:r>
            <a:r>
              <a:rPr lang="zh-TW" altLang="en-US" sz="2000" dirty="0">
                <a:latin typeface="+mj-lt"/>
                <a:ea typeface="+mj-ea"/>
              </a:rPr>
              <a:t>買</a:t>
            </a:r>
            <a:r>
              <a:rPr lang="en-US" altLang="zh-TW" sz="2000" dirty="0" err="1">
                <a:latin typeface="+mj-lt"/>
                <a:ea typeface="+mj-ea"/>
              </a:rPr>
              <a:t>iphone</a:t>
            </a:r>
            <a:r>
              <a:rPr lang="en-US" altLang="zh-TW" sz="2000" dirty="0">
                <a:latin typeface="+mj-lt"/>
                <a:ea typeface="+mj-ea"/>
              </a:rPr>
              <a:t> =N) = 2/5</a:t>
            </a:r>
          </a:p>
          <a:p>
            <a:endParaRPr lang="en-US" altLang="zh-TW" sz="2000" dirty="0">
              <a:latin typeface="+mj-lt"/>
              <a:ea typeface="+mj-ea"/>
            </a:endParaRPr>
          </a:p>
          <a:p>
            <a:r>
              <a:rPr lang="en-US" altLang="zh-TW" sz="2000" dirty="0">
                <a:latin typeface="+mj-lt"/>
                <a:ea typeface="+mj-ea"/>
              </a:rPr>
              <a:t>p(</a:t>
            </a:r>
            <a:r>
              <a:rPr lang="zh-TW" altLang="en-US" sz="2000" dirty="0">
                <a:latin typeface="+mj-lt"/>
                <a:ea typeface="+mj-ea"/>
              </a:rPr>
              <a:t>收入</a:t>
            </a:r>
            <a:r>
              <a:rPr lang="en-US" altLang="zh-TW" sz="2000" dirty="0">
                <a:latin typeface="+mj-lt"/>
                <a:ea typeface="+mj-ea"/>
              </a:rPr>
              <a:t>=</a:t>
            </a:r>
            <a:r>
              <a:rPr lang="zh-TW" altLang="en-US" sz="2000" dirty="0">
                <a:latin typeface="+mj-lt"/>
                <a:ea typeface="+mj-ea"/>
              </a:rPr>
              <a:t> 高</a:t>
            </a:r>
            <a:r>
              <a:rPr lang="en-US" altLang="zh-TW" sz="2000" dirty="0">
                <a:latin typeface="+mj-lt"/>
                <a:ea typeface="+mj-ea"/>
              </a:rPr>
              <a:t>| </a:t>
            </a:r>
            <a:r>
              <a:rPr lang="zh-TW" altLang="en-US" sz="2000" dirty="0">
                <a:latin typeface="+mj-lt"/>
                <a:ea typeface="+mj-ea"/>
              </a:rPr>
              <a:t>買</a:t>
            </a:r>
            <a:r>
              <a:rPr lang="en-US" altLang="zh-TW" sz="2000" dirty="0" err="1">
                <a:latin typeface="+mj-lt"/>
                <a:ea typeface="+mj-ea"/>
              </a:rPr>
              <a:t>iphone</a:t>
            </a:r>
            <a:r>
              <a:rPr lang="en-US" altLang="zh-TW" sz="2000" dirty="0">
                <a:latin typeface="+mj-lt"/>
                <a:ea typeface="+mj-ea"/>
              </a:rPr>
              <a:t> =Y) = 2/9</a:t>
            </a:r>
          </a:p>
          <a:p>
            <a:r>
              <a:rPr lang="en-US" altLang="zh-TW" sz="2000" dirty="0">
                <a:latin typeface="+mj-lt"/>
                <a:ea typeface="+mj-ea"/>
              </a:rPr>
              <a:t>p(</a:t>
            </a:r>
            <a:r>
              <a:rPr lang="zh-TW" altLang="en-US" sz="2000" dirty="0">
                <a:latin typeface="+mj-lt"/>
                <a:ea typeface="+mj-ea"/>
              </a:rPr>
              <a:t>收入</a:t>
            </a:r>
            <a:r>
              <a:rPr lang="en-US" altLang="zh-TW" sz="2000" dirty="0">
                <a:latin typeface="+mj-lt"/>
                <a:ea typeface="+mj-ea"/>
              </a:rPr>
              <a:t>=</a:t>
            </a:r>
            <a:r>
              <a:rPr lang="zh-TW" altLang="en-US" sz="2000" dirty="0">
                <a:latin typeface="+mj-lt"/>
                <a:ea typeface="+mj-ea"/>
              </a:rPr>
              <a:t> </a:t>
            </a:r>
            <a:r>
              <a:rPr lang="zh-TW" altLang="en-US" sz="2000" dirty="0"/>
              <a:t>高</a:t>
            </a:r>
            <a:r>
              <a:rPr lang="en-US" altLang="zh-TW" sz="2000" dirty="0">
                <a:latin typeface="+mj-lt"/>
                <a:ea typeface="+mj-ea"/>
              </a:rPr>
              <a:t>| </a:t>
            </a:r>
            <a:r>
              <a:rPr lang="zh-TW" altLang="en-US" sz="2000" dirty="0">
                <a:latin typeface="+mj-lt"/>
                <a:ea typeface="+mj-ea"/>
              </a:rPr>
              <a:t>買</a:t>
            </a:r>
            <a:r>
              <a:rPr lang="en-US" altLang="zh-TW" sz="2000" dirty="0" err="1">
                <a:latin typeface="+mj-lt"/>
                <a:ea typeface="+mj-ea"/>
              </a:rPr>
              <a:t>iphone</a:t>
            </a:r>
            <a:r>
              <a:rPr lang="en-US" altLang="zh-TW" sz="2000" dirty="0">
                <a:latin typeface="+mj-lt"/>
                <a:ea typeface="+mj-ea"/>
              </a:rPr>
              <a:t> =N) = 2/5</a:t>
            </a:r>
          </a:p>
          <a:p>
            <a:endParaRPr lang="en-US" altLang="zh-TW" sz="2000" dirty="0">
              <a:latin typeface="+mj-lt"/>
              <a:ea typeface="+mj-ea"/>
            </a:endParaRPr>
          </a:p>
          <a:p>
            <a:r>
              <a:rPr lang="en-US" altLang="zh-TW" sz="2000" dirty="0">
                <a:latin typeface="+mj-lt"/>
                <a:ea typeface="+mj-ea"/>
              </a:rPr>
              <a:t>p(</a:t>
            </a:r>
            <a:r>
              <a:rPr lang="zh-TW" altLang="en-US" sz="2000" dirty="0">
                <a:latin typeface="+mj-lt"/>
                <a:ea typeface="+mj-ea"/>
              </a:rPr>
              <a:t>學生</a:t>
            </a:r>
            <a:r>
              <a:rPr lang="en-US" altLang="zh-TW" sz="2000" dirty="0">
                <a:latin typeface="+mj-lt"/>
                <a:ea typeface="+mj-ea"/>
              </a:rPr>
              <a:t>=</a:t>
            </a:r>
            <a:r>
              <a:rPr lang="zh-TW" altLang="en-US" sz="2000" dirty="0">
                <a:latin typeface="+mj-lt"/>
                <a:ea typeface="+mj-ea"/>
              </a:rPr>
              <a:t> </a:t>
            </a:r>
            <a:r>
              <a:rPr lang="en-US" altLang="zh-TW" sz="2000" dirty="0">
                <a:latin typeface="+mj-lt"/>
                <a:ea typeface="+mj-ea"/>
              </a:rPr>
              <a:t>N</a:t>
            </a:r>
            <a:r>
              <a:rPr lang="zh-TW" altLang="en-US" sz="2000" dirty="0">
                <a:latin typeface="+mj-lt"/>
                <a:ea typeface="+mj-ea"/>
              </a:rPr>
              <a:t> </a:t>
            </a:r>
            <a:r>
              <a:rPr lang="en-US" altLang="zh-TW" sz="2000" dirty="0">
                <a:latin typeface="+mj-lt"/>
                <a:ea typeface="+mj-ea"/>
              </a:rPr>
              <a:t>| </a:t>
            </a:r>
            <a:r>
              <a:rPr lang="zh-TW" altLang="en-US" sz="2000" dirty="0">
                <a:latin typeface="+mj-lt"/>
                <a:ea typeface="+mj-ea"/>
              </a:rPr>
              <a:t>買</a:t>
            </a:r>
            <a:r>
              <a:rPr lang="en-US" altLang="zh-TW" sz="2000" dirty="0" err="1">
                <a:latin typeface="+mj-lt"/>
                <a:ea typeface="+mj-ea"/>
              </a:rPr>
              <a:t>iphone</a:t>
            </a:r>
            <a:r>
              <a:rPr lang="en-US" altLang="zh-TW" sz="2000" dirty="0">
                <a:latin typeface="+mj-lt"/>
                <a:ea typeface="+mj-ea"/>
              </a:rPr>
              <a:t> =Y) = 3/9</a:t>
            </a:r>
          </a:p>
          <a:p>
            <a:r>
              <a:rPr lang="en-US" altLang="zh-TW" sz="2000" dirty="0">
                <a:latin typeface="+mj-lt"/>
                <a:ea typeface="+mj-ea"/>
              </a:rPr>
              <a:t>p(</a:t>
            </a:r>
            <a:r>
              <a:rPr lang="zh-TW" altLang="en-US" sz="2000" dirty="0">
                <a:latin typeface="+mj-lt"/>
                <a:ea typeface="+mj-ea"/>
              </a:rPr>
              <a:t>學生</a:t>
            </a:r>
            <a:r>
              <a:rPr lang="en-US" altLang="zh-TW" sz="2000" dirty="0">
                <a:latin typeface="+mj-lt"/>
                <a:ea typeface="+mj-ea"/>
              </a:rPr>
              <a:t>=</a:t>
            </a:r>
            <a:r>
              <a:rPr lang="zh-TW" altLang="en-US" sz="2000" dirty="0">
                <a:latin typeface="+mj-lt"/>
                <a:ea typeface="+mj-ea"/>
              </a:rPr>
              <a:t> </a:t>
            </a:r>
            <a:r>
              <a:rPr lang="en-US" altLang="zh-TW" sz="2000" dirty="0">
                <a:latin typeface="+mj-lt"/>
                <a:ea typeface="+mj-ea"/>
              </a:rPr>
              <a:t>N</a:t>
            </a:r>
            <a:r>
              <a:rPr lang="zh-TW" altLang="en-US" sz="2000" dirty="0">
                <a:latin typeface="+mj-lt"/>
                <a:ea typeface="+mj-ea"/>
              </a:rPr>
              <a:t> </a:t>
            </a:r>
            <a:r>
              <a:rPr lang="en-US" altLang="zh-TW" sz="2000" dirty="0">
                <a:latin typeface="+mj-lt"/>
                <a:ea typeface="+mj-ea"/>
              </a:rPr>
              <a:t>| </a:t>
            </a:r>
            <a:r>
              <a:rPr lang="zh-TW" altLang="en-US" sz="2000" dirty="0">
                <a:latin typeface="+mj-lt"/>
                <a:ea typeface="+mj-ea"/>
              </a:rPr>
              <a:t>買</a:t>
            </a:r>
            <a:r>
              <a:rPr lang="en-US" altLang="zh-TW" sz="2000" dirty="0" err="1">
                <a:latin typeface="+mj-lt"/>
                <a:ea typeface="+mj-ea"/>
              </a:rPr>
              <a:t>iphone</a:t>
            </a:r>
            <a:r>
              <a:rPr lang="en-US" altLang="zh-TW" sz="2000" dirty="0">
                <a:latin typeface="+mj-lt"/>
                <a:ea typeface="+mj-ea"/>
              </a:rPr>
              <a:t> =N) = 4/5</a:t>
            </a:r>
          </a:p>
          <a:p>
            <a:endParaRPr lang="en-US" altLang="zh-TW" sz="2000" dirty="0">
              <a:latin typeface="+mj-lt"/>
              <a:ea typeface="+mj-ea"/>
            </a:endParaRPr>
          </a:p>
          <a:p>
            <a:r>
              <a:rPr lang="en-US" altLang="zh-TW" sz="2000" dirty="0">
                <a:latin typeface="+mj-lt"/>
                <a:ea typeface="+mj-ea"/>
              </a:rPr>
              <a:t>p(</a:t>
            </a:r>
            <a:r>
              <a:rPr lang="zh-TW" altLang="en-US" sz="2000" dirty="0">
                <a:latin typeface="+mj-lt"/>
                <a:ea typeface="+mj-ea"/>
              </a:rPr>
              <a:t>信用</a:t>
            </a:r>
            <a:r>
              <a:rPr lang="en-US" altLang="zh-TW" sz="2000" dirty="0">
                <a:latin typeface="+mj-lt"/>
                <a:ea typeface="+mj-ea"/>
              </a:rPr>
              <a:t>=</a:t>
            </a:r>
            <a:r>
              <a:rPr lang="zh-TW" altLang="en-US" sz="2000" dirty="0">
                <a:latin typeface="+mj-lt"/>
                <a:ea typeface="+mj-ea"/>
              </a:rPr>
              <a:t> </a:t>
            </a:r>
            <a:r>
              <a:rPr lang="zh-TW" altLang="en-US" sz="2000" dirty="0"/>
              <a:t>高</a:t>
            </a:r>
            <a:r>
              <a:rPr lang="en-US" altLang="zh-TW" sz="2000" dirty="0">
                <a:latin typeface="+mj-lt"/>
                <a:ea typeface="+mj-ea"/>
              </a:rPr>
              <a:t>| </a:t>
            </a:r>
            <a:r>
              <a:rPr lang="zh-TW" altLang="en-US" sz="2000" dirty="0">
                <a:latin typeface="+mj-lt"/>
                <a:ea typeface="+mj-ea"/>
              </a:rPr>
              <a:t>買</a:t>
            </a:r>
            <a:r>
              <a:rPr lang="en-US" altLang="zh-TW" sz="2000" dirty="0" err="1">
                <a:latin typeface="+mj-lt"/>
                <a:ea typeface="+mj-ea"/>
              </a:rPr>
              <a:t>iphone</a:t>
            </a:r>
            <a:r>
              <a:rPr lang="en-US" altLang="zh-TW" sz="2000" dirty="0">
                <a:latin typeface="+mj-lt"/>
                <a:ea typeface="+mj-ea"/>
              </a:rPr>
              <a:t> =Y) = 3/9</a:t>
            </a:r>
          </a:p>
          <a:p>
            <a:r>
              <a:rPr lang="en-US" altLang="zh-TW" sz="2000" dirty="0">
                <a:latin typeface="+mj-lt"/>
                <a:ea typeface="+mj-ea"/>
              </a:rPr>
              <a:t>p(</a:t>
            </a:r>
            <a:r>
              <a:rPr lang="zh-TW" altLang="en-US" sz="2000" dirty="0">
                <a:latin typeface="+mj-lt"/>
                <a:ea typeface="+mj-ea"/>
              </a:rPr>
              <a:t>信用</a:t>
            </a:r>
            <a:r>
              <a:rPr lang="en-US" altLang="zh-TW" sz="2000" dirty="0">
                <a:latin typeface="+mj-lt"/>
                <a:ea typeface="+mj-ea"/>
              </a:rPr>
              <a:t>=</a:t>
            </a:r>
            <a:r>
              <a:rPr lang="zh-TW" altLang="en-US" sz="2000" dirty="0">
                <a:latin typeface="+mj-lt"/>
                <a:ea typeface="+mj-ea"/>
              </a:rPr>
              <a:t> </a:t>
            </a:r>
            <a:r>
              <a:rPr lang="zh-TW" altLang="en-US" sz="2000" dirty="0"/>
              <a:t>高</a:t>
            </a:r>
            <a:r>
              <a:rPr lang="en-US" altLang="zh-TW" sz="2000" dirty="0">
                <a:latin typeface="+mj-lt"/>
                <a:ea typeface="+mj-ea"/>
              </a:rPr>
              <a:t>| </a:t>
            </a:r>
            <a:r>
              <a:rPr lang="zh-TW" altLang="en-US" sz="2000" dirty="0">
                <a:latin typeface="+mj-lt"/>
                <a:ea typeface="+mj-ea"/>
              </a:rPr>
              <a:t>買</a:t>
            </a:r>
            <a:r>
              <a:rPr lang="en-US" altLang="zh-TW" sz="2000" dirty="0" err="1">
                <a:latin typeface="+mj-lt"/>
                <a:ea typeface="+mj-ea"/>
              </a:rPr>
              <a:t>iphone</a:t>
            </a:r>
            <a:r>
              <a:rPr lang="en-US" altLang="zh-TW" sz="2000" dirty="0">
                <a:latin typeface="+mj-lt"/>
                <a:ea typeface="+mj-ea"/>
              </a:rPr>
              <a:t> =N) = 3/5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9856AC0-CE4C-4FE9-8D0D-C068997AC64F}"/>
              </a:ext>
            </a:extLst>
          </p:cNvPr>
          <p:cNvSpPr txBox="1"/>
          <p:nvPr/>
        </p:nvSpPr>
        <p:spPr>
          <a:xfrm>
            <a:off x="669923" y="1197571"/>
            <a:ext cx="25587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+mj-lt"/>
                <a:ea typeface="+mj-ea"/>
              </a:rPr>
              <a:t>事前機率為</a:t>
            </a:r>
            <a:endParaRPr lang="en-US" altLang="zh-TW" sz="2000" dirty="0">
              <a:latin typeface="+mj-lt"/>
              <a:ea typeface="+mj-ea"/>
            </a:endParaRPr>
          </a:p>
          <a:p>
            <a:r>
              <a:rPr lang="en-US" altLang="zh-TW" sz="2000" dirty="0">
                <a:latin typeface="+mj-lt"/>
                <a:ea typeface="+mj-ea"/>
              </a:rPr>
              <a:t>p(</a:t>
            </a:r>
            <a:r>
              <a:rPr lang="zh-TW" altLang="en-US" sz="2000" dirty="0">
                <a:latin typeface="+mj-lt"/>
                <a:ea typeface="+mj-ea"/>
              </a:rPr>
              <a:t>買</a:t>
            </a:r>
            <a:r>
              <a:rPr lang="en-US" altLang="zh-TW" sz="2000" dirty="0" err="1">
                <a:latin typeface="+mj-lt"/>
                <a:ea typeface="+mj-ea"/>
              </a:rPr>
              <a:t>iphone</a:t>
            </a:r>
            <a:r>
              <a:rPr lang="en-US" altLang="zh-TW" sz="2000" dirty="0">
                <a:latin typeface="+mj-lt"/>
                <a:ea typeface="+mj-ea"/>
              </a:rPr>
              <a:t>=Y) = 9/14 </a:t>
            </a:r>
          </a:p>
          <a:p>
            <a:r>
              <a:rPr lang="en-US" altLang="zh-TW" sz="2000" dirty="0">
                <a:latin typeface="+mj-lt"/>
                <a:ea typeface="+mj-ea"/>
              </a:rPr>
              <a:t>p(</a:t>
            </a:r>
            <a:r>
              <a:rPr lang="zh-TW" altLang="en-US" sz="2000" dirty="0">
                <a:latin typeface="+mj-lt"/>
                <a:ea typeface="+mj-ea"/>
              </a:rPr>
              <a:t>買</a:t>
            </a:r>
            <a:r>
              <a:rPr lang="en-US" altLang="zh-TW" sz="2000" dirty="0" err="1">
                <a:latin typeface="+mj-lt"/>
                <a:ea typeface="+mj-ea"/>
              </a:rPr>
              <a:t>iphone</a:t>
            </a:r>
            <a:r>
              <a:rPr lang="en-US" altLang="zh-TW" sz="2000" dirty="0">
                <a:latin typeface="+mj-lt"/>
                <a:ea typeface="+mj-ea"/>
              </a:rPr>
              <a:t>=N) = 5/14 </a:t>
            </a:r>
            <a:endParaRPr lang="zh-TW" altLang="en-US" sz="2000" dirty="0">
              <a:latin typeface="+mj-lt"/>
              <a:ea typeface="+mj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8E7F25C-F97A-4F28-BACC-A063F940971E}"/>
              </a:ext>
            </a:extLst>
          </p:cNvPr>
          <p:cNvSpPr/>
          <p:nvPr/>
        </p:nvSpPr>
        <p:spPr>
          <a:xfrm>
            <a:off x="660410" y="317804"/>
            <a:ext cx="50887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+mj-lt"/>
                <a:ea typeface="+mj-ea"/>
              </a:rPr>
              <a:t>給定 資料</a:t>
            </a:r>
            <a:r>
              <a:rPr lang="en-US" altLang="zh-TW" sz="2000" dirty="0">
                <a:latin typeface="+mj-lt"/>
                <a:ea typeface="+mj-ea"/>
              </a:rPr>
              <a:t>X = </a:t>
            </a:r>
          </a:p>
          <a:p>
            <a:r>
              <a:rPr lang="en-US" altLang="zh-TW" sz="2000" dirty="0">
                <a:latin typeface="+mj-lt"/>
                <a:ea typeface="+mj-ea"/>
              </a:rPr>
              <a:t>(</a:t>
            </a:r>
            <a:r>
              <a:rPr lang="zh-TW" altLang="en-US" sz="2000" dirty="0">
                <a:latin typeface="+mj-lt"/>
                <a:ea typeface="+mj-ea"/>
              </a:rPr>
              <a:t>年齡</a:t>
            </a:r>
            <a:r>
              <a:rPr lang="en-US" altLang="zh-TW" sz="2000" dirty="0">
                <a:latin typeface="+mj-lt"/>
                <a:ea typeface="+mj-ea"/>
              </a:rPr>
              <a:t>= &gt;50, </a:t>
            </a:r>
            <a:r>
              <a:rPr lang="zh-TW" altLang="en-US" sz="2000" dirty="0">
                <a:latin typeface="+mj-lt"/>
                <a:ea typeface="+mj-ea"/>
              </a:rPr>
              <a:t>收入</a:t>
            </a:r>
            <a:r>
              <a:rPr lang="en-US" altLang="zh-TW" sz="2000" dirty="0">
                <a:latin typeface="+mj-lt"/>
                <a:ea typeface="+mj-ea"/>
              </a:rPr>
              <a:t>=</a:t>
            </a:r>
            <a:r>
              <a:rPr lang="zh-TW" altLang="en-US" sz="2000" dirty="0">
                <a:latin typeface="+mj-lt"/>
                <a:ea typeface="+mj-ea"/>
              </a:rPr>
              <a:t>高</a:t>
            </a:r>
            <a:r>
              <a:rPr lang="en-US" altLang="zh-TW" sz="2000" dirty="0">
                <a:latin typeface="+mj-lt"/>
                <a:ea typeface="+mj-ea"/>
              </a:rPr>
              <a:t>, </a:t>
            </a:r>
            <a:r>
              <a:rPr lang="zh-TW" altLang="en-US" sz="2000" dirty="0">
                <a:latin typeface="+mj-lt"/>
                <a:ea typeface="+mj-ea"/>
              </a:rPr>
              <a:t>學生</a:t>
            </a:r>
            <a:r>
              <a:rPr lang="en-US" altLang="zh-TW" sz="2000" dirty="0">
                <a:latin typeface="+mj-lt"/>
                <a:ea typeface="+mj-ea"/>
              </a:rPr>
              <a:t>=N, </a:t>
            </a:r>
            <a:r>
              <a:rPr lang="zh-TW" altLang="en-US" sz="2000" dirty="0">
                <a:latin typeface="+mj-lt"/>
                <a:ea typeface="+mj-ea"/>
              </a:rPr>
              <a:t>信用</a:t>
            </a:r>
            <a:r>
              <a:rPr lang="en-US" altLang="zh-TW" sz="2000" dirty="0">
                <a:latin typeface="+mj-lt"/>
                <a:ea typeface="+mj-ea"/>
              </a:rPr>
              <a:t>=</a:t>
            </a:r>
            <a:r>
              <a:rPr lang="zh-TW" altLang="en-US" sz="2000" dirty="0">
                <a:latin typeface="+mj-lt"/>
                <a:ea typeface="+mj-ea"/>
              </a:rPr>
              <a:t>高</a:t>
            </a:r>
            <a:r>
              <a:rPr lang="en-US" altLang="zh-TW" sz="2000" dirty="0">
                <a:latin typeface="+mj-lt"/>
                <a:ea typeface="+mj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7160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0982EAB-3E04-4798-B44C-00FB894D6B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497140"/>
              </p:ext>
            </p:extLst>
          </p:nvPr>
        </p:nvGraphicFramePr>
        <p:xfrm>
          <a:off x="7144877" y="652286"/>
          <a:ext cx="4377200" cy="4655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5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5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5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5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035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i="0" dirty="0"/>
                        <a:t>年齡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i="0" dirty="0"/>
                        <a:t>學生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i="0" dirty="0"/>
                        <a:t>信用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i="0" dirty="0"/>
                        <a:t>收入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i="0" dirty="0"/>
                        <a:t>買</a:t>
                      </a:r>
                      <a:r>
                        <a:rPr lang="en-US" altLang="zh-TW" sz="1200" i="0" dirty="0" err="1"/>
                        <a:t>iphone</a:t>
                      </a:r>
                      <a:endParaRPr lang="zh-TW" altLang="en-US" sz="12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3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&lt;30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N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i="0" dirty="0"/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N</a:t>
                      </a:r>
                      <a:endParaRPr lang="zh-TW" altLang="en-US" sz="12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3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i="0" dirty="0"/>
                        <a:t>&lt;30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N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i="0" dirty="0"/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N</a:t>
                      </a:r>
                      <a:endParaRPr lang="zh-TW" altLang="en-US" sz="12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3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&gt;30</a:t>
                      </a:r>
                      <a:r>
                        <a:rPr lang="en-US" altLang="zh-TW" sz="1200" i="0" baseline="0" dirty="0"/>
                        <a:t>, &lt;50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N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i="0" dirty="0"/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Y</a:t>
                      </a:r>
                      <a:endParaRPr lang="zh-TW" altLang="en-US" sz="12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3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&gt;50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N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i="0" dirty="0"/>
                        <a:t>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Y</a:t>
                      </a:r>
                      <a:endParaRPr lang="zh-TW" altLang="en-US" sz="12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3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&gt;50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Y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i="0" dirty="0"/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Y</a:t>
                      </a:r>
                      <a:endParaRPr lang="zh-TW" altLang="en-US" sz="12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3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&gt;50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Y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i="0" dirty="0"/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N</a:t>
                      </a:r>
                      <a:endParaRPr lang="zh-TW" altLang="en-US" sz="12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03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i="0" dirty="0"/>
                        <a:t>&gt;30</a:t>
                      </a:r>
                      <a:r>
                        <a:rPr lang="en-US" altLang="zh-TW" sz="1200" i="0" baseline="0" dirty="0"/>
                        <a:t>, &lt;50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Y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i="0" dirty="0"/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Y</a:t>
                      </a:r>
                      <a:endParaRPr lang="zh-TW" altLang="en-US" sz="12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03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&lt;30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N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i="0" dirty="0"/>
                        <a:t>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N</a:t>
                      </a:r>
                      <a:endParaRPr lang="zh-TW" altLang="en-US" sz="12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03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&lt;30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Y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i="0" dirty="0"/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Y</a:t>
                      </a:r>
                      <a:endParaRPr lang="zh-TW" altLang="en-US" sz="12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03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&gt;50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Y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i="0" dirty="0"/>
                        <a:t>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Y</a:t>
                      </a:r>
                      <a:endParaRPr lang="zh-TW" altLang="en-US" sz="12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03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&lt;30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Y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i="0" dirty="0"/>
                        <a:t>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Y</a:t>
                      </a:r>
                      <a:endParaRPr lang="zh-TW" altLang="en-US" sz="12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03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&gt;30, &lt;50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N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i="0" dirty="0"/>
                        <a:t>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Y</a:t>
                      </a:r>
                      <a:endParaRPr lang="zh-TW" altLang="en-US" sz="12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03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&gt;30,</a:t>
                      </a:r>
                      <a:r>
                        <a:rPr lang="en-US" altLang="zh-TW" sz="1200" i="0" baseline="0" dirty="0"/>
                        <a:t> &lt;50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Y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i="0" dirty="0"/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Y</a:t>
                      </a:r>
                      <a:endParaRPr lang="zh-TW" altLang="en-US" sz="12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03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&gt;50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N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i="0" dirty="0"/>
                        <a:t>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N</a:t>
                      </a:r>
                      <a:endParaRPr lang="zh-TW" altLang="en-US" sz="12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67A4FBEE-23E0-49F2-A1BB-EB5EAE126F10}"/>
              </a:ext>
            </a:extLst>
          </p:cNvPr>
          <p:cNvSpPr txBox="1"/>
          <p:nvPr/>
        </p:nvSpPr>
        <p:spPr>
          <a:xfrm>
            <a:off x="660410" y="2041353"/>
            <a:ext cx="370646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+mj-lt"/>
                <a:ea typeface="+mj-ea"/>
              </a:rPr>
              <a:t>p(</a:t>
            </a:r>
            <a:r>
              <a:rPr lang="zh-TW" altLang="en-US" sz="2000" dirty="0">
                <a:latin typeface="+mj-lt"/>
                <a:ea typeface="+mj-ea"/>
              </a:rPr>
              <a:t>年齡</a:t>
            </a:r>
            <a:r>
              <a:rPr lang="en-US" altLang="zh-TW" sz="2000" dirty="0">
                <a:latin typeface="+mj-lt"/>
                <a:ea typeface="+mj-ea"/>
              </a:rPr>
              <a:t>=</a:t>
            </a:r>
            <a:r>
              <a:rPr lang="zh-TW" altLang="en-US" sz="2000" dirty="0">
                <a:latin typeface="+mj-lt"/>
                <a:ea typeface="+mj-ea"/>
              </a:rPr>
              <a:t> </a:t>
            </a:r>
            <a:r>
              <a:rPr lang="en-US" altLang="zh-TW" sz="2000" dirty="0">
                <a:latin typeface="+mj-lt"/>
                <a:ea typeface="+mj-ea"/>
              </a:rPr>
              <a:t>&gt;50</a:t>
            </a:r>
            <a:r>
              <a:rPr lang="zh-TW" altLang="en-US" sz="2000" dirty="0">
                <a:latin typeface="+mj-lt"/>
                <a:ea typeface="+mj-ea"/>
              </a:rPr>
              <a:t> </a:t>
            </a:r>
            <a:r>
              <a:rPr lang="en-US" altLang="zh-TW" sz="2000" dirty="0">
                <a:latin typeface="+mj-lt"/>
                <a:ea typeface="+mj-ea"/>
              </a:rPr>
              <a:t>| </a:t>
            </a:r>
            <a:r>
              <a:rPr lang="zh-TW" altLang="en-US" sz="2000" dirty="0">
                <a:latin typeface="+mj-lt"/>
                <a:ea typeface="+mj-ea"/>
              </a:rPr>
              <a:t>買</a:t>
            </a:r>
            <a:r>
              <a:rPr lang="en-US" altLang="zh-TW" sz="2000" dirty="0" err="1">
                <a:latin typeface="+mj-lt"/>
                <a:ea typeface="+mj-ea"/>
              </a:rPr>
              <a:t>iphone</a:t>
            </a:r>
            <a:r>
              <a:rPr lang="en-US" altLang="zh-TW" sz="2000" dirty="0">
                <a:latin typeface="+mj-lt"/>
                <a:ea typeface="+mj-ea"/>
              </a:rPr>
              <a:t> =Y) = 3/9</a:t>
            </a:r>
          </a:p>
          <a:p>
            <a:r>
              <a:rPr lang="en-US" altLang="zh-TW" sz="2000" dirty="0">
                <a:latin typeface="+mj-lt"/>
                <a:ea typeface="+mj-ea"/>
              </a:rPr>
              <a:t>p(</a:t>
            </a:r>
            <a:r>
              <a:rPr lang="zh-TW" altLang="en-US" sz="2000" dirty="0">
                <a:latin typeface="+mj-lt"/>
                <a:ea typeface="+mj-ea"/>
              </a:rPr>
              <a:t>年齡</a:t>
            </a:r>
            <a:r>
              <a:rPr lang="en-US" altLang="zh-TW" sz="2000" dirty="0">
                <a:latin typeface="+mj-lt"/>
                <a:ea typeface="+mj-ea"/>
              </a:rPr>
              <a:t>=</a:t>
            </a:r>
            <a:r>
              <a:rPr lang="zh-TW" altLang="en-US" sz="2000" dirty="0">
                <a:latin typeface="+mj-lt"/>
                <a:ea typeface="+mj-ea"/>
              </a:rPr>
              <a:t> </a:t>
            </a:r>
            <a:r>
              <a:rPr lang="en-US" altLang="zh-TW" sz="2000" dirty="0">
                <a:latin typeface="+mj-lt"/>
                <a:ea typeface="+mj-ea"/>
              </a:rPr>
              <a:t>&gt;50</a:t>
            </a:r>
            <a:r>
              <a:rPr lang="zh-TW" altLang="en-US" sz="2000" dirty="0">
                <a:latin typeface="+mj-lt"/>
                <a:ea typeface="+mj-ea"/>
              </a:rPr>
              <a:t> </a:t>
            </a:r>
            <a:r>
              <a:rPr lang="en-US" altLang="zh-TW" sz="2000" dirty="0">
                <a:latin typeface="+mj-lt"/>
                <a:ea typeface="+mj-ea"/>
              </a:rPr>
              <a:t>| </a:t>
            </a:r>
            <a:r>
              <a:rPr lang="zh-TW" altLang="en-US" sz="2000" dirty="0">
                <a:latin typeface="+mj-lt"/>
                <a:ea typeface="+mj-ea"/>
              </a:rPr>
              <a:t>買</a:t>
            </a:r>
            <a:r>
              <a:rPr lang="en-US" altLang="zh-TW" sz="2000" dirty="0" err="1">
                <a:latin typeface="+mj-lt"/>
                <a:ea typeface="+mj-ea"/>
              </a:rPr>
              <a:t>iphone</a:t>
            </a:r>
            <a:r>
              <a:rPr lang="en-US" altLang="zh-TW" sz="2000" dirty="0">
                <a:latin typeface="+mj-lt"/>
                <a:ea typeface="+mj-ea"/>
              </a:rPr>
              <a:t> =N) = 2/5</a:t>
            </a:r>
          </a:p>
          <a:p>
            <a:r>
              <a:rPr lang="en-US" altLang="zh-TW" sz="2000" dirty="0">
                <a:latin typeface="+mj-lt"/>
                <a:ea typeface="+mj-ea"/>
              </a:rPr>
              <a:t>p(</a:t>
            </a:r>
            <a:r>
              <a:rPr lang="zh-TW" altLang="en-US" sz="2000" dirty="0">
                <a:latin typeface="+mj-lt"/>
                <a:ea typeface="+mj-ea"/>
              </a:rPr>
              <a:t>收入</a:t>
            </a:r>
            <a:r>
              <a:rPr lang="en-US" altLang="zh-TW" sz="2000" dirty="0">
                <a:latin typeface="+mj-lt"/>
                <a:ea typeface="+mj-ea"/>
              </a:rPr>
              <a:t>=</a:t>
            </a:r>
            <a:r>
              <a:rPr lang="zh-TW" altLang="en-US" sz="2000" dirty="0">
                <a:latin typeface="+mj-lt"/>
                <a:ea typeface="+mj-ea"/>
              </a:rPr>
              <a:t> 高</a:t>
            </a:r>
            <a:r>
              <a:rPr lang="en-US" altLang="zh-TW" sz="2000" dirty="0">
                <a:latin typeface="+mj-lt"/>
                <a:ea typeface="+mj-ea"/>
              </a:rPr>
              <a:t>| </a:t>
            </a:r>
            <a:r>
              <a:rPr lang="zh-TW" altLang="en-US" sz="2000" dirty="0">
                <a:latin typeface="+mj-lt"/>
                <a:ea typeface="+mj-ea"/>
              </a:rPr>
              <a:t>買</a:t>
            </a:r>
            <a:r>
              <a:rPr lang="en-US" altLang="zh-TW" sz="2000" dirty="0" err="1">
                <a:latin typeface="+mj-lt"/>
                <a:ea typeface="+mj-ea"/>
              </a:rPr>
              <a:t>iphone</a:t>
            </a:r>
            <a:r>
              <a:rPr lang="en-US" altLang="zh-TW" sz="2000" dirty="0">
                <a:latin typeface="+mj-lt"/>
                <a:ea typeface="+mj-ea"/>
              </a:rPr>
              <a:t> =Y) = 2/9</a:t>
            </a:r>
          </a:p>
          <a:p>
            <a:r>
              <a:rPr lang="en-US" altLang="zh-TW" sz="2000" dirty="0">
                <a:latin typeface="+mj-lt"/>
                <a:ea typeface="+mj-ea"/>
              </a:rPr>
              <a:t>p(</a:t>
            </a:r>
            <a:r>
              <a:rPr lang="zh-TW" altLang="en-US" sz="2000" dirty="0">
                <a:latin typeface="+mj-lt"/>
                <a:ea typeface="+mj-ea"/>
              </a:rPr>
              <a:t>收入</a:t>
            </a:r>
            <a:r>
              <a:rPr lang="en-US" altLang="zh-TW" sz="2000" dirty="0">
                <a:latin typeface="+mj-lt"/>
                <a:ea typeface="+mj-ea"/>
              </a:rPr>
              <a:t>=</a:t>
            </a:r>
            <a:r>
              <a:rPr lang="zh-TW" altLang="en-US" sz="2000" dirty="0">
                <a:latin typeface="+mj-lt"/>
                <a:ea typeface="+mj-ea"/>
              </a:rPr>
              <a:t> </a:t>
            </a:r>
            <a:r>
              <a:rPr lang="zh-TW" altLang="en-US" sz="2000" dirty="0"/>
              <a:t>高</a:t>
            </a:r>
            <a:r>
              <a:rPr lang="en-US" altLang="zh-TW" sz="2000" dirty="0">
                <a:latin typeface="+mj-lt"/>
                <a:ea typeface="+mj-ea"/>
              </a:rPr>
              <a:t>| </a:t>
            </a:r>
            <a:r>
              <a:rPr lang="zh-TW" altLang="en-US" sz="2000" dirty="0">
                <a:latin typeface="+mj-lt"/>
                <a:ea typeface="+mj-ea"/>
              </a:rPr>
              <a:t>買</a:t>
            </a:r>
            <a:r>
              <a:rPr lang="en-US" altLang="zh-TW" sz="2000" dirty="0" err="1">
                <a:latin typeface="+mj-lt"/>
                <a:ea typeface="+mj-ea"/>
              </a:rPr>
              <a:t>iphone</a:t>
            </a:r>
            <a:r>
              <a:rPr lang="en-US" altLang="zh-TW" sz="2000" dirty="0">
                <a:latin typeface="+mj-lt"/>
                <a:ea typeface="+mj-ea"/>
              </a:rPr>
              <a:t> =N) = 2/5</a:t>
            </a:r>
          </a:p>
          <a:p>
            <a:r>
              <a:rPr lang="en-US" altLang="zh-TW" sz="2000" dirty="0">
                <a:latin typeface="+mj-lt"/>
                <a:ea typeface="+mj-ea"/>
              </a:rPr>
              <a:t>p(</a:t>
            </a:r>
            <a:r>
              <a:rPr lang="zh-TW" altLang="en-US" sz="2000" dirty="0">
                <a:latin typeface="+mj-lt"/>
                <a:ea typeface="+mj-ea"/>
              </a:rPr>
              <a:t>學生</a:t>
            </a:r>
            <a:r>
              <a:rPr lang="en-US" altLang="zh-TW" sz="2000" dirty="0">
                <a:latin typeface="+mj-lt"/>
                <a:ea typeface="+mj-ea"/>
              </a:rPr>
              <a:t>=</a:t>
            </a:r>
            <a:r>
              <a:rPr lang="zh-TW" altLang="en-US" sz="2000" dirty="0">
                <a:latin typeface="+mj-lt"/>
                <a:ea typeface="+mj-ea"/>
              </a:rPr>
              <a:t> </a:t>
            </a:r>
            <a:r>
              <a:rPr lang="en-US" altLang="zh-TW" sz="2000" dirty="0">
                <a:latin typeface="+mj-lt"/>
                <a:ea typeface="+mj-ea"/>
              </a:rPr>
              <a:t>N</a:t>
            </a:r>
            <a:r>
              <a:rPr lang="zh-TW" altLang="en-US" sz="2000" dirty="0">
                <a:latin typeface="+mj-lt"/>
                <a:ea typeface="+mj-ea"/>
              </a:rPr>
              <a:t> </a:t>
            </a:r>
            <a:r>
              <a:rPr lang="en-US" altLang="zh-TW" sz="2000" dirty="0">
                <a:latin typeface="+mj-lt"/>
                <a:ea typeface="+mj-ea"/>
              </a:rPr>
              <a:t>| </a:t>
            </a:r>
            <a:r>
              <a:rPr lang="zh-TW" altLang="en-US" sz="2000" dirty="0">
                <a:latin typeface="+mj-lt"/>
                <a:ea typeface="+mj-ea"/>
              </a:rPr>
              <a:t>買</a:t>
            </a:r>
            <a:r>
              <a:rPr lang="en-US" altLang="zh-TW" sz="2000" dirty="0" err="1">
                <a:latin typeface="+mj-lt"/>
                <a:ea typeface="+mj-ea"/>
              </a:rPr>
              <a:t>iphone</a:t>
            </a:r>
            <a:r>
              <a:rPr lang="en-US" altLang="zh-TW" sz="2000" dirty="0">
                <a:latin typeface="+mj-lt"/>
                <a:ea typeface="+mj-ea"/>
              </a:rPr>
              <a:t> =Y) = 3/9</a:t>
            </a:r>
          </a:p>
          <a:p>
            <a:r>
              <a:rPr lang="en-US" altLang="zh-TW" sz="2000" dirty="0">
                <a:latin typeface="+mj-lt"/>
                <a:ea typeface="+mj-ea"/>
              </a:rPr>
              <a:t>p(</a:t>
            </a:r>
            <a:r>
              <a:rPr lang="zh-TW" altLang="en-US" sz="2000" dirty="0">
                <a:latin typeface="+mj-lt"/>
                <a:ea typeface="+mj-ea"/>
              </a:rPr>
              <a:t>學生</a:t>
            </a:r>
            <a:r>
              <a:rPr lang="en-US" altLang="zh-TW" sz="2000" dirty="0">
                <a:latin typeface="+mj-lt"/>
                <a:ea typeface="+mj-ea"/>
              </a:rPr>
              <a:t>=</a:t>
            </a:r>
            <a:r>
              <a:rPr lang="zh-TW" altLang="en-US" sz="2000" dirty="0">
                <a:latin typeface="+mj-lt"/>
                <a:ea typeface="+mj-ea"/>
              </a:rPr>
              <a:t> </a:t>
            </a:r>
            <a:r>
              <a:rPr lang="en-US" altLang="zh-TW" sz="2000" dirty="0">
                <a:latin typeface="+mj-lt"/>
                <a:ea typeface="+mj-ea"/>
              </a:rPr>
              <a:t>N</a:t>
            </a:r>
            <a:r>
              <a:rPr lang="zh-TW" altLang="en-US" sz="2000" dirty="0">
                <a:latin typeface="+mj-lt"/>
                <a:ea typeface="+mj-ea"/>
              </a:rPr>
              <a:t> </a:t>
            </a:r>
            <a:r>
              <a:rPr lang="en-US" altLang="zh-TW" sz="2000" dirty="0">
                <a:latin typeface="+mj-lt"/>
                <a:ea typeface="+mj-ea"/>
              </a:rPr>
              <a:t>| </a:t>
            </a:r>
            <a:r>
              <a:rPr lang="zh-TW" altLang="en-US" sz="2000" dirty="0">
                <a:latin typeface="+mj-lt"/>
                <a:ea typeface="+mj-ea"/>
              </a:rPr>
              <a:t>買</a:t>
            </a:r>
            <a:r>
              <a:rPr lang="en-US" altLang="zh-TW" sz="2000" dirty="0" err="1">
                <a:latin typeface="+mj-lt"/>
                <a:ea typeface="+mj-ea"/>
              </a:rPr>
              <a:t>iphone</a:t>
            </a:r>
            <a:r>
              <a:rPr lang="en-US" altLang="zh-TW" sz="2000" dirty="0">
                <a:latin typeface="+mj-lt"/>
                <a:ea typeface="+mj-ea"/>
              </a:rPr>
              <a:t> =N) = 4/5</a:t>
            </a:r>
          </a:p>
          <a:p>
            <a:r>
              <a:rPr lang="en-US" altLang="zh-TW" sz="2000" dirty="0">
                <a:latin typeface="+mj-lt"/>
                <a:ea typeface="+mj-ea"/>
              </a:rPr>
              <a:t>p(</a:t>
            </a:r>
            <a:r>
              <a:rPr lang="zh-TW" altLang="en-US" sz="2000" dirty="0">
                <a:latin typeface="+mj-lt"/>
                <a:ea typeface="+mj-ea"/>
              </a:rPr>
              <a:t>信用</a:t>
            </a:r>
            <a:r>
              <a:rPr lang="en-US" altLang="zh-TW" sz="2000" dirty="0">
                <a:latin typeface="+mj-lt"/>
                <a:ea typeface="+mj-ea"/>
              </a:rPr>
              <a:t>=</a:t>
            </a:r>
            <a:r>
              <a:rPr lang="zh-TW" altLang="en-US" sz="2000" dirty="0">
                <a:latin typeface="+mj-lt"/>
                <a:ea typeface="+mj-ea"/>
              </a:rPr>
              <a:t> </a:t>
            </a:r>
            <a:r>
              <a:rPr lang="zh-TW" altLang="en-US" sz="2000" dirty="0"/>
              <a:t>高</a:t>
            </a:r>
            <a:r>
              <a:rPr lang="en-US" altLang="zh-TW" sz="2000" dirty="0">
                <a:latin typeface="+mj-lt"/>
                <a:ea typeface="+mj-ea"/>
              </a:rPr>
              <a:t>| </a:t>
            </a:r>
            <a:r>
              <a:rPr lang="zh-TW" altLang="en-US" sz="2000" dirty="0">
                <a:latin typeface="+mj-lt"/>
                <a:ea typeface="+mj-ea"/>
              </a:rPr>
              <a:t>買</a:t>
            </a:r>
            <a:r>
              <a:rPr lang="en-US" altLang="zh-TW" sz="2000" dirty="0" err="1">
                <a:latin typeface="+mj-lt"/>
                <a:ea typeface="+mj-ea"/>
              </a:rPr>
              <a:t>iphone</a:t>
            </a:r>
            <a:r>
              <a:rPr lang="en-US" altLang="zh-TW" sz="2000" dirty="0">
                <a:latin typeface="+mj-lt"/>
                <a:ea typeface="+mj-ea"/>
              </a:rPr>
              <a:t> =Y) = 3/9</a:t>
            </a:r>
          </a:p>
          <a:p>
            <a:r>
              <a:rPr lang="en-US" altLang="zh-TW" sz="2000" dirty="0">
                <a:latin typeface="+mj-lt"/>
                <a:ea typeface="+mj-ea"/>
              </a:rPr>
              <a:t>p(</a:t>
            </a:r>
            <a:r>
              <a:rPr lang="zh-TW" altLang="en-US" sz="2000" dirty="0">
                <a:latin typeface="+mj-lt"/>
                <a:ea typeface="+mj-ea"/>
              </a:rPr>
              <a:t>信用</a:t>
            </a:r>
            <a:r>
              <a:rPr lang="en-US" altLang="zh-TW" sz="2000" dirty="0">
                <a:latin typeface="+mj-lt"/>
                <a:ea typeface="+mj-ea"/>
              </a:rPr>
              <a:t>=</a:t>
            </a:r>
            <a:r>
              <a:rPr lang="zh-TW" altLang="en-US" sz="2000" dirty="0">
                <a:latin typeface="+mj-lt"/>
                <a:ea typeface="+mj-ea"/>
              </a:rPr>
              <a:t> </a:t>
            </a:r>
            <a:r>
              <a:rPr lang="zh-TW" altLang="en-US" sz="2000" dirty="0"/>
              <a:t>高</a:t>
            </a:r>
            <a:r>
              <a:rPr lang="en-US" altLang="zh-TW" sz="2000" dirty="0">
                <a:latin typeface="+mj-lt"/>
                <a:ea typeface="+mj-ea"/>
              </a:rPr>
              <a:t>| </a:t>
            </a:r>
            <a:r>
              <a:rPr lang="zh-TW" altLang="en-US" sz="2000" dirty="0">
                <a:latin typeface="+mj-lt"/>
                <a:ea typeface="+mj-ea"/>
              </a:rPr>
              <a:t>買</a:t>
            </a:r>
            <a:r>
              <a:rPr lang="en-US" altLang="zh-TW" sz="2000" dirty="0" err="1">
                <a:latin typeface="+mj-lt"/>
                <a:ea typeface="+mj-ea"/>
              </a:rPr>
              <a:t>iphone</a:t>
            </a:r>
            <a:r>
              <a:rPr lang="en-US" altLang="zh-TW" sz="2000" dirty="0">
                <a:latin typeface="+mj-lt"/>
                <a:ea typeface="+mj-ea"/>
              </a:rPr>
              <a:t> =N) = 3/5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440DC35-A2A0-4A7F-96D8-17FA04C13038}"/>
              </a:ext>
            </a:extLst>
          </p:cNvPr>
          <p:cNvSpPr txBox="1"/>
          <p:nvPr/>
        </p:nvSpPr>
        <p:spPr>
          <a:xfrm>
            <a:off x="669923" y="1025690"/>
            <a:ext cx="25587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+mj-lt"/>
                <a:ea typeface="+mj-ea"/>
              </a:rPr>
              <a:t>事前機率為</a:t>
            </a:r>
            <a:endParaRPr lang="en-US" altLang="zh-TW" sz="2000" dirty="0">
              <a:latin typeface="+mj-lt"/>
              <a:ea typeface="+mj-ea"/>
            </a:endParaRPr>
          </a:p>
          <a:p>
            <a:r>
              <a:rPr lang="en-US" altLang="zh-TW" sz="2000" dirty="0">
                <a:latin typeface="+mj-lt"/>
                <a:ea typeface="+mj-ea"/>
              </a:rPr>
              <a:t>p(</a:t>
            </a:r>
            <a:r>
              <a:rPr lang="zh-TW" altLang="en-US" sz="2000" dirty="0">
                <a:latin typeface="+mj-lt"/>
                <a:ea typeface="+mj-ea"/>
              </a:rPr>
              <a:t>買</a:t>
            </a:r>
            <a:r>
              <a:rPr lang="en-US" altLang="zh-TW" sz="2000" dirty="0" err="1">
                <a:latin typeface="+mj-lt"/>
                <a:ea typeface="+mj-ea"/>
              </a:rPr>
              <a:t>iphone</a:t>
            </a:r>
            <a:r>
              <a:rPr lang="en-US" altLang="zh-TW" sz="2000" dirty="0">
                <a:latin typeface="+mj-lt"/>
                <a:ea typeface="+mj-ea"/>
              </a:rPr>
              <a:t>=Y) = 9/14 </a:t>
            </a:r>
          </a:p>
          <a:p>
            <a:r>
              <a:rPr lang="en-US" altLang="zh-TW" sz="2000" dirty="0">
                <a:latin typeface="+mj-lt"/>
                <a:ea typeface="+mj-ea"/>
              </a:rPr>
              <a:t>p(</a:t>
            </a:r>
            <a:r>
              <a:rPr lang="zh-TW" altLang="en-US" sz="2000" dirty="0">
                <a:latin typeface="+mj-lt"/>
                <a:ea typeface="+mj-ea"/>
              </a:rPr>
              <a:t>買</a:t>
            </a:r>
            <a:r>
              <a:rPr lang="en-US" altLang="zh-TW" sz="2000" dirty="0" err="1">
                <a:latin typeface="+mj-lt"/>
                <a:ea typeface="+mj-ea"/>
              </a:rPr>
              <a:t>iphone</a:t>
            </a:r>
            <a:r>
              <a:rPr lang="en-US" altLang="zh-TW" sz="2000" dirty="0">
                <a:latin typeface="+mj-lt"/>
                <a:ea typeface="+mj-ea"/>
              </a:rPr>
              <a:t>=N) = 5/14 </a:t>
            </a:r>
            <a:endParaRPr lang="zh-TW" altLang="en-US" sz="2000" dirty="0">
              <a:latin typeface="+mj-lt"/>
              <a:ea typeface="+mj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F581162-8289-44D3-AE11-63B4B66731F8}"/>
              </a:ext>
            </a:extLst>
          </p:cNvPr>
          <p:cNvSpPr/>
          <p:nvPr/>
        </p:nvSpPr>
        <p:spPr>
          <a:xfrm>
            <a:off x="660410" y="317804"/>
            <a:ext cx="50887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+mj-lt"/>
                <a:ea typeface="+mj-ea"/>
              </a:rPr>
              <a:t>給定 資料</a:t>
            </a:r>
            <a:r>
              <a:rPr lang="en-US" altLang="zh-TW" sz="2000" dirty="0">
                <a:latin typeface="+mj-lt"/>
                <a:ea typeface="+mj-ea"/>
              </a:rPr>
              <a:t>X = </a:t>
            </a:r>
          </a:p>
          <a:p>
            <a:r>
              <a:rPr lang="en-US" altLang="zh-TW" sz="2000" dirty="0">
                <a:latin typeface="+mj-lt"/>
                <a:ea typeface="+mj-ea"/>
              </a:rPr>
              <a:t>(</a:t>
            </a:r>
            <a:r>
              <a:rPr lang="zh-TW" altLang="en-US" sz="2000" dirty="0">
                <a:latin typeface="+mj-lt"/>
                <a:ea typeface="+mj-ea"/>
              </a:rPr>
              <a:t>年齡</a:t>
            </a:r>
            <a:r>
              <a:rPr lang="en-US" altLang="zh-TW" sz="2000" dirty="0">
                <a:latin typeface="+mj-lt"/>
                <a:ea typeface="+mj-ea"/>
              </a:rPr>
              <a:t>= &gt;50, </a:t>
            </a:r>
            <a:r>
              <a:rPr lang="zh-TW" altLang="en-US" sz="2000" dirty="0">
                <a:latin typeface="+mj-lt"/>
                <a:ea typeface="+mj-ea"/>
              </a:rPr>
              <a:t>收入</a:t>
            </a:r>
            <a:r>
              <a:rPr lang="en-US" altLang="zh-TW" sz="2000" dirty="0">
                <a:latin typeface="+mj-lt"/>
                <a:ea typeface="+mj-ea"/>
              </a:rPr>
              <a:t>=</a:t>
            </a:r>
            <a:r>
              <a:rPr lang="zh-TW" altLang="en-US" sz="2000" dirty="0">
                <a:latin typeface="+mj-lt"/>
                <a:ea typeface="+mj-ea"/>
              </a:rPr>
              <a:t>高</a:t>
            </a:r>
            <a:r>
              <a:rPr lang="en-US" altLang="zh-TW" sz="2000" dirty="0">
                <a:latin typeface="+mj-lt"/>
                <a:ea typeface="+mj-ea"/>
              </a:rPr>
              <a:t>, </a:t>
            </a:r>
            <a:r>
              <a:rPr lang="zh-TW" altLang="en-US" sz="2000" dirty="0">
                <a:latin typeface="+mj-lt"/>
                <a:ea typeface="+mj-ea"/>
              </a:rPr>
              <a:t>學生</a:t>
            </a:r>
            <a:r>
              <a:rPr lang="en-US" altLang="zh-TW" sz="2000" dirty="0">
                <a:latin typeface="+mj-lt"/>
                <a:ea typeface="+mj-ea"/>
              </a:rPr>
              <a:t>=N, </a:t>
            </a:r>
            <a:r>
              <a:rPr lang="zh-TW" altLang="en-US" sz="2000" dirty="0">
                <a:latin typeface="+mj-lt"/>
                <a:ea typeface="+mj-ea"/>
              </a:rPr>
              <a:t>信用</a:t>
            </a:r>
            <a:r>
              <a:rPr lang="en-US" altLang="zh-TW" sz="2000" dirty="0">
                <a:latin typeface="+mj-lt"/>
                <a:ea typeface="+mj-ea"/>
              </a:rPr>
              <a:t>=</a:t>
            </a:r>
            <a:r>
              <a:rPr lang="zh-TW" altLang="en-US" sz="2000" dirty="0">
                <a:latin typeface="+mj-lt"/>
                <a:ea typeface="+mj-ea"/>
              </a:rPr>
              <a:t>高</a:t>
            </a:r>
            <a:r>
              <a:rPr lang="en-US" altLang="zh-TW" sz="2000" dirty="0">
                <a:latin typeface="+mj-lt"/>
                <a:ea typeface="+mj-ea"/>
              </a:rPr>
              <a:t>)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CB4237E-E035-4230-BC13-ED0E7F60FB88}"/>
              </a:ext>
            </a:extLst>
          </p:cNvPr>
          <p:cNvSpPr txBox="1"/>
          <p:nvPr/>
        </p:nvSpPr>
        <p:spPr>
          <a:xfrm>
            <a:off x="646666" y="4816647"/>
            <a:ext cx="25122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+mj-lt"/>
                <a:ea typeface="+mj-ea"/>
              </a:rPr>
              <a:t>P(X|</a:t>
            </a:r>
            <a:r>
              <a:rPr lang="zh-TW" altLang="en-US" sz="2000" dirty="0">
                <a:latin typeface="+mj-lt"/>
                <a:ea typeface="+mj-ea"/>
              </a:rPr>
              <a:t>買</a:t>
            </a:r>
            <a:r>
              <a:rPr lang="en-US" altLang="zh-TW" sz="2000" dirty="0" err="1">
                <a:latin typeface="+mj-lt"/>
                <a:ea typeface="+mj-ea"/>
              </a:rPr>
              <a:t>iphone</a:t>
            </a:r>
            <a:r>
              <a:rPr lang="en-US" altLang="zh-TW" sz="2000" dirty="0">
                <a:latin typeface="+mj-lt"/>
                <a:ea typeface="+mj-ea"/>
              </a:rPr>
              <a:t>=Y)</a:t>
            </a:r>
          </a:p>
          <a:p>
            <a:r>
              <a:rPr lang="en-US" altLang="zh-TW" sz="2000" dirty="0">
                <a:latin typeface="+mj-lt"/>
                <a:ea typeface="+mj-ea"/>
              </a:rPr>
              <a:t>= 3/9 * 2/9 * 3/9 * 3/9</a:t>
            </a:r>
          </a:p>
          <a:p>
            <a:r>
              <a:rPr lang="en-US" altLang="zh-TW" sz="2000" dirty="0">
                <a:latin typeface="+mj-lt"/>
                <a:ea typeface="+mj-ea"/>
              </a:rPr>
              <a:t>= 2/243 = 0.00823</a:t>
            </a:r>
            <a:endParaRPr lang="zh-TW" altLang="en-US" sz="2000" dirty="0">
              <a:latin typeface="+mj-lt"/>
              <a:ea typeface="+mj-ea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841C007-F075-41FE-9BE8-E6117B682A34}"/>
              </a:ext>
            </a:extLst>
          </p:cNvPr>
          <p:cNvSpPr txBox="1"/>
          <p:nvPr/>
        </p:nvSpPr>
        <p:spPr>
          <a:xfrm>
            <a:off x="3625452" y="4816647"/>
            <a:ext cx="25122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+mj-lt"/>
                <a:ea typeface="+mj-ea"/>
              </a:rPr>
              <a:t>P(X|</a:t>
            </a:r>
            <a:r>
              <a:rPr lang="zh-TW" altLang="en-US" sz="2000" dirty="0">
                <a:latin typeface="+mj-lt"/>
                <a:ea typeface="+mj-ea"/>
              </a:rPr>
              <a:t>買</a:t>
            </a:r>
            <a:r>
              <a:rPr lang="en-US" altLang="zh-TW" sz="2000" dirty="0" err="1">
                <a:latin typeface="+mj-lt"/>
                <a:ea typeface="+mj-ea"/>
              </a:rPr>
              <a:t>iphone</a:t>
            </a:r>
            <a:r>
              <a:rPr lang="en-US" altLang="zh-TW" sz="2000" dirty="0">
                <a:latin typeface="+mj-lt"/>
                <a:ea typeface="+mj-ea"/>
              </a:rPr>
              <a:t>=N)</a:t>
            </a:r>
          </a:p>
          <a:p>
            <a:r>
              <a:rPr lang="en-US" altLang="zh-TW" sz="2000" dirty="0">
                <a:latin typeface="+mj-lt"/>
                <a:ea typeface="+mj-ea"/>
              </a:rPr>
              <a:t>= 2/5 * 2/5 * 4/5 *</a:t>
            </a:r>
            <a:r>
              <a:rPr lang="zh-TW" altLang="en-US" sz="2000" dirty="0">
                <a:latin typeface="+mj-lt"/>
                <a:ea typeface="+mj-ea"/>
              </a:rPr>
              <a:t> </a:t>
            </a:r>
            <a:r>
              <a:rPr lang="en-US" altLang="zh-TW" sz="2000" dirty="0">
                <a:latin typeface="+mj-lt"/>
                <a:ea typeface="+mj-ea"/>
              </a:rPr>
              <a:t>3/5</a:t>
            </a:r>
          </a:p>
          <a:p>
            <a:r>
              <a:rPr lang="en-US" altLang="zh-TW" sz="2000" dirty="0">
                <a:latin typeface="+mj-lt"/>
                <a:ea typeface="+mj-ea"/>
              </a:rPr>
              <a:t>= 48/625 = 0.0768</a:t>
            </a:r>
            <a:endParaRPr lang="zh-TW" altLang="en-US" sz="2000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423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2B5BCB4-438A-4E48-83C0-991AF4D28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839213"/>
              </p:ext>
            </p:extLst>
          </p:nvPr>
        </p:nvGraphicFramePr>
        <p:xfrm>
          <a:off x="7144877" y="652286"/>
          <a:ext cx="4377200" cy="4655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5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5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5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5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035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i="0" dirty="0"/>
                        <a:t>年齡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i="0" dirty="0"/>
                        <a:t>學生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i="0" dirty="0"/>
                        <a:t>信用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i="0" dirty="0"/>
                        <a:t>收入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i="0" dirty="0"/>
                        <a:t>買</a:t>
                      </a:r>
                      <a:r>
                        <a:rPr lang="en-US" altLang="zh-TW" sz="1200" i="0" dirty="0" err="1"/>
                        <a:t>iphone</a:t>
                      </a:r>
                      <a:endParaRPr lang="zh-TW" altLang="en-US" sz="12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3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&lt;30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N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i="0" dirty="0"/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N</a:t>
                      </a:r>
                      <a:endParaRPr lang="zh-TW" altLang="en-US" sz="12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3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i="0" dirty="0"/>
                        <a:t>&lt;30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N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i="0" dirty="0"/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N</a:t>
                      </a:r>
                      <a:endParaRPr lang="zh-TW" altLang="en-US" sz="12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3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&gt;30</a:t>
                      </a:r>
                      <a:r>
                        <a:rPr lang="en-US" altLang="zh-TW" sz="1200" i="0" baseline="0" dirty="0"/>
                        <a:t>, &lt;50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N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i="0" dirty="0"/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Y</a:t>
                      </a:r>
                      <a:endParaRPr lang="zh-TW" altLang="en-US" sz="12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3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&gt;50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N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i="0" dirty="0"/>
                        <a:t>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Y</a:t>
                      </a:r>
                      <a:endParaRPr lang="zh-TW" altLang="en-US" sz="12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3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&gt;50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Y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i="0" dirty="0"/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Y</a:t>
                      </a:r>
                      <a:endParaRPr lang="zh-TW" altLang="en-US" sz="12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3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&gt;50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Y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i="0" dirty="0"/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N</a:t>
                      </a:r>
                      <a:endParaRPr lang="zh-TW" altLang="en-US" sz="12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03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i="0" dirty="0"/>
                        <a:t>&gt;30</a:t>
                      </a:r>
                      <a:r>
                        <a:rPr lang="en-US" altLang="zh-TW" sz="1200" i="0" baseline="0" dirty="0"/>
                        <a:t>, &lt;50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Y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i="0" dirty="0"/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Y</a:t>
                      </a:r>
                      <a:endParaRPr lang="zh-TW" altLang="en-US" sz="12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03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&lt;30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N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i="0" dirty="0"/>
                        <a:t>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N</a:t>
                      </a:r>
                      <a:endParaRPr lang="zh-TW" altLang="en-US" sz="12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03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&lt;30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Y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i="0" dirty="0"/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Y</a:t>
                      </a:r>
                      <a:endParaRPr lang="zh-TW" altLang="en-US" sz="12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03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&gt;50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Y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i="0" dirty="0"/>
                        <a:t>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Y</a:t>
                      </a:r>
                      <a:endParaRPr lang="zh-TW" altLang="en-US" sz="12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03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&lt;30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Y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i="0" dirty="0"/>
                        <a:t>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Y</a:t>
                      </a:r>
                      <a:endParaRPr lang="zh-TW" altLang="en-US" sz="12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03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&gt;30, &lt;50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N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i="0" dirty="0"/>
                        <a:t>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Y</a:t>
                      </a:r>
                      <a:endParaRPr lang="zh-TW" altLang="en-US" sz="12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03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&gt;30,</a:t>
                      </a:r>
                      <a:r>
                        <a:rPr lang="en-US" altLang="zh-TW" sz="1200" i="0" baseline="0" dirty="0"/>
                        <a:t> &lt;50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Y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i="0" dirty="0"/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Y</a:t>
                      </a:r>
                      <a:endParaRPr lang="zh-TW" altLang="en-US" sz="12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03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&gt;50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N</a:t>
                      </a:r>
                      <a:endParaRPr lang="zh-TW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i="0" dirty="0"/>
                        <a:t>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i="0" dirty="0"/>
                        <a:t>N</a:t>
                      </a:r>
                      <a:endParaRPr lang="zh-TW" altLang="en-US" sz="12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5CA400E3-F1CE-42D6-AD37-0D24084C9255}"/>
              </a:ext>
            </a:extLst>
          </p:cNvPr>
          <p:cNvSpPr txBox="1"/>
          <p:nvPr/>
        </p:nvSpPr>
        <p:spPr>
          <a:xfrm>
            <a:off x="669923" y="1025690"/>
            <a:ext cx="32864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+mj-lt"/>
                <a:ea typeface="+mj-ea"/>
              </a:rPr>
              <a:t>事前機率為</a:t>
            </a:r>
            <a:endParaRPr lang="en-US" altLang="zh-TW" sz="2000" dirty="0">
              <a:latin typeface="+mj-lt"/>
              <a:ea typeface="+mj-ea"/>
            </a:endParaRPr>
          </a:p>
          <a:p>
            <a:r>
              <a:rPr lang="en-US" altLang="zh-TW" sz="2000" dirty="0">
                <a:latin typeface="+mj-lt"/>
                <a:ea typeface="+mj-ea"/>
              </a:rPr>
              <a:t>p(</a:t>
            </a:r>
            <a:r>
              <a:rPr lang="zh-TW" altLang="en-US" sz="2000" dirty="0">
                <a:latin typeface="+mj-lt"/>
                <a:ea typeface="+mj-ea"/>
              </a:rPr>
              <a:t>買</a:t>
            </a:r>
            <a:r>
              <a:rPr lang="en-US" altLang="zh-TW" sz="2000" dirty="0" err="1">
                <a:latin typeface="+mj-lt"/>
                <a:ea typeface="+mj-ea"/>
              </a:rPr>
              <a:t>iphone</a:t>
            </a:r>
            <a:r>
              <a:rPr lang="en-US" altLang="zh-TW" sz="2000" dirty="0">
                <a:latin typeface="+mj-lt"/>
                <a:ea typeface="+mj-ea"/>
              </a:rPr>
              <a:t>=Y) = 9/14</a:t>
            </a:r>
            <a:r>
              <a:rPr lang="zh-TW" altLang="en-US" sz="2000" dirty="0">
                <a:latin typeface="+mj-lt"/>
                <a:ea typeface="+mj-ea"/>
              </a:rPr>
              <a:t> </a:t>
            </a:r>
            <a:r>
              <a:rPr lang="en-US" altLang="zh-TW" sz="2000" dirty="0">
                <a:latin typeface="+mj-lt"/>
                <a:ea typeface="+mj-ea"/>
              </a:rPr>
              <a:t>=</a:t>
            </a:r>
            <a:r>
              <a:rPr lang="zh-TW" altLang="en-US" sz="2000" dirty="0">
                <a:latin typeface="+mj-lt"/>
                <a:ea typeface="+mj-ea"/>
              </a:rPr>
              <a:t> </a:t>
            </a:r>
            <a:r>
              <a:rPr lang="en-US" altLang="zh-TW" sz="2000" dirty="0"/>
              <a:t>0.643</a:t>
            </a:r>
            <a:endParaRPr lang="en-US" altLang="zh-TW" sz="2000" dirty="0">
              <a:latin typeface="+mj-lt"/>
              <a:ea typeface="+mj-ea"/>
            </a:endParaRPr>
          </a:p>
          <a:p>
            <a:r>
              <a:rPr lang="en-US" altLang="zh-TW" sz="2000" dirty="0">
                <a:latin typeface="+mj-lt"/>
                <a:ea typeface="+mj-ea"/>
              </a:rPr>
              <a:t>p(</a:t>
            </a:r>
            <a:r>
              <a:rPr lang="zh-TW" altLang="en-US" sz="2000" dirty="0">
                <a:latin typeface="+mj-lt"/>
                <a:ea typeface="+mj-ea"/>
              </a:rPr>
              <a:t>買</a:t>
            </a:r>
            <a:r>
              <a:rPr lang="en-US" altLang="zh-TW" sz="2000" dirty="0" err="1">
                <a:latin typeface="+mj-lt"/>
                <a:ea typeface="+mj-ea"/>
              </a:rPr>
              <a:t>iphone</a:t>
            </a:r>
            <a:r>
              <a:rPr lang="en-US" altLang="zh-TW" sz="2000" dirty="0">
                <a:latin typeface="+mj-lt"/>
                <a:ea typeface="+mj-ea"/>
              </a:rPr>
              <a:t>=N) = 5/14 =</a:t>
            </a:r>
            <a:r>
              <a:rPr lang="zh-TW" altLang="en-US" sz="2000" dirty="0">
                <a:latin typeface="+mj-lt"/>
                <a:ea typeface="+mj-ea"/>
              </a:rPr>
              <a:t> </a:t>
            </a:r>
            <a:r>
              <a:rPr lang="en-US" altLang="zh-TW" sz="2000" dirty="0"/>
              <a:t>0.357</a:t>
            </a:r>
            <a:endParaRPr lang="zh-TW" altLang="en-US" sz="2000" dirty="0">
              <a:latin typeface="+mj-lt"/>
              <a:ea typeface="+mj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A72BE72-46CE-41FC-8253-7CEEBF66C0C9}"/>
              </a:ext>
            </a:extLst>
          </p:cNvPr>
          <p:cNvSpPr/>
          <p:nvPr/>
        </p:nvSpPr>
        <p:spPr>
          <a:xfrm>
            <a:off x="660410" y="317804"/>
            <a:ext cx="50887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+mj-lt"/>
                <a:ea typeface="+mj-ea"/>
              </a:rPr>
              <a:t>給定 資料</a:t>
            </a:r>
            <a:r>
              <a:rPr lang="en-US" altLang="zh-TW" sz="2000" dirty="0">
                <a:latin typeface="+mj-lt"/>
                <a:ea typeface="+mj-ea"/>
              </a:rPr>
              <a:t>X = </a:t>
            </a:r>
          </a:p>
          <a:p>
            <a:r>
              <a:rPr lang="en-US" altLang="zh-TW" sz="2000" dirty="0">
                <a:latin typeface="+mj-lt"/>
                <a:ea typeface="+mj-ea"/>
              </a:rPr>
              <a:t>(</a:t>
            </a:r>
            <a:r>
              <a:rPr lang="zh-TW" altLang="en-US" sz="2000" dirty="0">
                <a:latin typeface="+mj-lt"/>
                <a:ea typeface="+mj-ea"/>
              </a:rPr>
              <a:t>年齡</a:t>
            </a:r>
            <a:r>
              <a:rPr lang="en-US" altLang="zh-TW" sz="2000" dirty="0">
                <a:latin typeface="+mj-lt"/>
                <a:ea typeface="+mj-ea"/>
              </a:rPr>
              <a:t>= &gt;50, </a:t>
            </a:r>
            <a:r>
              <a:rPr lang="zh-TW" altLang="en-US" sz="2000" dirty="0">
                <a:latin typeface="+mj-lt"/>
                <a:ea typeface="+mj-ea"/>
              </a:rPr>
              <a:t>收入</a:t>
            </a:r>
            <a:r>
              <a:rPr lang="en-US" altLang="zh-TW" sz="2000" dirty="0">
                <a:latin typeface="+mj-lt"/>
                <a:ea typeface="+mj-ea"/>
              </a:rPr>
              <a:t>=</a:t>
            </a:r>
            <a:r>
              <a:rPr lang="zh-TW" altLang="en-US" sz="2000" dirty="0">
                <a:latin typeface="+mj-lt"/>
                <a:ea typeface="+mj-ea"/>
              </a:rPr>
              <a:t>高</a:t>
            </a:r>
            <a:r>
              <a:rPr lang="en-US" altLang="zh-TW" sz="2000" dirty="0">
                <a:latin typeface="+mj-lt"/>
                <a:ea typeface="+mj-ea"/>
              </a:rPr>
              <a:t>, </a:t>
            </a:r>
            <a:r>
              <a:rPr lang="zh-TW" altLang="en-US" sz="2000" dirty="0">
                <a:latin typeface="+mj-lt"/>
                <a:ea typeface="+mj-ea"/>
              </a:rPr>
              <a:t>學生</a:t>
            </a:r>
            <a:r>
              <a:rPr lang="en-US" altLang="zh-TW" sz="2000" dirty="0">
                <a:latin typeface="+mj-lt"/>
                <a:ea typeface="+mj-ea"/>
              </a:rPr>
              <a:t>=N, </a:t>
            </a:r>
            <a:r>
              <a:rPr lang="zh-TW" altLang="en-US" sz="2000" dirty="0">
                <a:latin typeface="+mj-lt"/>
                <a:ea typeface="+mj-ea"/>
              </a:rPr>
              <a:t>信用</a:t>
            </a:r>
            <a:r>
              <a:rPr lang="en-US" altLang="zh-TW" sz="2000" dirty="0">
                <a:latin typeface="+mj-lt"/>
                <a:ea typeface="+mj-ea"/>
              </a:rPr>
              <a:t>=</a:t>
            </a:r>
            <a:r>
              <a:rPr lang="zh-TW" altLang="en-US" sz="2000" dirty="0">
                <a:latin typeface="+mj-lt"/>
                <a:ea typeface="+mj-ea"/>
              </a:rPr>
              <a:t>高</a:t>
            </a:r>
            <a:r>
              <a:rPr lang="en-US" altLang="zh-TW" sz="2000" dirty="0">
                <a:latin typeface="+mj-lt"/>
                <a:ea typeface="+mj-ea"/>
              </a:rPr>
              <a:t>)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BF02096-05EE-4FF3-BE1D-263843233DE8}"/>
              </a:ext>
            </a:extLst>
          </p:cNvPr>
          <p:cNvSpPr txBox="1"/>
          <p:nvPr/>
        </p:nvSpPr>
        <p:spPr>
          <a:xfrm>
            <a:off x="660410" y="2241407"/>
            <a:ext cx="25122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+mj-lt"/>
                <a:ea typeface="+mj-ea"/>
              </a:rPr>
              <a:t>P(X|</a:t>
            </a:r>
            <a:r>
              <a:rPr lang="zh-TW" altLang="en-US" sz="2000" dirty="0">
                <a:latin typeface="+mj-lt"/>
                <a:ea typeface="+mj-ea"/>
              </a:rPr>
              <a:t>買</a:t>
            </a:r>
            <a:r>
              <a:rPr lang="en-US" altLang="zh-TW" sz="2000" dirty="0" err="1">
                <a:latin typeface="+mj-lt"/>
                <a:ea typeface="+mj-ea"/>
              </a:rPr>
              <a:t>iphone</a:t>
            </a:r>
            <a:r>
              <a:rPr lang="en-US" altLang="zh-TW" sz="2000" dirty="0">
                <a:latin typeface="+mj-lt"/>
                <a:ea typeface="+mj-ea"/>
              </a:rPr>
              <a:t>=Y)</a:t>
            </a:r>
          </a:p>
          <a:p>
            <a:r>
              <a:rPr lang="en-US" altLang="zh-TW" sz="2000" dirty="0">
                <a:latin typeface="+mj-lt"/>
                <a:ea typeface="+mj-ea"/>
              </a:rPr>
              <a:t>= 3/9 * 2/9 * 3/9 * 3/9</a:t>
            </a:r>
          </a:p>
          <a:p>
            <a:r>
              <a:rPr lang="en-US" altLang="zh-TW" sz="2000" dirty="0">
                <a:latin typeface="+mj-lt"/>
                <a:ea typeface="+mj-ea"/>
              </a:rPr>
              <a:t>= 2/243 = 0.00823</a:t>
            </a:r>
            <a:endParaRPr lang="zh-TW" altLang="en-US" sz="2000" dirty="0">
              <a:latin typeface="+mj-lt"/>
              <a:ea typeface="+mj-ea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16F90EB-ABF7-4D7F-BC4A-C7C2B9D19F03}"/>
              </a:ext>
            </a:extLst>
          </p:cNvPr>
          <p:cNvSpPr txBox="1"/>
          <p:nvPr/>
        </p:nvSpPr>
        <p:spPr>
          <a:xfrm>
            <a:off x="3791011" y="2241406"/>
            <a:ext cx="25122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+mj-lt"/>
                <a:ea typeface="+mj-ea"/>
              </a:rPr>
              <a:t>P(X|</a:t>
            </a:r>
            <a:r>
              <a:rPr lang="zh-TW" altLang="en-US" sz="2000" dirty="0">
                <a:latin typeface="+mj-lt"/>
                <a:ea typeface="+mj-ea"/>
              </a:rPr>
              <a:t>買</a:t>
            </a:r>
            <a:r>
              <a:rPr lang="en-US" altLang="zh-TW" sz="2000" dirty="0" err="1">
                <a:latin typeface="+mj-lt"/>
                <a:ea typeface="+mj-ea"/>
              </a:rPr>
              <a:t>iphone</a:t>
            </a:r>
            <a:r>
              <a:rPr lang="en-US" altLang="zh-TW" sz="2000" dirty="0">
                <a:latin typeface="+mj-lt"/>
                <a:ea typeface="+mj-ea"/>
              </a:rPr>
              <a:t>=N)</a:t>
            </a:r>
          </a:p>
          <a:p>
            <a:r>
              <a:rPr lang="en-US" altLang="zh-TW" sz="2000" dirty="0">
                <a:latin typeface="+mj-lt"/>
                <a:ea typeface="+mj-ea"/>
              </a:rPr>
              <a:t>= 2/5 * 2/5 * 4/5 *</a:t>
            </a:r>
            <a:r>
              <a:rPr lang="zh-TW" altLang="en-US" sz="2000" dirty="0">
                <a:latin typeface="+mj-lt"/>
                <a:ea typeface="+mj-ea"/>
              </a:rPr>
              <a:t> </a:t>
            </a:r>
            <a:r>
              <a:rPr lang="en-US" altLang="zh-TW" sz="2000" dirty="0">
                <a:latin typeface="+mj-lt"/>
                <a:ea typeface="+mj-ea"/>
              </a:rPr>
              <a:t>3/5</a:t>
            </a:r>
          </a:p>
          <a:p>
            <a:r>
              <a:rPr lang="en-US" altLang="zh-TW" sz="2000" dirty="0">
                <a:latin typeface="+mj-lt"/>
                <a:ea typeface="+mj-ea"/>
              </a:rPr>
              <a:t>= 48/625 = 0.0768</a:t>
            </a:r>
            <a:endParaRPr lang="zh-TW" altLang="en-US" sz="2000" dirty="0">
              <a:latin typeface="+mj-lt"/>
              <a:ea typeface="+mj-ea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45D443B-D2C0-48B7-98B6-CCFEBD394B6C}"/>
              </a:ext>
            </a:extLst>
          </p:cNvPr>
          <p:cNvSpPr txBox="1"/>
          <p:nvPr/>
        </p:nvSpPr>
        <p:spPr>
          <a:xfrm>
            <a:off x="669923" y="3600931"/>
            <a:ext cx="36792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+mj-lt"/>
                <a:ea typeface="+mj-ea"/>
              </a:rPr>
              <a:t>P(X|</a:t>
            </a:r>
            <a:r>
              <a:rPr lang="zh-TW" altLang="en-US" sz="2000" dirty="0">
                <a:latin typeface="+mj-lt"/>
                <a:ea typeface="+mj-ea"/>
              </a:rPr>
              <a:t>買</a:t>
            </a:r>
            <a:r>
              <a:rPr lang="en-US" altLang="zh-TW" sz="2000" dirty="0" err="1">
                <a:latin typeface="+mj-lt"/>
                <a:ea typeface="+mj-ea"/>
              </a:rPr>
              <a:t>iphone</a:t>
            </a:r>
            <a:r>
              <a:rPr lang="en-US" altLang="zh-TW" sz="2000" dirty="0">
                <a:latin typeface="+mj-lt"/>
                <a:ea typeface="+mj-ea"/>
              </a:rPr>
              <a:t>=Y) * P(</a:t>
            </a:r>
            <a:r>
              <a:rPr lang="zh-TW" altLang="en-US" sz="2000" dirty="0">
                <a:latin typeface="+mj-lt"/>
                <a:ea typeface="+mj-ea"/>
              </a:rPr>
              <a:t>買</a:t>
            </a:r>
            <a:r>
              <a:rPr lang="en-US" altLang="zh-TW" sz="2000" dirty="0" err="1">
                <a:latin typeface="+mj-lt"/>
                <a:ea typeface="+mj-ea"/>
              </a:rPr>
              <a:t>iphone</a:t>
            </a:r>
            <a:r>
              <a:rPr lang="en-US" altLang="zh-TW" sz="2000" dirty="0">
                <a:latin typeface="+mj-lt"/>
                <a:ea typeface="+mj-ea"/>
              </a:rPr>
              <a:t>=Y)</a:t>
            </a:r>
          </a:p>
          <a:p>
            <a:r>
              <a:rPr lang="en-US" altLang="zh-TW" sz="2000" dirty="0">
                <a:latin typeface="+mj-lt"/>
                <a:ea typeface="+mj-ea"/>
              </a:rPr>
              <a:t>0.00823 * 0.643 = 0.00529</a:t>
            </a:r>
            <a:endParaRPr lang="zh-TW" altLang="en-US" sz="2000" dirty="0">
              <a:latin typeface="+mj-lt"/>
              <a:ea typeface="+mj-ea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8CA38EF-BC52-452A-B3D4-CE9C0688B7B7}"/>
              </a:ext>
            </a:extLst>
          </p:cNvPr>
          <p:cNvSpPr txBox="1"/>
          <p:nvPr/>
        </p:nvSpPr>
        <p:spPr>
          <a:xfrm>
            <a:off x="660410" y="4652678"/>
            <a:ext cx="39356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+mj-lt"/>
                <a:ea typeface="+mj-ea"/>
              </a:rPr>
              <a:t>P(X|</a:t>
            </a:r>
            <a:r>
              <a:rPr lang="zh-TW" altLang="en-US" sz="2000" dirty="0">
                <a:latin typeface="+mj-lt"/>
                <a:ea typeface="+mj-ea"/>
              </a:rPr>
              <a:t>買</a:t>
            </a:r>
            <a:r>
              <a:rPr lang="en-US" altLang="zh-TW" sz="2000" dirty="0" err="1">
                <a:latin typeface="+mj-lt"/>
                <a:ea typeface="+mj-ea"/>
              </a:rPr>
              <a:t>iphone</a:t>
            </a:r>
            <a:r>
              <a:rPr lang="en-US" altLang="zh-TW" sz="2000" dirty="0">
                <a:latin typeface="+mj-lt"/>
                <a:ea typeface="+mj-ea"/>
              </a:rPr>
              <a:t>=N) *  P(</a:t>
            </a:r>
            <a:r>
              <a:rPr lang="zh-TW" altLang="en-US" sz="2000" dirty="0">
                <a:latin typeface="+mj-lt"/>
                <a:ea typeface="+mj-ea"/>
              </a:rPr>
              <a:t>買</a:t>
            </a:r>
            <a:r>
              <a:rPr lang="en-US" altLang="zh-TW" sz="2000" dirty="0" err="1">
                <a:latin typeface="+mj-lt"/>
                <a:ea typeface="+mj-ea"/>
              </a:rPr>
              <a:t>iphone</a:t>
            </a:r>
            <a:r>
              <a:rPr lang="en-US" altLang="zh-TW" sz="2000" dirty="0">
                <a:latin typeface="+mj-lt"/>
                <a:ea typeface="+mj-ea"/>
              </a:rPr>
              <a:t>=N)</a:t>
            </a:r>
          </a:p>
          <a:p>
            <a:r>
              <a:rPr lang="en-US" altLang="zh-TW" sz="2000" dirty="0">
                <a:latin typeface="+mj-lt"/>
                <a:ea typeface="+mj-ea"/>
              </a:rPr>
              <a:t>0.0768 * 0.357 = 0.0274</a:t>
            </a:r>
            <a:endParaRPr lang="zh-TW" altLang="en-US" sz="2000" dirty="0">
              <a:latin typeface="+mj-lt"/>
              <a:ea typeface="+mj-ea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4810C2D-CF4E-4112-B6F4-735C17B7EBFC}"/>
              </a:ext>
            </a:extLst>
          </p:cNvPr>
          <p:cNvSpPr txBox="1"/>
          <p:nvPr/>
        </p:nvSpPr>
        <p:spPr>
          <a:xfrm>
            <a:off x="669923" y="5668340"/>
            <a:ext cx="2326278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2000" dirty="0"/>
              <a:t>所以</a:t>
            </a:r>
            <a:r>
              <a:rPr lang="en-US" altLang="zh-TW" sz="2000" dirty="0"/>
              <a:t>X</a:t>
            </a:r>
            <a:r>
              <a:rPr lang="zh-TW" altLang="en-US" sz="2000" dirty="0"/>
              <a:t>不會買</a:t>
            </a:r>
            <a:r>
              <a:rPr lang="en-US" altLang="zh-TW" sz="2000" dirty="0" err="1"/>
              <a:t>iphone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27319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935</Words>
  <Application>Microsoft Office PowerPoint</Application>
  <PresentationFormat>寬螢幕</PresentationFormat>
  <Paragraphs>360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黃柏誠</dc:creator>
  <cp:lastModifiedBy>黃柏誠</cp:lastModifiedBy>
  <cp:revision>2</cp:revision>
  <dcterms:created xsi:type="dcterms:W3CDTF">2020-05-22T10:42:38Z</dcterms:created>
  <dcterms:modified xsi:type="dcterms:W3CDTF">2020-05-22T10:50:42Z</dcterms:modified>
</cp:coreProperties>
</file>