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0" r:id="rId3"/>
    <p:sldId id="258" r:id="rId4"/>
    <p:sldId id="259" r:id="rId5"/>
    <p:sldId id="257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四電二乙-馮宇丞" initials="四電二乙-馮宇丞" lastIdx="1" clrIdx="0">
    <p:extLst>
      <p:ext uri="{19B8F6BF-5375-455C-9EA6-DF929625EA0E}">
        <p15:presenceInfo xmlns:p15="http://schemas.microsoft.com/office/powerpoint/2012/main" userId="四電二乙-馮宇丞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444444"/>
    <a:srgbClr val="203864"/>
    <a:srgbClr val="CC99FF"/>
    <a:srgbClr val="DAE3F3"/>
    <a:srgbClr val="B4C7E7"/>
    <a:srgbClr val="8FAADC"/>
    <a:srgbClr val="2F5597"/>
    <a:srgbClr val="DEEBF7"/>
    <a:srgbClr val="0073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8" autoAdjust="0"/>
    <p:restoredTop sz="70463" autoAdjust="0"/>
  </p:normalViewPr>
  <p:slideViewPr>
    <p:cSldViewPr snapToGrid="0">
      <p:cViewPr>
        <p:scale>
          <a:sx n="80" d="100"/>
          <a:sy n="80" d="100"/>
        </p:scale>
        <p:origin x="782" y="29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FEFF241B-A367-4359-9A5E-DB6D828927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789885A-639A-404A-9AF6-4F99E4059E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F8F091-D89B-412D-A32C-FDED7660133C}" type="datetimeFigureOut">
              <a:rPr lang="zh-TW" altLang="en-US" smtClean="0"/>
              <a:t>2021/4/19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0E839D3-8213-4A72-BBB3-47FBF6784D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C42A518-D1C2-4060-B798-F5D66085F00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E664A-5B36-4EED-A0FB-C798408305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58614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79F56-EBD2-4AB0-8231-56265678763C}" type="datetimeFigureOut">
              <a:rPr lang="zh-TW" altLang="en-US" smtClean="0"/>
              <a:t>2021/4/19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8E6F1C-07AC-4E11-AF89-50107D214C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7183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555555"/>
                </a:solidFill>
                <a:effectLst/>
                <a:latin typeface="Alegreya Sans"/>
              </a:rPr>
              <a:t>假設現在有  篇文件 </a:t>
            </a:r>
            <a:r>
              <a:rPr lang="en-US" altLang="zh-TW" b="0" i="0" dirty="0">
                <a:solidFill>
                  <a:srgbClr val="555555"/>
                </a:solidFill>
                <a:effectLst/>
                <a:latin typeface="Alegreya Sans"/>
              </a:rPr>
              <a:t>(document)</a:t>
            </a:r>
            <a:r>
              <a:rPr lang="zh-TW" altLang="en-US" b="0" i="0" dirty="0">
                <a:solidFill>
                  <a:srgbClr val="555555"/>
                </a:solidFill>
                <a:effectLst/>
                <a:latin typeface="Alegreya Sans"/>
              </a:rPr>
              <a:t>，而所有文件中總共使用了  個詞彙 </a:t>
            </a:r>
            <a:r>
              <a:rPr lang="en-US" altLang="zh-TW" b="0" i="0" dirty="0">
                <a:solidFill>
                  <a:srgbClr val="555555"/>
                </a:solidFill>
                <a:effectLst/>
                <a:latin typeface="Alegreya Sans"/>
              </a:rPr>
              <a:t>(term)</a:t>
            </a:r>
            <a:r>
              <a:rPr lang="zh-TW" altLang="en-US" b="0" i="0" dirty="0">
                <a:solidFill>
                  <a:srgbClr val="555555"/>
                </a:solidFill>
                <a:effectLst/>
                <a:latin typeface="Alegreya Sans"/>
              </a:rPr>
              <a:t>，我們就可以將文章轉換成以下類型的矩陣，其中第一欄第一列的「</a:t>
            </a:r>
            <a:r>
              <a:rPr lang="en-US" altLang="zh-TW" b="0" i="0" dirty="0">
                <a:solidFill>
                  <a:srgbClr val="555555"/>
                </a:solidFill>
                <a:effectLst/>
                <a:latin typeface="Alegreya Sans"/>
              </a:rPr>
              <a:t>12</a:t>
            </a:r>
            <a:r>
              <a:rPr lang="zh-TW" altLang="en-US" b="0" i="0" dirty="0">
                <a:solidFill>
                  <a:srgbClr val="555555"/>
                </a:solidFill>
                <a:effectLst/>
                <a:latin typeface="Alegreya Sans"/>
              </a:rPr>
              <a:t>」代表的是「文件 </a:t>
            </a:r>
            <a:r>
              <a:rPr lang="en-US" altLang="zh-TW" b="0" i="0" dirty="0">
                <a:solidFill>
                  <a:srgbClr val="555555"/>
                </a:solidFill>
                <a:effectLst/>
                <a:latin typeface="Alegreya Sans"/>
              </a:rPr>
              <a:t>1</a:t>
            </a:r>
            <a:r>
              <a:rPr lang="zh-TW" altLang="en-US" b="0" i="0" dirty="0">
                <a:solidFill>
                  <a:srgbClr val="555555"/>
                </a:solidFill>
                <a:effectLst/>
                <a:latin typeface="Alegreya Sans"/>
              </a:rPr>
              <a:t>」 中出現了</a:t>
            </a:r>
            <a:r>
              <a:rPr lang="en-US" altLang="zh-TW" b="0" i="0" dirty="0">
                <a:solidFill>
                  <a:srgbClr val="555555"/>
                </a:solidFill>
                <a:effectLst/>
                <a:latin typeface="Alegreya Sans"/>
              </a:rPr>
              <a:t>12</a:t>
            </a:r>
            <a:r>
              <a:rPr lang="zh-TW" altLang="en-US" b="0" i="0" dirty="0">
                <a:solidFill>
                  <a:srgbClr val="555555"/>
                </a:solidFill>
                <a:effectLst/>
                <a:latin typeface="Alegreya Sans"/>
              </a:rPr>
              <a:t>個「文字 </a:t>
            </a:r>
            <a:r>
              <a:rPr lang="en-US" altLang="zh-TW" b="0" i="0" dirty="0">
                <a:solidFill>
                  <a:srgbClr val="555555"/>
                </a:solidFill>
                <a:effectLst/>
                <a:latin typeface="Alegreya Sans"/>
              </a:rPr>
              <a:t>1</a:t>
            </a:r>
            <a:r>
              <a:rPr lang="zh-TW" altLang="en-US" b="0" i="0" dirty="0">
                <a:solidFill>
                  <a:srgbClr val="555555"/>
                </a:solidFill>
                <a:effectLst/>
                <a:latin typeface="Alegreya Sans"/>
              </a:rPr>
              <a:t>」。如此一來，我們可以用  這個向量來代表「文件 </a:t>
            </a:r>
            <a:r>
              <a:rPr lang="en-US" altLang="zh-TW" b="0" i="0" dirty="0">
                <a:solidFill>
                  <a:srgbClr val="555555"/>
                </a:solidFill>
                <a:effectLst/>
                <a:latin typeface="Alegreya Sans"/>
              </a:rPr>
              <a:t>1</a:t>
            </a:r>
            <a:r>
              <a:rPr lang="zh-TW" altLang="en-US" b="0" i="0" dirty="0">
                <a:solidFill>
                  <a:srgbClr val="555555"/>
                </a:solidFill>
                <a:effectLst/>
                <a:latin typeface="Alegreya Sans"/>
              </a:rPr>
              <a:t>」，同理也可用「文件 </a:t>
            </a:r>
            <a:r>
              <a:rPr lang="en-US" altLang="zh-TW" b="0" i="0" dirty="0">
                <a:solidFill>
                  <a:srgbClr val="555555"/>
                </a:solidFill>
                <a:effectLst/>
                <a:latin typeface="Alegreya Sans"/>
              </a:rPr>
              <a:t>D</a:t>
            </a:r>
            <a:r>
              <a:rPr lang="zh-TW" altLang="en-US" b="0" i="0" dirty="0">
                <a:solidFill>
                  <a:srgbClr val="555555"/>
                </a:solidFill>
                <a:effectLst/>
                <a:latin typeface="Alegreya Sans"/>
              </a:rPr>
              <a:t>」也可以用  來表示。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8E6F1C-07AC-4E11-AF89-50107D214C5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004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 err="1">
                <a:solidFill>
                  <a:srgbClr val="555555"/>
                </a:solidFill>
                <a:effectLst/>
                <a:latin typeface="Alegreya Sans"/>
              </a:rPr>
              <a:t>BoW</a:t>
            </a:r>
            <a:r>
              <a:rPr lang="en-US" altLang="zh-TW" b="0" i="0" dirty="0">
                <a:solidFill>
                  <a:srgbClr val="555555"/>
                </a:solidFill>
                <a:effectLst/>
                <a:latin typeface="Alegreya Sans"/>
              </a:rPr>
              <a:t> </a:t>
            </a:r>
            <a:r>
              <a:rPr lang="zh-TW" altLang="en-US" b="0" i="0" dirty="0">
                <a:solidFill>
                  <a:srgbClr val="555555"/>
                </a:solidFill>
                <a:effectLst/>
                <a:latin typeface="Alegreya Sans"/>
              </a:rPr>
              <a:t>方法雖然簡單，但</a:t>
            </a:r>
            <a:r>
              <a:rPr lang="zh-TW" altLang="en-US" b="0" i="0" dirty="0">
                <a:solidFill>
                  <a:srgbClr val="F5F2EB"/>
                </a:solidFill>
                <a:effectLst/>
                <a:latin typeface="charter"/>
              </a:rPr>
              <a:t>每個文件中字數不一定相同，因此採用比例。</a:t>
            </a:r>
            <a:endParaRPr lang="en-US" altLang="zh-TW" b="0" i="0" dirty="0">
              <a:solidFill>
                <a:srgbClr val="F5F2EB"/>
              </a:solidFill>
              <a:effectLst/>
              <a:latin typeface="charter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8E6F1C-07AC-4E11-AF89-50107D214C5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6180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 err="1">
                <a:solidFill>
                  <a:srgbClr val="555555"/>
                </a:solidFill>
                <a:effectLst/>
                <a:latin typeface="Alegreya Sans"/>
              </a:rPr>
              <a:t>BoW</a:t>
            </a:r>
            <a:r>
              <a:rPr lang="zh-TW" altLang="en-US" b="0" i="0" dirty="0">
                <a:solidFill>
                  <a:srgbClr val="555555"/>
                </a:solidFill>
                <a:effectLst/>
                <a:latin typeface="Alegreya Sans"/>
              </a:rPr>
              <a:t> 另一個問題是，</a:t>
            </a:r>
            <a:r>
              <a:rPr lang="zh-TW" altLang="en-US" b="0" i="0" dirty="0">
                <a:solidFill>
                  <a:srgbClr val="E9E4DC"/>
                </a:solidFill>
                <a:effectLst/>
                <a:latin typeface="charter"/>
              </a:rPr>
              <a:t>一個詞很常出現在不同文章內，即使該字詞的頻率很高，它可能沒什麼特別的意義，不足以代表這篇文章。</a:t>
            </a:r>
            <a:endParaRPr lang="en-US" altLang="zh-TW" b="0" i="0" dirty="0">
              <a:solidFill>
                <a:srgbClr val="E9E4DC"/>
              </a:solidFill>
              <a:effectLst/>
              <a:latin typeface="charter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8E6F1C-07AC-4E11-AF89-50107D214C5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6639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F5F2EB"/>
                </a:solidFill>
                <a:effectLst/>
                <a:latin typeface="charter"/>
              </a:rPr>
              <a:t>TF</a:t>
            </a:r>
            <a:r>
              <a:rPr lang="zh-TW" altLang="en-US" b="0" i="0" dirty="0">
                <a:solidFill>
                  <a:srgbClr val="F5F2EB"/>
                </a:solidFill>
                <a:effectLst/>
                <a:latin typeface="charter"/>
              </a:rPr>
              <a:t>　是處理每一個「文件」中所有「詞」的問題。</a:t>
            </a:r>
            <a:br>
              <a:rPr lang="zh-TW" altLang="en-US" dirty="0"/>
            </a:br>
            <a:r>
              <a:rPr lang="en-US" altLang="zh-TW" b="0" i="0" dirty="0">
                <a:solidFill>
                  <a:srgbClr val="F5F2EB"/>
                </a:solidFill>
                <a:effectLst/>
                <a:latin typeface="charter"/>
              </a:rPr>
              <a:t>IDF</a:t>
            </a:r>
            <a:r>
              <a:rPr lang="zh-TW" altLang="en-US" b="0" i="0" dirty="0">
                <a:solidFill>
                  <a:srgbClr val="F5F2EB"/>
                </a:solidFill>
                <a:effectLst/>
                <a:latin typeface="charter"/>
              </a:rPr>
              <a:t>　是處理每一個「詞」在所有「文件」中的問題。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8E6F1C-07AC-4E11-AF89-50107D214C5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6783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BC33490-CF8A-476B-BBCF-4BFEC63C7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5BA9-DEAF-42E6-A1DE-DDADD55AAA6B}" type="datetime1">
              <a:rPr lang="zh-TW" altLang="en-US" smtClean="0"/>
              <a:pPr/>
              <a:t>2021/4/19</a:t>
            </a:fld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1114A05-9ECF-4C28-BCA4-85BFD32C42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3F79A0-9A34-44A5-AF9C-7AB6F9CE170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B2163959-15E6-46D9-8578-7A51F9559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376"/>
            <a:ext cx="10515600" cy="618722"/>
          </a:xfrm>
        </p:spPr>
        <p:txBody>
          <a:bodyPr>
            <a:normAutofit/>
          </a:bodyPr>
          <a:lstStyle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6" name="內容版面配置區 11">
            <a:extLst>
              <a:ext uri="{FF2B5EF4-FFF2-40B4-BE49-F238E27FC236}">
                <a16:creationId xmlns:a16="http://schemas.microsoft.com/office/drawing/2014/main" id="{6B9918FC-3983-4F89-86D6-DFED4DD3524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476500" y="1507331"/>
            <a:ext cx="7720013" cy="3843338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  <a:lvl2pPr>
              <a:defRPr b="0">
                <a:solidFill>
                  <a:schemeClr val="bg1"/>
                </a:solidFill>
              </a:defRPr>
            </a:lvl2pPr>
            <a:lvl3pPr>
              <a:defRPr b="0">
                <a:solidFill>
                  <a:schemeClr val="bg1"/>
                </a:solidFill>
              </a:defRPr>
            </a:lvl3pPr>
            <a:lvl4pPr>
              <a:defRPr b="0"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898216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E2AF9C2-3B1F-4818-888C-107858E5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5BA9-DEAF-42E6-A1DE-DDADD55AAA6B}" type="datetime1">
              <a:rPr lang="zh-TW" altLang="en-US" smtClean="0"/>
              <a:pPr/>
              <a:t>2021/4/19</a:t>
            </a:fld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4F94A41-A619-4546-B600-B7DF8C1D21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3F79A0-9A34-44A5-AF9C-7AB6F9CE170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56AFA0A6-7258-481C-B07B-AE8B076D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46169"/>
            <a:ext cx="9798935" cy="618722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6" name="內容版面配置區 11">
            <a:extLst>
              <a:ext uri="{FF2B5EF4-FFF2-40B4-BE49-F238E27FC236}">
                <a16:creationId xmlns:a16="http://schemas.microsoft.com/office/drawing/2014/main" id="{984C6421-3750-455A-8B5D-7BD45B5166A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16665" y="1172256"/>
            <a:ext cx="10758669" cy="4976871"/>
          </a:xfrm>
          <a:ln w="38100">
            <a:noFill/>
          </a:ln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  <a:lvl2pPr>
              <a:defRPr b="0">
                <a:solidFill>
                  <a:schemeClr val="bg1"/>
                </a:solidFill>
              </a:defRPr>
            </a:lvl2pPr>
            <a:lvl3pPr>
              <a:defRPr b="0">
                <a:solidFill>
                  <a:schemeClr val="bg1"/>
                </a:solidFill>
              </a:defRPr>
            </a:lvl3pPr>
            <a:lvl4pPr>
              <a:defRPr b="0"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B36B89E5-951C-42C5-8385-9E8646433E74}"/>
              </a:ext>
            </a:extLst>
          </p:cNvPr>
          <p:cNvCxnSpPr>
            <a:cxnSpLocks/>
          </p:cNvCxnSpPr>
          <p:nvPr userDrawn="1"/>
        </p:nvCxnSpPr>
        <p:spPr>
          <a:xfrm>
            <a:off x="0" y="1018573"/>
            <a:ext cx="12192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54A9F8FB-1D52-4360-B347-FA350C63ABF2}"/>
              </a:ext>
            </a:extLst>
          </p:cNvPr>
          <p:cNvCxnSpPr>
            <a:cxnSpLocks/>
          </p:cNvCxnSpPr>
          <p:nvPr userDrawn="1"/>
        </p:nvCxnSpPr>
        <p:spPr>
          <a:xfrm>
            <a:off x="0" y="6229123"/>
            <a:ext cx="12192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圖片 8">
            <a:extLst>
              <a:ext uri="{FF2B5EF4-FFF2-40B4-BE49-F238E27FC236}">
                <a16:creationId xmlns:a16="http://schemas.microsoft.com/office/drawing/2014/main" id="{F36BEC47-AFF6-4965-87CD-61A42C6179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12645" r="3540" b="13366"/>
          <a:stretch/>
        </p:blipFill>
        <p:spPr>
          <a:xfrm>
            <a:off x="716665" y="198743"/>
            <a:ext cx="851536" cy="676246"/>
          </a:xfrm>
          <a:prstGeom prst="rect">
            <a:avLst/>
          </a:prstGeom>
          <a:solidFill>
            <a:srgbClr val="444444"/>
          </a:solidFill>
        </p:spPr>
      </p:pic>
    </p:spTree>
    <p:extLst>
      <p:ext uri="{BB962C8B-B14F-4D97-AF65-F5344CB8AC3E}">
        <p14:creationId xmlns:p14="http://schemas.microsoft.com/office/powerpoint/2010/main" val="3821081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39198D9-BCA4-475C-AB9B-D27D1632F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616921A-F0B2-400F-826A-227776ED6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3">
            <a:extLst>
              <a:ext uri="{FF2B5EF4-FFF2-40B4-BE49-F238E27FC236}">
                <a16:creationId xmlns:a16="http://schemas.microsoft.com/office/drawing/2014/main" id="{5365C042-04B2-4E9C-A35C-31501BAD91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971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73DE5BA9-DEAF-42E6-A1DE-DDADD55AAA6B}" type="datetime1">
              <a:rPr lang="zh-TW" altLang="en-US" smtClean="0"/>
              <a:pPr/>
              <a:t>2021/4/19</a:t>
            </a:fld>
            <a:endParaRPr lang="zh-TW" altLang="en-US" dirty="0"/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387D7E78-9C2F-49A9-9580-B063581869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3971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953F79A0-9A34-44A5-AF9C-7AB6F9CE170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6198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eeexplore.ieee.org/document/5621927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BAEB752-139A-46F1-9BF6-BDBA87156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5BA9-DEAF-42E6-A1DE-DDADD55AAA6B}" type="datetime1">
              <a:rPr lang="zh-TW" altLang="en-US" smtClean="0"/>
              <a:pPr/>
              <a:t>2021/4/19</a:t>
            </a:fld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D718CBD-90CB-4710-B9E6-D39CDBC1C5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3F79A0-9A34-44A5-AF9C-7AB6F9CE1700}" type="slidenum">
              <a:rPr lang="zh-TW" altLang="en-US" smtClean="0"/>
              <a:pPr/>
              <a:t>1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420F2DDC-0C95-4C41-82B2-7FA189FC8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375"/>
            <a:ext cx="10515600" cy="1973707"/>
          </a:xfrm>
        </p:spPr>
        <p:txBody>
          <a:bodyPr>
            <a:normAutofit/>
          </a:bodyPr>
          <a:lstStyle/>
          <a:p>
            <a:r>
              <a:rPr lang="zh-TW" altLang="en-US" sz="4800" dirty="0"/>
              <a:t>期中報告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EA26CCE8-8864-409E-96F3-D2B2EB25BC6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262186" y="2676087"/>
            <a:ext cx="7720013" cy="2674581"/>
          </a:xfrm>
        </p:spPr>
        <p:txBody>
          <a:bodyPr anchor="ctr"/>
          <a:lstStyle/>
          <a:p>
            <a:pPr marL="0" indent="0" algn="ctr">
              <a:buNone/>
            </a:pPr>
            <a:r>
              <a:rPr lang="zh-TW" altLang="en-US" dirty="0"/>
              <a:t>組員：</a:t>
            </a:r>
            <a:endParaRPr lang="en-US" altLang="zh-TW" dirty="0"/>
          </a:p>
          <a:p>
            <a:pPr algn="ctr"/>
            <a:r>
              <a:rPr lang="zh-TW" altLang="en-US" dirty="0"/>
              <a:t>四電四乙 </a:t>
            </a:r>
            <a:r>
              <a:rPr lang="en-US" altLang="zh-TW" dirty="0"/>
              <a:t>– 1106104231 – </a:t>
            </a:r>
            <a:r>
              <a:rPr lang="zh-TW" altLang="en-US" dirty="0"/>
              <a:t>馮宇丞</a:t>
            </a:r>
          </a:p>
          <a:p>
            <a:pPr algn="ctr"/>
            <a:r>
              <a:rPr lang="zh-TW" altLang="en-US" dirty="0"/>
              <a:t>四電四乙 </a:t>
            </a:r>
            <a:r>
              <a:rPr lang="en-US" altLang="zh-TW" dirty="0"/>
              <a:t>– 11061042XX – </a:t>
            </a:r>
            <a:r>
              <a:rPr lang="zh-TW" altLang="en-US" dirty="0"/>
              <a:t>葉乙鴻</a:t>
            </a:r>
          </a:p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3956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3DA8E5B-08AA-4F90-87BF-A6E08DE98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5BA9-DEAF-42E6-A1DE-DDADD55AAA6B}" type="datetime1">
              <a:rPr lang="zh-TW" altLang="en-US" smtClean="0"/>
              <a:pPr/>
              <a:t>2021/4/19</a:t>
            </a:fld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E2E9768-FAFC-44DB-8480-BF3A7ABF8C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3F79A0-9A34-44A5-AF9C-7AB6F9CE1700}" type="slidenum">
              <a:rPr lang="zh-TW" altLang="en-US" smtClean="0"/>
              <a:pPr/>
              <a:t>10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F0E5330-90F3-4E58-AEBB-0B144BB3B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實驗結果</a:t>
            </a:r>
          </a:p>
        </p:txBody>
      </p:sp>
      <p:sp>
        <p:nvSpPr>
          <p:cNvPr id="8" name="內容版面配置區 4">
            <a:extLst>
              <a:ext uri="{FF2B5EF4-FFF2-40B4-BE49-F238E27FC236}">
                <a16:creationId xmlns:a16="http://schemas.microsoft.com/office/drawing/2014/main" id="{932824D5-0940-4240-841C-0C887C0F015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16665" y="1172256"/>
            <a:ext cx="10637134" cy="17163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找出這些篇文章中前 </a:t>
            </a:r>
            <a:r>
              <a:rPr lang="en-US" altLang="zh-TW" dirty="0"/>
              <a:t>10 </a:t>
            </a:r>
            <a:r>
              <a:rPr lang="zh-TW" altLang="en-US" dirty="0"/>
              <a:t>名相對重要的詞彙</a:t>
            </a:r>
          </a:p>
        </p:txBody>
      </p:sp>
      <p:pic>
        <p:nvPicPr>
          <p:cNvPr id="10" name="圖片 9" descr="一張含有 文字 的圖片&#10;&#10;自動產生的描述">
            <a:extLst>
              <a:ext uri="{FF2B5EF4-FFF2-40B4-BE49-F238E27FC236}">
                <a16:creationId xmlns:a16="http://schemas.microsoft.com/office/drawing/2014/main" id="{B6BE8801-7F1E-4DF5-957B-091B9521B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053" y="2393329"/>
            <a:ext cx="5811176" cy="2833845"/>
          </a:xfrm>
          <a:prstGeom prst="rect">
            <a:avLst/>
          </a:prstGeom>
        </p:spPr>
      </p:pic>
      <p:pic>
        <p:nvPicPr>
          <p:cNvPr id="12" name="圖片 11" descr="一張含有 文字 的圖片&#10;&#10;自動產生的描述">
            <a:extLst>
              <a:ext uri="{FF2B5EF4-FFF2-40B4-BE49-F238E27FC236}">
                <a16:creationId xmlns:a16="http://schemas.microsoft.com/office/drawing/2014/main" id="{93345C4A-6C97-46C2-8F77-4E4B59EC25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13" y="2496071"/>
            <a:ext cx="5570136" cy="2731103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3D4355D5-3515-4CE3-9356-C01F5821D059}"/>
              </a:ext>
            </a:extLst>
          </p:cNvPr>
          <p:cNvSpPr txBox="1"/>
          <p:nvPr/>
        </p:nvSpPr>
        <p:spPr>
          <a:xfrm>
            <a:off x="792915" y="5207850"/>
            <a:ext cx="4777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hlinkClick r:id="rId4"/>
              </a:rPr>
              <a:t>https://ieeexplore.ieee.org/document/5621927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32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6C3ECBB-97D8-418F-A892-0E12D2000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5BA9-DEAF-42E6-A1DE-DDADD55AAA6B}" type="datetime1">
              <a:rPr lang="zh-TW" altLang="en-US" smtClean="0"/>
              <a:pPr/>
              <a:t>2021/4/19</a:t>
            </a:fld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6FF2FBB-7242-4D95-A8CF-BA8B4E6A1B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3F79A0-9A34-44A5-AF9C-7AB6F9CE1700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7C88B50-8904-4315-A7F6-0DC62B537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D84049AD-8F6E-4764-A5A4-9BDFDAD8D37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1484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1F92469-29C1-4E73-8456-FA1D7FA5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5BA9-DEAF-42E6-A1DE-DDADD55AAA6B}" type="datetime1">
              <a:rPr lang="zh-TW" altLang="en-US" smtClean="0"/>
              <a:pPr/>
              <a:t>2021/4/19</a:t>
            </a:fld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EE09961-5AE9-4CE3-AA87-CC43BCBF00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3F79A0-9A34-44A5-AF9C-7AB6F9CE1700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D6F26D3D-0116-4A57-AB42-675DACFEB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BoW</a:t>
            </a:r>
            <a:r>
              <a:rPr lang="en-US" altLang="zh-TW" dirty="0"/>
              <a:t> ( Bag of Words</a:t>
            </a:r>
            <a:r>
              <a:rPr lang="zh-TW" altLang="en-US" dirty="0"/>
              <a:t> 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CDCFFAF-38D3-4AB4-B53F-FC3F7291C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575855"/>
            <a:ext cx="6224336" cy="3706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圖片1">
            <a:extLst>
              <a:ext uri="{FF2B5EF4-FFF2-40B4-BE49-F238E27FC236}">
                <a16:creationId xmlns:a16="http://schemas.microsoft.com/office/drawing/2014/main" id="{9940B518-43B7-4620-8BDE-B7D552C44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3011" y="2466763"/>
            <a:ext cx="4232324" cy="1924474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851991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7DDC514-151D-4AEA-9F26-0D2A90C0D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5BA9-DEAF-42E6-A1DE-DDADD55AAA6B}" type="datetime1">
              <a:rPr lang="zh-TW" altLang="en-US" smtClean="0"/>
              <a:pPr/>
              <a:t>2021/4/19</a:t>
            </a:fld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A65EBB8-6B1F-4C7F-960B-9DBAF79A52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3F79A0-9A34-44A5-AF9C-7AB6F9CE1700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300F0821-06CA-46C7-94B0-C6C78A31D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TF ( Term Frequency )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F80152D3-0EAE-426E-A34B-42D649D83DEE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>
              <a:xfrm>
                <a:off x="716665" y="1172258"/>
                <a:ext cx="10758669" cy="4904692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zh-TW" altLang="en-US" dirty="0"/>
                  <a:t>每個詞在該文件中出現的比例。</a:t>
                </a:r>
                <a:endParaRPr lang="en-US" altLang="zh-TW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𝑡𝑓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en-US" altLang="zh-TW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zh-TW" dirty="0"/>
                  <a:t> : </a:t>
                </a:r>
                <a:r>
                  <a:rPr lang="zh-TW" altLang="en-US" dirty="0"/>
                  <a:t>每個詞在該文件出現的次數</a:t>
                </a:r>
                <a:endParaRPr lang="en-US" altLang="zh-TW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TW" dirty="0"/>
                  <a:t> :</a:t>
                </a:r>
                <a:r>
                  <a:rPr lang="zh-TW" altLang="en-US" dirty="0"/>
                  <a:t> 該文件的總詞數</a:t>
                </a:r>
                <a:endParaRPr lang="en-US" altLang="zh-TW" dirty="0"/>
              </a:p>
              <a:p>
                <a:pPr>
                  <a:lnSpc>
                    <a:spcPct val="150000"/>
                  </a:lnSpc>
                </a:pPr>
                <a:r>
                  <a:rPr lang="en-US" altLang="zh-TW" dirty="0"/>
                  <a:t>Ex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:</a:t>
                </a:r>
                <a:r>
                  <a:rPr lang="zh-TW" altLang="en-US" dirty="0"/>
                  <a:t> 文件 </a:t>
                </a:r>
                <a:r>
                  <a:rPr lang="en-US" altLang="zh-TW" dirty="0"/>
                  <a:t>1</a:t>
                </a:r>
                <a:r>
                  <a:rPr lang="zh-TW" altLang="en-US" dirty="0"/>
                  <a:t> 總共有 </a:t>
                </a:r>
                <a:r>
                  <a:rPr lang="en-US" altLang="zh-TW" dirty="0"/>
                  <a:t>100 </a:t>
                </a:r>
                <a:r>
                  <a:rPr lang="zh-TW" altLang="en-US" dirty="0"/>
                  <a:t>個詞，而第 </a:t>
                </a:r>
                <a:r>
                  <a:rPr lang="en-US" altLang="zh-TW" dirty="0"/>
                  <a:t>1 </a:t>
                </a:r>
                <a:r>
                  <a:rPr lang="zh-TW" altLang="en-US" dirty="0"/>
                  <a:t>個詞在文件 </a:t>
                </a:r>
                <a:r>
                  <a:rPr lang="en-US" altLang="zh-TW" dirty="0"/>
                  <a:t>1 </a:t>
                </a:r>
                <a:r>
                  <a:rPr lang="zh-TW" altLang="en-US" dirty="0"/>
                  <a:t>出現的次數是 </a:t>
                </a:r>
                <a:r>
                  <a:rPr lang="en-US" altLang="zh-TW" dirty="0"/>
                  <a:t>12 </a:t>
                </a:r>
                <a:r>
                  <a:rPr lang="zh-TW" altLang="en-US" dirty="0"/>
                  <a:t>次，因此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𝑡𝑓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F80152D3-0EAE-426E-A34B-42D649D83D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xfrm>
                <a:off x="716665" y="1172258"/>
                <a:ext cx="10758669" cy="4904692"/>
              </a:xfrm>
              <a:blipFill>
                <a:blip r:embed="rId3"/>
                <a:stretch>
                  <a:fillRect l="-11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>
            <a:extLst>
              <a:ext uri="{FF2B5EF4-FFF2-40B4-BE49-F238E27FC236}">
                <a16:creationId xmlns:a16="http://schemas.microsoft.com/office/drawing/2014/main" id="{26CEBA29-4806-4B12-B2A5-45B9F3C3BC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469"/>
          <a:stretch/>
        </p:blipFill>
        <p:spPr bwMode="auto">
          <a:xfrm>
            <a:off x="5863604" y="1185125"/>
            <a:ext cx="6228700" cy="149716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287696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F7B365F-DFAF-4CB3-A477-5CF4022EA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5BA9-DEAF-42E6-A1DE-DDADD55AAA6B}" type="datetime1">
              <a:rPr lang="zh-TW" altLang="en-US" smtClean="0"/>
              <a:pPr/>
              <a:t>2021/4/19</a:t>
            </a:fld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DDC9A59-4957-40F5-A7DA-8899D932A5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3F79A0-9A34-44A5-AF9C-7AB6F9CE1700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C742FAA-DB47-48FC-8DBA-AF1539F70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IDF (</a:t>
            </a:r>
            <a:r>
              <a:rPr lang="zh-TW" altLang="en-US" dirty="0"/>
              <a:t> </a:t>
            </a:r>
            <a:r>
              <a:rPr lang="en-US" altLang="zh-TW" dirty="0"/>
              <a:t>Inverse Document Frequency</a:t>
            </a:r>
            <a:r>
              <a:rPr lang="zh-TW" altLang="en-US" dirty="0"/>
              <a:t> </a:t>
            </a:r>
            <a:r>
              <a:rPr lang="en-US" altLang="zh-TW" dirty="0"/>
              <a:t>)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D3683B-FBB1-4563-8FFD-B9C9DE92EAC6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>
              <a:xfrm>
                <a:off x="716665" y="1172256"/>
                <a:ext cx="10758669" cy="4885644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zh-TW" altLang="en-US" dirty="0"/>
                  <a:t>每個詞在所有文件出現的比例。</a:t>
                </a:r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𝑖𝑑𝑓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altLang="zh-TW" sz="3200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1" dirty="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zh-TW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:</a:t>
                </a:r>
                <a:r>
                  <a:rPr lang="zh-TW" altLang="en-US" dirty="0">
                    <a:latin typeface="Cambria Math" panose="02040503050406030204" pitchFamily="18" charset="0"/>
                  </a:rPr>
                  <a:t> </a:t>
                </a:r>
                <a:r>
                  <a:rPr lang="zh-TW" altLang="en-US" dirty="0"/>
                  <a:t>文件</a:t>
                </a:r>
                <a:r>
                  <a:rPr lang="zh-TW" altLang="en-US" dirty="0">
                    <a:latin typeface="Cambria Math" panose="02040503050406030204" pitchFamily="18" charset="0"/>
                  </a:rPr>
                  <a:t>數總和</a:t>
                </a:r>
                <a:endParaRPr lang="en-US" altLang="zh-TW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:</a:t>
                </a:r>
                <a:r>
                  <a:rPr lang="zh-TW" altLang="en-US" dirty="0"/>
                  <a:t> 詞 </a:t>
                </a:r>
                <a:r>
                  <a:rPr lang="en-US" altLang="zh-TW" dirty="0"/>
                  <a:t>t </a:t>
                </a:r>
                <a:r>
                  <a:rPr lang="zh-TW" altLang="en-US" dirty="0"/>
                  <a:t>在所有文件出現的次數。</a:t>
                </a:r>
                <a:endParaRPr lang="en-US" altLang="zh-TW" dirty="0"/>
              </a:p>
              <a:p>
                <a:pPr>
                  <a:lnSpc>
                    <a:spcPct val="150000"/>
                  </a:lnSpc>
                </a:pPr>
                <a:r>
                  <a:rPr lang="zh-TW" altLang="en-US" dirty="0"/>
                  <a:t>出現次數越高，代表該詞越不具代表性，</a:t>
                </a:r>
                <a:r>
                  <a:rPr lang="en-US" altLang="zh-TW" dirty="0"/>
                  <a:t>IDF</a:t>
                </a:r>
                <a:r>
                  <a:rPr lang="zh-TW" altLang="en-US" dirty="0"/>
                  <a:t> 值越小。</a:t>
                </a:r>
              </a:p>
            </p:txBody>
          </p:sp>
        </mc:Choice>
        <mc:Fallback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D3683B-FBB1-4563-8FFD-B9C9DE92E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xfrm>
                <a:off x="716665" y="1172256"/>
                <a:ext cx="10758669" cy="4885644"/>
              </a:xfrm>
              <a:blipFill>
                <a:blip r:embed="rId3"/>
                <a:stretch>
                  <a:fillRect l="-11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 descr="一張含有 桌 的圖片&#10;&#10;自動產生的描述">
            <a:extLst>
              <a:ext uri="{FF2B5EF4-FFF2-40B4-BE49-F238E27FC236}">
                <a16:creationId xmlns:a16="http://schemas.microsoft.com/office/drawing/2014/main" id="{819957B2-D460-4CF3-8086-A848B789E5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299" y="1204175"/>
            <a:ext cx="6172199" cy="190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516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3706817-CC8B-4E9C-A9BA-15C685EB1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5BA9-DEAF-42E6-A1DE-DDADD55AAA6B}" type="datetime1">
              <a:rPr lang="zh-TW" altLang="en-US" smtClean="0"/>
              <a:pPr/>
              <a:t>2021/4/19</a:t>
            </a:fld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DE566C4-72AD-4D9F-BC9D-104AD0510F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3F79A0-9A34-44A5-AF9C-7AB6F9CE1700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D2E84192-3EDB-427B-A4FD-5A3E02C4C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TF-IDF (</a:t>
            </a:r>
            <a:r>
              <a:rPr lang="zh-TW" altLang="en-US" dirty="0"/>
              <a:t> </a:t>
            </a:r>
            <a:r>
              <a:rPr lang="en-US" altLang="zh-TW" dirty="0"/>
              <a:t>Term Frequency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Inverse Document Frequency )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83569EC9-5F85-4F91-8EE3-F1AF9C401CFB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>
              <a:xfrm>
                <a:off x="716665" y="1172257"/>
                <a:ext cx="10758669" cy="2421844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zh-TW" altLang="en-US" dirty="0"/>
                  <a:t>用來從一段文字中，給越重要的字詞，越高的加權分數。</a:t>
                </a:r>
                <a:endParaRPr lang="en-US" altLang="zh-TW" dirty="0"/>
              </a:p>
              <a:p>
                <a:pPr>
                  <a:lnSpc>
                    <a:spcPct val="150000"/>
                  </a:lnSpc>
                </a:pPr>
                <a:r>
                  <a:rPr lang="zh-TW" altLang="en-US" dirty="0"/>
                  <a:t>找出重點單詞的統計加權方法</a:t>
                </a:r>
                <a:endParaRPr lang="en-US" altLang="zh-TW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𝑆𝑐𝑜𝑟𝑒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𝑡𝑓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𝑖𝑑𝑓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83569EC9-5F85-4F91-8EE3-F1AF9C401C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xfrm>
                <a:off x="716665" y="1172257"/>
                <a:ext cx="10758669" cy="2421844"/>
              </a:xfrm>
              <a:blipFill>
                <a:blip r:embed="rId3"/>
                <a:stretch>
                  <a:fillRect l="-11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00" name="Picture 4">
            <a:extLst>
              <a:ext uri="{FF2B5EF4-FFF2-40B4-BE49-F238E27FC236}">
                <a16:creationId xmlns:a16="http://schemas.microsoft.com/office/drawing/2014/main" id="{E38AEE76-0F42-405F-A6B4-E1415D01C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275" y="2099553"/>
            <a:ext cx="5734935" cy="3983747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145280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9B3E95A-5F6B-4A8C-BEEA-A5933B0E4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5BA9-DEAF-42E6-A1DE-DDADD55AAA6B}" type="datetime1">
              <a:rPr lang="zh-TW" altLang="en-US" smtClean="0"/>
              <a:pPr/>
              <a:t>2021/4/19</a:t>
            </a:fld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6E57B83-4AEC-468D-A76F-8D8A4AA492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3F79A0-9A34-44A5-AF9C-7AB6F9CE1700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F25B9A91-33A6-4FF3-A24C-3FEE4A296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實驗方法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8126C2D5-828C-4C79-9FFB-0FD61ADA245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輸入文件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100 </a:t>
            </a:r>
            <a:r>
              <a:rPr lang="zh-TW" altLang="en-US" dirty="0"/>
              <a:t>篇文章摘要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輸出結果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找出所有詞彙及計算出現次數</a:t>
            </a:r>
            <a:endParaRPr lang="en-US" altLang="zh-TW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算出每一個詞彙的 </a:t>
            </a:r>
            <a:r>
              <a:rPr lang="en-US" altLang="zh-TW" dirty="0"/>
              <a:t>TF-IDF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找出這些篇文章中前 </a:t>
            </a:r>
            <a:r>
              <a:rPr lang="en-US" altLang="zh-TW" dirty="0"/>
              <a:t>10 </a:t>
            </a:r>
            <a:r>
              <a:rPr lang="zh-TW" altLang="en-US" dirty="0"/>
              <a:t>名相對重要的詞彙</a:t>
            </a:r>
          </a:p>
        </p:txBody>
      </p:sp>
    </p:spTree>
    <p:extLst>
      <p:ext uri="{BB962C8B-B14F-4D97-AF65-F5344CB8AC3E}">
        <p14:creationId xmlns:p14="http://schemas.microsoft.com/office/powerpoint/2010/main" val="3900401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 descr="一張含有 文字 的圖片&#10;&#10;自動產生的描述">
            <a:extLst>
              <a:ext uri="{FF2B5EF4-FFF2-40B4-BE49-F238E27FC236}">
                <a16:creationId xmlns:a16="http://schemas.microsoft.com/office/drawing/2014/main" id="{77343CBE-51D8-4AEC-BFD4-6735A0831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341" y="1198764"/>
            <a:ext cx="6267994" cy="4735478"/>
          </a:xfrm>
          <a:prstGeom prst="rect">
            <a:avLst/>
          </a:prstGeom>
        </p:spPr>
      </p:pic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3A81235-6071-40F9-83D3-24626E4BC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5BA9-DEAF-42E6-A1DE-DDADD55AAA6B}" type="datetime1">
              <a:rPr lang="zh-TW" altLang="en-US" smtClean="0"/>
              <a:pPr/>
              <a:t>2021/4/19</a:t>
            </a:fld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2F22B41-0708-45B4-AAA0-E8AF0D33CF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3F79A0-9A34-44A5-AF9C-7AB6F9CE1700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967963E7-9EE9-4D55-B91A-961C3BFA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實驗方法</a:t>
            </a:r>
          </a:p>
        </p:txBody>
      </p:sp>
      <p:pic>
        <p:nvPicPr>
          <p:cNvPr id="7" name="圖片 6" descr="一張含有 文字, 監視器, 計分板, 電子用品 的圖片&#10;&#10;自動產生的描述">
            <a:extLst>
              <a:ext uri="{FF2B5EF4-FFF2-40B4-BE49-F238E27FC236}">
                <a16:creationId xmlns:a16="http://schemas.microsoft.com/office/drawing/2014/main" id="{9623C29B-AEB5-4B48-93E9-B46039F6C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295468"/>
            <a:ext cx="4057909" cy="226706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DC1298B1-7E40-4703-B6C0-BABD403F31C4}"/>
              </a:ext>
            </a:extLst>
          </p:cNvPr>
          <p:cNvSpPr/>
          <p:nvPr/>
        </p:nvSpPr>
        <p:spPr>
          <a:xfrm>
            <a:off x="838201" y="4295774"/>
            <a:ext cx="942974" cy="266757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A04CB6A-FFBC-470A-B3AF-255AD5219703}"/>
              </a:ext>
            </a:extLst>
          </p:cNvPr>
          <p:cNvSpPr/>
          <p:nvPr/>
        </p:nvSpPr>
        <p:spPr>
          <a:xfrm>
            <a:off x="952501" y="2754866"/>
            <a:ext cx="3324224" cy="266757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0895BDB-FAE6-4493-B383-DE55D83C925F}"/>
              </a:ext>
            </a:extLst>
          </p:cNvPr>
          <p:cNvSpPr/>
          <p:nvPr/>
        </p:nvSpPr>
        <p:spPr>
          <a:xfrm>
            <a:off x="5734051" y="1313422"/>
            <a:ext cx="4791074" cy="4001528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5423C121-51FD-4804-9096-E2175D511684}"/>
              </a:ext>
            </a:extLst>
          </p:cNvPr>
          <p:cNvCxnSpPr>
            <a:stCxn id="11" idx="3"/>
          </p:cNvCxnSpPr>
          <p:nvPr/>
        </p:nvCxnSpPr>
        <p:spPr>
          <a:xfrm flipV="1">
            <a:off x="4276725" y="2888216"/>
            <a:ext cx="1457326" cy="29"/>
          </a:xfrm>
          <a:prstGeom prst="straightConnector1">
            <a:avLst/>
          </a:prstGeom>
          <a:ln w="38100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33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36BCEA5-EAEF-411F-9A32-2A76FA732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5BA9-DEAF-42E6-A1DE-DDADD55AAA6B}" type="datetime1">
              <a:rPr lang="zh-TW" altLang="en-US" smtClean="0"/>
              <a:pPr/>
              <a:t>2021/4/19</a:t>
            </a:fld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A557D82-FEE0-4E1B-94E9-3814566BEB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3F79A0-9A34-44A5-AF9C-7AB6F9CE1700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A861BA8-DAB1-4185-B560-E753E9C52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實驗結果</a:t>
            </a: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B461C0AE-D420-456D-B159-32738646075C}"/>
              </a:ext>
            </a:extLst>
          </p:cNvPr>
          <p:cNvGrpSpPr/>
          <p:nvPr/>
        </p:nvGrpSpPr>
        <p:grpSpPr>
          <a:xfrm>
            <a:off x="4204133" y="1084091"/>
            <a:ext cx="7149666" cy="5093892"/>
            <a:chOff x="2521167" y="1084091"/>
            <a:chExt cx="7149666" cy="5093892"/>
          </a:xfrm>
        </p:grpSpPr>
        <p:pic>
          <p:nvPicPr>
            <p:cNvPr id="15" name="圖片 14" descr="一張含有 文字 的圖片&#10;&#10;自動產生的描述">
              <a:extLst>
                <a:ext uri="{FF2B5EF4-FFF2-40B4-BE49-F238E27FC236}">
                  <a16:creationId xmlns:a16="http://schemas.microsoft.com/office/drawing/2014/main" id="{10FB4ACB-0956-4C29-B7BF-91D46E960C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1167" y="1084091"/>
              <a:ext cx="1619250" cy="5093892"/>
            </a:xfrm>
            <a:prstGeom prst="rect">
              <a:avLst/>
            </a:prstGeom>
          </p:spPr>
        </p:pic>
        <p:pic>
          <p:nvPicPr>
            <p:cNvPr id="17" name="圖片 16" descr="一張含有 文字 的圖片&#10;&#10;自動產生的描述">
              <a:extLst>
                <a:ext uri="{FF2B5EF4-FFF2-40B4-BE49-F238E27FC236}">
                  <a16:creationId xmlns:a16="http://schemas.microsoft.com/office/drawing/2014/main" id="{2B4DCDCA-204E-4763-9A7B-B0BA3AD5E2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5719" y="1084091"/>
              <a:ext cx="1735749" cy="5093892"/>
            </a:xfrm>
            <a:prstGeom prst="rect">
              <a:avLst/>
            </a:prstGeom>
          </p:spPr>
        </p:pic>
        <p:pic>
          <p:nvPicPr>
            <p:cNvPr id="19" name="圖片 18" descr="一張含有 文字, 黑色 的圖片&#10;&#10;自動產生的描述">
              <a:extLst>
                <a:ext uri="{FF2B5EF4-FFF2-40B4-BE49-F238E27FC236}">
                  <a16:creationId xmlns:a16="http://schemas.microsoft.com/office/drawing/2014/main" id="{0C41E0F4-8A07-4636-8AD8-7D8618CEE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9766" y="1084091"/>
              <a:ext cx="1611067" cy="3889668"/>
            </a:xfrm>
            <a:prstGeom prst="rect">
              <a:avLst/>
            </a:prstGeom>
          </p:spPr>
        </p:pic>
        <p:pic>
          <p:nvPicPr>
            <p:cNvPr id="21" name="圖片 20" descr="一張含有 文字 的圖片&#10;&#10;自動產生的描述">
              <a:extLst>
                <a:ext uri="{FF2B5EF4-FFF2-40B4-BE49-F238E27FC236}">
                  <a16:creationId xmlns:a16="http://schemas.microsoft.com/office/drawing/2014/main" id="{56D74BD3-88ED-4817-903E-254ECA97AE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6770" y="1084091"/>
              <a:ext cx="1747695" cy="5093892"/>
            </a:xfrm>
            <a:prstGeom prst="rect">
              <a:avLst/>
            </a:prstGeom>
          </p:spPr>
        </p:pic>
      </p:grpSp>
      <p:sp>
        <p:nvSpPr>
          <p:cNvPr id="24" name="內容版面配置區 4">
            <a:extLst>
              <a:ext uri="{FF2B5EF4-FFF2-40B4-BE49-F238E27FC236}">
                <a16:creationId xmlns:a16="http://schemas.microsoft.com/office/drawing/2014/main" id="{4A31C419-1FCE-4B8C-8859-93EC5817C2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16666" y="1172256"/>
            <a:ext cx="3342166" cy="497687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找出所有詞彙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計算出現次數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70899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F18377B-0FD5-4D10-8CBB-96AA1726B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5BA9-DEAF-42E6-A1DE-DDADD55AAA6B}" type="datetime1">
              <a:rPr lang="zh-TW" altLang="en-US" smtClean="0"/>
              <a:pPr/>
              <a:t>2021/4/19</a:t>
            </a:fld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DAD3AF2-3FFC-49AC-9C30-64A6C8C682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3F79A0-9A34-44A5-AF9C-7AB6F9CE1700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C093DA64-47D9-4DF5-99AA-44C8354F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實驗結果</a:t>
            </a:r>
          </a:p>
        </p:txBody>
      </p:sp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2AD51CC8-8E02-4D7F-912D-BF00D0CC3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933" y="1097287"/>
            <a:ext cx="5505866" cy="5067500"/>
          </a:xfrm>
          <a:prstGeom prst="rect">
            <a:avLst/>
          </a:prstGeom>
        </p:spPr>
      </p:pic>
      <p:sp>
        <p:nvSpPr>
          <p:cNvPr id="12" name="內容版面配置區 4">
            <a:extLst>
              <a:ext uri="{FF2B5EF4-FFF2-40B4-BE49-F238E27FC236}">
                <a16:creationId xmlns:a16="http://schemas.microsoft.com/office/drawing/2014/main" id="{BFEF35B2-EC48-4BD0-8BAD-9F25AF45317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16665" y="1172256"/>
            <a:ext cx="4836409" cy="497687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計算每一個詞彙的 </a:t>
            </a:r>
            <a:r>
              <a:rPr lang="en-US" altLang="zh-TW" dirty="0"/>
              <a:t>TF-IDF</a:t>
            </a:r>
          </a:p>
        </p:txBody>
      </p:sp>
    </p:spTree>
    <p:extLst>
      <p:ext uri="{BB962C8B-B14F-4D97-AF65-F5344CB8AC3E}">
        <p14:creationId xmlns:p14="http://schemas.microsoft.com/office/powerpoint/2010/main" val="3649396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3F8C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1206</TotalTime>
  <Words>475</Words>
  <Application>Microsoft Office PowerPoint</Application>
  <PresentationFormat>寬螢幕</PresentationFormat>
  <Paragraphs>66</Paragraphs>
  <Slides>11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Alegreya Sans</vt:lpstr>
      <vt:lpstr>charter</vt:lpstr>
      <vt:lpstr>微軟正黑體</vt:lpstr>
      <vt:lpstr>Arial</vt:lpstr>
      <vt:lpstr>Calibri</vt:lpstr>
      <vt:lpstr>Cambria Math</vt:lpstr>
      <vt:lpstr>Office 佈景主題</vt:lpstr>
      <vt:lpstr>期中報告</vt:lpstr>
      <vt:lpstr>BoW ( Bag of Words )</vt:lpstr>
      <vt:lpstr>TF ( Term Frequency )</vt:lpstr>
      <vt:lpstr>IDF ( Inverse Document Frequency )</vt:lpstr>
      <vt:lpstr>TF-IDF ( Term Frequency - Inverse Document Frequency )</vt:lpstr>
      <vt:lpstr>實驗方法</vt:lpstr>
      <vt:lpstr>實驗方法</vt:lpstr>
      <vt:lpstr>實驗結果</vt:lpstr>
      <vt:lpstr>實驗結果</vt:lpstr>
      <vt:lpstr>實驗結果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Yu-Cheng Feng</dc:creator>
  <cp:lastModifiedBy>四電二乙-馮宇丞</cp:lastModifiedBy>
  <cp:revision>595</cp:revision>
  <dcterms:created xsi:type="dcterms:W3CDTF">2020-12-30T05:02:32Z</dcterms:created>
  <dcterms:modified xsi:type="dcterms:W3CDTF">2021-04-19T01:13:06Z</dcterms:modified>
</cp:coreProperties>
</file>