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9" r:id="rId3"/>
    <p:sldId id="290" r:id="rId4"/>
    <p:sldId id="295" r:id="rId5"/>
    <p:sldId id="291" r:id="rId6"/>
    <p:sldId id="292" r:id="rId7"/>
    <p:sldId id="296" r:id="rId8"/>
    <p:sldId id="297" r:id="rId9"/>
    <p:sldId id="293" r:id="rId10"/>
    <p:sldId id="298" r:id="rId11"/>
    <p:sldId id="28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四電二乙-馮宇丞" initials="四電二乙-馮宇丞" lastIdx="1" clrIdx="0">
    <p:extLst>
      <p:ext uri="{19B8F6BF-5375-455C-9EA6-DF929625EA0E}">
        <p15:presenceInfo xmlns:p15="http://schemas.microsoft.com/office/powerpoint/2012/main" userId="四電二乙-馮宇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2B8"/>
    <a:srgbClr val="8FAADC"/>
    <a:srgbClr val="FFFF00"/>
    <a:srgbClr val="0073EC"/>
    <a:srgbClr val="FF5050"/>
    <a:srgbClr val="444444"/>
    <a:srgbClr val="203864"/>
    <a:srgbClr val="CC99FF"/>
    <a:srgbClr val="DAE3F3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0" autoAdjust="0"/>
    <p:restoredTop sz="69276" autoAdjust="0"/>
  </p:normalViewPr>
  <p:slideViewPr>
    <p:cSldViewPr snapToGrid="0">
      <p:cViewPr varScale="1">
        <p:scale>
          <a:sx n="91" d="100"/>
          <a:sy n="91" d="100"/>
        </p:scale>
        <p:origin x="50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8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FF241B-A367-4359-9A5E-DB6D82892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89885A-639A-404A-9AF6-4F99E4059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F091-D89B-412D-A32C-FDED7660133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E839D3-8213-4A72-BBB3-47FBF6784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42A518-D1C2-4060-B798-F5D66085F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E664A-5B36-4EED-A0FB-C79840830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9F56-EBD2-4AB0-8231-56265678763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6F1C-07AC-4E11-AF89-50107D214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8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這些是我在實驗中有使用過的方法，我有在做完之後依據預測出來的結果來調整實驗方法，所以有一些方法並沒有用到。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像第二點原本預計是要用分類的方法做，但在測試分類模型的時候跑出來差太多，因此後來沒有使用。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還有第四點資料正規化，原本一開始就有做資料正規化，但跑出來的結果很差，拿掉正規化後就正常多了，所以我後來就沒將資料正規化。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然後第五點模型訓練的部分，我有測過 </a:t>
            </a:r>
            <a:r>
              <a:rPr lang="en-US" altLang="zh-TW" dirty="0" err="1"/>
              <a:t>svm</a:t>
            </a:r>
            <a:r>
              <a:rPr lang="zh-TW" altLang="en-US" dirty="0"/>
              <a:t>、簡單線性迴歸、多元線性迴歸，但最後只有 </a:t>
            </a:r>
            <a:r>
              <a:rPr lang="en-US" altLang="zh-TW" dirty="0" err="1"/>
              <a:t>svm</a:t>
            </a:r>
            <a:r>
              <a:rPr lang="en-US" altLang="zh-TW" dirty="0"/>
              <a:t> </a:t>
            </a:r>
            <a:r>
              <a:rPr lang="zh-TW" altLang="en-US" dirty="0"/>
              <a:t>看起來比較準一點，所以我就只做 </a:t>
            </a:r>
            <a:r>
              <a:rPr lang="en-US" altLang="zh-TW" dirty="0" err="1"/>
              <a:t>svm</a:t>
            </a:r>
            <a:r>
              <a:rPr lang="zh-TW" altLang="en-US" dirty="0"/>
              <a:t> 的模型。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7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在處理這些這種類別類型的變數，為了讓每個值之間的距離都一樣，不要讓 </a:t>
            </a:r>
            <a:r>
              <a:rPr lang="en-US" altLang="zh-TW" dirty="0"/>
              <a:t>1 </a:t>
            </a:r>
            <a:r>
              <a:rPr lang="zh-TW" altLang="en-US" dirty="0"/>
              <a:t>月到 </a:t>
            </a:r>
            <a:r>
              <a:rPr lang="en-US" altLang="zh-TW" dirty="0"/>
              <a:t>12 </a:t>
            </a:r>
            <a:r>
              <a:rPr lang="zh-TW" altLang="en-US" dirty="0"/>
              <a:t>月 被當成數值類型的資料處理，他們沒有誰比較大的這種規定，就只是一種分類用的類別變數，所以把他們轉成像二進制這樣的資料型態來處理。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5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這個步驟就是把降雨量的值在同一個區間的設為一個類別，有助於使用分群的方法來預測。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12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這是我使用 </a:t>
            </a:r>
            <a:r>
              <a:rPr lang="en-US" altLang="zh-TW" dirty="0" err="1"/>
              <a:t>svm</a:t>
            </a:r>
            <a:r>
              <a:rPr lang="en-US" altLang="zh-TW" dirty="0"/>
              <a:t> </a:t>
            </a:r>
            <a:r>
              <a:rPr lang="zh-TW" altLang="en-US" dirty="0"/>
              <a:t>模型預測的實驗結果，雖然預測的折線圖還是跟測試資料的折線圖差一點，但看起來大致多數形狀都有對到，</a:t>
            </a:r>
            <a:endParaRPr lang="en-US" altLang="zh-TW" dirty="0"/>
          </a:p>
          <a:p>
            <a:r>
              <a:rPr lang="zh-TW" altLang="en-US" dirty="0"/>
              <a:t>像高雄市的這個看起來就沒甚麼問題。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右下角台中市則是數值有差異，但折線圖看起來至少也有三個波峰，跟測試資料的圖形差不多，在該高的地方都有對應到，稍微可以判斷該月可能會有比較多的降雨量。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右上則是在 </a:t>
            </a:r>
            <a:r>
              <a:rPr lang="en-US" altLang="zh-TW" dirty="0"/>
              <a:t>8 </a:t>
            </a:r>
            <a:r>
              <a:rPr lang="zh-TW" altLang="en-US" dirty="0"/>
              <a:t>月的地方少了一處波峰。不知道是不是台北天氣太多變太難預測，例如颱風登陸之類的讓每年資料很不一致，南部則通常較少受到颱風影響，所以預測結果較好。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2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C33490-CF8A-476B-BBCF-4BFEC63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14A05-9ECF-4C28-BCA4-85BFD32C4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2163959-15E6-46D9-8578-7A51F955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317962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lang="zh-TW" altLang="en-US" b="1" dirty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B9918FC-3983-4F89-86D6-DFED4DD352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3429000"/>
            <a:ext cx="10515599" cy="2968183"/>
          </a:xfrm>
        </p:spPr>
        <p:txBody>
          <a:bodyPr/>
          <a:lstStyle>
            <a:lvl1pPr>
              <a:defRPr lang="zh-TW" altLang="en-US" dirty="0"/>
            </a:lvl1pPr>
            <a:lvl2pPr>
              <a:defRPr lang="zh-TW" altLang="en-US" dirty="0"/>
            </a:lvl2pPr>
            <a:lvl3pPr>
              <a:defRPr lang="zh-TW" altLang="en-US" dirty="0"/>
            </a:lvl3pPr>
            <a:lvl4pPr>
              <a:defRPr lang="zh-TW" altLang="en-US" dirty="0"/>
            </a:lvl4pPr>
            <a:lvl5pPr>
              <a:defRPr lang="zh-TW" altLang="en-US" dirty="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8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AFA0A6-7258-481C-B07B-AE8B076D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46169"/>
            <a:ext cx="10007215" cy="618722"/>
          </a:xfrm>
        </p:spPr>
        <p:txBody>
          <a:bodyPr>
            <a:noAutofit/>
          </a:bodyPr>
          <a:lstStyle>
            <a:lvl1pPr algn="l">
              <a:defRPr lang="zh-TW" altLang="en-US" sz="3200" b="1" u="sng" dirty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84C6421-3750-455A-8B5D-7BD45B5166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5245712"/>
          </a:xfrm>
          <a:ln w="38100"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 lang="zh-TW" altLang="en-US" dirty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 lang="zh-TW" altLang="en-US" dirty="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 lang="zh-TW" altLang="en-US" dirty="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 lang="zh-TW" altLang="en-US" dirty="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 lang="zh-TW" altLang="en-US" dirty="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4A9F8FB-1D52-4360-B347-FA350C63ABF2}"/>
              </a:ext>
            </a:extLst>
          </p:cNvPr>
          <p:cNvCxnSpPr>
            <a:cxnSpLocks/>
          </p:cNvCxnSpPr>
          <p:nvPr userDrawn="1"/>
        </p:nvCxnSpPr>
        <p:spPr>
          <a:xfrm>
            <a:off x="0" y="6455422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68D8F7C6-00A1-45C2-A8C2-BB177CFA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" y="245972"/>
            <a:ext cx="617855" cy="617855"/>
          </a:xfrm>
          <a:prstGeom prst="rect">
            <a:avLst/>
          </a:prstGeom>
        </p:spPr>
      </p:pic>
      <p:sp>
        <p:nvSpPr>
          <p:cNvPr id="31" name="文字版面配置區 30">
            <a:extLst>
              <a:ext uri="{FF2B5EF4-FFF2-40B4-BE49-F238E27FC236}">
                <a16:creationId xmlns:a16="http://schemas.microsoft.com/office/drawing/2014/main" id="{DD9B9E7F-0559-4582-A828-0D264CE0C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7524" y="6492875"/>
            <a:ext cx="841695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lang="zh-TW" altLang="en-US" sz="1200" dirty="0" smtClean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3" name="投影片編號版面配置區 5">
            <a:extLst>
              <a:ext uri="{FF2B5EF4-FFF2-40B4-BE49-F238E27FC236}">
                <a16:creationId xmlns:a16="http://schemas.microsoft.com/office/drawing/2014/main" id="{25776058-5C83-4C61-9498-729D027F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8" y="6492875"/>
            <a:ext cx="1049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mtClean="0"/>
            </a:lvl1pPr>
          </a:lstStyle>
          <a:p>
            <a:fld id="{953F79A0-9A34-44A5-AF9C-7AB6F9CE1700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F2F4E64-1EFC-4324-8281-E27761868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92875"/>
            <a:ext cx="1049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TW" altLang="en-US" smtClean="0"/>
            </a:lvl1pPr>
          </a:lstStyle>
          <a:p>
            <a:fld id="{73DE5BA9-DEAF-42E6-A1DE-DDADD55AAA6B}" type="datetime1">
              <a:rPr lang="en-US" altLang="zh-TW" smtClean="0"/>
              <a:pPr/>
              <a:t>2021/6/24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版置中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C33490-CF8A-476B-BBCF-4BFEC63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14A05-9ECF-4C28-BCA4-85BFD32C4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2163959-15E6-46D9-8578-7A51F955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614780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lang="zh-TW" altLang="en-US" sz="3200" b="1" dirty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326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9198D9-BCA4-475C-AB9B-D27D1632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16921A-F0B2-400F-826A-227776E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365C042-04B2-4E9C-A35C-31501BAD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92875"/>
            <a:ext cx="1049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87D7E78-9C2F-49A9-9580-B0635818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8" y="6492875"/>
            <a:ext cx="1049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>
          <a:solidFill>
            <a:srgbClr val="8FAADC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wb.gov.tw/V8/C/C/Statistics/monthly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EF2577-D1EB-4462-B739-62B98047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2" y="6492875"/>
            <a:ext cx="1049322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596004-DC2F-4646-94BC-476FAA0B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04478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BE4B695-EFEF-4B05-8C6A-67DAC6DB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3179623"/>
          </a:xfrm>
        </p:spPr>
        <p:txBody>
          <a:bodyPr>
            <a:normAutofit/>
          </a:bodyPr>
          <a:lstStyle/>
          <a:p>
            <a:r>
              <a:rPr lang="zh-TW" altLang="en-US" dirty="0"/>
              <a:t>期末報告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臺灣地區降雨量預測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A0418A-885B-4F7F-8DA7-2418AB1BBAB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3429000"/>
            <a:ext cx="10515599" cy="296818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zh-TW" altLang="en-US" dirty="0"/>
              <a:t>四電四乙 </a:t>
            </a:r>
            <a:r>
              <a:rPr lang="en-US" altLang="zh-TW" dirty="0"/>
              <a:t>– 1106104231 – </a:t>
            </a:r>
            <a:r>
              <a:rPr lang="zh-TW" altLang="en-US" dirty="0"/>
              <a:t>馮宇丞</a:t>
            </a:r>
          </a:p>
          <a:p>
            <a:r>
              <a:rPr lang="zh-TW" altLang="en-US" dirty="0"/>
              <a:t>四電四乙 </a:t>
            </a:r>
            <a:r>
              <a:rPr lang="en-US" altLang="zh-TW" dirty="0"/>
              <a:t>– 1106104248 – </a:t>
            </a:r>
            <a:r>
              <a:rPr lang="zh-TW" altLang="en-US" dirty="0"/>
              <a:t>葉乙鴻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7C5E8F-797E-43E6-B32C-DB4F2647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91" y="1375794"/>
            <a:ext cx="4106408" cy="41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363A6-E50A-4324-AC1C-BFEA6512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653DFB-26F9-4012-BB62-7AA1B0592A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991580-5349-4DE3-A386-0166174F5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12F1C4-AA3F-4626-8F0E-43EB0DBE7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3F79A0-9A34-44A5-AF9C-7AB6F9CE1700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8364F6B6-D917-43D4-AD23-7F18D0F895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DE5BA9-DEAF-42E6-A1DE-DDADD55AAA6B}" type="datetime1">
              <a:rPr lang="en-US" altLang="zh-TW" smtClean="0"/>
              <a:pPr/>
              <a:t>6/25/2021</a:t>
            </a:fld>
            <a:endParaRPr lang="en-US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157B20C-58AA-43A4-AF9E-812DC7B51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67" y="1214954"/>
            <a:ext cx="5483864" cy="51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A21984-F649-4956-AFCB-2457609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2" y="6492875"/>
            <a:ext cx="1049322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ACB402-8915-4A63-8B9E-3EC720EA2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04478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8B14A81-A706-4110-B3A1-464789EC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6147809"/>
          </a:xfrm>
        </p:spPr>
        <p:txBody>
          <a:bodyPr/>
          <a:lstStyle/>
          <a:p>
            <a:r>
              <a:rPr lang="en-US" altLang="zh-TW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35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AAFEA75-77A8-4E88-A4EB-7E5F944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46169"/>
            <a:ext cx="10007215" cy="618722"/>
          </a:xfrm>
        </p:spPr>
        <p:txBody>
          <a:bodyPr>
            <a:normAutofit/>
          </a:bodyPr>
          <a:lstStyle/>
          <a:p>
            <a:r>
              <a:rPr lang="zh-TW" altLang="en-US"/>
              <a:t>題目介紹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B92401B-9325-4761-93C5-9A43A32C49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5245712"/>
          </a:xfrm>
        </p:spPr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R </a:t>
            </a:r>
            <a:r>
              <a:rPr lang="zh-TW" altLang="en-US"/>
              <a:t>語言利用天氣相關資訊預測某城市一年中每月的降雨量。</a:t>
            </a:r>
            <a:endParaRPr lang="en-US" altLang="zh-TW"/>
          </a:p>
          <a:p>
            <a:r>
              <a:rPr lang="zh-TW" altLang="en-US"/>
              <a:t>相關資訊 </a:t>
            </a:r>
            <a:r>
              <a:rPr lang="en-US" altLang="zh-TW"/>
              <a:t>:</a:t>
            </a:r>
            <a:r>
              <a:rPr lang="zh-TW" altLang="en-US"/>
              <a:t> 例如溫度、風速、風向、濕度、氣壓、歷年降雨量等。</a:t>
            </a:r>
            <a:endParaRPr lang="en-US" altLang="zh-TW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1DBEE255-97C9-4EF5-B807-221D3EF97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88F8A8-E408-4239-8C9B-778ACFF61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8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4B6ABF-8D83-49E1-8131-40F47BBBB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92875"/>
            <a:ext cx="1049322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AE9663-0433-4E5A-9DDD-56B98BB3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28" y="2760617"/>
            <a:ext cx="5881943" cy="33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E4E052-72C1-42EF-BE5F-A4805691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46169"/>
            <a:ext cx="10007215" cy="618722"/>
          </a:xfrm>
        </p:spPr>
        <p:txBody>
          <a:bodyPr>
            <a:normAutofit/>
          </a:bodyPr>
          <a:lstStyle/>
          <a:p>
            <a:r>
              <a:rPr lang="zh-TW" altLang="en-US"/>
              <a:t>實驗介紹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1237A8-AF7F-470A-94A1-3E7A695776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5245712"/>
          </a:xfrm>
        </p:spPr>
        <p:txBody>
          <a:bodyPr/>
          <a:lstStyle/>
          <a:p>
            <a:r>
              <a:rPr lang="zh-TW" altLang="en-US"/>
              <a:t>從交通部中央氣象局網站手動取得歷年天氣相關資訊。</a:t>
            </a:r>
            <a:endParaRPr lang="en-US" altLang="zh-TW"/>
          </a:p>
          <a:p>
            <a:r>
              <a:rPr lang="zh-TW" altLang="en-US"/>
              <a:t>訓練用年份：</a:t>
            </a:r>
            <a:r>
              <a:rPr lang="en-US" altLang="zh-TW"/>
              <a:t>2011 ~ 2018</a:t>
            </a:r>
            <a:r>
              <a:rPr lang="zh-TW" altLang="en-US"/>
              <a:t> 年</a:t>
            </a:r>
            <a:endParaRPr lang="en-US" altLang="zh-TW"/>
          </a:p>
          <a:p>
            <a:r>
              <a:rPr lang="zh-TW" altLang="en-US"/>
              <a:t>測試用年份：</a:t>
            </a:r>
            <a:r>
              <a:rPr lang="en-US" altLang="zh-TW"/>
              <a:t>2019</a:t>
            </a:r>
          </a:p>
          <a:p>
            <a:r>
              <a:rPr lang="zh-TW" altLang="en-US"/>
              <a:t>城市：臺北、臺中、高雄</a:t>
            </a:r>
            <a:endParaRPr lang="en-US" altLang="zh-TW"/>
          </a:p>
          <a:p>
            <a:r>
              <a:rPr lang="zh-TW" altLang="en-US"/>
              <a:t>相關資訊：共 </a:t>
            </a:r>
            <a:r>
              <a:rPr lang="en-US" altLang="zh-TW"/>
              <a:t>15 </a:t>
            </a:r>
            <a:r>
              <a:rPr lang="zh-TW" altLang="en-US"/>
              <a:t>種類別</a:t>
            </a:r>
            <a:endParaRPr lang="en-US" altLang="zh-TW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C3BDB32E-053D-4274-87BD-AB2CB09BC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7524" y="6492875"/>
            <a:ext cx="8416953" cy="365125"/>
          </a:xfrm>
        </p:spPr>
        <p:txBody>
          <a:bodyPr/>
          <a:lstStyle/>
          <a:p>
            <a:r>
              <a:rPr lang="en-US" altLang="zh-TW"/>
              <a:t>Ref: </a:t>
            </a:r>
            <a:r>
              <a:rPr lang="en-US" altLang="zh-TW">
                <a:hlinkClick r:id="rId2"/>
              </a:rPr>
              <a:t>https://www.cwb.gov.tw/V8/C/C/Statistics/monthlydata.html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188787-6E27-4F36-B8B8-A1291924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92875"/>
            <a:ext cx="1049322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00E9CF-4D96-4C4A-A7AC-A6C57D5C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8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5" name="圖片 14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B9254C1E-8DA6-4118-B2A4-76827A3A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27" y="3614696"/>
            <a:ext cx="5221351" cy="2792242"/>
          </a:xfrm>
          <a:prstGeom prst="rect">
            <a:avLst/>
          </a:prstGeom>
        </p:spPr>
      </p:pic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9D4E670A-E200-4DE7-B033-5ADB88BE8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37156"/>
              </p:ext>
            </p:extLst>
          </p:nvPr>
        </p:nvGraphicFramePr>
        <p:xfrm>
          <a:off x="838200" y="4466801"/>
          <a:ext cx="58564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08">
                  <a:extLst>
                    <a:ext uri="{9D8B030D-6E8A-4147-A177-3AD203B41FA5}">
                      <a16:colId xmlns:a16="http://schemas.microsoft.com/office/drawing/2014/main" val="3944729144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3988910795"/>
                    </a:ext>
                  </a:extLst>
                </a:gridCol>
                <a:gridCol w="2088859">
                  <a:extLst>
                    <a:ext uri="{9D8B030D-6E8A-4147-A177-3AD203B41FA5}">
                      <a16:colId xmlns:a16="http://schemas.microsoft.com/office/drawing/2014/main" val="522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平均溫度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最高溫度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最低溫度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75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降雨日數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最大</a:t>
                      </a:r>
                      <a:r>
                        <a:rPr lang="en-US" altLang="zh-TW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10</a:t>
                      </a:r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分鐘風風速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最大</a:t>
                      </a:r>
                      <a:r>
                        <a:rPr lang="en-US" altLang="zh-TW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10</a:t>
                      </a:r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分鐘風風向</a:t>
                      </a:r>
                      <a:r>
                        <a:rPr lang="en-US" altLang="zh-TW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度</a:t>
                      </a:r>
                      <a:r>
                        <a:rPr lang="en-US" altLang="zh-TW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)</a:t>
                      </a:r>
                      <a:endParaRPr lang="zh-TW" altLang="en-US" sz="1600" b="0" dirty="0">
                        <a:solidFill>
                          <a:schemeClr val="bg1"/>
                        </a:solidFill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最大瞬間風風速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最大瞬間風風向</a:t>
                      </a:r>
                      <a:r>
                        <a:rPr lang="en-US" altLang="zh-TW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度</a:t>
                      </a:r>
                      <a:r>
                        <a:rPr lang="en-US" altLang="zh-TW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)</a:t>
                      </a:r>
                      <a:endParaRPr lang="zh-TW" altLang="en-US" sz="1600" b="0" dirty="0">
                        <a:solidFill>
                          <a:schemeClr val="bg1"/>
                        </a:solidFill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平均相對濕度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0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最小相對濕度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平均測站氣壓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總日照時數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61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bg1"/>
                          </a:solidFill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降雨量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818278"/>
                  </a:ext>
                </a:extLst>
              </a:tr>
            </a:tbl>
          </a:graphicData>
        </a:graphic>
      </p:graphicFrame>
      <p:pic>
        <p:nvPicPr>
          <p:cNvPr id="19" name="圖片 18" descr="一張含有 桌 的圖片&#10;&#10;自動產生的描述">
            <a:extLst>
              <a:ext uri="{FF2B5EF4-FFF2-40B4-BE49-F238E27FC236}">
                <a16:creationId xmlns:a16="http://schemas.microsoft.com/office/drawing/2014/main" id="{44EA3547-5E93-439B-A4D4-9841FC2B2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06" y="3562989"/>
            <a:ext cx="5280072" cy="28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782F44-3EAE-4B68-8047-E534DE7F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46169"/>
            <a:ext cx="10007215" cy="618722"/>
          </a:xfrm>
        </p:spPr>
        <p:txBody>
          <a:bodyPr/>
          <a:lstStyle/>
          <a:p>
            <a:r>
              <a:rPr lang="zh-TW" altLang="en-US"/>
              <a:t>實驗介紹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94EEE1-8D3C-44BF-9838-CFCBFD2395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5245712"/>
          </a:xfrm>
        </p:spPr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2011~2018 </a:t>
            </a:r>
            <a:r>
              <a:rPr lang="zh-TW" altLang="en-US"/>
              <a:t>年之間的相關資料，訓練好該城市降雨量的預測模型，再利用 </a:t>
            </a:r>
            <a:r>
              <a:rPr lang="en-US" altLang="zh-TW"/>
              <a:t>2019 </a:t>
            </a:r>
            <a:r>
              <a:rPr lang="zh-TW" altLang="en-US"/>
              <a:t>年的相關資料，測試該模型的訓練結果。</a:t>
            </a:r>
          </a:p>
          <a:p>
            <a:endParaRPr lang="zh-TW" altLang="en-US" dirty="0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F4D3426-58E5-4E51-A9CB-CCD4BFF86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DA2633-E2A3-4FB5-9926-29C59CA5B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8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en-US" altLang="zh-TW" smtClean="0"/>
              <a:pPr/>
              <a:t>4</a:t>
            </a:fld>
            <a:endParaRPr 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635C783-E035-4665-A7F8-5F43EF440DF5}"/>
              </a:ext>
            </a:extLst>
          </p:cNvPr>
          <p:cNvSpPr/>
          <p:nvPr/>
        </p:nvSpPr>
        <p:spPr>
          <a:xfrm>
            <a:off x="716665" y="3429000"/>
            <a:ext cx="1430917" cy="757108"/>
          </a:xfrm>
          <a:prstGeom prst="roundRect">
            <a:avLst>
              <a:gd name="adj" fmla="val 7750"/>
            </a:avLst>
          </a:prstGeom>
          <a:solidFill>
            <a:srgbClr val="7D9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資料集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2011~2019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BEC0449-9E06-4DD3-B6BB-A013334D024D}"/>
              </a:ext>
            </a:extLst>
          </p:cNvPr>
          <p:cNvSpPr/>
          <p:nvPr/>
        </p:nvSpPr>
        <p:spPr>
          <a:xfrm>
            <a:off x="5380541" y="3429000"/>
            <a:ext cx="1430917" cy="757108"/>
          </a:xfrm>
          <a:prstGeom prst="roundRect">
            <a:avLst>
              <a:gd name="adj" fmla="val 7750"/>
            </a:avLst>
          </a:prstGeom>
          <a:solidFill>
            <a:srgbClr val="7D9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訓練集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2011~2018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BC8BAFD-A736-4BC5-A701-2AE6EAF03279}"/>
              </a:ext>
            </a:extLst>
          </p:cNvPr>
          <p:cNvSpPr/>
          <p:nvPr/>
        </p:nvSpPr>
        <p:spPr>
          <a:xfrm>
            <a:off x="5380541" y="4725202"/>
            <a:ext cx="1430917" cy="757108"/>
          </a:xfrm>
          <a:prstGeom prst="roundRect">
            <a:avLst>
              <a:gd name="adj" fmla="val 7750"/>
            </a:avLst>
          </a:prstGeom>
          <a:solidFill>
            <a:srgbClr val="7D9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測試集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2019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A7BC585-1774-4D5E-A2DD-886BED3D1AE0}"/>
              </a:ext>
            </a:extLst>
          </p:cNvPr>
          <p:cNvSpPr/>
          <p:nvPr/>
        </p:nvSpPr>
        <p:spPr>
          <a:xfrm>
            <a:off x="3057693" y="3429000"/>
            <a:ext cx="1430917" cy="757108"/>
          </a:xfrm>
          <a:prstGeom prst="roundRect">
            <a:avLst>
              <a:gd name="adj" fmla="val 7750"/>
            </a:avLst>
          </a:prstGeom>
          <a:solidFill>
            <a:srgbClr val="7D9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資料前處理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47C9039-C8C1-447A-9EFF-160396852AC5}"/>
              </a:ext>
            </a:extLst>
          </p:cNvPr>
          <p:cNvSpPr/>
          <p:nvPr/>
        </p:nvSpPr>
        <p:spPr>
          <a:xfrm>
            <a:off x="7721569" y="3429000"/>
            <a:ext cx="1430917" cy="757108"/>
          </a:xfrm>
          <a:prstGeom prst="roundRect">
            <a:avLst>
              <a:gd name="adj" fmla="val 7750"/>
            </a:avLst>
          </a:prstGeom>
          <a:solidFill>
            <a:srgbClr val="7D9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模型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4124A05-2E2C-4030-A061-55AE277D892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147582" y="3807554"/>
            <a:ext cx="910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8DFE63-B05F-4785-B9F8-B8A2E27E47F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488610" y="3807554"/>
            <a:ext cx="89193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5AA7D22E-D71E-453F-A311-DF65AC4EDA5B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4488610" y="3807554"/>
            <a:ext cx="891931" cy="1296202"/>
          </a:xfrm>
          <a:prstGeom prst="bentConnector3">
            <a:avLst>
              <a:gd name="adj1" fmla="val 4316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BCCF506-6483-494A-92A5-0CC0190413D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11458" y="3807554"/>
            <a:ext cx="910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E76C7AF-C044-4089-828C-1D96906BCCE4}"/>
              </a:ext>
            </a:extLst>
          </p:cNvPr>
          <p:cNvSpPr txBox="1"/>
          <p:nvPr/>
        </p:nvSpPr>
        <p:spPr>
          <a:xfrm>
            <a:off x="6941000" y="3422029"/>
            <a:ext cx="6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0A5376A3-5C99-4C20-BC5C-F7502D67F47C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6811458" y="4186108"/>
            <a:ext cx="1625570" cy="917648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DE90538-CAF8-4E63-BA4A-78DFB784B0DC}"/>
              </a:ext>
            </a:extLst>
          </p:cNvPr>
          <p:cNvSpPr txBox="1"/>
          <p:nvPr/>
        </p:nvSpPr>
        <p:spPr>
          <a:xfrm>
            <a:off x="9203835" y="3417557"/>
            <a:ext cx="6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預測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B8E203E4-8F61-4FE0-B2EA-A1700C3AB10D}"/>
              </a:ext>
            </a:extLst>
          </p:cNvPr>
          <p:cNvSpPr/>
          <p:nvPr/>
        </p:nvSpPr>
        <p:spPr>
          <a:xfrm>
            <a:off x="9922882" y="3429000"/>
            <a:ext cx="1430917" cy="757108"/>
          </a:xfrm>
          <a:prstGeom prst="roundRect">
            <a:avLst>
              <a:gd name="adj" fmla="val 7750"/>
            </a:avLst>
          </a:prstGeom>
          <a:solidFill>
            <a:srgbClr val="7D9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預測結果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C924FD-E6DC-4119-BFAD-1421519032E7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9152486" y="3807554"/>
            <a:ext cx="77039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版面配置區 1">
            <a:extLst>
              <a:ext uri="{FF2B5EF4-FFF2-40B4-BE49-F238E27FC236}">
                <a16:creationId xmlns:a16="http://schemas.microsoft.com/office/drawing/2014/main" id="{4056B8E7-91F5-47E5-8349-684391B1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92875"/>
            <a:ext cx="1049322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90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A3F110-D5CD-4465-A156-878E39B8B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1376679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2D6F59-ADB7-4768-87E9-37EEDA41A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7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E1EE833-C5A3-4C62-9308-6A2AF5C3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46169"/>
            <a:ext cx="10007215" cy="618722"/>
          </a:xfrm>
        </p:spPr>
        <p:txBody>
          <a:bodyPr>
            <a:normAutofit/>
          </a:bodyPr>
          <a:lstStyle/>
          <a:p>
            <a:r>
              <a:rPr lang="zh-TW" altLang="en-US" dirty="0"/>
              <a:t>資料集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A69ECE-6404-498A-9042-9904B2AAAC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5245712"/>
          </a:xfrm>
        </p:spPr>
        <p:txBody>
          <a:bodyPr/>
          <a:lstStyle/>
          <a:p>
            <a:r>
              <a:rPr lang="zh-TW" altLang="en-US" dirty="0"/>
              <a:t>每座城市訓練資料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年 </a:t>
            </a:r>
            <a:r>
              <a:rPr lang="en-US" altLang="zh-TW" dirty="0"/>
              <a:t>(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每座城市測試資料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年 </a:t>
            </a:r>
            <a:r>
              <a:rPr lang="en-US" altLang="zh-TW" dirty="0"/>
              <a:t>(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C3976724-E7F5-4D86-9CA9-F7A85B5C7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文字, 室內, 電子用品, 顯示 的圖片&#10;&#10;自動產生的描述">
            <a:extLst>
              <a:ext uri="{FF2B5EF4-FFF2-40B4-BE49-F238E27FC236}">
                <a16:creationId xmlns:a16="http://schemas.microsoft.com/office/drawing/2014/main" id="{3D18FC83-4FB3-46B3-BDEA-15AD5339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43" y="2379098"/>
            <a:ext cx="7691712" cy="40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6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BE2538-1D0A-42C8-92F1-D227E845E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1376679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0DED6A-4E45-4EDF-A391-DF54845F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7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CEC91DE-AC9B-4432-9B29-500E1C00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46169"/>
            <a:ext cx="10007215" cy="618722"/>
          </a:xfrm>
        </p:spPr>
        <p:txBody>
          <a:bodyPr>
            <a:normAutofit/>
          </a:bodyPr>
          <a:lstStyle/>
          <a:p>
            <a:r>
              <a:rPr lang="zh-TW" altLang="en-US" dirty="0"/>
              <a:t>實驗方法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A37957C-20FB-4888-AD48-3B83F7E30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52457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資料編碼</a:t>
            </a:r>
            <a:r>
              <a:rPr lang="en-US" altLang="zh-TW" dirty="0"/>
              <a:t> :</a:t>
            </a:r>
            <a:r>
              <a:rPr lang="zh-TW" altLang="en-US" dirty="0"/>
              <a:t> 「</a:t>
            </a:r>
            <a:r>
              <a:rPr lang="en-US" altLang="zh-TW" dirty="0"/>
              <a:t> one-hot-encoding</a:t>
            </a:r>
            <a:r>
              <a:rPr lang="zh-TW" altLang="en-US" dirty="0"/>
              <a:t>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將降雨量四捨五入取 </a:t>
            </a:r>
            <a:r>
              <a:rPr lang="en-US" altLang="zh-TW" dirty="0"/>
              <a:t>100 </a:t>
            </a:r>
            <a:r>
              <a:rPr lang="zh-TW" altLang="en-US" dirty="0"/>
              <a:t>的倍數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訓練與測試資料分離</a:t>
            </a:r>
            <a:r>
              <a:rPr lang="en-US" altLang="zh-TW" dirty="0"/>
              <a:t> : </a:t>
            </a:r>
            <a:r>
              <a:rPr lang="zh-TW" altLang="en-US" dirty="0"/>
              <a:t>「 </a:t>
            </a:r>
            <a:r>
              <a:rPr lang="en-US" altLang="zh-TW" dirty="0"/>
              <a:t>2011~2018</a:t>
            </a:r>
            <a:r>
              <a:rPr lang="zh-TW" altLang="en-US" dirty="0"/>
              <a:t>」、 「 </a:t>
            </a:r>
            <a:r>
              <a:rPr lang="en-US" altLang="zh-TW" dirty="0"/>
              <a:t>2019</a:t>
            </a:r>
            <a:r>
              <a:rPr lang="zh-TW" altLang="en-US" dirty="0"/>
              <a:t>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資料正規化 </a:t>
            </a:r>
            <a:r>
              <a:rPr lang="en-US" altLang="zh-TW" dirty="0"/>
              <a:t>: </a:t>
            </a:r>
            <a:r>
              <a:rPr lang="zh-TW" altLang="en-US" dirty="0"/>
              <a:t>「縮放數值到 </a:t>
            </a:r>
            <a:r>
              <a:rPr lang="en-US" altLang="zh-TW" dirty="0"/>
              <a:t>0~1</a:t>
            </a:r>
            <a:r>
              <a:rPr lang="zh-TW" altLang="en-US" dirty="0"/>
              <a:t>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模型訓練 </a:t>
            </a:r>
            <a:r>
              <a:rPr lang="en-US" altLang="zh-TW" dirty="0"/>
              <a:t>:</a:t>
            </a:r>
            <a:r>
              <a:rPr lang="zh-TW" altLang="en-US" dirty="0"/>
              <a:t>「</a:t>
            </a:r>
            <a:r>
              <a:rPr lang="en-US" altLang="zh-TW" dirty="0" err="1"/>
              <a:t>svm</a:t>
            </a:r>
            <a:r>
              <a:rPr lang="zh-TW" altLang="en-US" dirty="0"/>
              <a:t>」、「</a:t>
            </a:r>
            <a:r>
              <a:rPr lang="en-US" altLang="zh-TW" dirty="0" err="1"/>
              <a:t>lm</a:t>
            </a:r>
            <a:r>
              <a:rPr lang="zh-TW" altLang="en-US" dirty="0"/>
              <a:t>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預測測試資料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89F3B5D4-341E-4545-8EB1-806282338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75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5A9581-8AC3-4E3A-9E95-FEDF83FF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7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en-US" altLang="zh-TW" smtClean="0"/>
              <a:pPr/>
              <a:t>7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2AC7979-1587-460F-93C2-B2F6CE16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 </a:t>
            </a:r>
            <a:r>
              <a:rPr lang="en-US" altLang="zh-TW" dirty="0"/>
              <a:t>– One hot encoding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C32B07B-4CB2-4D86-A388-82CCDA81E85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將「年」、「月」做資料編碼。</a:t>
            </a:r>
            <a:endParaRPr lang="en-US" altLang="zh-TW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B472B31-792C-43CA-B579-0DED22DBD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 descr="一張含有 桌 的圖片&#10;&#10;自動產生的描述">
            <a:extLst>
              <a:ext uri="{FF2B5EF4-FFF2-40B4-BE49-F238E27FC236}">
                <a16:creationId xmlns:a16="http://schemas.microsoft.com/office/drawing/2014/main" id="{EF52FE53-6A1C-4787-9D77-08061CE0B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98" y="2300536"/>
            <a:ext cx="6246296" cy="4117431"/>
          </a:xfrm>
          <a:prstGeom prst="rect">
            <a:avLst/>
          </a:prstGeom>
        </p:spPr>
      </p:pic>
      <p:pic>
        <p:nvPicPr>
          <p:cNvPr id="14" name="圖片 13" descr="一張含有 桌 的圖片&#10;&#10;自動產生的描述">
            <a:extLst>
              <a:ext uri="{FF2B5EF4-FFF2-40B4-BE49-F238E27FC236}">
                <a16:creationId xmlns:a16="http://schemas.microsoft.com/office/drawing/2014/main" id="{9F4F878C-FB79-4720-9914-7649E43EE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4" y="2300537"/>
            <a:ext cx="1061801" cy="411743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404A29-9FE4-4751-BCA6-112DF13C8086}"/>
              </a:ext>
            </a:extLst>
          </p:cNvPr>
          <p:cNvSpPr/>
          <p:nvPr/>
        </p:nvSpPr>
        <p:spPr>
          <a:xfrm>
            <a:off x="762000" y="2514600"/>
            <a:ext cx="471182" cy="3848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0538C9-238D-42B8-8980-EF1F0A4FDB74}"/>
              </a:ext>
            </a:extLst>
          </p:cNvPr>
          <p:cNvSpPr/>
          <p:nvPr/>
        </p:nvSpPr>
        <p:spPr>
          <a:xfrm>
            <a:off x="1247564" y="2514600"/>
            <a:ext cx="471182" cy="38481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952D77-1651-4C98-A3AB-8565BD761485}"/>
              </a:ext>
            </a:extLst>
          </p:cNvPr>
          <p:cNvSpPr/>
          <p:nvPr/>
        </p:nvSpPr>
        <p:spPr>
          <a:xfrm>
            <a:off x="2713032" y="2476501"/>
            <a:ext cx="3314387" cy="3886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7A6072-C38A-4DC4-A4E1-22367C807D00}"/>
              </a:ext>
            </a:extLst>
          </p:cNvPr>
          <p:cNvSpPr/>
          <p:nvPr/>
        </p:nvSpPr>
        <p:spPr>
          <a:xfrm>
            <a:off x="6031664" y="2476501"/>
            <a:ext cx="2818965" cy="1813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8804516-CE5E-43EF-B05C-5771E716AF0D}"/>
              </a:ext>
            </a:extLst>
          </p:cNvPr>
          <p:cNvCxnSpPr>
            <a:cxnSpLocks/>
            <a:stCxn id="16" idx="0"/>
            <a:endCxn id="20" idx="0"/>
          </p:cNvCxnSpPr>
          <p:nvPr/>
        </p:nvCxnSpPr>
        <p:spPr>
          <a:xfrm rot="5400000" flipH="1" flipV="1">
            <a:off x="4443102" y="-483445"/>
            <a:ext cx="38099" cy="5957992"/>
          </a:xfrm>
          <a:prstGeom prst="bentConnector3">
            <a:avLst>
              <a:gd name="adj1" fmla="val 89818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C7FF4DF5-E3F7-4B8C-9A8B-874730D812F1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2664859" y="809234"/>
            <a:ext cx="38099" cy="3372635"/>
          </a:xfrm>
          <a:prstGeom prst="bentConnector3">
            <a:avLst>
              <a:gd name="adj1" fmla="val 11600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30D5EF67-5263-4D3A-B4E7-8E7F50E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92875"/>
            <a:ext cx="1049322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32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ED85F1-A544-49E8-8F7A-94875834A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7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en-US" altLang="zh-TW" smtClean="0"/>
              <a:pPr/>
              <a:t>8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3457558-8796-4D16-A7FA-C6B3F0E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實驗方法 </a:t>
            </a:r>
            <a:r>
              <a:rPr lang="en-US" altLang="zh-TW"/>
              <a:t>– </a:t>
            </a:r>
            <a:r>
              <a:rPr lang="zh-TW" altLang="en-US"/>
              <a:t>將降雨量分群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964546F-3A8B-4710-8182-97924FA5D9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6" y="1172256"/>
            <a:ext cx="4115394" cy="5245712"/>
          </a:xfrm>
        </p:spPr>
        <p:txBody>
          <a:bodyPr/>
          <a:lstStyle/>
          <a:p>
            <a:r>
              <a:rPr lang="zh-TW" altLang="en-US"/>
              <a:t>將降雨量從十位數四捨五入到百位數。</a:t>
            </a:r>
            <a:endParaRPr lang="en-US" altLang="zh-TW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8CF0674-D6B7-4742-A736-A4877B9E5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" name="圖片 15" descr="一張含有 文字, 電子用品, 螢幕, 計分板 的圖片&#10;&#10;自動產生的描述">
            <a:extLst>
              <a:ext uri="{FF2B5EF4-FFF2-40B4-BE49-F238E27FC236}">
                <a16:creationId xmlns:a16="http://schemas.microsoft.com/office/drawing/2014/main" id="{DB4607B7-6950-47B7-B718-F2F4ED86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4" y="3888294"/>
            <a:ext cx="6573990" cy="241297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12814AF-E517-46F9-AFE2-4226D953D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4" y="1172256"/>
            <a:ext cx="6573990" cy="2599340"/>
          </a:xfrm>
          <a:prstGeom prst="rect">
            <a:avLst/>
          </a:prstGeom>
        </p:spPr>
      </p:pic>
      <p:sp>
        <p:nvSpPr>
          <p:cNvPr id="14" name="日期版面配置區 1">
            <a:extLst>
              <a:ext uri="{FF2B5EF4-FFF2-40B4-BE49-F238E27FC236}">
                <a16:creationId xmlns:a16="http://schemas.microsoft.com/office/drawing/2014/main" id="{2A16B107-6FB1-4873-B200-4EF10264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92875"/>
            <a:ext cx="1049322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90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CB51A-417F-4D04-A4E4-058BBCF3C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1376679" cy="365125"/>
          </a:xfrm>
        </p:spPr>
        <p:txBody>
          <a:bodyPr/>
          <a:lstStyle/>
          <a:p>
            <a:fld id="{73DE5BA9-DEAF-42E6-A1DE-DDADD55AAA6B}" type="datetime1">
              <a:rPr lang="zh-TW" altLang="en-US" smtClean="0"/>
              <a:pPr/>
              <a:t>2021/6/24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0B1225-2E19-4F94-92AF-A52E29924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4477" y="6492875"/>
            <a:ext cx="1049322" cy="365125"/>
          </a:xfrm>
        </p:spPr>
        <p:txBody>
          <a:bodyPr/>
          <a:lstStyle/>
          <a:p>
            <a:fld id="{953F79A0-9A34-44A5-AF9C-7AB6F9CE170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E5EB394-2AAD-488A-8A7B-AE31E71A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0" y="246169"/>
            <a:ext cx="10007215" cy="618722"/>
          </a:xfrm>
        </p:spPr>
        <p:txBody>
          <a:bodyPr>
            <a:normAutofit/>
          </a:bodyPr>
          <a:lstStyle/>
          <a:p>
            <a:r>
              <a:rPr lang="zh-TW" altLang="en-US" dirty="0"/>
              <a:t>實驗結果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EF1FB0EC-0CD1-4728-9231-965AD2F502F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svm</a:t>
            </a:r>
            <a:r>
              <a:rPr lang="en-US" altLang="zh-TW" dirty="0"/>
              <a:t> </a:t>
            </a:r>
            <a:r>
              <a:rPr lang="zh-TW" altLang="en-US" dirty="0"/>
              <a:t>模型。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1FA20BAD-7B47-40A4-BC20-CBE892DF3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B2291A-C243-4093-8EFC-32328496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3" y="2257032"/>
            <a:ext cx="7222760" cy="41609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CFB5E6A-6CDE-4633-B55F-480CF6EF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69" y="4425015"/>
            <a:ext cx="3459468" cy="19929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656B1E-E323-4FD1-8645-AF70F3C02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72" y="2257032"/>
            <a:ext cx="3459465" cy="19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39690"/>
      </p:ext>
    </p:extLst>
  </p:cSld>
  <p:clrMapOvr>
    <a:masterClrMapping/>
  </p:clrMapOvr>
</p:sld>
</file>

<file path=ppt/theme/theme1.xml><?xml version="1.0" encoding="utf-8"?>
<a:theme xmlns:a="http://schemas.openxmlformats.org/drawingml/2006/main" name="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F8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769</Words>
  <Application>Microsoft Office PowerPoint</Application>
  <PresentationFormat>寬螢幕</PresentationFormat>
  <Paragraphs>101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Microsoft JhengHei Light</vt:lpstr>
      <vt:lpstr>微軟正黑體</vt:lpstr>
      <vt:lpstr>Arial</vt:lpstr>
      <vt:lpstr>Calibri</vt:lpstr>
      <vt:lpstr>母片</vt:lpstr>
      <vt:lpstr>期末報告 - 臺灣地區降雨量預測</vt:lpstr>
      <vt:lpstr>題目介紹</vt:lpstr>
      <vt:lpstr>實驗介紹</vt:lpstr>
      <vt:lpstr>實驗介紹</vt:lpstr>
      <vt:lpstr>資料集</vt:lpstr>
      <vt:lpstr>實驗方法</vt:lpstr>
      <vt:lpstr>實驗方法 – One hot encoding</vt:lpstr>
      <vt:lpstr>實驗方法 – 將降雨量分群</vt:lpstr>
      <vt:lpstr>實驗結果</vt:lpstr>
      <vt:lpstr>程式碼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Yu-Cheng Feng</dc:creator>
  <cp:lastModifiedBy>Yu-Cheng Feng</cp:lastModifiedBy>
  <cp:revision>1420</cp:revision>
  <dcterms:created xsi:type="dcterms:W3CDTF">2020-12-30T05:02:32Z</dcterms:created>
  <dcterms:modified xsi:type="dcterms:W3CDTF">2021-06-24T19:02:42Z</dcterms:modified>
</cp:coreProperties>
</file>