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  <p:sldId id="259" r:id="rId4"/>
    <p:sldId id="260" r:id="rId5"/>
    <p:sldId id="272" r:id="rId6"/>
    <p:sldId id="261" r:id="rId7"/>
    <p:sldId id="262" r:id="rId8"/>
    <p:sldId id="273" r:id="rId9"/>
    <p:sldId id="263" r:id="rId10"/>
    <p:sldId id="264" r:id="rId11"/>
    <p:sldId id="268" r:id="rId12"/>
    <p:sldId id="265" r:id="rId13"/>
    <p:sldId id="269" r:id="rId14"/>
    <p:sldId id="266" r:id="rId15"/>
    <p:sldId id="270" r:id="rId16"/>
    <p:sldId id="267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>
        <p:scale>
          <a:sx n="75" d="100"/>
          <a:sy n="75" d="100"/>
        </p:scale>
        <p:origin x="1037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AB03-D7F2-45D1-8911-BDF7F82683EA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E2C1-6EE8-4B2C-9159-ACD21EACDD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60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AB03-D7F2-45D1-8911-BDF7F82683EA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E2C1-6EE8-4B2C-9159-ACD21EACDD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66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AB03-D7F2-45D1-8911-BDF7F82683EA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E2C1-6EE8-4B2C-9159-ACD21EACDD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891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AB03-D7F2-45D1-8911-BDF7F82683EA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E2C1-6EE8-4B2C-9159-ACD21EACDD6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269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AB03-D7F2-45D1-8911-BDF7F82683EA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E2C1-6EE8-4B2C-9159-ACD21EACDD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314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AB03-D7F2-45D1-8911-BDF7F82683EA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E2C1-6EE8-4B2C-9159-ACD21EACDD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139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AB03-D7F2-45D1-8911-BDF7F82683EA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E2C1-6EE8-4B2C-9159-ACD21EACDD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914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AB03-D7F2-45D1-8911-BDF7F82683EA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E2C1-6EE8-4B2C-9159-ACD21EACDD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186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AB03-D7F2-45D1-8911-BDF7F82683EA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E2C1-6EE8-4B2C-9159-ACD21EACDD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64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AB03-D7F2-45D1-8911-BDF7F82683EA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E2C1-6EE8-4B2C-9159-ACD21EACDD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67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AB03-D7F2-45D1-8911-BDF7F82683EA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E2C1-6EE8-4B2C-9159-ACD21EACDD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64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AB03-D7F2-45D1-8911-BDF7F82683EA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E2C1-6EE8-4B2C-9159-ACD21EACDD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15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AB03-D7F2-45D1-8911-BDF7F82683EA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E2C1-6EE8-4B2C-9159-ACD21EACDD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2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AB03-D7F2-45D1-8911-BDF7F82683EA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E2C1-6EE8-4B2C-9159-ACD21EACDD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27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AB03-D7F2-45D1-8911-BDF7F82683EA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E2C1-6EE8-4B2C-9159-ACD21EACDD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82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AB03-D7F2-45D1-8911-BDF7F82683EA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E2C1-6EE8-4B2C-9159-ACD21EACDD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132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AB03-D7F2-45D1-8911-BDF7F82683EA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4E2C1-6EE8-4B2C-9159-ACD21EACDD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68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E6BAB03-D7F2-45D1-8911-BDF7F82683EA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04E2C1-6EE8-4B2C-9159-ACD21EACDD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948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366813-DC3E-4CBE-9447-EFA87FD34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1257301"/>
            <a:ext cx="6672865" cy="4343399"/>
          </a:xfrm>
        </p:spPr>
        <p:txBody>
          <a:bodyPr anchor="ctr"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第六組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A50871-7B29-4F81-AB90-533F5F215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0034" y="1257301"/>
            <a:ext cx="3977522" cy="4343399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馮宇丞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1106104231</a:t>
            </a:r>
          </a:p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蔡承祐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1106104221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191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4E379A-A966-474F-BC6D-3FFD63FA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+mn-ea"/>
                <a:ea typeface="+mn-ea"/>
              </a:rPr>
              <a:t>程式說明</a:t>
            </a:r>
            <a:endParaRPr lang="zh-TW" altLang="en-US" dirty="0">
              <a:latin typeface="+mn-ea"/>
              <a:ea typeface="+mn-ea"/>
            </a:endParaRPr>
          </a:p>
        </p:txBody>
      </p:sp>
      <p:pic>
        <p:nvPicPr>
          <p:cNvPr id="6" name="內容版面配置區 5" descr="一張含有 文字 的圖片&#10;&#10;自動產生的描述">
            <a:extLst>
              <a:ext uri="{FF2B5EF4-FFF2-40B4-BE49-F238E27FC236}">
                <a16:creationId xmlns:a16="http://schemas.microsoft.com/office/drawing/2014/main" id="{48C65DE6-D5FB-484D-895F-C4E9EA53F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580050"/>
            <a:ext cx="9054424" cy="5044270"/>
          </a:xfr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348B513-1661-4B3F-944E-A1D79F7D7243}"/>
              </a:ext>
            </a:extLst>
          </p:cNvPr>
          <p:cNvSpPr txBox="1"/>
          <p:nvPr/>
        </p:nvSpPr>
        <p:spPr>
          <a:xfrm>
            <a:off x="9382228" y="1931671"/>
            <a:ext cx="2471321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+mn-ea"/>
              </a:rPr>
              <a:t>開始做預測</a:t>
            </a:r>
            <a:endParaRPr lang="en-US" altLang="zh-TW" dirty="0">
              <a:latin typeface="+mn-ea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03FD362-9112-4192-B4EA-ADDBF1628AF5}"/>
              </a:ext>
            </a:extLst>
          </p:cNvPr>
          <p:cNvSpPr txBox="1"/>
          <p:nvPr/>
        </p:nvSpPr>
        <p:spPr>
          <a:xfrm>
            <a:off x="9382228" y="2652624"/>
            <a:ext cx="2471321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+mn-ea"/>
              </a:rPr>
              <a:t>使用多項式回歸預測</a:t>
            </a:r>
            <a:endParaRPr lang="en-US" altLang="zh-TW" dirty="0">
              <a:latin typeface="+mn-ea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FBB1F66-368C-4A2D-8597-96F53299BE42}"/>
              </a:ext>
            </a:extLst>
          </p:cNvPr>
          <p:cNvSpPr txBox="1"/>
          <p:nvPr/>
        </p:nvSpPr>
        <p:spPr>
          <a:xfrm>
            <a:off x="9382228" y="3607999"/>
            <a:ext cx="2471321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+mn-ea"/>
              </a:rPr>
              <a:t>多項式的階層數 </a:t>
            </a:r>
            <a:r>
              <a:rPr lang="en-US" altLang="zh-TW" dirty="0">
                <a:latin typeface="+mn-ea"/>
              </a:rPr>
              <a:t>=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2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6BD4138-6D05-47BB-AC03-28A2F711817D}"/>
              </a:ext>
            </a:extLst>
          </p:cNvPr>
          <p:cNvSpPr txBox="1"/>
          <p:nvPr/>
        </p:nvSpPr>
        <p:spPr>
          <a:xfrm>
            <a:off x="9382228" y="5386465"/>
            <a:ext cx="2471321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+mn-ea"/>
              </a:rPr>
              <a:t>在圖表上顯示</a:t>
            </a:r>
            <a:endParaRPr lang="en-US" altLang="zh-TW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D3E9684-6BB3-429D-8992-2E9E0F57D5B5}"/>
              </a:ext>
            </a:extLst>
          </p:cNvPr>
          <p:cNvSpPr/>
          <p:nvPr/>
        </p:nvSpPr>
        <p:spPr>
          <a:xfrm>
            <a:off x="4362275" y="3710136"/>
            <a:ext cx="922789" cy="267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1693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4E379A-A966-474F-BC6D-3FFD63FA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+mn-ea"/>
                <a:ea typeface="+mn-ea"/>
              </a:rPr>
              <a:t>程式說明</a:t>
            </a:r>
            <a:endParaRPr lang="zh-TW" altLang="en-US" dirty="0">
              <a:latin typeface="+mn-ea"/>
              <a:ea typeface="+mn-ea"/>
            </a:endParaRP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6482F66E-398E-456E-A72C-070A1618E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637" y="2506292"/>
            <a:ext cx="3600000" cy="2694376"/>
          </a:xfr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691344A-6370-4C50-9ACD-5EE941852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140" y="2506293"/>
            <a:ext cx="3600000" cy="269437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75B1FA8A-38CB-46E9-97CC-718E31837A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43" y="2506292"/>
            <a:ext cx="3600000" cy="2694375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492CF6E1-6D28-4111-8D01-C0A287671350}"/>
              </a:ext>
            </a:extLst>
          </p:cNvPr>
          <p:cNvSpPr txBox="1"/>
          <p:nvPr/>
        </p:nvSpPr>
        <p:spPr>
          <a:xfrm>
            <a:off x="5514597" y="1858505"/>
            <a:ext cx="128508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latin typeface="+mn-ea"/>
              </a:rPr>
              <a:t>degree=2</a:t>
            </a:r>
          </a:p>
        </p:txBody>
      </p:sp>
    </p:spTree>
    <p:extLst>
      <p:ext uri="{BB962C8B-B14F-4D97-AF65-F5344CB8AC3E}">
        <p14:creationId xmlns:p14="http://schemas.microsoft.com/office/powerpoint/2010/main" val="168711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4E379A-A966-474F-BC6D-3FFD63FA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程式說明</a:t>
            </a:r>
          </a:p>
        </p:txBody>
      </p:sp>
      <p:pic>
        <p:nvPicPr>
          <p:cNvPr id="7" name="內容版面配置區 6" descr="一張含有 文字 的圖片&#10;&#10;自動產生的描述">
            <a:extLst>
              <a:ext uri="{FF2B5EF4-FFF2-40B4-BE49-F238E27FC236}">
                <a16:creationId xmlns:a16="http://schemas.microsoft.com/office/drawing/2014/main" id="{131FB6CC-B19F-42D8-A446-8367246E4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580050"/>
            <a:ext cx="9109360" cy="5023950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384063B-D294-4BA3-ACB2-AC09D183C66A}"/>
              </a:ext>
            </a:extLst>
          </p:cNvPr>
          <p:cNvSpPr txBox="1"/>
          <p:nvPr/>
        </p:nvSpPr>
        <p:spPr>
          <a:xfrm>
            <a:off x="9406325" y="1580050"/>
            <a:ext cx="2471321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+mn-ea"/>
              </a:rPr>
              <a:t>使用分類器做區間預測</a:t>
            </a:r>
            <a:endParaRPr lang="en-US" altLang="zh-TW" dirty="0">
              <a:latin typeface="+mn-ea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553F18-EBE6-4034-AA57-9747550CD4AC}"/>
              </a:ext>
            </a:extLst>
          </p:cNvPr>
          <p:cNvSpPr txBox="1"/>
          <p:nvPr/>
        </p:nvSpPr>
        <p:spPr>
          <a:xfrm>
            <a:off x="9406326" y="2227334"/>
            <a:ext cx="2471321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+mn-ea"/>
              </a:rPr>
              <a:t>讓 </a:t>
            </a:r>
            <a:r>
              <a:rPr lang="en-US" altLang="zh-TW" dirty="0">
                <a:latin typeface="+mn-ea"/>
              </a:rPr>
              <a:t>Label</a:t>
            </a:r>
            <a:r>
              <a:rPr lang="zh-TW" altLang="en-US" dirty="0">
                <a:latin typeface="+mn-ea"/>
              </a:rPr>
              <a:t> 的區間落在</a:t>
            </a:r>
            <a:r>
              <a:rPr lang="en-US" altLang="zh-TW" dirty="0">
                <a:latin typeface="+mn-ea"/>
              </a:rPr>
              <a:t>100</a:t>
            </a:r>
            <a:r>
              <a:rPr lang="zh-TW" altLang="en-US" dirty="0">
                <a:latin typeface="+mn-ea"/>
              </a:rPr>
              <a:t>的倍數之間</a:t>
            </a:r>
            <a:endParaRPr lang="en-US" altLang="zh-TW" dirty="0">
              <a:latin typeface="+mn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B74BC47-986E-4D4B-A762-0EEB1179A56D}"/>
              </a:ext>
            </a:extLst>
          </p:cNvPr>
          <p:cNvSpPr txBox="1"/>
          <p:nvPr/>
        </p:nvSpPr>
        <p:spPr>
          <a:xfrm>
            <a:off x="9406326" y="2919832"/>
            <a:ext cx="2471321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+mn-ea"/>
              </a:rPr>
              <a:t>十位數四捨五入到百位</a:t>
            </a:r>
            <a:endParaRPr lang="en-US" altLang="zh-TW" dirty="0">
              <a:latin typeface="+mn-ea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250A972-2EAD-4601-94F9-F2A3710580F6}"/>
              </a:ext>
            </a:extLst>
          </p:cNvPr>
          <p:cNvSpPr txBox="1"/>
          <p:nvPr/>
        </p:nvSpPr>
        <p:spPr>
          <a:xfrm>
            <a:off x="9406325" y="5277950"/>
            <a:ext cx="2471321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+mn-ea"/>
              </a:rPr>
              <a:t>在圖表上顯示</a:t>
            </a:r>
            <a:endParaRPr lang="en-US" altLang="zh-TW" dirty="0">
              <a:latin typeface="+mn-ea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2473362-2570-4655-92DE-90CF7537F107}"/>
              </a:ext>
            </a:extLst>
          </p:cNvPr>
          <p:cNvSpPr txBox="1"/>
          <p:nvPr/>
        </p:nvSpPr>
        <p:spPr>
          <a:xfrm>
            <a:off x="9406324" y="3429000"/>
            <a:ext cx="2471321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+mn-ea"/>
              </a:rPr>
              <a:t>使用決策樹預測分類</a:t>
            </a:r>
            <a:endParaRPr lang="en-US" altLang="zh-TW" dirty="0">
              <a:latin typeface="+mn-ea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6C5CAE2-12BF-408C-B389-36BC1B327625}"/>
              </a:ext>
            </a:extLst>
          </p:cNvPr>
          <p:cNvSpPr txBox="1"/>
          <p:nvPr/>
        </p:nvSpPr>
        <p:spPr>
          <a:xfrm>
            <a:off x="9406324" y="4168617"/>
            <a:ext cx="2471321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+mn-ea"/>
              </a:rPr>
              <a:t>使用 </a:t>
            </a:r>
            <a:r>
              <a:rPr lang="en-US" altLang="zh-TW" dirty="0">
                <a:latin typeface="+mn-ea"/>
              </a:rPr>
              <a:t>entropy </a:t>
            </a:r>
            <a:r>
              <a:rPr lang="zh-TW" altLang="en-US" dirty="0">
                <a:latin typeface="+mn-ea"/>
              </a:rPr>
              <a:t>方法</a:t>
            </a:r>
            <a:endParaRPr lang="en-US" altLang="zh-TW" dirty="0"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B99E29-1A79-46EF-AC07-C303A7719C6D}"/>
              </a:ext>
            </a:extLst>
          </p:cNvPr>
          <p:cNvSpPr/>
          <p:nvPr/>
        </p:nvSpPr>
        <p:spPr>
          <a:xfrm>
            <a:off x="4823670" y="4168616"/>
            <a:ext cx="1879134" cy="302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A328235-8CB1-4F51-8315-C7E0F9A799A3}"/>
              </a:ext>
            </a:extLst>
          </p:cNvPr>
          <p:cNvSpPr/>
          <p:nvPr/>
        </p:nvSpPr>
        <p:spPr>
          <a:xfrm>
            <a:off x="5469622" y="2919832"/>
            <a:ext cx="3936702" cy="242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1440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4E379A-A966-474F-BC6D-3FFD63FA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程式說明</a:t>
            </a:r>
          </a:p>
        </p:txBody>
      </p:sp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E4BD9538-1F54-45A6-A1E1-74AEA7B7F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25" y="1453412"/>
            <a:ext cx="3240000" cy="2424938"/>
          </a:xfr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182A0E6F-497D-4511-8465-1E21DA64C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765" y="1453412"/>
            <a:ext cx="3240000" cy="2424938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91A332BE-5587-4F0E-AD93-7D7A5AEF6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205" y="1453412"/>
            <a:ext cx="3240000" cy="2424938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51E21787-CE94-4B83-8065-B434A50510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25" y="4320427"/>
            <a:ext cx="3240000" cy="2424938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90621499-93A1-42FA-B897-25C2F74884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765" y="4320427"/>
            <a:ext cx="3240000" cy="2424938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6F1DE159-CBC9-4E8C-8863-1E64E976A8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205" y="4320427"/>
            <a:ext cx="3240000" cy="2424938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D54DACB3-81A5-46A7-9C68-30BA6BAABF0B}"/>
              </a:ext>
            </a:extLst>
          </p:cNvPr>
          <p:cNvSpPr txBox="1"/>
          <p:nvPr/>
        </p:nvSpPr>
        <p:spPr>
          <a:xfrm>
            <a:off x="258247" y="1176413"/>
            <a:ext cx="110927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latin typeface="+mn-ea"/>
              </a:rPr>
              <a:t>entropy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888F41B-EFBC-4902-B640-C961BE8AFA29}"/>
              </a:ext>
            </a:extLst>
          </p:cNvPr>
          <p:cNvSpPr txBox="1"/>
          <p:nvPr/>
        </p:nvSpPr>
        <p:spPr>
          <a:xfrm>
            <a:off x="309117" y="4135761"/>
            <a:ext cx="1007536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>
                <a:latin typeface="+mn-ea"/>
              </a:rPr>
              <a:t>gini</a:t>
            </a:r>
            <a:endParaRPr lang="en-US" altLang="zh-TW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1505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4E379A-A966-474F-BC6D-3FFD63FA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程式說明</a:t>
            </a:r>
            <a:endParaRPr lang="zh-TW" altLang="en-US" dirty="0"/>
          </a:p>
        </p:txBody>
      </p:sp>
      <p:pic>
        <p:nvPicPr>
          <p:cNvPr id="6" name="內容版面配置區 5" descr="一張含有 文字 的圖片&#10;&#10;自動產生的描述">
            <a:extLst>
              <a:ext uri="{FF2B5EF4-FFF2-40B4-BE49-F238E27FC236}">
                <a16:creationId xmlns:a16="http://schemas.microsoft.com/office/drawing/2014/main" id="{C751EFDB-7335-403A-9932-AB0E5255A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580050"/>
            <a:ext cx="11049436" cy="3957150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ECFAE8E-648A-4BFD-A6E4-8473287DD263}"/>
              </a:ext>
            </a:extLst>
          </p:cNvPr>
          <p:cNvSpPr txBox="1"/>
          <p:nvPr/>
        </p:nvSpPr>
        <p:spPr>
          <a:xfrm>
            <a:off x="9491910" y="3910545"/>
            <a:ext cx="2471321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+mn-ea"/>
              </a:rPr>
              <a:t>在圖表上顯示</a:t>
            </a:r>
            <a:endParaRPr lang="en-US" altLang="zh-TW" dirty="0">
              <a:latin typeface="+mn-ea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874E0-F452-46F9-B084-DCE4A83D5651}"/>
              </a:ext>
            </a:extLst>
          </p:cNvPr>
          <p:cNvSpPr txBox="1"/>
          <p:nvPr/>
        </p:nvSpPr>
        <p:spPr>
          <a:xfrm>
            <a:off x="9491910" y="1771352"/>
            <a:ext cx="2471321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+mn-ea"/>
              </a:rPr>
              <a:t>使用羅吉斯回歸預測</a:t>
            </a:r>
            <a:endParaRPr lang="en-US" altLang="zh-TW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735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4E379A-A966-474F-BC6D-3FFD63FA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程式說明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5E006B0-E114-42E3-A596-3F4FF967E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12" y="2256272"/>
            <a:ext cx="3600000" cy="2694375"/>
          </a:xfr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CEB7186-8B97-4EF8-A391-33D0F06E5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432" y="2256274"/>
            <a:ext cx="3600000" cy="269437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643E05E-0848-4B0A-83F0-0939CEE96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652" y="2256272"/>
            <a:ext cx="3600000" cy="269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31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4E379A-A966-474F-BC6D-3FFD63FA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程式說明</a:t>
            </a:r>
            <a:endParaRPr lang="zh-TW" altLang="en-US" dirty="0"/>
          </a:p>
        </p:txBody>
      </p:sp>
      <p:pic>
        <p:nvPicPr>
          <p:cNvPr id="7" name="內容版面配置區 6" descr="一張含有 文字 的圖片&#10;&#10;自動產生的描述">
            <a:extLst>
              <a:ext uri="{FF2B5EF4-FFF2-40B4-BE49-F238E27FC236}">
                <a16:creationId xmlns:a16="http://schemas.microsoft.com/office/drawing/2014/main" id="{F022C519-4842-49A5-9AC0-9CB8DEFCF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580050"/>
            <a:ext cx="10827485" cy="4373710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81F2584-5D83-40C5-B623-EA7145435D08}"/>
              </a:ext>
            </a:extLst>
          </p:cNvPr>
          <p:cNvSpPr txBox="1"/>
          <p:nvPr/>
        </p:nvSpPr>
        <p:spPr>
          <a:xfrm>
            <a:off x="9399631" y="3885378"/>
            <a:ext cx="2471321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+mn-ea"/>
              </a:rPr>
              <a:t>在圖表上顯示</a:t>
            </a:r>
            <a:endParaRPr lang="en-US" altLang="zh-TW" dirty="0">
              <a:latin typeface="+mn-ea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EFDC32D-07EE-40F4-BA36-AE1B70DFDBDC}"/>
              </a:ext>
            </a:extLst>
          </p:cNvPr>
          <p:cNvSpPr txBox="1"/>
          <p:nvPr/>
        </p:nvSpPr>
        <p:spPr>
          <a:xfrm>
            <a:off x="9269959" y="2001662"/>
            <a:ext cx="2471321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+mn-ea"/>
              </a:rPr>
              <a:t>使用 </a:t>
            </a:r>
            <a:r>
              <a:rPr lang="en-US" altLang="zh-TW" dirty="0">
                <a:latin typeface="+mn-ea"/>
              </a:rPr>
              <a:t>SVM</a:t>
            </a:r>
            <a:r>
              <a:rPr lang="zh-TW" altLang="en-US" dirty="0">
                <a:latin typeface="+mn-ea"/>
              </a:rPr>
              <a:t> 預測</a:t>
            </a:r>
            <a:endParaRPr lang="en-US" altLang="zh-TW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9342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4E379A-A966-474F-BC6D-3FFD63FA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程式說明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B72E5B5F-2400-47FB-92CE-6BBE88795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09" y="2684804"/>
            <a:ext cx="3600000" cy="2694375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6E8B806-2BC7-481D-AFEE-722BDE9D4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584" y="2684805"/>
            <a:ext cx="3600000" cy="269437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EECA8B7-7E0D-4333-AE09-D01D5D5E7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959" y="2684805"/>
            <a:ext cx="3600000" cy="2694375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37FA21FE-8C4F-4279-AFFA-31CE93C61585}"/>
              </a:ext>
            </a:extLst>
          </p:cNvPr>
          <p:cNvSpPr txBox="1"/>
          <p:nvPr/>
        </p:nvSpPr>
        <p:spPr>
          <a:xfrm>
            <a:off x="5570946" y="1947761"/>
            <a:ext cx="110927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latin typeface="+mn-ea"/>
              </a:rPr>
              <a:t>linear</a:t>
            </a:r>
          </a:p>
        </p:txBody>
      </p:sp>
    </p:spTree>
    <p:extLst>
      <p:ext uri="{BB962C8B-B14F-4D97-AF65-F5344CB8AC3E}">
        <p14:creationId xmlns:p14="http://schemas.microsoft.com/office/powerpoint/2010/main" val="282311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B66716-1380-46ED-A42E-D22E9E6B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解析所有維度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7212F-4B39-44D0-BE1C-B52946BA4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93" y="1580050"/>
            <a:ext cx="4069266" cy="494518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+mn-ea"/>
              </a:rPr>
              <a:t>城市</a:t>
            </a:r>
            <a:endParaRPr lang="en-US" altLang="zh-TW" dirty="0">
              <a:latin typeface="+mn-ea"/>
            </a:endParaRPr>
          </a:p>
          <a:p>
            <a:pPr lvl="1"/>
            <a:r>
              <a:rPr lang="zh-TW" altLang="en-US" dirty="0">
                <a:latin typeface="+mn-ea"/>
              </a:rPr>
              <a:t>台北市、台中市、高雄市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年</a:t>
            </a:r>
            <a:endParaRPr lang="en-US" altLang="zh-TW" dirty="0">
              <a:latin typeface="+mn-ea"/>
            </a:endParaRPr>
          </a:p>
          <a:p>
            <a:pPr lvl="1"/>
            <a:r>
              <a:rPr lang="zh-TW" altLang="en-US" dirty="0">
                <a:latin typeface="+mn-ea"/>
              </a:rPr>
              <a:t>訓練樣本：</a:t>
            </a:r>
            <a:r>
              <a:rPr lang="en-US" altLang="zh-TW" dirty="0">
                <a:latin typeface="+mn-ea"/>
              </a:rPr>
              <a:t>2011~2018</a:t>
            </a:r>
          </a:p>
          <a:p>
            <a:pPr lvl="1"/>
            <a:r>
              <a:rPr lang="zh-TW" altLang="en-US" dirty="0">
                <a:latin typeface="+mn-ea"/>
              </a:rPr>
              <a:t>測試樣本：</a:t>
            </a:r>
            <a:r>
              <a:rPr lang="en-US" altLang="zh-TW" dirty="0">
                <a:latin typeface="+mn-ea"/>
              </a:rPr>
              <a:t>2019</a:t>
            </a:r>
          </a:p>
          <a:p>
            <a:r>
              <a:rPr lang="zh-TW" altLang="en-US" dirty="0">
                <a:latin typeface="+mn-ea"/>
              </a:rPr>
              <a:t>月</a:t>
            </a:r>
            <a:endParaRPr lang="en-US" altLang="zh-TW" dirty="0">
              <a:latin typeface="+mn-ea"/>
            </a:endParaRPr>
          </a:p>
          <a:p>
            <a:pPr lvl="1"/>
            <a:r>
              <a:rPr lang="zh-TW" altLang="en-US" dirty="0">
                <a:latin typeface="+mn-ea"/>
              </a:rPr>
              <a:t>一月～十二月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平均溫度（℃）</a:t>
            </a:r>
            <a:endParaRPr lang="en-US" altLang="zh-TW" dirty="0">
              <a:latin typeface="+mn-ea"/>
            </a:endParaRPr>
          </a:p>
          <a:p>
            <a:pPr lvl="1"/>
            <a:r>
              <a:rPr lang="zh-TW" altLang="en-US" dirty="0">
                <a:latin typeface="+mn-ea"/>
              </a:rPr>
              <a:t>平均值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最高溫度（℃）</a:t>
            </a:r>
            <a:endParaRPr lang="en-US" altLang="zh-TW" dirty="0">
              <a:latin typeface="+mn-ea"/>
            </a:endParaRPr>
          </a:p>
          <a:p>
            <a:pPr lvl="1"/>
            <a:r>
              <a:rPr lang="zh-TW" altLang="en-US" dirty="0">
                <a:latin typeface="+mn-ea"/>
              </a:rPr>
              <a:t>最大值</a:t>
            </a:r>
            <a:endParaRPr lang="en-US" altLang="zh-TW" dirty="0">
              <a:latin typeface="+mn-ea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A5E9F8F-1470-4307-9162-2FA804D5DCB8}"/>
              </a:ext>
            </a:extLst>
          </p:cNvPr>
          <p:cNvSpPr txBox="1">
            <a:spLocks/>
          </p:cNvSpPr>
          <p:nvPr/>
        </p:nvSpPr>
        <p:spPr>
          <a:xfrm>
            <a:off x="8279329" y="1580050"/>
            <a:ext cx="3523981" cy="52779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+mn-ea"/>
              </a:rPr>
              <a:t>最大瞬間風風向（度）</a:t>
            </a:r>
            <a:endParaRPr lang="en-US" altLang="zh-TW" dirty="0">
              <a:latin typeface="+mn-ea"/>
            </a:endParaRPr>
          </a:p>
          <a:p>
            <a:pPr lvl="1"/>
            <a:r>
              <a:rPr lang="zh-TW" altLang="en-US" dirty="0">
                <a:latin typeface="+mn-ea"/>
              </a:rPr>
              <a:t>最大值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平均相對溼度</a:t>
            </a:r>
            <a:endParaRPr lang="en-US" altLang="zh-TW" dirty="0">
              <a:latin typeface="+mn-ea"/>
            </a:endParaRPr>
          </a:p>
          <a:p>
            <a:pPr lvl="1"/>
            <a:r>
              <a:rPr lang="zh-TW" altLang="en-US" dirty="0">
                <a:latin typeface="+mn-ea"/>
              </a:rPr>
              <a:t>平均值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最小相對溼度（</a:t>
            </a:r>
            <a:r>
              <a:rPr lang="en-US" altLang="zh-TW" dirty="0">
                <a:latin typeface="+mn-ea"/>
              </a:rPr>
              <a:t>%</a:t>
            </a:r>
            <a:r>
              <a:rPr lang="zh-TW" altLang="en-US" dirty="0">
                <a:latin typeface="+mn-ea"/>
              </a:rPr>
              <a:t>）</a:t>
            </a:r>
            <a:endParaRPr lang="en-US" altLang="zh-TW" dirty="0">
              <a:latin typeface="+mn-ea"/>
            </a:endParaRPr>
          </a:p>
          <a:p>
            <a:pPr lvl="1"/>
            <a:r>
              <a:rPr lang="zh-TW" altLang="en-US" dirty="0">
                <a:latin typeface="+mn-ea"/>
              </a:rPr>
              <a:t>最小值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平均測站氣壓（</a:t>
            </a:r>
            <a:r>
              <a:rPr lang="en-US" altLang="zh-TW" dirty="0" err="1">
                <a:latin typeface="+mn-ea"/>
              </a:rPr>
              <a:t>hPa</a:t>
            </a:r>
            <a:r>
              <a:rPr lang="zh-TW" altLang="en-US" dirty="0">
                <a:latin typeface="+mn-ea"/>
              </a:rPr>
              <a:t>）</a:t>
            </a:r>
            <a:endParaRPr lang="en-US" altLang="zh-TW" dirty="0">
              <a:latin typeface="+mn-ea"/>
            </a:endParaRPr>
          </a:p>
          <a:p>
            <a:pPr lvl="1"/>
            <a:r>
              <a:rPr lang="zh-TW" altLang="en-US" dirty="0">
                <a:latin typeface="+mn-ea"/>
              </a:rPr>
              <a:t>平均值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總日照時數（ </a:t>
            </a:r>
            <a:r>
              <a:rPr lang="en-US" altLang="zh-TW" dirty="0">
                <a:latin typeface="+mn-ea"/>
              </a:rPr>
              <a:t>hour</a:t>
            </a:r>
            <a:r>
              <a:rPr lang="zh-TW" altLang="en-US" dirty="0">
                <a:latin typeface="+mn-ea"/>
              </a:rPr>
              <a:t> ）</a:t>
            </a:r>
            <a:endParaRPr lang="en-US" altLang="zh-TW" dirty="0">
              <a:latin typeface="+mn-ea"/>
            </a:endParaRPr>
          </a:p>
          <a:p>
            <a:pPr lvl="1"/>
            <a:r>
              <a:rPr lang="zh-TW" altLang="en-US" dirty="0">
                <a:latin typeface="+mn-ea"/>
              </a:rPr>
              <a:t>累積值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降雨量（</a:t>
            </a:r>
            <a:r>
              <a:rPr lang="en-US" altLang="zh-TW" dirty="0">
                <a:latin typeface="+mn-ea"/>
              </a:rPr>
              <a:t>mm</a:t>
            </a:r>
            <a:r>
              <a:rPr lang="zh-TW" altLang="en-US" dirty="0">
                <a:latin typeface="+mn-ea"/>
              </a:rPr>
              <a:t>）</a:t>
            </a:r>
            <a:endParaRPr lang="en-US" altLang="zh-TW" dirty="0">
              <a:latin typeface="+mn-ea"/>
            </a:endParaRPr>
          </a:p>
          <a:p>
            <a:pPr lvl="1"/>
            <a:r>
              <a:rPr lang="zh-TW" altLang="en-US" dirty="0">
                <a:latin typeface="+mn-ea"/>
              </a:rPr>
              <a:t>累積值</a:t>
            </a:r>
            <a:endParaRPr lang="en-US" altLang="zh-TW" dirty="0">
              <a:latin typeface="+mn-ea"/>
            </a:endParaRPr>
          </a:p>
          <a:p>
            <a:endParaRPr lang="en-US" altLang="zh-TW" dirty="0">
              <a:latin typeface="+mn-ea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B12E656-FD05-4C67-825F-47A900DF7F6D}"/>
              </a:ext>
            </a:extLst>
          </p:cNvPr>
          <p:cNvSpPr txBox="1">
            <a:spLocks/>
          </p:cNvSpPr>
          <p:nvPr/>
        </p:nvSpPr>
        <p:spPr>
          <a:xfrm>
            <a:off x="4386838" y="1580050"/>
            <a:ext cx="4069266" cy="494518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+mn-ea"/>
              </a:rPr>
              <a:t>最低溫度（℃）</a:t>
            </a:r>
            <a:endParaRPr lang="en-US" altLang="zh-TW" dirty="0">
              <a:latin typeface="+mn-ea"/>
            </a:endParaRPr>
          </a:p>
          <a:p>
            <a:pPr lvl="1"/>
            <a:r>
              <a:rPr lang="zh-TW" altLang="en-US" dirty="0">
                <a:latin typeface="+mn-ea"/>
              </a:rPr>
              <a:t>最小值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降雨日數</a:t>
            </a:r>
            <a:endParaRPr lang="en-US" altLang="zh-TW" dirty="0">
              <a:latin typeface="+mn-ea"/>
            </a:endParaRPr>
          </a:p>
          <a:p>
            <a:pPr lvl="1"/>
            <a:r>
              <a:rPr lang="zh-TW" altLang="en-US" dirty="0">
                <a:latin typeface="+mn-ea"/>
              </a:rPr>
              <a:t>累積值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最大 </a:t>
            </a:r>
            <a:r>
              <a:rPr lang="en-US" altLang="zh-TW" dirty="0">
                <a:latin typeface="+mn-ea"/>
              </a:rPr>
              <a:t>10 </a:t>
            </a:r>
            <a:r>
              <a:rPr lang="zh-TW" altLang="en-US" dirty="0">
                <a:latin typeface="+mn-ea"/>
              </a:rPr>
              <a:t>分鐘風風速（</a:t>
            </a:r>
            <a:r>
              <a:rPr lang="en-US" altLang="zh-TW" dirty="0">
                <a:latin typeface="+mn-ea"/>
              </a:rPr>
              <a:t>m/s</a:t>
            </a:r>
            <a:r>
              <a:rPr lang="zh-TW" altLang="en-US" dirty="0">
                <a:latin typeface="+mn-ea"/>
              </a:rPr>
              <a:t>）</a:t>
            </a:r>
            <a:endParaRPr lang="en-US" altLang="zh-TW" dirty="0">
              <a:latin typeface="+mn-ea"/>
            </a:endParaRPr>
          </a:p>
          <a:p>
            <a:pPr lvl="1"/>
            <a:r>
              <a:rPr lang="zh-TW" altLang="en-US" dirty="0">
                <a:latin typeface="+mn-ea"/>
              </a:rPr>
              <a:t>最大值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最大 </a:t>
            </a:r>
            <a:r>
              <a:rPr lang="en-US" altLang="zh-TW" dirty="0">
                <a:latin typeface="+mn-ea"/>
              </a:rPr>
              <a:t>10 </a:t>
            </a:r>
            <a:r>
              <a:rPr lang="zh-TW" altLang="en-US" dirty="0">
                <a:latin typeface="+mn-ea"/>
              </a:rPr>
              <a:t>分鐘風風向（度）</a:t>
            </a:r>
            <a:endParaRPr lang="en-US" altLang="zh-TW" dirty="0">
              <a:latin typeface="+mn-ea"/>
            </a:endParaRPr>
          </a:p>
          <a:p>
            <a:pPr lvl="1"/>
            <a:r>
              <a:rPr lang="zh-TW" altLang="en-US" dirty="0">
                <a:latin typeface="+mn-ea"/>
              </a:rPr>
              <a:t>最大值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最大瞬間風風速（</a:t>
            </a:r>
            <a:r>
              <a:rPr lang="en-US" altLang="zh-TW" dirty="0">
                <a:latin typeface="+mn-ea"/>
              </a:rPr>
              <a:t>m/s</a:t>
            </a:r>
            <a:r>
              <a:rPr lang="zh-TW" altLang="en-US" dirty="0">
                <a:latin typeface="+mn-ea"/>
              </a:rPr>
              <a:t>）</a:t>
            </a:r>
            <a:endParaRPr lang="en-US" altLang="zh-TW" dirty="0">
              <a:latin typeface="+mn-ea"/>
            </a:endParaRPr>
          </a:p>
          <a:p>
            <a:pPr lvl="1"/>
            <a:r>
              <a:rPr lang="zh-TW" altLang="en-US" dirty="0">
                <a:latin typeface="+mn-ea"/>
              </a:rPr>
              <a:t>最大值</a:t>
            </a:r>
            <a:endParaRPr lang="en-US" altLang="zh-TW" dirty="0">
              <a:latin typeface="+mn-ea"/>
            </a:endParaRPr>
          </a:p>
          <a:p>
            <a:endParaRPr lang="en-US" altLang="zh-TW" dirty="0">
              <a:latin typeface="+mn-ea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86074829-2AA6-45B2-B14A-B04100EE226F}"/>
              </a:ext>
            </a:extLst>
          </p:cNvPr>
          <p:cNvCxnSpPr/>
          <p:nvPr/>
        </p:nvCxnSpPr>
        <p:spPr>
          <a:xfrm>
            <a:off x="4236440" y="1580050"/>
            <a:ext cx="0" cy="46445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77FAD0C-7E00-4548-B8FA-8E5E96063A95}"/>
              </a:ext>
            </a:extLst>
          </p:cNvPr>
          <p:cNvCxnSpPr/>
          <p:nvPr/>
        </p:nvCxnSpPr>
        <p:spPr>
          <a:xfrm>
            <a:off x="8145710" y="1580050"/>
            <a:ext cx="0" cy="46445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33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4E379A-A966-474F-BC6D-3FFD63FA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程式說明</a:t>
            </a:r>
          </a:p>
        </p:txBody>
      </p:sp>
      <p:pic>
        <p:nvPicPr>
          <p:cNvPr id="15" name="圖片 14" descr="一張含有 桌 的圖片&#10;&#10;自動產生的描述">
            <a:extLst>
              <a:ext uri="{FF2B5EF4-FFF2-40B4-BE49-F238E27FC236}">
                <a16:creationId xmlns:a16="http://schemas.microsoft.com/office/drawing/2014/main" id="{290A83E6-D0E5-4B53-A6C9-39B550CA1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580050"/>
            <a:ext cx="8240709" cy="4175760"/>
          </a:xfrm>
          <a:prstGeom prst="rect">
            <a:avLst/>
          </a:prstGeom>
        </p:spPr>
      </p:pic>
      <p:pic>
        <p:nvPicPr>
          <p:cNvPr id="10" name="內容版面配置區 9" descr="一張含有 文字 的圖片&#10;&#10;自動產生的描述">
            <a:extLst>
              <a:ext uri="{FF2B5EF4-FFF2-40B4-BE49-F238E27FC236}">
                <a16:creationId xmlns:a16="http://schemas.microsoft.com/office/drawing/2014/main" id="{79B7497B-AFD7-44FB-A1BF-0B703D719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312" y="3822378"/>
            <a:ext cx="6391245" cy="2426022"/>
          </a:xfr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F5DB91E3-BF93-4AB7-B0D9-380B041E2804}"/>
              </a:ext>
            </a:extLst>
          </p:cNvPr>
          <p:cNvSpPr txBox="1"/>
          <p:nvPr/>
        </p:nvSpPr>
        <p:spPr>
          <a:xfrm>
            <a:off x="9911180" y="5035389"/>
            <a:ext cx="191008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+mn-ea"/>
              </a:rPr>
              <a:t>讀資料集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9A5F7F4-88E9-4D6F-8F6C-42EE75478E5C}"/>
              </a:ext>
            </a:extLst>
          </p:cNvPr>
          <p:cNvSpPr/>
          <p:nvPr/>
        </p:nvSpPr>
        <p:spPr>
          <a:xfrm>
            <a:off x="913795" y="1580050"/>
            <a:ext cx="1687165" cy="417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27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4E379A-A966-474F-BC6D-3FFD63FA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+mn-ea"/>
                <a:ea typeface="+mn-ea"/>
              </a:rPr>
              <a:t>程式說明</a:t>
            </a:r>
            <a:endParaRPr lang="zh-TW" altLang="en-US" dirty="0">
              <a:latin typeface="+mn-ea"/>
              <a:ea typeface="+mn-ea"/>
            </a:endParaRPr>
          </a:p>
        </p:txBody>
      </p:sp>
      <p:pic>
        <p:nvPicPr>
          <p:cNvPr id="12" name="內容版面配置區 11" descr="一張含有 文字 的圖片&#10;&#10;自動產生的描述">
            <a:extLst>
              <a:ext uri="{FF2B5EF4-FFF2-40B4-BE49-F238E27FC236}">
                <a16:creationId xmlns:a16="http://schemas.microsoft.com/office/drawing/2014/main" id="{EF881747-71BB-433F-A40C-A71B8836D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4" y="1672429"/>
            <a:ext cx="8900581" cy="5043331"/>
          </a:xfr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A7AD9B0F-069A-42CF-9AD4-6E6CE6D6D5E3}"/>
              </a:ext>
            </a:extLst>
          </p:cNvPr>
          <p:cNvSpPr txBox="1"/>
          <p:nvPr/>
        </p:nvSpPr>
        <p:spPr>
          <a:xfrm>
            <a:off x="9151720" y="2425908"/>
            <a:ext cx="2789141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+mn-ea"/>
              </a:rPr>
              <a:t>取出前 </a:t>
            </a:r>
            <a:r>
              <a:rPr lang="en-US" altLang="zh-TW" dirty="0">
                <a:latin typeface="+mn-ea"/>
              </a:rPr>
              <a:t>3 </a:t>
            </a:r>
            <a:r>
              <a:rPr lang="zh-TW" altLang="en-US" dirty="0">
                <a:latin typeface="+mn-ea"/>
              </a:rPr>
              <a:t>欄 </a:t>
            </a:r>
            <a:r>
              <a:rPr lang="en-US" altLang="zh-TW" dirty="0">
                <a:latin typeface="+mn-ea"/>
              </a:rPr>
              <a:t>columns</a:t>
            </a:r>
            <a:endParaRPr lang="zh-TW" altLang="en-US" dirty="0">
              <a:latin typeface="+mn-ea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0EE3733-E17F-49C2-8717-F0E2F0CD894B}"/>
              </a:ext>
            </a:extLst>
          </p:cNvPr>
          <p:cNvSpPr txBox="1"/>
          <p:nvPr/>
        </p:nvSpPr>
        <p:spPr>
          <a:xfrm>
            <a:off x="9210240" y="5000905"/>
            <a:ext cx="2789141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+mn-ea"/>
              </a:rPr>
              <a:t>改成二進制（全部）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7E90786-0DE9-43FC-9F00-345E2F3BCAF3}"/>
              </a:ext>
            </a:extLst>
          </p:cNvPr>
          <p:cNvSpPr txBox="1"/>
          <p:nvPr/>
        </p:nvSpPr>
        <p:spPr>
          <a:xfrm>
            <a:off x="9151720" y="5973078"/>
            <a:ext cx="2789141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+mn-ea"/>
              </a:rPr>
              <a:t>接回原資料前面，再把重複的資料刪掉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9C8A863-ED24-4367-9E34-91400DE597F0}"/>
              </a:ext>
            </a:extLst>
          </p:cNvPr>
          <p:cNvSpPr/>
          <p:nvPr/>
        </p:nvSpPr>
        <p:spPr>
          <a:xfrm>
            <a:off x="4927600" y="2414508"/>
            <a:ext cx="148336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68C6EFD-A0CE-48A7-BA9B-F4AD4068C610}"/>
              </a:ext>
            </a:extLst>
          </p:cNvPr>
          <p:cNvSpPr/>
          <p:nvPr/>
        </p:nvSpPr>
        <p:spPr>
          <a:xfrm>
            <a:off x="3992880" y="5000904"/>
            <a:ext cx="4033520" cy="369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F097F66-9A61-4E8D-BD2D-D80BB3C87A84}"/>
              </a:ext>
            </a:extLst>
          </p:cNvPr>
          <p:cNvSpPr/>
          <p:nvPr/>
        </p:nvSpPr>
        <p:spPr>
          <a:xfrm>
            <a:off x="4704080" y="3386680"/>
            <a:ext cx="4907280" cy="931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n-ea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B69CBB8-4C79-4B5C-B495-AE126A159887}"/>
              </a:ext>
            </a:extLst>
          </p:cNvPr>
          <p:cNvSpPr txBox="1"/>
          <p:nvPr/>
        </p:nvSpPr>
        <p:spPr>
          <a:xfrm>
            <a:off x="9151720" y="3032321"/>
            <a:ext cx="2789141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+mn-ea"/>
              </a:rPr>
              <a:t>給 </a:t>
            </a:r>
            <a:r>
              <a:rPr lang="en-US" altLang="zh-TW" dirty="0">
                <a:latin typeface="+mn-ea"/>
              </a:rPr>
              <a:t>ID </a:t>
            </a:r>
            <a:r>
              <a:rPr lang="zh-TW" altLang="en-US" dirty="0">
                <a:latin typeface="+mn-ea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947047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4E379A-A966-474F-BC6D-3FFD63FA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程式說明</a:t>
            </a:r>
          </a:p>
        </p:txBody>
      </p:sp>
      <p:pic>
        <p:nvPicPr>
          <p:cNvPr id="6" name="內容版面配置區 5" descr="一張含有 文字, 大自然 的圖片&#10;&#10;自動產生的描述">
            <a:extLst>
              <a:ext uri="{FF2B5EF4-FFF2-40B4-BE49-F238E27FC236}">
                <a16:creationId xmlns:a16="http://schemas.microsoft.com/office/drawing/2014/main" id="{631ED923-8874-41A3-AA4D-1C4A3F650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95" y="1755459"/>
            <a:ext cx="9507414" cy="5107621"/>
          </a:xfr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71123543-5FA5-44E2-8D29-8EE09FAF1715}"/>
              </a:ext>
            </a:extLst>
          </p:cNvPr>
          <p:cNvSpPr/>
          <p:nvPr/>
        </p:nvSpPr>
        <p:spPr>
          <a:xfrm>
            <a:off x="1748118" y="2043069"/>
            <a:ext cx="1087717" cy="4730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n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16B59A1-B706-4D75-A847-147F07B923CC}"/>
              </a:ext>
            </a:extLst>
          </p:cNvPr>
          <p:cNvSpPr/>
          <p:nvPr/>
        </p:nvSpPr>
        <p:spPr>
          <a:xfrm>
            <a:off x="2835835" y="2043069"/>
            <a:ext cx="3182471" cy="47303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n-ea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E5518AE-6CEE-457D-A443-765F5F3296B9}"/>
              </a:ext>
            </a:extLst>
          </p:cNvPr>
          <p:cNvSpPr/>
          <p:nvPr/>
        </p:nvSpPr>
        <p:spPr>
          <a:xfrm>
            <a:off x="6018306" y="2043068"/>
            <a:ext cx="4249270" cy="47303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n-ea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75F1199-9609-49F4-8F11-364EEAB2AF13}"/>
              </a:ext>
            </a:extLst>
          </p:cNvPr>
          <p:cNvSpPr txBox="1"/>
          <p:nvPr/>
        </p:nvSpPr>
        <p:spPr>
          <a:xfrm>
            <a:off x="241879" y="1375862"/>
            <a:ext cx="2785241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+mn-ea"/>
              </a:rPr>
              <a:t>城市（台北、台中、高雄）</a:t>
            </a:r>
            <a:endParaRPr lang="en-US" altLang="zh-TW" dirty="0">
              <a:latin typeface="+mn-ea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DF316F9-4801-49AC-BCB3-2922F98DBB4F}"/>
              </a:ext>
            </a:extLst>
          </p:cNvPr>
          <p:cNvSpPr txBox="1"/>
          <p:nvPr/>
        </p:nvSpPr>
        <p:spPr>
          <a:xfrm>
            <a:off x="3328257" y="1395385"/>
            <a:ext cx="2202418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+mn-ea"/>
              </a:rPr>
              <a:t>年份（</a:t>
            </a:r>
            <a:r>
              <a:rPr lang="en-US" altLang="zh-TW" dirty="0">
                <a:latin typeface="+mn-ea"/>
              </a:rPr>
              <a:t>2011-2019</a:t>
            </a:r>
            <a:r>
              <a:rPr lang="zh-TW" altLang="en-US" dirty="0">
                <a:latin typeface="+mn-ea"/>
              </a:rPr>
              <a:t>）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C14328E-0310-478A-ABAA-38E57BBDD0DC}"/>
              </a:ext>
            </a:extLst>
          </p:cNvPr>
          <p:cNvSpPr txBox="1"/>
          <p:nvPr/>
        </p:nvSpPr>
        <p:spPr>
          <a:xfrm>
            <a:off x="8142942" y="1386127"/>
            <a:ext cx="1618278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+mn-ea"/>
              </a:rPr>
              <a:t>月份（</a:t>
            </a:r>
            <a:r>
              <a:rPr lang="en-US" altLang="zh-TW" dirty="0">
                <a:latin typeface="+mn-ea"/>
              </a:rPr>
              <a:t>1-12</a:t>
            </a:r>
            <a:r>
              <a:rPr lang="zh-TW" altLang="en-US" dirty="0">
                <a:latin typeface="+mn-ea"/>
              </a:rPr>
              <a:t>）</a:t>
            </a:r>
          </a:p>
        </p:txBody>
      </p:sp>
      <p:cxnSp>
        <p:nvCxnSpPr>
          <p:cNvPr id="8" name="接點: 弧形 7">
            <a:extLst>
              <a:ext uri="{FF2B5EF4-FFF2-40B4-BE49-F238E27FC236}">
                <a16:creationId xmlns:a16="http://schemas.microsoft.com/office/drawing/2014/main" id="{12B6FBAC-E11E-493F-8E7D-39DECF38B64E}"/>
              </a:ext>
            </a:extLst>
          </p:cNvPr>
          <p:cNvCxnSpPr>
            <a:cxnSpLocks/>
            <a:stCxn id="23" idx="2"/>
            <a:endCxn id="20" idx="0"/>
          </p:cNvCxnSpPr>
          <p:nvPr/>
        </p:nvCxnSpPr>
        <p:spPr>
          <a:xfrm rot="16200000" flipH="1">
            <a:off x="1814301" y="1565392"/>
            <a:ext cx="297875" cy="65747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接點: 弧形 25">
            <a:extLst>
              <a:ext uri="{FF2B5EF4-FFF2-40B4-BE49-F238E27FC236}">
                <a16:creationId xmlns:a16="http://schemas.microsoft.com/office/drawing/2014/main" id="{5F34C7E0-57A1-4A07-9089-6FF53C6B1DF7}"/>
              </a:ext>
            </a:extLst>
          </p:cNvPr>
          <p:cNvCxnSpPr>
            <a:cxnSpLocks/>
            <a:stCxn id="24" idx="2"/>
            <a:endCxn id="21" idx="0"/>
          </p:cNvCxnSpPr>
          <p:nvPr/>
        </p:nvCxnSpPr>
        <p:spPr>
          <a:xfrm rot="5400000">
            <a:off x="4289093" y="1902696"/>
            <a:ext cx="278352" cy="2395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接點: 弧形 27">
            <a:extLst>
              <a:ext uri="{FF2B5EF4-FFF2-40B4-BE49-F238E27FC236}">
                <a16:creationId xmlns:a16="http://schemas.microsoft.com/office/drawing/2014/main" id="{D102ABE5-D3ED-4A3A-A0EE-340D6D9F65A7}"/>
              </a:ext>
            </a:extLst>
          </p:cNvPr>
          <p:cNvCxnSpPr>
            <a:cxnSpLocks/>
            <a:stCxn id="25" idx="2"/>
            <a:endCxn id="22" idx="0"/>
          </p:cNvCxnSpPr>
          <p:nvPr/>
        </p:nvCxnSpPr>
        <p:spPr>
          <a:xfrm rot="5400000">
            <a:off x="8403707" y="1494693"/>
            <a:ext cx="287609" cy="80914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373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4E379A-A966-474F-BC6D-3FFD63FA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程式說明</a:t>
            </a:r>
          </a:p>
        </p:txBody>
      </p:sp>
      <p:pic>
        <p:nvPicPr>
          <p:cNvPr id="11" name="內容版面配置區 10" descr="一張含有 文字 的圖片&#10;&#10;自動產生的描述">
            <a:extLst>
              <a:ext uri="{FF2B5EF4-FFF2-40B4-BE49-F238E27FC236}">
                <a16:creationId xmlns:a16="http://schemas.microsoft.com/office/drawing/2014/main" id="{F30E2A62-08AA-490B-9832-ACE3CC38D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580050"/>
            <a:ext cx="9472584" cy="4983310"/>
          </a:xfr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B2887B24-A7D0-42B6-9A56-525B41100C4E}"/>
              </a:ext>
            </a:extLst>
          </p:cNvPr>
          <p:cNvSpPr txBox="1"/>
          <p:nvPr/>
        </p:nvSpPr>
        <p:spPr>
          <a:xfrm>
            <a:off x="9004492" y="1946026"/>
            <a:ext cx="2209416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+mn-ea"/>
              </a:rPr>
              <a:t>分割年份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EE12A5A-5E2F-4770-B7F2-590424D96488}"/>
              </a:ext>
            </a:extLst>
          </p:cNvPr>
          <p:cNvSpPr txBox="1"/>
          <p:nvPr/>
        </p:nvSpPr>
        <p:spPr>
          <a:xfrm>
            <a:off x="8760652" y="5056108"/>
            <a:ext cx="2209416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+mn-ea"/>
              </a:rPr>
              <a:t>分割城市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88C051F-2C75-41C4-9BCA-4BE9A4558F80}"/>
              </a:ext>
            </a:extLst>
          </p:cNvPr>
          <p:cNvSpPr/>
          <p:nvPr/>
        </p:nvSpPr>
        <p:spPr>
          <a:xfrm>
            <a:off x="3586480" y="5425440"/>
            <a:ext cx="6278880" cy="447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9B425F6-CA7A-4610-AB92-E858E7CBC12D}"/>
              </a:ext>
            </a:extLst>
          </p:cNvPr>
          <p:cNvSpPr/>
          <p:nvPr/>
        </p:nvSpPr>
        <p:spPr>
          <a:xfrm>
            <a:off x="4632960" y="2393066"/>
            <a:ext cx="5476240" cy="6549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2110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4E379A-A966-474F-BC6D-3FFD63FA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+mn-ea"/>
                <a:ea typeface="+mn-ea"/>
              </a:rPr>
              <a:t>程式說明</a:t>
            </a:r>
            <a:endParaRPr lang="zh-TW" altLang="en-US" dirty="0">
              <a:latin typeface="+mn-ea"/>
              <a:ea typeface="+mn-ea"/>
            </a:endParaRPr>
          </a:p>
        </p:txBody>
      </p:sp>
      <p:pic>
        <p:nvPicPr>
          <p:cNvPr id="6" name="內容版面配置區 5" descr="一張含有 文字 的圖片&#10;&#10;自動產生的描述">
            <a:extLst>
              <a:ext uri="{FF2B5EF4-FFF2-40B4-BE49-F238E27FC236}">
                <a16:creationId xmlns:a16="http://schemas.microsoft.com/office/drawing/2014/main" id="{3792E3AA-8F64-4139-98E0-90B692AEF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580050"/>
            <a:ext cx="9964786" cy="4790270"/>
          </a:xfr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26AAA98-3CB4-401C-B699-2BB8C48BD079}"/>
              </a:ext>
            </a:extLst>
          </p:cNvPr>
          <p:cNvSpPr txBox="1"/>
          <p:nvPr/>
        </p:nvSpPr>
        <p:spPr>
          <a:xfrm>
            <a:off x="9131398" y="3608071"/>
            <a:ext cx="2471321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+mn-ea"/>
              </a:rPr>
              <a:t>分割出</a:t>
            </a:r>
            <a:r>
              <a:rPr lang="en-US" altLang="zh-TW" dirty="0">
                <a:latin typeface="+mn-ea"/>
              </a:rPr>
              <a:t> data</a:t>
            </a:r>
            <a:r>
              <a:rPr lang="zh-TW" altLang="en-US" dirty="0">
                <a:latin typeface="+mn-ea"/>
              </a:rPr>
              <a:t> 和 </a:t>
            </a:r>
            <a:r>
              <a:rPr lang="en-US" altLang="zh-TW" dirty="0">
                <a:latin typeface="+mn-ea"/>
              </a:rPr>
              <a:t>Label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E1F0D2-5D72-4FEF-BE7E-410A7CD2AAFD}"/>
              </a:ext>
            </a:extLst>
          </p:cNvPr>
          <p:cNvSpPr/>
          <p:nvPr/>
        </p:nvSpPr>
        <p:spPr>
          <a:xfrm>
            <a:off x="7325360" y="4094480"/>
            <a:ext cx="2032000" cy="1095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8528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4E379A-A966-474F-BC6D-3FFD63FA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+mn-ea"/>
                <a:ea typeface="+mn-ea"/>
              </a:rPr>
              <a:t>程式說明</a:t>
            </a:r>
            <a:endParaRPr lang="zh-TW" altLang="en-US" dirty="0">
              <a:latin typeface="+mn-ea"/>
              <a:ea typeface="+mn-ea"/>
            </a:endParaRP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620C00EF-2924-470D-AE1B-FA71B000BF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5864366"/>
              </p:ext>
            </p:extLst>
          </p:nvPr>
        </p:nvGraphicFramePr>
        <p:xfrm>
          <a:off x="914400" y="1731963"/>
          <a:ext cx="1035367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418">
                  <a:extLst>
                    <a:ext uri="{9D8B030D-6E8A-4147-A177-3AD203B41FA5}">
                      <a16:colId xmlns:a16="http://schemas.microsoft.com/office/drawing/2014/main" val="2969436140"/>
                    </a:ext>
                  </a:extLst>
                </a:gridCol>
                <a:gridCol w="2588418">
                  <a:extLst>
                    <a:ext uri="{9D8B030D-6E8A-4147-A177-3AD203B41FA5}">
                      <a16:colId xmlns:a16="http://schemas.microsoft.com/office/drawing/2014/main" val="2022009964"/>
                    </a:ext>
                  </a:extLst>
                </a:gridCol>
                <a:gridCol w="2588418">
                  <a:extLst>
                    <a:ext uri="{9D8B030D-6E8A-4147-A177-3AD203B41FA5}">
                      <a16:colId xmlns:a16="http://schemas.microsoft.com/office/drawing/2014/main" val="2909671597"/>
                    </a:ext>
                  </a:extLst>
                </a:gridCol>
                <a:gridCol w="2588418">
                  <a:extLst>
                    <a:ext uri="{9D8B030D-6E8A-4147-A177-3AD203B41FA5}">
                      <a16:colId xmlns:a16="http://schemas.microsoft.com/office/drawing/2014/main" val="1530297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n-ea"/>
                          <a:ea typeface="+mn-ea"/>
                        </a:rPr>
                        <a:t>城市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n-ea"/>
                          <a:ea typeface="+mn-ea"/>
                        </a:rPr>
                        <a:t>年份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ea"/>
                          <a:ea typeface="+mn-ea"/>
                        </a:rPr>
                        <a:t>Data</a:t>
                      </a:r>
                      <a:r>
                        <a:rPr lang="zh-TW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dirty="0">
                          <a:latin typeface="+mn-ea"/>
                          <a:ea typeface="+mn-ea"/>
                        </a:rPr>
                        <a:t>or</a:t>
                      </a:r>
                      <a:r>
                        <a:rPr lang="zh-TW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dirty="0">
                          <a:latin typeface="+mn-ea"/>
                          <a:ea typeface="+mn-ea"/>
                        </a:rPr>
                        <a:t>Label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+mn-ea"/>
                          <a:ea typeface="+mn-ea"/>
                        </a:rPr>
                        <a:t>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02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台北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2011-2018</a:t>
                      </a:r>
                      <a:r>
                        <a:rPr lang="zh-TW" altLang="en-US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train</a:t>
                      </a:r>
                      <a:r>
                        <a:rPr lang="zh-TW" altLang="en-US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Data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+mn-ea"/>
                          <a:ea typeface="+mn-ea"/>
                        </a:rPr>
                        <a:t>split_dataset</a:t>
                      </a:r>
                      <a:r>
                        <a:rPr lang="en-US" altLang="zh-TW" dirty="0">
                          <a:latin typeface="+mn-ea"/>
                          <a:ea typeface="+mn-ea"/>
                        </a:rPr>
                        <a:t>[0][1][0]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882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台北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2011-2018</a:t>
                      </a:r>
                      <a:r>
                        <a:rPr lang="zh-TW" altLang="en-US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train</a:t>
                      </a:r>
                      <a:r>
                        <a:rPr lang="zh-TW" altLang="en-US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ea"/>
                          <a:ea typeface="+mn-ea"/>
                        </a:rPr>
                        <a:t>Label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+mn-ea"/>
                          <a:ea typeface="+mn-ea"/>
                        </a:rPr>
                        <a:t>split_dataset</a:t>
                      </a:r>
                      <a:r>
                        <a:rPr lang="en-US" altLang="zh-TW" dirty="0">
                          <a:latin typeface="+mn-ea"/>
                          <a:ea typeface="+mn-ea"/>
                        </a:rPr>
                        <a:t>[0][1][1]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50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台北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ea"/>
                          <a:ea typeface="+mn-ea"/>
                        </a:rPr>
                        <a:t>2019</a:t>
                      </a:r>
                      <a:r>
                        <a:rPr lang="zh-TW" altLang="en-US" dirty="0"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altLang="zh-TW" dirty="0">
                          <a:latin typeface="+mn-ea"/>
                          <a:ea typeface="+mn-ea"/>
                        </a:rPr>
                        <a:t>test</a:t>
                      </a:r>
                      <a:r>
                        <a:rPr lang="zh-TW" altLang="en-US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Data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+mn-ea"/>
                          <a:ea typeface="+mn-ea"/>
                        </a:rPr>
                        <a:t>split_dataset</a:t>
                      </a:r>
                      <a:r>
                        <a:rPr lang="en-US" altLang="zh-TW" dirty="0">
                          <a:latin typeface="+mn-ea"/>
                          <a:ea typeface="+mn-ea"/>
                        </a:rPr>
                        <a:t>[1][1][0]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11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台北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ea"/>
                          <a:ea typeface="+mn-ea"/>
                        </a:rPr>
                        <a:t>2019</a:t>
                      </a:r>
                      <a:r>
                        <a:rPr lang="zh-TW" altLang="en-US" dirty="0"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altLang="zh-TW" dirty="0">
                          <a:latin typeface="+mn-ea"/>
                          <a:ea typeface="+mn-ea"/>
                        </a:rPr>
                        <a:t>test</a:t>
                      </a:r>
                      <a:r>
                        <a:rPr lang="zh-TW" altLang="en-US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ea"/>
                          <a:ea typeface="+mn-ea"/>
                        </a:rPr>
                        <a:t>Label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+mn-ea"/>
                          <a:ea typeface="+mn-ea"/>
                        </a:rPr>
                        <a:t>split_dataset</a:t>
                      </a:r>
                      <a:r>
                        <a:rPr lang="en-US" altLang="zh-TW" dirty="0">
                          <a:latin typeface="+mn-ea"/>
                          <a:ea typeface="+mn-ea"/>
                        </a:rPr>
                        <a:t>[1][1][1]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715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>
                          <a:latin typeface="+mn-ea"/>
                          <a:ea typeface="+mn-ea"/>
                        </a:rPr>
                        <a:t>台中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2011-2018</a:t>
                      </a:r>
                      <a:r>
                        <a:rPr lang="zh-TW" altLang="en-US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train</a:t>
                      </a:r>
                      <a:r>
                        <a:rPr lang="zh-TW" altLang="en-US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Data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+mn-ea"/>
                          <a:ea typeface="+mn-ea"/>
                        </a:rPr>
                        <a:t>split_dataset</a:t>
                      </a:r>
                      <a:r>
                        <a:rPr lang="en-US" altLang="zh-TW" dirty="0">
                          <a:latin typeface="+mn-ea"/>
                          <a:ea typeface="+mn-ea"/>
                        </a:rPr>
                        <a:t>[0][0][0]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43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>
                          <a:latin typeface="+mn-ea"/>
                          <a:ea typeface="+mn-ea"/>
                        </a:rPr>
                        <a:t>台中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2011-2018</a:t>
                      </a:r>
                      <a:r>
                        <a:rPr lang="zh-TW" altLang="en-US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train</a:t>
                      </a:r>
                      <a:r>
                        <a:rPr lang="zh-TW" altLang="en-US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ea"/>
                          <a:ea typeface="+mn-ea"/>
                        </a:rPr>
                        <a:t>Label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+mn-ea"/>
                          <a:ea typeface="+mn-ea"/>
                        </a:rPr>
                        <a:t>split_dataset</a:t>
                      </a:r>
                      <a:r>
                        <a:rPr lang="en-US" altLang="zh-TW" dirty="0">
                          <a:latin typeface="+mn-ea"/>
                          <a:ea typeface="+mn-ea"/>
                        </a:rPr>
                        <a:t>[0][0][1]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88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>
                          <a:latin typeface="+mn-ea"/>
                          <a:ea typeface="+mn-ea"/>
                        </a:rPr>
                        <a:t>台中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2019</a:t>
                      </a:r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（</a:t>
                      </a: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test</a:t>
                      </a:r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）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Data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+mn-ea"/>
                          <a:ea typeface="+mn-ea"/>
                        </a:rPr>
                        <a:t>split_dataset</a:t>
                      </a:r>
                      <a:r>
                        <a:rPr lang="en-US" altLang="zh-TW" dirty="0">
                          <a:latin typeface="+mn-ea"/>
                          <a:ea typeface="+mn-ea"/>
                        </a:rPr>
                        <a:t>[1][0][0]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290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+mn-ea"/>
                          <a:ea typeface="+mn-ea"/>
                        </a:rPr>
                        <a:t>台中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2019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（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test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）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ea"/>
                          <a:ea typeface="+mn-ea"/>
                        </a:rPr>
                        <a:t>Label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+mn-ea"/>
                          <a:ea typeface="+mn-ea"/>
                        </a:rPr>
                        <a:t>split_dataset</a:t>
                      </a:r>
                      <a:r>
                        <a:rPr lang="en-US" altLang="zh-TW" dirty="0">
                          <a:latin typeface="+mn-ea"/>
                          <a:ea typeface="+mn-ea"/>
                        </a:rPr>
                        <a:t>[1][0][1]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074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高雄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2011-2018</a:t>
                      </a:r>
                      <a:r>
                        <a:rPr lang="zh-TW" altLang="en-US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train</a:t>
                      </a:r>
                      <a:r>
                        <a:rPr lang="zh-TW" altLang="en-US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Data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+mn-ea"/>
                          <a:ea typeface="+mn-ea"/>
                        </a:rPr>
                        <a:t>split_dataset</a:t>
                      </a:r>
                      <a:r>
                        <a:rPr lang="en-US" altLang="zh-TW" dirty="0">
                          <a:latin typeface="+mn-ea"/>
                          <a:ea typeface="+mn-ea"/>
                        </a:rPr>
                        <a:t>[0][2][0]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35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高雄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2011-2018</a:t>
                      </a:r>
                      <a:r>
                        <a:rPr lang="zh-TW" altLang="en-US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train</a:t>
                      </a:r>
                      <a:r>
                        <a:rPr lang="zh-TW" altLang="en-US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ea"/>
                          <a:ea typeface="+mn-ea"/>
                        </a:rPr>
                        <a:t>Label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+mn-ea"/>
                          <a:ea typeface="+mn-ea"/>
                        </a:rPr>
                        <a:t>split_dataset</a:t>
                      </a:r>
                      <a:r>
                        <a:rPr lang="en-US" altLang="zh-TW" dirty="0">
                          <a:latin typeface="+mn-ea"/>
                          <a:ea typeface="+mn-ea"/>
                        </a:rPr>
                        <a:t>[0][2][1]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93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高雄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2019</a:t>
                      </a:r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（</a:t>
                      </a: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test</a:t>
                      </a:r>
                      <a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）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Data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+mn-ea"/>
                          <a:ea typeface="+mn-ea"/>
                        </a:rPr>
                        <a:t>split_dataset</a:t>
                      </a:r>
                      <a:r>
                        <a:rPr lang="en-US" altLang="zh-TW" dirty="0">
                          <a:latin typeface="+mn-ea"/>
                          <a:ea typeface="+mn-ea"/>
                        </a:rPr>
                        <a:t>[1][2][0]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754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高雄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2019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（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test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）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ea"/>
                          <a:ea typeface="+mn-ea"/>
                        </a:rPr>
                        <a:t>Label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+mn-ea"/>
                          <a:ea typeface="+mn-ea"/>
                        </a:rPr>
                        <a:t>split_dataset</a:t>
                      </a:r>
                      <a:r>
                        <a:rPr lang="en-US" altLang="zh-TW" dirty="0">
                          <a:latin typeface="+mn-ea"/>
                          <a:ea typeface="+mn-ea"/>
                        </a:rPr>
                        <a:t>[1][2][1]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590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922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4E379A-A966-474F-BC6D-3FFD63FA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+mn-ea"/>
                <a:ea typeface="+mn-ea"/>
              </a:rPr>
              <a:t>程式說明</a:t>
            </a:r>
            <a:endParaRPr lang="zh-TW" altLang="en-US" dirty="0">
              <a:latin typeface="+mn-ea"/>
              <a:ea typeface="+mn-ea"/>
            </a:endParaRPr>
          </a:p>
        </p:txBody>
      </p:sp>
      <p:pic>
        <p:nvPicPr>
          <p:cNvPr id="7" name="內容版面配置區 6" descr="一張含有 文字 的圖片&#10;&#10;自動產生的描述">
            <a:extLst>
              <a:ext uri="{FF2B5EF4-FFF2-40B4-BE49-F238E27FC236}">
                <a16:creationId xmlns:a16="http://schemas.microsoft.com/office/drawing/2014/main" id="{E3B1E010-10EB-48E8-9CDA-395C8C431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4" y="1580050"/>
            <a:ext cx="10232371" cy="3154510"/>
          </a:xfr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E75EA87-DA03-47AA-A005-537795ACBE39}"/>
              </a:ext>
            </a:extLst>
          </p:cNvPr>
          <p:cNvSpPr/>
          <p:nvPr/>
        </p:nvSpPr>
        <p:spPr>
          <a:xfrm>
            <a:off x="6096000" y="3545840"/>
            <a:ext cx="4876800" cy="792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n-ea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A5C2D82-99D0-473A-80F1-74D87E6CB887}"/>
              </a:ext>
            </a:extLst>
          </p:cNvPr>
          <p:cNvSpPr txBox="1"/>
          <p:nvPr/>
        </p:nvSpPr>
        <p:spPr>
          <a:xfrm>
            <a:off x="9141558" y="3059668"/>
            <a:ext cx="2471321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+mn-ea"/>
              </a:rPr>
              <a:t>資料正規化（</a:t>
            </a:r>
            <a:r>
              <a:rPr lang="en-US" altLang="zh-TW" dirty="0">
                <a:latin typeface="+mn-ea"/>
              </a:rPr>
              <a:t>0~1</a:t>
            </a:r>
            <a:r>
              <a:rPr lang="zh-TW" altLang="en-US" dirty="0">
                <a:latin typeface="+mn-ea"/>
              </a:rPr>
              <a:t>）</a:t>
            </a:r>
            <a:endParaRPr lang="en-US" altLang="zh-TW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7237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石板</Template>
  <TotalTime>187</TotalTime>
  <Words>494</Words>
  <Application>Microsoft Office PowerPoint</Application>
  <PresentationFormat>寬螢幕</PresentationFormat>
  <Paragraphs>135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微軟正黑體</vt:lpstr>
      <vt:lpstr>Calisto MT</vt:lpstr>
      <vt:lpstr>Wingdings 2</vt:lpstr>
      <vt:lpstr>石板</vt:lpstr>
      <vt:lpstr>第六組</vt:lpstr>
      <vt:lpstr>解析所有維度</vt:lpstr>
      <vt:lpstr>程式說明</vt:lpstr>
      <vt:lpstr>程式說明</vt:lpstr>
      <vt:lpstr>程式說明</vt:lpstr>
      <vt:lpstr>程式說明</vt:lpstr>
      <vt:lpstr>程式說明</vt:lpstr>
      <vt:lpstr>程式說明</vt:lpstr>
      <vt:lpstr>程式說明</vt:lpstr>
      <vt:lpstr>程式說明</vt:lpstr>
      <vt:lpstr>程式說明</vt:lpstr>
      <vt:lpstr>程式說明</vt:lpstr>
      <vt:lpstr>程式說明</vt:lpstr>
      <vt:lpstr>程式說明</vt:lpstr>
      <vt:lpstr>程式說明</vt:lpstr>
      <vt:lpstr>程式說明</vt:lpstr>
      <vt:lpstr>程式說明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第六組</dc:title>
  <dc:creator>四電二乙-馮宇丞</dc:creator>
  <cp:lastModifiedBy>Yu-Cheng Feng</cp:lastModifiedBy>
  <cp:revision>81</cp:revision>
  <dcterms:created xsi:type="dcterms:W3CDTF">2020-10-29T03:10:18Z</dcterms:created>
  <dcterms:modified xsi:type="dcterms:W3CDTF">2020-12-01T04:21:06Z</dcterms:modified>
</cp:coreProperties>
</file>