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6" r:id="rId2"/>
    <p:sldId id="261" r:id="rId3"/>
    <p:sldId id="259" r:id="rId4"/>
    <p:sldId id="262" r:id="rId5"/>
    <p:sldId id="260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307" r:id="rId31"/>
    <p:sldId id="308" r:id="rId32"/>
    <p:sldId id="295" r:id="rId33"/>
    <p:sldId id="296" r:id="rId34"/>
    <p:sldId id="297" r:id="rId35"/>
    <p:sldId id="309" r:id="rId36"/>
    <p:sldId id="311" r:id="rId37"/>
    <p:sldId id="298" r:id="rId38"/>
    <p:sldId id="299" r:id="rId39"/>
    <p:sldId id="300" r:id="rId40"/>
    <p:sldId id="301" r:id="rId41"/>
    <p:sldId id="312" r:id="rId42"/>
    <p:sldId id="303" r:id="rId43"/>
    <p:sldId id="263" r:id="rId44"/>
    <p:sldId id="266" r:id="rId45"/>
    <p:sldId id="265" r:id="rId46"/>
    <p:sldId id="267" r:id="rId47"/>
    <p:sldId id="264" r:id="rId48"/>
    <p:sldId id="268" r:id="rId49"/>
    <p:sldId id="313" r:id="rId50"/>
    <p:sldId id="315" r:id="rId51"/>
    <p:sldId id="314" r:id="rId52"/>
    <p:sldId id="316" r:id="rId53"/>
    <p:sldId id="304" r:id="rId54"/>
    <p:sldId id="270" r:id="rId55"/>
    <p:sldId id="305" r:id="rId56"/>
    <p:sldId id="306" r:id="rId5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8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658" y="7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53690-2623-4490-B41C-C6FB5819461F}" type="datetimeFigureOut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A9988-E05F-41E9-BD10-A65577A54E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88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D10539-2579-4B35-BF26-DAB5EBD6A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4802"/>
            <a:ext cx="9144000" cy="2772000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E2EB1A-634B-4CDA-BC46-59879EB8F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6802"/>
            <a:ext cx="9144000" cy="2232000"/>
          </a:xfr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1C6D17-BA45-44C2-B29E-875BE0EB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8DC5-1EAF-48EF-B37C-0A1F9B9AEBD7}" type="datetime1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4B45B0-5253-44A1-87CE-43363C2A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E3238C-D662-4A8D-A8BC-2B7939B3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67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AC4CC-D3BD-4D16-BAEA-1670653E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E37B8B-3B50-4C67-9CE7-B6724B6A6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AAD6A3-AEB5-4A56-88CE-E03A277B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265BA-77CA-430B-B9F6-D6A3ACF47E8A}" type="datetime1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218CE1-F460-40A3-83DD-A06FFB16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07119B-A689-401B-BC58-11A8E534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48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448757E-9B9F-4E06-A39C-197995925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45CD1F-AE45-4838-B270-FCED7FBC2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DB04B9-0D5F-455F-8552-9D15722E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7475-D58D-4D77-B88F-05B1EC3469BC}" type="datetime1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49F24E-102E-41F7-9B88-CC4C17E28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0DC17E-841D-438E-9373-00E419B8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80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B6042-4FF3-492E-908E-B6AE06F2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9048F4-1345-4184-B9C9-77982C6EC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6"/>
            <a:ext cx="10801350" cy="5399311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/>
            </a:lvl2pPr>
            <a:lvl3pPr>
              <a:spcAft>
                <a:spcPts val="1800"/>
              </a:spcAft>
              <a:defRPr/>
            </a:lvl3pPr>
            <a:lvl4pPr>
              <a:spcAft>
                <a:spcPts val="1800"/>
              </a:spcAft>
              <a:defRPr/>
            </a:lvl4pPr>
            <a:lvl5pPr>
              <a:spcAft>
                <a:spcPts val="1800"/>
              </a:spcAft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6BDB50-DBBB-48ED-BACE-1CC74228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DA5F91-EC56-4DCE-8B8A-20B27605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A498AF-B8BF-47AE-8495-1E3B2C59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E3AE0B77-DBD1-4C61-B18F-E6F7AC24FD1A}"/>
              </a:ext>
            </a:extLst>
          </p:cNvPr>
          <p:cNvCxnSpPr>
            <a:cxnSpLocks/>
          </p:cNvCxnSpPr>
          <p:nvPr userDrawn="1"/>
        </p:nvCxnSpPr>
        <p:spPr>
          <a:xfrm>
            <a:off x="0" y="6489700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E26A406-303F-4C86-900B-42A3E2B640F6}"/>
              </a:ext>
            </a:extLst>
          </p:cNvPr>
          <p:cNvCxnSpPr>
            <a:cxnSpLocks/>
          </p:cNvCxnSpPr>
          <p:nvPr userDrawn="1"/>
        </p:nvCxnSpPr>
        <p:spPr>
          <a:xfrm>
            <a:off x="0" y="905510"/>
            <a:ext cx="121920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形 10" descr="圓形圖簡報 以實心填滿">
            <a:extLst>
              <a:ext uri="{FF2B5EF4-FFF2-40B4-BE49-F238E27FC236}">
                <a16:creationId xmlns:a16="http://schemas.microsoft.com/office/drawing/2014/main" id="{D976BE67-ABE8-469C-A543-D9FDDF8F3F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170250"/>
            <a:ext cx="613270" cy="61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userDrawn="1">
          <p15:clr>
            <a:srgbClr val="F26B43"/>
          </p15:clr>
        </p15:guide>
        <p15:guide id="2" orient="horz" pos="4320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4" pos="7680" userDrawn="1">
          <p15:clr>
            <a:srgbClr val="F26B43"/>
          </p15:clr>
        </p15:guide>
        <p15:guide id="5" orient="horz" pos="4088" userDrawn="1">
          <p15:clr>
            <a:srgbClr val="FBAE40"/>
          </p15:clr>
        </p15:guide>
        <p15:guide id="6" orient="horz" pos="572" userDrawn="1">
          <p15:clr>
            <a:srgbClr val="FBAE40"/>
          </p15:clr>
        </p15:guide>
        <p15:guide id="7" pos="438" userDrawn="1">
          <p15:clr>
            <a:srgbClr val="FBAE40"/>
          </p15:clr>
        </p15:guide>
        <p15:guide id="8" pos="72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F068F5-87D6-4339-BEDB-0ABE6244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66B5EB-1105-4A7B-8A27-EF749199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864A7-6C17-4E80-A6F8-38E2A7F1914D}" type="datetime1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7F9AB0-BA96-47D8-8944-53D377FE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F1F01-9672-48CF-8AD2-FBFE8F6B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文字版面配置區 15">
            <a:extLst>
              <a:ext uri="{FF2B5EF4-FFF2-40B4-BE49-F238E27FC236}">
                <a16:creationId xmlns:a16="http://schemas.microsoft.com/office/drawing/2014/main" id="{FB580004-7D44-407B-AD3E-9F5B6C900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3428999"/>
            <a:ext cx="10528300" cy="2660650"/>
          </a:xfrm>
        </p:spPr>
        <p:txBody>
          <a:bodyPr anchor="ctr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6529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4367BDC-35DF-4309-B045-32B0D346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64E6-6E21-41BA-A967-D2566043C0E5}" type="datetime1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E4E9B3-56B5-40E0-898F-506CE8B0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7D9F40-646F-4BAA-B5C1-89E01D7F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78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D08C0-31F1-4405-8613-A9F518D0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1A4880-70AC-4DB3-9248-8E472352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70C62-0891-4C75-B291-9917F74959BD}" type="datetime1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ABE13DB-0062-4A4E-A701-216AB32E0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AA3256-6775-4EA9-A427-3A01818B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106B2-A22F-4B47-8D8D-B2057BE1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4A96C4-F5A5-4093-9A67-5C900966F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B010E9-9ECD-4E0D-A9A6-8654DC689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CC8FBF-4EF8-4287-90C9-414B5ECA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4AE86-6B5C-4CBD-842A-E16139EDB878}" type="datetime1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1BB869-3FB6-4E9A-AD51-7B278B97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D48B73-6C22-47BE-AD22-362B0492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23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6D9583-A5CE-48CD-8F03-F12ECF8E4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80244-027A-4C81-BAB5-08B6EC531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FC5DCF-05F3-4F83-BEB3-FD3912DE0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E230E7D-A600-4CA8-A416-7D504CB04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1875856-2CA4-449E-8E9B-EC6806B30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0846D7D-C06C-4847-A5AE-82AEF6A2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F4DC-C3E5-4EAC-8D78-1B18D0B433AA}" type="datetime1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BAEC639-BB45-49C7-A82B-50483A90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EFB1FE-0CE7-4AF3-BA60-946A2DDD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12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CD22D2-E26B-4396-9CCE-74FCFF0D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8513B2-EF85-4A85-A5FF-70CEE7CE7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808390-D7A0-41D6-BE3E-9029714C8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BA51E3-0050-4137-AAC2-E86FD267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138B-91E5-4221-A9A0-691C5749D4AF}" type="datetime1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490794-761B-464D-ABF7-3DEBE472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904793-CED5-4A62-A1C1-91922B6A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65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C6E934-CCA4-4995-AC4A-F992B58EE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C4D5A1-06B7-45A7-9112-7FCAC5A1C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8E8060-9F59-4917-89CE-E323B0250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D0EB31-C41A-4147-B2C7-0B38F539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4A360-1DFC-4ECF-B823-020407E24A7A}" type="datetime1">
              <a:rPr lang="zh-TW" altLang="en-US" smtClean="0"/>
              <a:t>2021/11/13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BF5E8D-CE1A-4446-8B33-9F98AAC5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CD9504-5ED2-417C-80C9-38D303A2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66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9C436E-4ECA-4BF1-A392-3291F173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DE5919C-6A58-4E42-A8B8-2ED640D27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0025CD-ACD4-4149-A2B5-58F441AEF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970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ADB08AC-8396-4BDD-9FE0-88A1DA3E9804}" type="datetime1">
              <a:rPr lang="zh-TW" altLang="en-US" smtClean="0"/>
              <a:pPr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53743D-1CDD-4334-9444-9F8A88C14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0400" y="6492875"/>
            <a:ext cx="8331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4A7F7E-41EA-4AD4-A6AE-3DDCB1AEC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3520" y="6492875"/>
            <a:ext cx="970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2DB6CA3-F744-4474-93D7-E938F678E17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0750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54" r:id="rId5"/>
    <p:sldLayoutId id="2147483652" r:id="rId6"/>
    <p:sldLayoutId id="2147483653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7A9FE-7141-4E0E-AB02-CD649630B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4802"/>
            <a:ext cx="9144000" cy="2772000"/>
          </a:xfrm>
        </p:spPr>
        <p:txBody>
          <a:bodyPr/>
          <a:lstStyle/>
          <a:p>
            <a:r>
              <a:rPr lang="zh-TW" altLang="en-US" dirty="0"/>
              <a:t>基因演算法與應用</a:t>
            </a:r>
            <a:br>
              <a:rPr lang="en-US" altLang="zh-TW" dirty="0"/>
            </a:br>
            <a:r>
              <a:rPr lang="zh-TW" altLang="en-US" dirty="0"/>
              <a:t>期中專題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82723C-8B8E-4E51-AF3C-9967552F5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6802"/>
            <a:ext cx="9144000" cy="223200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/>
              <a:t>組員：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碩電二甲 </a:t>
            </a:r>
            <a:r>
              <a:rPr lang="en-US" altLang="zh-TW" dirty="0"/>
              <a:t>F109154156 </a:t>
            </a:r>
            <a:r>
              <a:rPr lang="zh-TW" altLang="en-US" dirty="0"/>
              <a:t>楊皓評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碩電一甲 </a:t>
            </a:r>
            <a:r>
              <a:rPr lang="en-US" altLang="zh-TW" dirty="0"/>
              <a:t>F110154125</a:t>
            </a:r>
            <a:r>
              <a:rPr lang="zh-TW" altLang="en-US" dirty="0"/>
              <a:t> 葉乙鴻</a:t>
            </a:r>
            <a:endParaRPr lang="en-US" altLang="zh-TW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碩電一甲 </a:t>
            </a:r>
            <a:r>
              <a:rPr lang="en-US" altLang="zh-TW" dirty="0"/>
              <a:t>F110154123</a:t>
            </a:r>
            <a:r>
              <a:rPr lang="zh-TW" altLang="en-US" dirty="0"/>
              <a:t> 馮宇丞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1779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58674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04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76962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78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86106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404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6781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64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953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354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31242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396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195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0386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3317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58674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826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76962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84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323C68C-B76B-4FD8-91D1-817FB221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zh-TW" altLang="en-US" dirty="0"/>
              <a:t>工作分配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DDEA7-8F55-4F38-99BB-88BD4C98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8EC9C4-5EA5-4F51-BD93-962982BE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A130F5-DF45-4F54-968A-C24636C1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41" name="文字版面配置區 40">
            <a:extLst>
              <a:ext uri="{FF2B5EF4-FFF2-40B4-BE49-F238E27FC236}">
                <a16:creationId xmlns:a16="http://schemas.microsoft.com/office/drawing/2014/main" id="{0C9EAA81-2EE4-4606-989C-3BDCFB305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/>
              <a:t>碩電二甲 </a:t>
            </a:r>
            <a:r>
              <a:rPr lang="en-US" altLang="zh-TW"/>
              <a:t>F109154156 </a:t>
            </a:r>
            <a:r>
              <a:rPr lang="zh-TW" altLang="en-US" dirty="0"/>
              <a:t>楊皓評：期中專題 </a:t>
            </a:r>
            <a:r>
              <a:rPr lang="en-US" altLang="zh-TW" dirty="0"/>
              <a:t>(</a:t>
            </a:r>
            <a:r>
              <a:rPr lang="zh-TW" altLang="en-US" dirty="0"/>
              <a:t> 二 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 三 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碩電一甲 </a:t>
            </a:r>
            <a:r>
              <a:rPr lang="en-US" altLang="zh-TW" dirty="0"/>
              <a:t>F110154125</a:t>
            </a:r>
            <a:r>
              <a:rPr lang="zh-TW" altLang="en-US" dirty="0"/>
              <a:t> 葉乙鴻：期中報告</a:t>
            </a:r>
            <a:endParaRPr lang="en-US" altLang="zh-TW" dirty="0"/>
          </a:p>
          <a:p>
            <a:r>
              <a:rPr lang="zh-TW" altLang="en-US" dirty="0"/>
              <a:t>碩電一甲 </a:t>
            </a:r>
            <a:r>
              <a:rPr lang="en-US" altLang="zh-TW" dirty="0"/>
              <a:t>F110154123</a:t>
            </a:r>
            <a:r>
              <a:rPr lang="zh-TW" altLang="en-US" dirty="0"/>
              <a:t> 馮宇丞：期中專題 </a:t>
            </a:r>
            <a:r>
              <a:rPr lang="en-US" altLang="zh-TW" dirty="0"/>
              <a:t>(</a:t>
            </a:r>
            <a:r>
              <a:rPr lang="zh-TW" altLang="en-US" dirty="0"/>
              <a:t> 一 </a:t>
            </a:r>
            <a:r>
              <a:rPr lang="en-US" altLang="zh-TW" dirty="0"/>
              <a:t>) ( </a:t>
            </a:r>
            <a:r>
              <a:rPr lang="zh-TW" altLang="en-US" dirty="0"/>
              <a:t>四 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4450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9525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7850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86106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1894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262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9525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03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6781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5172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953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14853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31242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1776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0660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0386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5108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9525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728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804A3-1244-4854-95E2-E8B0D931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/>
              <a:t>Outline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092912-346A-472E-8BBA-788CC498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2AF1EA-5678-49EC-BEB4-7F47C5B1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0988F4-1CCD-4F0C-B748-D132FB23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3</a:t>
            </a:fld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1CD864CE-C973-4FEE-BF03-4ECE7B7DF40B}"/>
              </a:ext>
            </a:extLst>
          </p:cNvPr>
          <p:cNvGrpSpPr/>
          <p:nvPr/>
        </p:nvGrpSpPr>
        <p:grpSpPr>
          <a:xfrm>
            <a:off x="694686" y="2522437"/>
            <a:ext cx="10801991" cy="1080000"/>
            <a:chOff x="694686" y="2522437"/>
            <a:chExt cx="10801991" cy="1080000"/>
          </a:xfrm>
        </p:grpSpPr>
        <p:sp>
          <p:nvSpPr>
            <p:cNvPr id="44" name="內容版面配置區 2">
              <a:extLst>
                <a:ext uri="{FF2B5EF4-FFF2-40B4-BE49-F238E27FC236}">
                  <a16:creationId xmlns:a16="http://schemas.microsoft.com/office/drawing/2014/main" id="{508AC0E8-90AC-4381-9217-E3523E7B71DB}"/>
                </a:ext>
              </a:extLst>
            </p:cNvPr>
            <p:cNvSpPr txBox="1">
              <a:spLocks/>
            </p:cNvSpPr>
            <p:nvPr/>
          </p:nvSpPr>
          <p:spPr>
            <a:xfrm>
              <a:off x="1930400" y="2522437"/>
              <a:ext cx="9566277" cy="108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TW" altLang="en-US" sz="4000" dirty="0"/>
                <a:t>農夫過河</a:t>
              </a:r>
              <a:endParaRPr lang="en-US" altLang="zh-TW" sz="4000" dirty="0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10C71AB9-E591-4D93-9E4A-BF746789F115}"/>
                </a:ext>
              </a:extLst>
            </p:cNvPr>
            <p:cNvGrpSpPr/>
            <p:nvPr/>
          </p:nvGrpSpPr>
          <p:grpSpPr>
            <a:xfrm>
              <a:off x="694686" y="2522437"/>
              <a:ext cx="1080000" cy="1080000"/>
              <a:chOff x="6629400" y="2410598"/>
              <a:chExt cx="1080000" cy="1080000"/>
            </a:xfrm>
          </p:grpSpPr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060BE6A8-23A3-4E0F-9A04-249BA8FD8157}"/>
                  </a:ext>
                </a:extLst>
              </p:cNvPr>
              <p:cNvSpPr/>
              <p:nvPr/>
            </p:nvSpPr>
            <p:spPr>
              <a:xfrm>
                <a:off x="6629400" y="2410598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形 8">
                <a:extLst>
                  <a:ext uri="{FF2B5EF4-FFF2-40B4-BE49-F238E27FC236}">
                    <a16:creationId xmlns:a16="http://schemas.microsoft.com/office/drawing/2014/main" id="{33B1A066-861C-458A-B772-52AE7B03FB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18114" y="2599312"/>
                <a:ext cx="720000" cy="720000"/>
              </a:xfrm>
              <a:prstGeom prst="rect">
                <a:avLst/>
              </a:prstGeom>
            </p:spPr>
          </p:pic>
        </p:grp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8D6DB01-7E26-45A7-8B8D-001FD489C540}"/>
              </a:ext>
            </a:extLst>
          </p:cNvPr>
          <p:cNvGrpSpPr/>
          <p:nvPr/>
        </p:nvGrpSpPr>
        <p:grpSpPr>
          <a:xfrm>
            <a:off x="694686" y="5207293"/>
            <a:ext cx="10801989" cy="1080000"/>
            <a:chOff x="694686" y="5207293"/>
            <a:chExt cx="10801989" cy="1080000"/>
          </a:xfrm>
        </p:grpSpPr>
        <p:sp>
          <p:nvSpPr>
            <p:cNvPr id="22" name="內容版面配置區 2">
              <a:extLst>
                <a:ext uri="{FF2B5EF4-FFF2-40B4-BE49-F238E27FC236}">
                  <a16:creationId xmlns:a16="http://schemas.microsoft.com/office/drawing/2014/main" id="{046D20FE-3DF8-4624-A07D-21BD8F929A42}"/>
                </a:ext>
              </a:extLst>
            </p:cNvPr>
            <p:cNvSpPr txBox="1">
              <a:spLocks/>
            </p:cNvSpPr>
            <p:nvPr/>
          </p:nvSpPr>
          <p:spPr>
            <a:xfrm>
              <a:off x="1930397" y="5207293"/>
              <a:ext cx="9566278" cy="108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sz="4000" dirty="0"/>
                <a:t>Curry</a:t>
              </a:r>
              <a:r>
                <a:rPr lang="zh-TW" altLang="en-US" sz="4000" dirty="0"/>
                <a:t> 寄信</a:t>
              </a: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7706CD92-FAA4-41B4-B357-074C371E60C6}"/>
                </a:ext>
              </a:extLst>
            </p:cNvPr>
            <p:cNvGrpSpPr/>
            <p:nvPr/>
          </p:nvGrpSpPr>
          <p:grpSpPr>
            <a:xfrm>
              <a:off x="694686" y="5207293"/>
              <a:ext cx="1080000" cy="1080000"/>
              <a:chOff x="6629400" y="3893829"/>
              <a:chExt cx="1080000" cy="1080000"/>
            </a:xfrm>
          </p:grpSpPr>
          <p:sp>
            <p:nvSpPr>
              <p:cNvPr id="26" name="橢圓 25">
                <a:extLst>
                  <a:ext uri="{FF2B5EF4-FFF2-40B4-BE49-F238E27FC236}">
                    <a16:creationId xmlns:a16="http://schemas.microsoft.com/office/drawing/2014/main" id="{E0CDA307-0574-4BA5-84F9-B024F29EAF23}"/>
                  </a:ext>
                </a:extLst>
              </p:cNvPr>
              <p:cNvSpPr/>
              <p:nvPr/>
            </p:nvSpPr>
            <p:spPr>
              <a:xfrm>
                <a:off x="6629400" y="3893829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圖形 11">
                <a:extLst>
                  <a:ext uri="{FF2B5EF4-FFF2-40B4-BE49-F238E27FC236}">
                    <a16:creationId xmlns:a16="http://schemas.microsoft.com/office/drawing/2014/main" id="{07B6FE99-FEDA-4C20-B699-FDF8C5EBA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24293" y="4088722"/>
                <a:ext cx="720000" cy="720000"/>
              </a:xfrm>
              <a:prstGeom prst="rect">
                <a:avLst/>
              </a:prstGeom>
            </p:spPr>
          </p:pic>
        </p:grp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56A60849-80C2-4C5F-B5A8-3E4BA2D76B77}"/>
              </a:ext>
            </a:extLst>
          </p:cNvPr>
          <p:cNvGrpSpPr/>
          <p:nvPr/>
        </p:nvGrpSpPr>
        <p:grpSpPr>
          <a:xfrm>
            <a:off x="694686" y="1180010"/>
            <a:ext cx="10738553" cy="1080000"/>
            <a:chOff x="694686" y="1180010"/>
            <a:chExt cx="10738553" cy="1080000"/>
          </a:xfrm>
        </p:grpSpPr>
        <p:sp>
          <p:nvSpPr>
            <p:cNvPr id="24" name="內容版面配置區 2">
              <a:extLst>
                <a:ext uri="{FF2B5EF4-FFF2-40B4-BE49-F238E27FC236}">
                  <a16:creationId xmlns:a16="http://schemas.microsoft.com/office/drawing/2014/main" id="{5F5978C0-5777-4432-B028-7E45EB8D5223}"/>
                </a:ext>
              </a:extLst>
            </p:cNvPr>
            <p:cNvSpPr txBox="1">
              <a:spLocks/>
            </p:cNvSpPr>
            <p:nvPr/>
          </p:nvSpPr>
          <p:spPr>
            <a:xfrm>
              <a:off x="1930400" y="1180010"/>
              <a:ext cx="9502839" cy="108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TW" altLang="en-US" sz="4000" dirty="0"/>
                <a:t>青蛙換位</a:t>
              </a:r>
              <a:endParaRPr lang="en-US" altLang="zh-TW" sz="4000" dirty="0"/>
            </a:p>
          </p:txBody>
        </p: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6866AD25-7FDB-4184-9735-9ED5BCE465E4}"/>
                </a:ext>
              </a:extLst>
            </p:cNvPr>
            <p:cNvGrpSpPr/>
            <p:nvPr/>
          </p:nvGrpSpPr>
          <p:grpSpPr>
            <a:xfrm>
              <a:off x="694686" y="1180010"/>
              <a:ext cx="1080000" cy="1080000"/>
              <a:chOff x="6629400" y="1056800"/>
              <a:chExt cx="1080000" cy="1080000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E0C5E798-4366-424F-8D44-1988C3D720F7}"/>
                  </a:ext>
                </a:extLst>
              </p:cNvPr>
              <p:cNvSpPr/>
              <p:nvPr/>
            </p:nvSpPr>
            <p:spPr>
              <a:xfrm>
                <a:off x="6629400" y="1056800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0" name="圖形 29">
                <a:extLst>
                  <a:ext uri="{FF2B5EF4-FFF2-40B4-BE49-F238E27FC236}">
                    <a16:creationId xmlns:a16="http://schemas.microsoft.com/office/drawing/2014/main" id="{3E63B469-F58F-4470-A16F-4C4D60245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09400" y="1323968"/>
                <a:ext cx="720000" cy="545664"/>
              </a:xfrm>
              <a:prstGeom prst="rect">
                <a:avLst/>
              </a:prstGeom>
            </p:spPr>
          </p:pic>
        </p:grp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91EA04AE-7671-4AD4-93C0-081A63A81F3C}"/>
              </a:ext>
            </a:extLst>
          </p:cNvPr>
          <p:cNvGrpSpPr/>
          <p:nvPr/>
        </p:nvGrpSpPr>
        <p:grpSpPr>
          <a:xfrm>
            <a:off x="694686" y="3864865"/>
            <a:ext cx="10801991" cy="1080000"/>
            <a:chOff x="694686" y="3864865"/>
            <a:chExt cx="10801991" cy="1080000"/>
          </a:xfrm>
        </p:grpSpPr>
        <p:sp>
          <p:nvSpPr>
            <p:cNvPr id="23" name="內容版面配置區 2">
              <a:extLst>
                <a:ext uri="{FF2B5EF4-FFF2-40B4-BE49-F238E27FC236}">
                  <a16:creationId xmlns:a16="http://schemas.microsoft.com/office/drawing/2014/main" id="{F24C9112-1B15-48DF-AFF5-C6CCB0C5A661}"/>
                </a:ext>
              </a:extLst>
            </p:cNvPr>
            <p:cNvSpPr txBox="1">
              <a:spLocks/>
            </p:cNvSpPr>
            <p:nvPr/>
          </p:nvSpPr>
          <p:spPr>
            <a:xfrm>
              <a:off x="1930399" y="3864865"/>
              <a:ext cx="9566278" cy="108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18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TW" altLang="en-US" sz="4000" dirty="0"/>
                <a:t>踩地雷遊戲</a:t>
              </a:r>
              <a:endParaRPr lang="en-US" altLang="zh-TW" sz="4000" dirty="0"/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205BBE76-71D1-4142-A982-7F2E20EB99C9}"/>
                </a:ext>
              </a:extLst>
            </p:cNvPr>
            <p:cNvGrpSpPr/>
            <p:nvPr/>
          </p:nvGrpSpPr>
          <p:grpSpPr>
            <a:xfrm>
              <a:off x="694686" y="3864865"/>
              <a:ext cx="1080000" cy="1080000"/>
              <a:chOff x="7232705" y="4904337"/>
              <a:chExt cx="1080000" cy="1080000"/>
            </a:xfrm>
          </p:grpSpPr>
          <p:sp>
            <p:nvSpPr>
              <p:cNvPr id="33" name="橢圓 32">
                <a:extLst>
                  <a:ext uri="{FF2B5EF4-FFF2-40B4-BE49-F238E27FC236}">
                    <a16:creationId xmlns:a16="http://schemas.microsoft.com/office/drawing/2014/main" id="{8E5122E5-F34D-494D-A1C4-4B210AAC7898}"/>
                  </a:ext>
                </a:extLst>
              </p:cNvPr>
              <p:cNvSpPr/>
              <p:nvPr/>
            </p:nvSpPr>
            <p:spPr>
              <a:xfrm>
                <a:off x="7232705" y="4904337"/>
                <a:ext cx="1080000" cy="108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4" name="圖形 33">
                <a:extLst>
                  <a:ext uri="{FF2B5EF4-FFF2-40B4-BE49-F238E27FC236}">
                    <a16:creationId xmlns:a16="http://schemas.microsoft.com/office/drawing/2014/main" id="{30C141DF-D9E4-485F-8241-E941CF625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371319" y="5084337"/>
                <a:ext cx="802773" cy="72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60196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1706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58674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774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76962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53" name="內容版面配置區 7" descr="整面磚牆 以實心填滿">
            <a:extLst>
              <a:ext uri="{FF2B5EF4-FFF2-40B4-BE49-F238E27FC236}">
                <a16:creationId xmlns:a16="http://schemas.microsoft.com/office/drawing/2014/main" id="{A3B722F6-84B3-4CA5-9756-A3E79C3BBD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54" name="內容版面配置區 7" descr="整面磚牆 以實心填滿">
            <a:extLst>
              <a:ext uri="{FF2B5EF4-FFF2-40B4-BE49-F238E27FC236}">
                <a16:creationId xmlns:a16="http://schemas.microsoft.com/office/drawing/2014/main" id="{AF13FA4A-ECC8-43E1-9F60-D7DA073A73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55" name="內容版面配置區 7" descr="整面磚牆 以實心填滿">
            <a:extLst>
              <a:ext uri="{FF2B5EF4-FFF2-40B4-BE49-F238E27FC236}">
                <a16:creationId xmlns:a16="http://schemas.microsoft.com/office/drawing/2014/main" id="{E57410B7-29EB-4E18-A075-0F0B42C0AB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56" name="內容版面配置區 7" descr="整面磚牆 以實心填滿">
            <a:extLst>
              <a:ext uri="{FF2B5EF4-FFF2-40B4-BE49-F238E27FC236}">
                <a16:creationId xmlns:a16="http://schemas.microsoft.com/office/drawing/2014/main" id="{32C29246-0465-4362-B0FF-628148BC6C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57" name="內容版面配置區 7" descr="整面磚牆 以實心填滿">
            <a:extLst>
              <a:ext uri="{FF2B5EF4-FFF2-40B4-BE49-F238E27FC236}">
                <a16:creationId xmlns:a16="http://schemas.microsoft.com/office/drawing/2014/main" id="{6AAE3C35-06B4-4DC5-A072-555621C644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58" name="內容版面配置區 7" descr="整面磚牆 以實心填滿">
            <a:extLst>
              <a:ext uri="{FF2B5EF4-FFF2-40B4-BE49-F238E27FC236}">
                <a16:creationId xmlns:a16="http://schemas.microsoft.com/office/drawing/2014/main" id="{5FD27BFA-5726-40DE-9C2D-A7CCAF878E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59" name="內容版面配置區 7" descr="整面磚牆 以實心填滿">
            <a:extLst>
              <a:ext uri="{FF2B5EF4-FFF2-40B4-BE49-F238E27FC236}">
                <a16:creationId xmlns:a16="http://schemas.microsoft.com/office/drawing/2014/main" id="{0CE097A7-625B-41F5-96D1-89C5BC3BB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60" name="內容版面配置區 7" descr="整面磚牆 以實心填滿">
            <a:extLst>
              <a:ext uri="{FF2B5EF4-FFF2-40B4-BE49-F238E27FC236}">
                <a16:creationId xmlns:a16="http://schemas.microsoft.com/office/drawing/2014/main" id="{75BD3160-8DC7-4D1C-A306-F9ED03A47C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61" name="內容版面配置區 7" descr="整面磚牆 以實心填滿">
            <a:extLst>
              <a:ext uri="{FF2B5EF4-FFF2-40B4-BE49-F238E27FC236}">
                <a16:creationId xmlns:a16="http://schemas.microsoft.com/office/drawing/2014/main" id="{6072DD7D-6538-4E41-A3B4-8D49E5B7A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977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9525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7578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6781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2772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743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9525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7883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953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6974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4202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58674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2456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45E23BB-791F-45AB-BC17-101AACE7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FE993A-809E-45B6-9FB9-9ABD51B4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EDC6C-9508-4772-8521-01E63024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7AAF80-2722-4B30-97D7-DB36BEE0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6FABB051-5F6D-424C-9EC1-733413DC8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3428999"/>
            <a:ext cx="10628614" cy="2660650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3A5B649D-BFB2-4158-9DDF-1C215B8C59D3}"/>
              </a:ext>
            </a:extLst>
          </p:cNvPr>
          <p:cNvGrpSpPr/>
          <p:nvPr/>
        </p:nvGrpSpPr>
        <p:grpSpPr>
          <a:xfrm>
            <a:off x="6140484" y="888023"/>
            <a:ext cx="5263473" cy="5201626"/>
            <a:chOff x="7152898" y="365125"/>
            <a:chExt cx="2714686" cy="2714686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632792B3-0CA2-4023-88BE-51406714ED8B}"/>
                </a:ext>
              </a:extLst>
            </p:cNvPr>
            <p:cNvSpPr/>
            <p:nvPr/>
          </p:nvSpPr>
          <p:spPr>
            <a:xfrm flipH="1">
              <a:off x="7152898" y="365125"/>
              <a:ext cx="2714686" cy="27146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形 10">
              <a:extLst>
                <a:ext uri="{FF2B5EF4-FFF2-40B4-BE49-F238E27FC236}">
                  <a16:creationId xmlns:a16="http://schemas.microsoft.com/office/drawing/2014/main" id="{A9FE59EF-939E-4C40-A0D3-E9A077744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7605346" y="1036678"/>
              <a:ext cx="1809790" cy="1371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839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724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9525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8448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724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2209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6535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6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4724400" y="4146177"/>
            <a:ext cx="914400" cy="9144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3685C43-3EBD-4CD2-9C31-24FF330D2BF3}"/>
              </a:ext>
            </a:extLst>
          </p:cNvPr>
          <p:cNvSpPr txBox="1"/>
          <p:nvPr/>
        </p:nvSpPr>
        <p:spPr>
          <a:xfrm>
            <a:off x="5523568" y="3450408"/>
            <a:ext cx="1144865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bg1"/>
                </a:solidFill>
              </a:rPr>
              <a:t>Finish</a:t>
            </a:r>
            <a:endParaRPr lang="zh-TW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066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45E23BB-791F-45AB-BC17-101AACE7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FE993A-809E-45B6-9FB9-9ABD51B4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EDC6C-9508-4772-8521-01E63024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7AAF80-2722-4B30-97D7-DB36BEE0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6FABB051-5F6D-424C-9EC1-733413DC8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3428999"/>
            <a:ext cx="10528300" cy="2660650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9AC3A77-9EFE-4973-AD92-68530A8038A1}"/>
              </a:ext>
            </a:extLst>
          </p:cNvPr>
          <p:cNvGrpSpPr/>
          <p:nvPr/>
        </p:nvGrpSpPr>
        <p:grpSpPr>
          <a:xfrm flipH="1">
            <a:off x="6096000" y="825499"/>
            <a:ext cx="5264150" cy="5264150"/>
            <a:chOff x="7262540" y="1397022"/>
            <a:chExt cx="1080000" cy="1080000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796982CC-A269-4944-A612-D0084591B6C7}"/>
                </a:ext>
              </a:extLst>
            </p:cNvPr>
            <p:cNvSpPr/>
            <p:nvPr/>
          </p:nvSpPr>
          <p:spPr>
            <a:xfrm>
              <a:off x="7262540" y="1397022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" name="圖形 9">
              <a:extLst>
                <a:ext uri="{FF2B5EF4-FFF2-40B4-BE49-F238E27FC236}">
                  <a16:creationId xmlns:a16="http://schemas.microsoft.com/office/drawing/2014/main" id="{B10E0870-223F-4FC1-BCEF-9203B5A7D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51254" y="1585736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21928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農夫過河</a:t>
            </a:r>
          </a:p>
        </p:txBody>
      </p: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C23E423D-6828-46E2-841C-ADF1AC7F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2376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45E23BB-791F-45AB-BC17-101AACE7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zh-TW" altLang="en-US" dirty="0"/>
              <a:t>踩地雷遊戲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FE993A-809E-45B6-9FB9-9ABD51B4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EDC6C-9508-4772-8521-01E63024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7AAF80-2722-4B30-97D7-DB36BEE0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45</a:t>
            </a:fld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6FABB051-5F6D-424C-9EC1-733413DC8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3428999"/>
            <a:ext cx="10528300" cy="2660650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9B59B27-A26F-4477-A406-BEAA2F64A0B0}"/>
              </a:ext>
            </a:extLst>
          </p:cNvPr>
          <p:cNvGrpSpPr/>
          <p:nvPr/>
        </p:nvGrpSpPr>
        <p:grpSpPr>
          <a:xfrm flipH="1">
            <a:off x="6096000" y="838199"/>
            <a:ext cx="5251450" cy="5251450"/>
            <a:chOff x="694686" y="3864865"/>
            <a:chExt cx="1080000" cy="1080000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9F54FFE5-F2AF-4B49-B570-B7EB465E6542}"/>
                </a:ext>
              </a:extLst>
            </p:cNvPr>
            <p:cNvSpPr/>
            <p:nvPr/>
          </p:nvSpPr>
          <p:spPr>
            <a:xfrm>
              <a:off x="694686" y="3864865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形 10">
              <a:extLst>
                <a:ext uri="{FF2B5EF4-FFF2-40B4-BE49-F238E27FC236}">
                  <a16:creationId xmlns:a16="http://schemas.microsoft.com/office/drawing/2014/main" id="{78949C79-2170-49A6-B682-C6FF1F06B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3300" y="4044865"/>
              <a:ext cx="802773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86720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踩地雷遊戲</a:t>
            </a:r>
          </a:p>
        </p:txBody>
      </p: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C23E423D-6828-46E2-841C-ADF1AC7F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327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45E23BB-791F-45AB-BC17-101AACE7C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en-US" altLang="zh-TW" dirty="0"/>
              <a:t>Curry </a:t>
            </a:r>
            <a:r>
              <a:rPr lang="zh-TW" altLang="en-US" dirty="0"/>
              <a:t>寄信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FE993A-809E-45B6-9FB9-9ABD51B4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80EDC6C-9508-4772-8521-01E63024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7AAF80-2722-4B30-97D7-DB36BEE0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47</a:t>
            </a:fld>
            <a:endParaRPr lang="zh-TW" altLang="en-US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6FABB051-5F6D-424C-9EC1-733413DC8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1850" y="3428999"/>
            <a:ext cx="10528300" cy="2660650"/>
          </a:xfrm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A29328F-665D-4F59-8AA0-6723C241358E}"/>
              </a:ext>
            </a:extLst>
          </p:cNvPr>
          <p:cNvGrpSpPr/>
          <p:nvPr/>
        </p:nvGrpSpPr>
        <p:grpSpPr>
          <a:xfrm>
            <a:off x="6096000" y="825499"/>
            <a:ext cx="5264150" cy="5264150"/>
            <a:chOff x="10280150" y="5009649"/>
            <a:chExt cx="1080000" cy="1080000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64E08EF-A3FA-4CD9-BAE1-C83AB44D03C6}"/>
                </a:ext>
              </a:extLst>
            </p:cNvPr>
            <p:cNvSpPr/>
            <p:nvPr/>
          </p:nvSpPr>
          <p:spPr>
            <a:xfrm>
              <a:off x="10280150" y="5009649"/>
              <a:ext cx="1080000" cy="10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形 10">
              <a:extLst>
                <a:ext uri="{FF2B5EF4-FFF2-40B4-BE49-F238E27FC236}">
                  <a16:creationId xmlns:a16="http://schemas.microsoft.com/office/drawing/2014/main" id="{5B6B07EC-5077-4B78-BA83-5E4132924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75043" y="5204542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22080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 dirty="0"/>
              <a:t>Curry </a:t>
            </a:r>
            <a:r>
              <a:rPr lang="zh-TW" altLang="en-US" dirty="0"/>
              <a:t>寄信 </a:t>
            </a:r>
            <a:r>
              <a:rPr lang="en-US" altLang="zh-TW" dirty="0"/>
              <a:t>- </a:t>
            </a:r>
            <a:r>
              <a:rPr lang="zh-TW" altLang="en-US" dirty="0"/>
              <a:t>題目</a:t>
            </a:r>
          </a:p>
        </p:txBody>
      </p: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C23E423D-6828-46E2-841C-ADF1AC7FE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754726"/>
          </a:xfrm>
        </p:spPr>
        <p:txBody>
          <a:bodyPr/>
          <a:lstStyle/>
          <a:p>
            <a:r>
              <a:rPr lang="en-US" altLang="zh-TW"/>
              <a:t>Curry </a:t>
            </a:r>
            <a:r>
              <a:rPr lang="zh-TW" altLang="en-US"/>
              <a:t>要寄一封 </a:t>
            </a:r>
            <a:r>
              <a:rPr lang="en-US" altLang="zh-TW"/>
              <a:t>Email </a:t>
            </a:r>
            <a:r>
              <a:rPr lang="zh-TW" altLang="en-US"/>
              <a:t>給所有隊友，但只能發給一個人。</a:t>
            </a:r>
            <a:endParaRPr lang="en-US" altLang="zh-TW"/>
          </a:p>
          <a:p>
            <a:r>
              <a:rPr lang="zh-TW" altLang="en-US"/>
              <a:t>他知道誰會把信轉寄給誰。</a:t>
            </a:r>
            <a:endParaRPr lang="en-US" altLang="zh-TW"/>
          </a:p>
          <a:p>
            <a:r>
              <a:rPr lang="zh-TW" altLang="en-US"/>
              <a:t>他該寄給誰才能讓最多隊友看到這封信？</a:t>
            </a:r>
            <a:endParaRPr lang="en-US" altLang="zh-TW"/>
          </a:p>
          <a:p>
            <a:r>
              <a:rPr lang="zh-TW" altLang="en-US"/>
              <a:t>範例：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48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A3E464-B57C-49BB-BAF8-656B6263C27C}"/>
              </a:ext>
            </a:extLst>
          </p:cNvPr>
          <p:cNvSpPr txBox="1"/>
          <p:nvPr/>
        </p:nvSpPr>
        <p:spPr>
          <a:xfrm>
            <a:off x="695325" y="3756213"/>
            <a:ext cx="5400675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若規則為：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 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 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4 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3 &gt; 2</a:t>
            </a:r>
          </a:p>
          <a:p>
            <a:r>
              <a:rPr lang="zh-TW" altLang="en-US" dirty="0"/>
              <a:t>則把信寄給  </a:t>
            </a:r>
            <a:r>
              <a:rPr lang="en-US" altLang="zh-TW" dirty="0"/>
              <a:t>4 </a:t>
            </a:r>
            <a:r>
              <a:rPr lang="zh-TW" altLang="en-US" dirty="0"/>
              <a:t>號可以讓最多隊友看到。</a:t>
            </a:r>
            <a:endParaRPr lang="en-US" altLang="zh-TW" dirty="0"/>
          </a:p>
          <a:p>
            <a:r>
              <a:rPr lang="en-US" altLang="zh-TW" dirty="0"/>
              <a:t>( 4&gt;3, 3&gt;2, 2&gt;1, </a:t>
            </a:r>
            <a:r>
              <a:rPr lang="zh-TW" altLang="en-US" dirty="0"/>
              <a:t>共 </a:t>
            </a:r>
            <a:r>
              <a:rPr lang="en-US" altLang="zh-TW" dirty="0"/>
              <a:t>4 </a:t>
            </a:r>
            <a:r>
              <a:rPr lang="zh-TW" altLang="en-US" dirty="0"/>
              <a:t>人 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30C94DC-1715-42C3-BAEF-1D96C676BA56}"/>
              </a:ext>
            </a:extLst>
          </p:cNvPr>
          <p:cNvSpPr txBox="1"/>
          <p:nvPr/>
        </p:nvSpPr>
        <p:spPr>
          <a:xfrm>
            <a:off x="6096000" y="3756213"/>
            <a:ext cx="5400675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若規則為：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 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 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5 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3 &gt;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4 &gt; 5</a:t>
            </a:r>
          </a:p>
          <a:p>
            <a:r>
              <a:rPr lang="zh-TW" altLang="en-US" dirty="0"/>
              <a:t>則把信寄給  </a:t>
            </a:r>
            <a:r>
              <a:rPr lang="en-US" altLang="zh-TW" dirty="0"/>
              <a:t>5 </a:t>
            </a:r>
            <a:r>
              <a:rPr lang="zh-TW" altLang="en-US" dirty="0"/>
              <a:t>號可以讓最多隊友看到。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( 5&gt;3, 3&gt;4, 4&gt;5, </a:t>
            </a:r>
            <a:r>
              <a:rPr lang="zh-TW" altLang="en-US" dirty="0"/>
              <a:t>共 </a:t>
            </a:r>
            <a:r>
              <a:rPr lang="en-US" altLang="zh-TW" dirty="0"/>
              <a:t>3 </a:t>
            </a:r>
            <a:r>
              <a:rPr lang="zh-TW" altLang="en-US" dirty="0"/>
              <a:t>人 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&gt;</a:t>
            </a:r>
            <a:r>
              <a:rPr lang="zh-TW" altLang="en-US" dirty="0"/>
              <a:t> 寄給 </a:t>
            </a:r>
            <a:r>
              <a:rPr lang="en-US" altLang="zh-TW" dirty="0"/>
              <a:t>3 </a:t>
            </a:r>
            <a:r>
              <a:rPr lang="zh-TW" altLang="en-US" dirty="0"/>
              <a:t>號和 </a:t>
            </a:r>
            <a:r>
              <a:rPr lang="en-US" altLang="zh-TW" dirty="0"/>
              <a:t>4 </a:t>
            </a:r>
            <a:r>
              <a:rPr lang="zh-TW" altLang="en-US" dirty="0"/>
              <a:t>號也可以讓最多隊友看到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17508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 dirty="0"/>
              <a:t>Curry </a:t>
            </a:r>
            <a:r>
              <a:rPr lang="zh-TW" altLang="en-US" dirty="0"/>
              <a:t>寄信 </a:t>
            </a:r>
            <a:r>
              <a:rPr lang="en-US" altLang="zh-TW" dirty="0"/>
              <a:t>- </a:t>
            </a:r>
            <a:r>
              <a:rPr lang="zh-TW" altLang="en-US" dirty="0"/>
              <a:t>方法</a:t>
            </a:r>
          </a:p>
        </p:txBody>
      </p: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C23E423D-6828-46E2-841C-ADF1AC7FE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6"/>
            <a:ext cx="10801350" cy="549138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記錄每個節點能走訪哪些節點，並將節點串聯記錄起來組成一棵樹。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先前已經走過的節點不重複走訪。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將節點的子節點做聯集，即為該節點能走訪的節點。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能走訪最多節點的即為結果。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49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0D03209-0B27-4F31-B293-248652E3E5C0}"/>
              </a:ext>
            </a:extLst>
          </p:cNvPr>
          <p:cNvSpPr txBox="1"/>
          <p:nvPr/>
        </p:nvSpPr>
        <p:spPr>
          <a:xfrm>
            <a:off x="1313448" y="4133531"/>
            <a:ext cx="4175613" cy="2308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若規則為：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 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 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4 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3 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 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4 &gt; 5</a:t>
            </a:r>
          </a:p>
          <a:p>
            <a:r>
              <a:rPr lang="zh-TW" altLang="en-US" dirty="0"/>
              <a:t>則把信寄給  </a:t>
            </a:r>
            <a:r>
              <a:rPr lang="en-US" altLang="zh-TW" dirty="0"/>
              <a:t>4 </a:t>
            </a:r>
            <a:r>
              <a:rPr lang="zh-TW" altLang="en-US" dirty="0"/>
              <a:t>號可以讓最多隊友看到。</a:t>
            </a:r>
          </a:p>
        </p:txBody>
      </p:sp>
      <p:grpSp>
        <p:nvGrpSpPr>
          <p:cNvPr id="238" name="群組 237">
            <a:extLst>
              <a:ext uri="{FF2B5EF4-FFF2-40B4-BE49-F238E27FC236}">
                <a16:creationId xmlns:a16="http://schemas.microsoft.com/office/drawing/2014/main" id="{ED6741DD-4A15-418C-BD8C-85196D651AB1}"/>
              </a:ext>
            </a:extLst>
          </p:cNvPr>
          <p:cNvGrpSpPr/>
          <p:nvPr/>
        </p:nvGrpSpPr>
        <p:grpSpPr>
          <a:xfrm>
            <a:off x="6229004" y="3672664"/>
            <a:ext cx="5146497" cy="2486897"/>
            <a:chOff x="2167792" y="1421901"/>
            <a:chExt cx="9170380" cy="4431323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69A18CF3-EE1A-4B73-BEFF-1B0B2461F436}"/>
                </a:ext>
              </a:extLst>
            </p:cNvPr>
            <p:cNvSpPr/>
            <p:nvPr/>
          </p:nvSpPr>
          <p:spPr>
            <a:xfrm>
              <a:off x="5714019" y="1421901"/>
              <a:ext cx="738558" cy="4923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Start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79D0F6E1-E616-45B0-807C-39003B6A3E15}"/>
                </a:ext>
              </a:extLst>
            </p:cNvPr>
            <p:cNvSpPr/>
            <p:nvPr/>
          </p:nvSpPr>
          <p:spPr>
            <a:xfrm>
              <a:off x="3709374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1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105D1AB9-5485-4C51-A21E-5F011DE4B504}"/>
                </a:ext>
              </a:extLst>
            </p:cNvPr>
            <p:cNvSpPr/>
            <p:nvPr/>
          </p:nvSpPr>
          <p:spPr>
            <a:xfrm>
              <a:off x="5136661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2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B25321FD-5156-4163-A8C7-83DE15729B13}"/>
                </a:ext>
              </a:extLst>
            </p:cNvPr>
            <p:cNvSpPr/>
            <p:nvPr/>
          </p:nvSpPr>
          <p:spPr>
            <a:xfrm>
              <a:off x="6563948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3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9F57F485-EE03-428A-B232-6B3CD6C2290F}"/>
                </a:ext>
              </a:extLst>
            </p:cNvPr>
            <p:cNvSpPr/>
            <p:nvPr/>
          </p:nvSpPr>
          <p:spPr>
            <a:xfrm>
              <a:off x="7991235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4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C5EA4F45-8622-4B26-AAFB-B56880B7F07E}"/>
                </a:ext>
              </a:extLst>
            </p:cNvPr>
            <p:cNvSpPr/>
            <p:nvPr/>
          </p:nvSpPr>
          <p:spPr>
            <a:xfrm>
              <a:off x="3597030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1, 3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599F9966-8189-4CFD-A4E7-38DA6D3A6369}"/>
                </a:ext>
              </a:extLst>
            </p:cNvPr>
            <p:cNvSpPr/>
            <p:nvPr/>
          </p:nvSpPr>
          <p:spPr>
            <a:xfrm>
              <a:off x="2167792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1, 2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4B15A9EA-6915-4FCC-AE2E-242ED00D9F88}"/>
                </a:ext>
              </a:extLst>
            </p:cNvPr>
            <p:cNvSpPr/>
            <p:nvPr/>
          </p:nvSpPr>
          <p:spPr>
            <a:xfrm>
              <a:off x="5025291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2, 1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5196F823-41B7-4420-98CC-E7600E81CE72}"/>
                </a:ext>
              </a:extLst>
            </p:cNvPr>
            <p:cNvSpPr/>
            <p:nvPr/>
          </p:nvSpPr>
          <p:spPr>
            <a:xfrm>
              <a:off x="6452577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3, 2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1E37E6A8-42DD-412F-ADD2-143B8B8D54C6}"/>
                </a:ext>
              </a:extLst>
            </p:cNvPr>
            <p:cNvSpPr/>
            <p:nvPr/>
          </p:nvSpPr>
          <p:spPr>
            <a:xfrm>
              <a:off x="7880838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4, 3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AB098A7F-A190-485A-AF3E-990F0C754ABE}"/>
                </a:ext>
              </a:extLst>
            </p:cNvPr>
            <p:cNvSpPr/>
            <p:nvPr/>
          </p:nvSpPr>
          <p:spPr>
            <a:xfrm>
              <a:off x="9309099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4, 5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A1A59D25-18ED-4246-A197-9653695177AF}"/>
                </a:ext>
              </a:extLst>
            </p:cNvPr>
            <p:cNvSpPr/>
            <p:nvPr/>
          </p:nvSpPr>
          <p:spPr>
            <a:xfrm>
              <a:off x="3491522" y="4367324"/>
              <a:ext cx="926124" cy="4923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1, 3, 2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D7869D0C-D7EF-4278-A998-577C6E666ABB}"/>
                </a:ext>
              </a:extLst>
            </p:cNvPr>
            <p:cNvSpPr/>
            <p:nvPr/>
          </p:nvSpPr>
          <p:spPr>
            <a:xfrm>
              <a:off x="4919783" y="4367324"/>
              <a:ext cx="926124" cy="4923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2, 1, 3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3EA8AA64-3684-4D61-A735-3A36C1D9525B}"/>
                </a:ext>
              </a:extLst>
            </p:cNvPr>
            <p:cNvSpPr/>
            <p:nvPr/>
          </p:nvSpPr>
          <p:spPr>
            <a:xfrm>
              <a:off x="6347069" y="4367324"/>
              <a:ext cx="926124" cy="4923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3, 2, 1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BDBA0E41-D9FF-4DAF-B3F2-82E8E75F735C}"/>
                </a:ext>
              </a:extLst>
            </p:cNvPr>
            <p:cNvSpPr/>
            <p:nvPr/>
          </p:nvSpPr>
          <p:spPr>
            <a:xfrm>
              <a:off x="7775330" y="4367324"/>
              <a:ext cx="926124" cy="4923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4, 3, 2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4984EFD8-56AA-40A6-9838-C77444162DAD}"/>
                </a:ext>
              </a:extLst>
            </p:cNvPr>
            <p:cNvSpPr/>
            <p:nvPr/>
          </p:nvSpPr>
          <p:spPr>
            <a:xfrm>
              <a:off x="7602416" y="5360855"/>
              <a:ext cx="1271952" cy="4923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4, 3, 2, 1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21" name="接點: 弧形 220">
              <a:extLst>
                <a:ext uri="{FF2B5EF4-FFF2-40B4-BE49-F238E27FC236}">
                  <a16:creationId xmlns:a16="http://schemas.microsoft.com/office/drawing/2014/main" id="{26BF6063-0D39-4173-81A0-9106C49B988F}"/>
                </a:ext>
              </a:extLst>
            </p:cNvPr>
            <p:cNvCxnSpPr>
              <a:cxnSpLocks/>
              <a:stCxn id="205" idx="2"/>
              <a:endCxn id="206" idx="0"/>
            </p:cNvCxnSpPr>
            <p:nvPr/>
          </p:nvCxnSpPr>
          <p:spPr>
            <a:xfrm rot="5400000">
              <a:off x="4786433" y="1083397"/>
              <a:ext cx="465992" cy="2127739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接點: 弧形 221">
              <a:extLst>
                <a:ext uri="{FF2B5EF4-FFF2-40B4-BE49-F238E27FC236}">
                  <a16:creationId xmlns:a16="http://schemas.microsoft.com/office/drawing/2014/main" id="{CCA12A0C-496F-45CF-AAFE-2FCFE22FA01C}"/>
                </a:ext>
              </a:extLst>
            </p:cNvPr>
            <p:cNvCxnSpPr>
              <a:cxnSpLocks/>
              <a:stCxn id="205" idx="2"/>
              <a:endCxn id="207" idx="0"/>
            </p:cNvCxnSpPr>
            <p:nvPr/>
          </p:nvCxnSpPr>
          <p:spPr>
            <a:xfrm rot="5400000">
              <a:off x="5500076" y="1797040"/>
              <a:ext cx="465992" cy="70045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接點: 弧形 222">
              <a:extLst>
                <a:ext uri="{FF2B5EF4-FFF2-40B4-BE49-F238E27FC236}">
                  <a16:creationId xmlns:a16="http://schemas.microsoft.com/office/drawing/2014/main" id="{5B3BC653-3396-41B4-9A50-A16A61DF801A}"/>
                </a:ext>
              </a:extLst>
            </p:cNvPr>
            <p:cNvCxnSpPr>
              <a:cxnSpLocks/>
              <a:stCxn id="205" idx="2"/>
              <a:endCxn id="208" idx="0"/>
            </p:cNvCxnSpPr>
            <p:nvPr/>
          </p:nvCxnSpPr>
          <p:spPr>
            <a:xfrm rot="16200000" flipH="1">
              <a:off x="6213719" y="1783848"/>
              <a:ext cx="465992" cy="726835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接點: 弧形 223">
              <a:extLst>
                <a:ext uri="{FF2B5EF4-FFF2-40B4-BE49-F238E27FC236}">
                  <a16:creationId xmlns:a16="http://schemas.microsoft.com/office/drawing/2014/main" id="{94D4EBEA-EFD2-44D5-B58B-550232CCD6CA}"/>
                </a:ext>
              </a:extLst>
            </p:cNvPr>
            <p:cNvCxnSpPr>
              <a:cxnSpLocks/>
              <a:stCxn id="205" idx="2"/>
              <a:endCxn id="209" idx="0"/>
            </p:cNvCxnSpPr>
            <p:nvPr/>
          </p:nvCxnSpPr>
          <p:spPr>
            <a:xfrm rot="16200000" flipH="1">
              <a:off x="6927363" y="1070205"/>
              <a:ext cx="465992" cy="215412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接點: 弧形 224">
              <a:extLst>
                <a:ext uri="{FF2B5EF4-FFF2-40B4-BE49-F238E27FC236}">
                  <a16:creationId xmlns:a16="http://schemas.microsoft.com/office/drawing/2014/main" id="{AD22D4BF-3FFD-4304-8207-77EA714BF589}"/>
                </a:ext>
              </a:extLst>
            </p:cNvPr>
            <p:cNvCxnSpPr>
              <a:stCxn id="206" idx="2"/>
              <a:endCxn id="210" idx="0"/>
            </p:cNvCxnSpPr>
            <p:nvPr/>
          </p:nvCxnSpPr>
          <p:spPr>
            <a:xfrm rot="5400000">
              <a:off x="3704491" y="3122725"/>
              <a:ext cx="501162" cy="975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接點: 弧形 225">
              <a:extLst>
                <a:ext uri="{FF2B5EF4-FFF2-40B4-BE49-F238E27FC236}">
                  <a16:creationId xmlns:a16="http://schemas.microsoft.com/office/drawing/2014/main" id="{B18AD6C7-254A-48FD-9C0D-4E863FAFDCB4}"/>
                </a:ext>
              </a:extLst>
            </p:cNvPr>
            <p:cNvCxnSpPr>
              <a:stCxn id="206" idx="2"/>
              <a:endCxn id="211" idx="0"/>
            </p:cNvCxnSpPr>
            <p:nvPr/>
          </p:nvCxnSpPr>
          <p:spPr>
            <a:xfrm rot="5400000">
              <a:off x="2989872" y="2408106"/>
              <a:ext cx="501162" cy="1430213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接點: 弧形 226">
              <a:extLst>
                <a:ext uri="{FF2B5EF4-FFF2-40B4-BE49-F238E27FC236}">
                  <a16:creationId xmlns:a16="http://schemas.microsoft.com/office/drawing/2014/main" id="{E2B3AEC5-B6C7-460F-9EB5-378C7532EA1A}"/>
                </a:ext>
              </a:extLst>
            </p:cNvPr>
            <p:cNvCxnSpPr>
              <a:stCxn id="207" idx="2"/>
              <a:endCxn id="212" idx="0"/>
            </p:cNvCxnSpPr>
            <p:nvPr/>
          </p:nvCxnSpPr>
          <p:spPr>
            <a:xfrm rot="5400000">
              <a:off x="5132265" y="3123212"/>
              <a:ext cx="501162" cy="1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接點: 弧形 227">
              <a:extLst>
                <a:ext uri="{FF2B5EF4-FFF2-40B4-BE49-F238E27FC236}">
                  <a16:creationId xmlns:a16="http://schemas.microsoft.com/office/drawing/2014/main" id="{9D8C4C0B-7897-4E5C-8992-4FA19CBCB3A1}"/>
                </a:ext>
              </a:extLst>
            </p:cNvPr>
            <p:cNvCxnSpPr>
              <a:stCxn id="208" idx="2"/>
              <a:endCxn id="213" idx="0"/>
            </p:cNvCxnSpPr>
            <p:nvPr/>
          </p:nvCxnSpPr>
          <p:spPr>
            <a:xfrm rot="5400000">
              <a:off x="6559551" y="3123211"/>
              <a:ext cx="501162" cy="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接點: 弧形 228">
              <a:extLst>
                <a:ext uri="{FF2B5EF4-FFF2-40B4-BE49-F238E27FC236}">
                  <a16:creationId xmlns:a16="http://schemas.microsoft.com/office/drawing/2014/main" id="{0414BD97-EC4F-4162-914B-A8FAD0F732B8}"/>
                </a:ext>
              </a:extLst>
            </p:cNvPr>
            <p:cNvCxnSpPr>
              <a:stCxn id="209" idx="2"/>
              <a:endCxn id="214" idx="0"/>
            </p:cNvCxnSpPr>
            <p:nvPr/>
          </p:nvCxnSpPr>
          <p:spPr>
            <a:xfrm rot="16200000" flipH="1">
              <a:off x="7987325" y="3122726"/>
              <a:ext cx="501162" cy="97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接點: 弧形 229">
              <a:extLst>
                <a:ext uri="{FF2B5EF4-FFF2-40B4-BE49-F238E27FC236}">
                  <a16:creationId xmlns:a16="http://schemas.microsoft.com/office/drawing/2014/main" id="{0DD3C4B8-E29B-4DF6-8C5D-971759FF2C4D}"/>
                </a:ext>
              </a:extLst>
            </p:cNvPr>
            <p:cNvCxnSpPr>
              <a:stCxn id="209" idx="2"/>
              <a:endCxn id="215" idx="0"/>
            </p:cNvCxnSpPr>
            <p:nvPr/>
          </p:nvCxnSpPr>
          <p:spPr>
            <a:xfrm rot="16200000" flipH="1">
              <a:off x="8701455" y="2408595"/>
              <a:ext cx="501162" cy="1429233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接點: 弧形 230">
              <a:extLst>
                <a:ext uri="{FF2B5EF4-FFF2-40B4-BE49-F238E27FC236}">
                  <a16:creationId xmlns:a16="http://schemas.microsoft.com/office/drawing/2014/main" id="{212297C6-DD6B-4420-8892-157E3355C3D5}"/>
                </a:ext>
              </a:extLst>
            </p:cNvPr>
            <p:cNvCxnSpPr>
              <a:stCxn id="210" idx="2"/>
              <a:endCxn id="216" idx="0"/>
            </p:cNvCxnSpPr>
            <p:nvPr/>
          </p:nvCxnSpPr>
          <p:spPr>
            <a:xfrm rot="5400000">
              <a:off x="3704003" y="4116743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接點: 弧形 231">
              <a:extLst>
                <a:ext uri="{FF2B5EF4-FFF2-40B4-BE49-F238E27FC236}">
                  <a16:creationId xmlns:a16="http://schemas.microsoft.com/office/drawing/2014/main" id="{43DE5C8E-2CAF-42E2-84DA-2337CDEB8160}"/>
                </a:ext>
              </a:extLst>
            </p:cNvPr>
            <p:cNvCxnSpPr>
              <a:stCxn id="212" idx="2"/>
              <a:endCxn id="217" idx="0"/>
            </p:cNvCxnSpPr>
            <p:nvPr/>
          </p:nvCxnSpPr>
          <p:spPr>
            <a:xfrm rot="5400000">
              <a:off x="5132264" y="4116743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接點: 弧形 232">
              <a:extLst>
                <a:ext uri="{FF2B5EF4-FFF2-40B4-BE49-F238E27FC236}">
                  <a16:creationId xmlns:a16="http://schemas.microsoft.com/office/drawing/2014/main" id="{2F4CEF97-EAD2-4860-8E02-ECF3A096CD2B}"/>
                </a:ext>
              </a:extLst>
            </p:cNvPr>
            <p:cNvCxnSpPr>
              <a:stCxn id="213" idx="2"/>
              <a:endCxn id="218" idx="0"/>
            </p:cNvCxnSpPr>
            <p:nvPr/>
          </p:nvCxnSpPr>
          <p:spPr>
            <a:xfrm rot="5400000">
              <a:off x="6559550" y="4116743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接點: 弧形 233">
              <a:extLst>
                <a:ext uri="{FF2B5EF4-FFF2-40B4-BE49-F238E27FC236}">
                  <a16:creationId xmlns:a16="http://schemas.microsoft.com/office/drawing/2014/main" id="{D66D04D0-0B9F-4D11-9D5A-7ADD2392480E}"/>
                </a:ext>
              </a:extLst>
            </p:cNvPr>
            <p:cNvCxnSpPr>
              <a:stCxn id="214" idx="2"/>
              <a:endCxn id="219" idx="0"/>
            </p:cNvCxnSpPr>
            <p:nvPr/>
          </p:nvCxnSpPr>
          <p:spPr>
            <a:xfrm rot="5400000">
              <a:off x="7987811" y="4116743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接點: 弧形 234">
              <a:extLst>
                <a:ext uri="{FF2B5EF4-FFF2-40B4-BE49-F238E27FC236}">
                  <a16:creationId xmlns:a16="http://schemas.microsoft.com/office/drawing/2014/main" id="{3B1D1621-3498-4C1F-A7F0-349E6A33C275}"/>
                </a:ext>
              </a:extLst>
            </p:cNvPr>
            <p:cNvCxnSpPr>
              <a:stCxn id="219" idx="2"/>
              <a:endCxn id="220" idx="0"/>
            </p:cNvCxnSpPr>
            <p:nvPr/>
          </p:nvCxnSpPr>
          <p:spPr>
            <a:xfrm rot="5400000">
              <a:off x="7987811" y="5110274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75B6B597-3828-4E89-B0D2-EA319BA77C6B}"/>
                </a:ext>
              </a:extLst>
            </p:cNvPr>
            <p:cNvSpPr/>
            <p:nvPr/>
          </p:nvSpPr>
          <p:spPr>
            <a:xfrm>
              <a:off x="10845803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dirty="0">
                  <a:solidFill>
                    <a:schemeClr val="bg1"/>
                  </a:solidFill>
                </a:rPr>
                <a:t>5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37" name="接點: 弧形 236">
              <a:extLst>
                <a:ext uri="{FF2B5EF4-FFF2-40B4-BE49-F238E27FC236}">
                  <a16:creationId xmlns:a16="http://schemas.microsoft.com/office/drawing/2014/main" id="{B3B4CC37-7AD2-4B15-9DC3-CCDFFFE255D7}"/>
                </a:ext>
              </a:extLst>
            </p:cNvPr>
            <p:cNvCxnSpPr>
              <a:cxnSpLocks/>
              <a:stCxn id="205" idx="2"/>
              <a:endCxn id="236" idx="0"/>
            </p:cNvCxnSpPr>
            <p:nvPr/>
          </p:nvCxnSpPr>
          <p:spPr>
            <a:xfrm rot="16200000" flipH="1">
              <a:off x="8354647" y="-357079"/>
              <a:ext cx="465992" cy="500869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9805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zh-TW" altLang="en-US" dirty="0"/>
              <a:t>青蛙換位 </a:t>
            </a:r>
            <a:r>
              <a:rPr lang="en-US" altLang="zh-TW" dirty="0"/>
              <a:t>– </a:t>
            </a:r>
            <a:r>
              <a:rPr lang="zh-TW" altLang="en-US" dirty="0"/>
              <a:t>題目</a:t>
            </a:r>
          </a:p>
        </p:txBody>
      </p: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C23E423D-6828-46E2-841C-ADF1AC7F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青蛙換位問題</a:t>
            </a:r>
            <a:endParaRPr lang="en-US" altLang="zh-TW"/>
          </a:p>
          <a:p>
            <a:r>
              <a:rPr lang="zh-TW" altLang="en-US"/>
              <a:t>範例：</a:t>
            </a:r>
            <a:r>
              <a:rPr lang="en-US" altLang="zh-TW"/>
              <a:t>XXXX_YYYY    </a:t>
            </a:r>
            <a:r>
              <a:rPr lang="zh-TW" altLang="en-US"/>
              <a:t>    </a:t>
            </a:r>
            <a:r>
              <a:rPr lang="en-US" altLang="zh-TW"/>
              <a:t>YYYY_XXXX</a:t>
            </a:r>
          </a:p>
          <a:p>
            <a:r>
              <a:rPr lang="zh-TW" altLang="en-US"/>
              <a:t>規則：</a:t>
            </a:r>
            <a:endParaRPr lang="en-US" altLang="zh-TW"/>
          </a:p>
          <a:p>
            <a:pPr marL="914400" lvl="1" indent="-457200">
              <a:buFont typeface="+mj-lt"/>
              <a:buAutoNum type="arabicPeriod"/>
            </a:pPr>
            <a:r>
              <a:rPr lang="zh-TW" altLang="en-US"/>
              <a:t>前方的石頭是空的 青蛙可以跳到石頭上</a:t>
            </a:r>
            <a:endParaRPr lang="en-US" altLang="zh-TW"/>
          </a:p>
          <a:p>
            <a:pPr marL="914400" lvl="1" indent="-457200">
              <a:buFont typeface="+mj-lt"/>
              <a:buAutoNum type="arabicPeriod"/>
            </a:pPr>
            <a:r>
              <a:rPr lang="zh-TW" altLang="en-US"/>
              <a:t>青蛙可以越過前一隻青蛙跳到前方的空石頭上</a:t>
            </a:r>
            <a:endParaRPr lang="en-US" altLang="zh-TW"/>
          </a:p>
          <a:p>
            <a:pPr marL="914400" lvl="1" indent="-457200">
              <a:buFont typeface="+mj-lt"/>
              <a:buAutoNum type="arabicPeriod"/>
            </a:pPr>
            <a:r>
              <a:rPr lang="zh-TW" altLang="en-US"/>
              <a:t>左邊的青蛙只能向右側前進 右邊的青蛙只能向左側前進</a:t>
            </a:r>
            <a:endParaRPr lang="en-US" altLang="zh-TW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0F389159-D807-4670-85EE-573A507C3B4C}"/>
              </a:ext>
            </a:extLst>
          </p:cNvPr>
          <p:cNvSpPr/>
          <p:nvPr/>
        </p:nvSpPr>
        <p:spPr>
          <a:xfrm>
            <a:off x="4401670" y="1766047"/>
            <a:ext cx="385482" cy="367553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3346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 dirty="0"/>
              <a:t>Curry </a:t>
            </a:r>
            <a:r>
              <a:rPr lang="zh-TW" altLang="en-US" dirty="0"/>
              <a:t>寄信 </a:t>
            </a:r>
            <a:r>
              <a:rPr lang="en-US" altLang="zh-TW" dirty="0"/>
              <a:t>– </a:t>
            </a:r>
            <a:r>
              <a:rPr lang="zh-TW" altLang="en-US" dirty="0"/>
              <a:t>建樹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50</a:t>
            </a:fld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B7E8AC-049D-40B3-8AE7-DFA7DA9C473E}"/>
              </a:ext>
            </a:extLst>
          </p:cNvPr>
          <p:cNvSpPr/>
          <p:nvPr/>
        </p:nvSpPr>
        <p:spPr>
          <a:xfrm>
            <a:off x="5714019" y="1421901"/>
            <a:ext cx="738558" cy="4923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Start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4831799-7FFF-4968-B587-8A2D94269C33}"/>
              </a:ext>
            </a:extLst>
          </p:cNvPr>
          <p:cNvSpPr/>
          <p:nvPr/>
        </p:nvSpPr>
        <p:spPr>
          <a:xfrm>
            <a:off x="3709374" y="2380262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2F9740-B1AD-427E-8E7F-88437C95827C}"/>
              </a:ext>
            </a:extLst>
          </p:cNvPr>
          <p:cNvSpPr/>
          <p:nvPr/>
        </p:nvSpPr>
        <p:spPr>
          <a:xfrm>
            <a:off x="5136661" y="2380262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E49039-DAF6-41F7-A5DA-1419396C867B}"/>
              </a:ext>
            </a:extLst>
          </p:cNvPr>
          <p:cNvSpPr/>
          <p:nvPr/>
        </p:nvSpPr>
        <p:spPr>
          <a:xfrm>
            <a:off x="6563948" y="2380262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08DD3E6-EBA7-43E2-81BA-14BB6D572E13}"/>
              </a:ext>
            </a:extLst>
          </p:cNvPr>
          <p:cNvSpPr/>
          <p:nvPr/>
        </p:nvSpPr>
        <p:spPr>
          <a:xfrm>
            <a:off x="7991235" y="2380262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B27800-6F83-40E5-95EE-9BFA4EDD1231}"/>
              </a:ext>
            </a:extLst>
          </p:cNvPr>
          <p:cNvSpPr/>
          <p:nvPr/>
        </p:nvSpPr>
        <p:spPr>
          <a:xfrm>
            <a:off x="3597030" y="3373793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1, 3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D04BB9-45A4-4A96-9FC1-2BAD16E1E9ED}"/>
              </a:ext>
            </a:extLst>
          </p:cNvPr>
          <p:cNvSpPr/>
          <p:nvPr/>
        </p:nvSpPr>
        <p:spPr>
          <a:xfrm>
            <a:off x="2167792" y="3373793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1, 2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8A79316-7EEA-4C2D-B43B-E54DCDC374DA}"/>
              </a:ext>
            </a:extLst>
          </p:cNvPr>
          <p:cNvSpPr/>
          <p:nvPr/>
        </p:nvSpPr>
        <p:spPr>
          <a:xfrm>
            <a:off x="5025291" y="3373793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2, 1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E360D8-3868-4050-862A-C5928E604256}"/>
              </a:ext>
            </a:extLst>
          </p:cNvPr>
          <p:cNvSpPr/>
          <p:nvPr/>
        </p:nvSpPr>
        <p:spPr>
          <a:xfrm>
            <a:off x="6452577" y="3373793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3, 2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187161F-979B-4AE8-952A-195D10080E0F}"/>
              </a:ext>
            </a:extLst>
          </p:cNvPr>
          <p:cNvSpPr/>
          <p:nvPr/>
        </p:nvSpPr>
        <p:spPr>
          <a:xfrm>
            <a:off x="7880838" y="3373793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AADFABF-4709-4A68-B10A-2F9C5DC84973}"/>
              </a:ext>
            </a:extLst>
          </p:cNvPr>
          <p:cNvSpPr/>
          <p:nvPr/>
        </p:nvSpPr>
        <p:spPr>
          <a:xfrm>
            <a:off x="9309099" y="3373793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ED357A5-A5CE-4992-835F-A0A0DBBF8DBE}"/>
              </a:ext>
            </a:extLst>
          </p:cNvPr>
          <p:cNvSpPr/>
          <p:nvPr/>
        </p:nvSpPr>
        <p:spPr>
          <a:xfrm>
            <a:off x="3491522" y="4367324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1, 3, 2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13C3F4-8DCD-4F0B-A292-DA030937F8FA}"/>
              </a:ext>
            </a:extLst>
          </p:cNvPr>
          <p:cNvSpPr/>
          <p:nvPr/>
        </p:nvSpPr>
        <p:spPr>
          <a:xfrm>
            <a:off x="4919783" y="4367324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2, 1, 3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2CBFEE7-0B6B-44C0-BB22-F41300FB3FF8}"/>
              </a:ext>
            </a:extLst>
          </p:cNvPr>
          <p:cNvSpPr/>
          <p:nvPr/>
        </p:nvSpPr>
        <p:spPr>
          <a:xfrm>
            <a:off x="6347069" y="4367324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3, 2, 1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2A42932-F3FD-4A07-AC39-EED4F1FC3D7E}"/>
              </a:ext>
            </a:extLst>
          </p:cNvPr>
          <p:cNvSpPr/>
          <p:nvPr/>
        </p:nvSpPr>
        <p:spPr>
          <a:xfrm>
            <a:off x="7775330" y="4367324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4, 3, 2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B886BEB-AECF-4C29-9A7D-A8314B693489}"/>
              </a:ext>
            </a:extLst>
          </p:cNvPr>
          <p:cNvSpPr/>
          <p:nvPr/>
        </p:nvSpPr>
        <p:spPr>
          <a:xfrm>
            <a:off x="7602416" y="5360855"/>
            <a:ext cx="1271952" cy="4923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4, 3, 2, 1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247293AB-CAED-4E98-9307-D879FA111C69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rot="5400000">
            <a:off x="4786433" y="1083397"/>
            <a:ext cx="465992" cy="2127739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弧形 33">
            <a:extLst>
              <a:ext uri="{FF2B5EF4-FFF2-40B4-BE49-F238E27FC236}">
                <a16:creationId xmlns:a16="http://schemas.microsoft.com/office/drawing/2014/main" id="{DD8A9282-317F-4742-B956-FFF1EE071840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5400000">
            <a:off x="5500076" y="1797040"/>
            <a:ext cx="465992" cy="700452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接點: 弧形 35">
            <a:extLst>
              <a:ext uri="{FF2B5EF4-FFF2-40B4-BE49-F238E27FC236}">
                <a16:creationId xmlns:a16="http://schemas.microsoft.com/office/drawing/2014/main" id="{2B41ED46-E891-4F52-A06A-3648D42A0542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rot="16200000" flipH="1">
            <a:off x="6213719" y="1783848"/>
            <a:ext cx="465992" cy="726835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弧形 37">
            <a:extLst>
              <a:ext uri="{FF2B5EF4-FFF2-40B4-BE49-F238E27FC236}">
                <a16:creationId xmlns:a16="http://schemas.microsoft.com/office/drawing/2014/main" id="{85B247D3-40A1-4308-86E1-C55DDD28FDED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rot="16200000" flipH="1">
            <a:off x="6927363" y="1070205"/>
            <a:ext cx="465992" cy="2154122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接點: 弧形 39">
            <a:extLst>
              <a:ext uri="{FF2B5EF4-FFF2-40B4-BE49-F238E27FC236}">
                <a16:creationId xmlns:a16="http://schemas.microsoft.com/office/drawing/2014/main" id="{99A03CCC-5699-418A-BAEF-E253DB1DE4EE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 rot="5400000">
            <a:off x="3704491" y="3122725"/>
            <a:ext cx="501162" cy="975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接點: 弧形 41">
            <a:extLst>
              <a:ext uri="{FF2B5EF4-FFF2-40B4-BE49-F238E27FC236}">
                <a16:creationId xmlns:a16="http://schemas.microsoft.com/office/drawing/2014/main" id="{7777DEF6-5465-46A7-8A11-98EBEF9F63F2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rot="5400000">
            <a:off x="2989872" y="2408106"/>
            <a:ext cx="501162" cy="143021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接點: 弧形 43">
            <a:extLst>
              <a:ext uri="{FF2B5EF4-FFF2-40B4-BE49-F238E27FC236}">
                <a16:creationId xmlns:a16="http://schemas.microsoft.com/office/drawing/2014/main" id="{ADD133FE-471C-4AA4-A86D-70C197EBD09A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rot="5400000">
            <a:off x="5132265" y="3123212"/>
            <a:ext cx="501162" cy="1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接點: 弧形 45">
            <a:extLst>
              <a:ext uri="{FF2B5EF4-FFF2-40B4-BE49-F238E27FC236}">
                <a16:creationId xmlns:a16="http://schemas.microsoft.com/office/drawing/2014/main" id="{63504479-DD85-414F-B31F-31A80F6AA418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 rot="5400000">
            <a:off x="6559551" y="3123211"/>
            <a:ext cx="501162" cy="2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DFF18444-4E6E-40E9-B462-E33EE8067DAB}"/>
              </a:ext>
            </a:extLst>
          </p:cNvPr>
          <p:cNvCxnSpPr>
            <a:stCxn id="13" idx="2"/>
            <a:endCxn id="23" idx="0"/>
          </p:cNvCxnSpPr>
          <p:nvPr/>
        </p:nvCxnSpPr>
        <p:spPr>
          <a:xfrm rot="16200000" flipH="1">
            <a:off x="7987325" y="3122726"/>
            <a:ext cx="501162" cy="972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接點: 弧形 49">
            <a:extLst>
              <a:ext uri="{FF2B5EF4-FFF2-40B4-BE49-F238E27FC236}">
                <a16:creationId xmlns:a16="http://schemas.microsoft.com/office/drawing/2014/main" id="{64E375DC-17AD-4738-A12E-DD40BBC2AB74}"/>
              </a:ext>
            </a:extLst>
          </p:cNvPr>
          <p:cNvCxnSpPr>
            <a:stCxn id="13" idx="2"/>
            <a:endCxn id="24" idx="0"/>
          </p:cNvCxnSpPr>
          <p:nvPr/>
        </p:nvCxnSpPr>
        <p:spPr>
          <a:xfrm rot="16200000" flipH="1">
            <a:off x="8701455" y="2408595"/>
            <a:ext cx="501162" cy="1429233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接點: 弧形 51">
            <a:extLst>
              <a:ext uri="{FF2B5EF4-FFF2-40B4-BE49-F238E27FC236}">
                <a16:creationId xmlns:a16="http://schemas.microsoft.com/office/drawing/2014/main" id="{6C4AEC86-41C0-4F84-95C8-27CDBCBB7852}"/>
              </a:ext>
            </a:extLst>
          </p:cNvPr>
          <p:cNvCxnSpPr>
            <a:stCxn id="19" idx="2"/>
            <a:endCxn id="25" idx="0"/>
          </p:cNvCxnSpPr>
          <p:nvPr/>
        </p:nvCxnSpPr>
        <p:spPr>
          <a:xfrm rot="5400000">
            <a:off x="3704003" y="4116743"/>
            <a:ext cx="501162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接點: 弧形 53">
            <a:extLst>
              <a:ext uri="{FF2B5EF4-FFF2-40B4-BE49-F238E27FC236}">
                <a16:creationId xmlns:a16="http://schemas.microsoft.com/office/drawing/2014/main" id="{42C5EB2A-731B-4912-B160-7EFEC3534620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 rot="5400000">
            <a:off x="5132264" y="4116743"/>
            <a:ext cx="501162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接點: 弧形 55">
            <a:extLst>
              <a:ext uri="{FF2B5EF4-FFF2-40B4-BE49-F238E27FC236}">
                <a16:creationId xmlns:a16="http://schemas.microsoft.com/office/drawing/2014/main" id="{935ADCF9-82AA-4917-9C80-75D15AED5C8F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 rot="5400000">
            <a:off x="6559550" y="4116743"/>
            <a:ext cx="501162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接點: 弧形 57">
            <a:extLst>
              <a:ext uri="{FF2B5EF4-FFF2-40B4-BE49-F238E27FC236}">
                <a16:creationId xmlns:a16="http://schemas.microsoft.com/office/drawing/2014/main" id="{91F298C0-B03E-4114-8065-502416D3A4C0}"/>
              </a:ext>
            </a:extLst>
          </p:cNvPr>
          <p:cNvCxnSpPr>
            <a:stCxn id="23" idx="2"/>
            <a:endCxn id="28" idx="0"/>
          </p:cNvCxnSpPr>
          <p:nvPr/>
        </p:nvCxnSpPr>
        <p:spPr>
          <a:xfrm rot="5400000">
            <a:off x="7987811" y="4116743"/>
            <a:ext cx="501162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接點: 弧形 59">
            <a:extLst>
              <a:ext uri="{FF2B5EF4-FFF2-40B4-BE49-F238E27FC236}">
                <a16:creationId xmlns:a16="http://schemas.microsoft.com/office/drawing/2014/main" id="{4ECF6C42-7E69-4F00-B253-3BA1CEAEE12C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rot="5400000">
            <a:off x="7987811" y="5110274"/>
            <a:ext cx="501162" cy="12700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03F94035-FA1F-4C11-BE05-46B1629E5977}"/>
              </a:ext>
            </a:extLst>
          </p:cNvPr>
          <p:cNvSpPr txBox="1"/>
          <p:nvPr/>
        </p:nvSpPr>
        <p:spPr>
          <a:xfrm>
            <a:off x="800100" y="1062359"/>
            <a:ext cx="1148398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規則：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 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 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4 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3 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 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4 &gt; 5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3B5FB69-860F-4CC1-B460-D70350430357}"/>
              </a:ext>
            </a:extLst>
          </p:cNvPr>
          <p:cNvSpPr/>
          <p:nvPr/>
        </p:nvSpPr>
        <p:spPr>
          <a:xfrm>
            <a:off x="10845803" y="2380262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84" name="接點: 弧形 83">
            <a:extLst>
              <a:ext uri="{FF2B5EF4-FFF2-40B4-BE49-F238E27FC236}">
                <a16:creationId xmlns:a16="http://schemas.microsoft.com/office/drawing/2014/main" id="{C3D21516-0122-43B6-88CD-77B8BBB86E43}"/>
              </a:ext>
            </a:extLst>
          </p:cNvPr>
          <p:cNvCxnSpPr>
            <a:cxnSpLocks/>
            <a:stCxn id="3" idx="2"/>
            <a:endCxn id="83" idx="0"/>
          </p:cNvCxnSpPr>
          <p:nvPr/>
        </p:nvCxnSpPr>
        <p:spPr>
          <a:xfrm rot="16200000" flipH="1">
            <a:off x="8354647" y="-357079"/>
            <a:ext cx="465992" cy="500869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2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 dirty="0"/>
              <a:t>Curry </a:t>
            </a:r>
            <a:r>
              <a:rPr lang="zh-TW" altLang="en-US" dirty="0"/>
              <a:t>寄信</a:t>
            </a:r>
            <a:r>
              <a:rPr lang="en-US" altLang="zh-TW" dirty="0"/>
              <a:t> – </a:t>
            </a:r>
            <a:r>
              <a:rPr lang="zh-TW" altLang="en-US" dirty="0"/>
              <a:t>計算最大節點數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51</a:t>
            </a:fld>
            <a:endParaRPr lang="zh-TW" altLang="en-US"/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495EDDE0-D0DC-4D2D-977F-83D1877A3B63}"/>
              </a:ext>
            </a:extLst>
          </p:cNvPr>
          <p:cNvGrpSpPr/>
          <p:nvPr/>
        </p:nvGrpSpPr>
        <p:grpSpPr>
          <a:xfrm>
            <a:off x="692061" y="2199156"/>
            <a:ext cx="5333267" cy="2577149"/>
            <a:chOff x="2167792" y="1421901"/>
            <a:chExt cx="9170380" cy="4431323"/>
          </a:xfrm>
        </p:grpSpPr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C3F2A63-4F64-4EF9-A972-4181B5B92011}"/>
                </a:ext>
              </a:extLst>
            </p:cNvPr>
            <p:cNvSpPr/>
            <p:nvPr/>
          </p:nvSpPr>
          <p:spPr>
            <a:xfrm>
              <a:off x="5714019" y="1421901"/>
              <a:ext cx="738558" cy="49236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Start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4697952B-5EAA-4789-9FB3-DAAF0EE3DA6D}"/>
                </a:ext>
              </a:extLst>
            </p:cNvPr>
            <p:cNvSpPr/>
            <p:nvPr/>
          </p:nvSpPr>
          <p:spPr>
            <a:xfrm>
              <a:off x="3709374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1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DC65929-CF1E-42CD-9FEC-89F142A86684}"/>
                </a:ext>
              </a:extLst>
            </p:cNvPr>
            <p:cNvSpPr/>
            <p:nvPr/>
          </p:nvSpPr>
          <p:spPr>
            <a:xfrm>
              <a:off x="5136661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2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E7B1F7E6-5995-4B57-B3C7-60C9AA708D8E}"/>
                </a:ext>
              </a:extLst>
            </p:cNvPr>
            <p:cNvSpPr/>
            <p:nvPr/>
          </p:nvSpPr>
          <p:spPr>
            <a:xfrm>
              <a:off x="6563948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3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8657A002-7597-43D9-8B3A-3769E1B0C45E}"/>
                </a:ext>
              </a:extLst>
            </p:cNvPr>
            <p:cNvSpPr/>
            <p:nvPr/>
          </p:nvSpPr>
          <p:spPr>
            <a:xfrm>
              <a:off x="7991235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4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219863C-DC83-40D3-8A3C-3F20195863EC}"/>
                </a:ext>
              </a:extLst>
            </p:cNvPr>
            <p:cNvSpPr/>
            <p:nvPr/>
          </p:nvSpPr>
          <p:spPr>
            <a:xfrm>
              <a:off x="3597030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1, 3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3659205-8D12-4098-9236-66A4270B33C2}"/>
                </a:ext>
              </a:extLst>
            </p:cNvPr>
            <p:cNvSpPr/>
            <p:nvPr/>
          </p:nvSpPr>
          <p:spPr>
            <a:xfrm>
              <a:off x="2167792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1, 2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EBBA86C3-D3AD-44FF-B4B2-DF75BAAADF32}"/>
                </a:ext>
              </a:extLst>
            </p:cNvPr>
            <p:cNvSpPr/>
            <p:nvPr/>
          </p:nvSpPr>
          <p:spPr>
            <a:xfrm>
              <a:off x="5025291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2, 1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E95422D-5C70-4E68-A332-C9536EE0E4A1}"/>
                </a:ext>
              </a:extLst>
            </p:cNvPr>
            <p:cNvSpPr/>
            <p:nvPr/>
          </p:nvSpPr>
          <p:spPr>
            <a:xfrm>
              <a:off x="6452577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3, 2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B7B2D88E-DD6D-4430-9EC3-74C9ABE58F71}"/>
                </a:ext>
              </a:extLst>
            </p:cNvPr>
            <p:cNvSpPr/>
            <p:nvPr/>
          </p:nvSpPr>
          <p:spPr>
            <a:xfrm>
              <a:off x="7880838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4, 3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89432C43-36B5-4A87-B143-B2A8DFC82DFE}"/>
                </a:ext>
              </a:extLst>
            </p:cNvPr>
            <p:cNvSpPr/>
            <p:nvPr/>
          </p:nvSpPr>
          <p:spPr>
            <a:xfrm>
              <a:off x="9309099" y="3373793"/>
              <a:ext cx="715108" cy="49236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4, 5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1C4BC633-E3E0-40E7-84DD-A0C804C0619E}"/>
                </a:ext>
              </a:extLst>
            </p:cNvPr>
            <p:cNvSpPr/>
            <p:nvPr/>
          </p:nvSpPr>
          <p:spPr>
            <a:xfrm>
              <a:off x="3491522" y="4367324"/>
              <a:ext cx="926124" cy="4923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1, 3, 2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422E28E-A76C-4499-8747-27B5FD6B0916}"/>
                </a:ext>
              </a:extLst>
            </p:cNvPr>
            <p:cNvSpPr/>
            <p:nvPr/>
          </p:nvSpPr>
          <p:spPr>
            <a:xfrm>
              <a:off x="4919783" y="4367324"/>
              <a:ext cx="926124" cy="4923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2, 1, 3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88F293E-95E0-4113-B4A2-F0B1B5AD4C03}"/>
                </a:ext>
              </a:extLst>
            </p:cNvPr>
            <p:cNvSpPr/>
            <p:nvPr/>
          </p:nvSpPr>
          <p:spPr>
            <a:xfrm>
              <a:off x="6347069" y="4367324"/>
              <a:ext cx="926124" cy="4923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3, 2, 1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505CBC5-707B-436A-8E12-6749E36B3958}"/>
                </a:ext>
              </a:extLst>
            </p:cNvPr>
            <p:cNvSpPr/>
            <p:nvPr/>
          </p:nvSpPr>
          <p:spPr>
            <a:xfrm>
              <a:off x="7775330" y="4367324"/>
              <a:ext cx="926124" cy="49236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4, 3, 2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EB3E8E72-5393-43E7-AC0F-BDACEC93A6AA}"/>
                </a:ext>
              </a:extLst>
            </p:cNvPr>
            <p:cNvSpPr/>
            <p:nvPr/>
          </p:nvSpPr>
          <p:spPr>
            <a:xfrm>
              <a:off x="7602416" y="5360855"/>
              <a:ext cx="1271952" cy="4923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4, 3, 2, 1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06" name="接點: 弧形 105">
              <a:extLst>
                <a:ext uri="{FF2B5EF4-FFF2-40B4-BE49-F238E27FC236}">
                  <a16:creationId xmlns:a16="http://schemas.microsoft.com/office/drawing/2014/main" id="{1EEDCED2-4B04-4B92-80EC-AA053279A68E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rot="5400000">
              <a:off x="4786433" y="1083397"/>
              <a:ext cx="465992" cy="2127739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接點: 弧形 106">
              <a:extLst>
                <a:ext uri="{FF2B5EF4-FFF2-40B4-BE49-F238E27FC236}">
                  <a16:creationId xmlns:a16="http://schemas.microsoft.com/office/drawing/2014/main" id="{04DB2623-C53F-4FA7-BCC5-2E62B32FA45F}"/>
                </a:ext>
              </a:extLst>
            </p:cNvPr>
            <p:cNvCxnSpPr>
              <a:cxnSpLocks/>
              <a:stCxn id="90" idx="2"/>
              <a:endCxn id="92" idx="0"/>
            </p:cNvCxnSpPr>
            <p:nvPr/>
          </p:nvCxnSpPr>
          <p:spPr>
            <a:xfrm rot="5400000">
              <a:off x="5500076" y="1797040"/>
              <a:ext cx="465992" cy="70045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接點: 弧形 107">
              <a:extLst>
                <a:ext uri="{FF2B5EF4-FFF2-40B4-BE49-F238E27FC236}">
                  <a16:creationId xmlns:a16="http://schemas.microsoft.com/office/drawing/2014/main" id="{197EB4C2-ED87-4B55-976E-71D58AB51BE8}"/>
                </a:ext>
              </a:extLst>
            </p:cNvPr>
            <p:cNvCxnSpPr>
              <a:cxnSpLocks/>
              <a:stCxn id="90" idx="2"/>
              <a:endCxn id="93" idx="0"/>
            </p:cNvCxnSpPr>
            <p:nvPr/>
          </p:nvCxnSpPr>
          <p:spPr>
            <a:xfrm rot="16200000" flipH="1">
              <a:off x="6213719" y="1783848"/>
              <a:ext cx="465992" cy="726835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接點: 弧形 108">
              <a:extLst>
                <a:ext uri="{FF2B5EF4-FFF2-40B4-BE49-F238E27FC236}">
                  <a16:creationId xmlns:a16="http://schemas.microsoft.com/office/drawing/2014/main" id="{F05F10E2-EDF2-4E11-8D7E-1F39C9BFBCD2}"/>
                </a:ext>
              </a:extLst>
            </p:cNvPr>
            <p:cNvCxnSpPr>
              <a:cxnSpLocks/>
              <a:stCxn id="90" idx="2"/>
              <a:endCxn id="94" idx="0"/>
            </p:cNvCxnSpPr>
            <p:nvPr/>
          </p:nvCxnSpPr>
          <p:spPr>
            <a:xfrm rot="16200000" flipH="1">
              <a:off x="6927363" y="1070205"/>
              <a:ext cx="465992" cy="215412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接點: 弧形 109">
              <a:extLst>
                <a:ext uri="{FF2B5EF4-FFF2-40B4-BE49-F238E27FC236}">
                  <a16:creationId xmlns:a16="http://schemas.microsoft.com/office/drawing/2014/main" id="{E58EFDD5-3B18-4AC4-AD87-9039054621D4}"/>
                </a:ext>
              </a:extLst>
            </p:cNvPr>
            <p:cNvCxnSpPr>
              <a:cxnSpLocks/>
              <a:stCxn id="91" idx="2"/>
              <a:endCxn id="95" idx="0"/>
            </p:cNvCxnSpPr>
            <p:nvPr/>
          </p:nvCxnSpPr>
          <p:spPr>
            <a:xfrm rot="5400000">
              <a:off x="3704491" y="3122725"/>
              <a:ext cx="501162" cy="975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接點: 弧形 110">
              <a:extLst>
                <a:ext uri="{FF2B5EF4-FFF2-40B4-BE49-F238E27FC236}">
                  <a16:creationId xmlns:a16="http://schemas.microsoft.com/office/drawing/2014/main" id="{AB235046-6A1A-46C6-9045-6131E10C942C}"/>
                </a:ext>
              </a:extLst>
            </p:cNvPr>
            <p:cNvCxnSpPr>
              <a:cxnSpLocks/>
              <a:stCxn id="91" idx="2"/>
              <a:endCxn id="96" idx="0"/>
            </p:cNvCxnSpPr>
            <p:nvPr/>
          </p:nvCxnSpPr>
          <p:spPr>
            <a:xfrm rot="5400000">
              <a:off x="2989872" y="2408106"/>
              <a:ext cx="501162" cy="1430213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接點: 弧形 111">
              <a:extLst>
                <a:ext uri="{FF2B5EF4-FFF2-40B4-BE49-F238E27FC236}">
                  <a16:creationId xmlns:a16="http://schemas.microsoft.com/office/drawing/2014/main" id="{06C58D27-BA87-4E6C-9259-9FEF0849ABAC}"/>
                </a:ext>
              </a:extLst>
            </p:cNvPr>
            <p:cNvCxnSpPr>
              <a:cxnSpLocks/>
              <a:stCxn id="92" idx="2"/>
              <a:endCxn id="97" idx="0"/>
            </p:cNvCxnSpPr>
            <p:nvPr/>
          </p:nvCxnSpPr>
          <p:spPr>
            <a:xfrm rot="5400000">
              <a:off x="5132265" y="3123212"/>
              <a:ext cx="501162" cy="1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接點: 弧形 112">
              <a:extLst>
                <a:ext uri="{FF2B5EF4-FFF2-40B4-BE49-F238E27FC236}">
                  <a16:creationId xmlns:a16="http://schemas.microsoft.com/office/drawing/2014/main" id="{ED34F99A-4F5D-42D1-83E1-9DE9C4EADAF3}"/>
                </a:ext>
              </a:extLst>
            </p:cNvPr>
            <p:cNvCxnSpPr>
              <a:cxnSpLocks/>
              <a:stCxn id="93" idx="2"/>
              <a:endCxn id="98" idx="0"/>
            </p:cNvCxnSpPr>
            <p:nvPr/>
          </p:nvCxnSpPr>
          <p:spPr>
            <a:xfrm rot="5400000">
              <a:off x="6559551" y="3123211"/>
              <a:ext cx="501162" cy="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接點: 弧形 113">
              <a:extLst>
                <a:ext uri="{FF2B5EF4-FFF2-40B4-BE49-F238E27FC236}">
                  <a16:creationId xmlns:a16="http://schemas.microsoft.com/office/drawing/2014/main" id="{88B6EA7A-23A3-4B17-B79E-BD161CD4E211}"/>
                </a:ext>
              </a:extLst>
            </p:cNvPr>
            <p:cNvCxnSpPr>
              <a:cxnSpLocks/>
              <a:stCxn id="94" idx="2"/>
              <a:endCxn id="99" idx="0"/>
            </p:cNvCxnSpPr>
            <p:nvPr/>
          </p:nvCxnSpPr>
          <p:spPr>
            <a:xfrm rot="16200000" flipH="1">
              <a:off x="7987325" y="3122726"/>
              <a:ext cx="501162" cy="972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接點: 弧形 114">
              <a:extLst>
                <a:ext uri="{FF2B5EF4-FFF2-40B4-BE49-F238E27FC236}">
                  <a16:creationId xmlns:a16="http://schemas.microsoft.com/office/drawing/2014/main" id="{170BB009-D2F8-4078-B345-CC2D01C90B9D}"/>
                </a:ext>
              </a:extLst>
            </p:cNvPr>
            <p:cNvCxnSpPr>
              <a:cxnSpLocks/>
              <a:stCxn id="94" idx="2"/>
              <a:endCxn id="100" idx="0"/>
            </p:cNvCxnSpPr>
            <p:nvPr/>
          </p:nvCxnSpPr>
          <p:spPr>
            <a:xfrm rot="16200000" flipH="1">
              <a:off x="8701455" y="2408595"/>
              <a:ext cx="501162" cy="1429233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接點: 弧形 115">
              <a:extLst>
                <a:ext uri="{FF2B5EF4-FFF2-40B4-BE49-F238E27FC236}">
                  <a16:creationId xmlns:a16="http://schemas.microsoft.com/office/drawing/2014/main" id="{043FC62B-6236-426F-A64B-549140ECC759}"/>
                </a:ext>
              </a:extLst>
            </p:cNvPr>
            <p:cNvCxnSpPr>
              <a:cxnSpLocks/>
              <a:stCxn id="95" idx="2"/>
              <a:endCxn id="101" idx="0"/>
            </p:cNvCxnSpPr>
            <p:nvPr/>
          </p:nvCxnSpPr>
          <p:spPr>
            <a:xfrm rot="5400000">
              <a:off x="3704003" y="4116743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接點: 弧形 116">
              <a:extLst>
                <a:ext uri="{FF2B5EF4-FFF2-40B4-BE49-F238E27FC236}">
                  <a16:creationId xmlns:a16="http://schemas.microsoft.com/office/drawing/2014/main" id="{346680D6-FB91-48FB-A6DB-D556BCE93606}"/>
                </a:ext>
              </a:extLst>
            </p:cNvPr>
            <p:cNvCxnSpPr>
              <a:cxnSpLocks/>
              <a:stCxn id="97" idx="2"/>
              <a:endCxn id="102" idx="0"/>
            </p:cNvCxnSpPr>
            <p:nvPr/>
          </p:nvCxnSpPr>
          <p:spPr>
            <a:xfrm rot="5400000">
              <a:off x="5132264" y="4116743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接點: 弧形 117">
              <a:extLst>
                <a:ext uri="{FF2B5EF4-FFF2-40B4-BE49-F238E27FC236}">
                  <a16:creationId xmlns:a16="http://schemas.microsoft.com/office/drawing/2014/main" id="{F4AE694A-A366-447B-A8F7-5084811165E3}"/>
                </a:ext>
              </a:extLst>
            </p:cNvPr>
            <p:cNvCxnSpPr>
              <a:cxnSpLocks/>
              <a:stCxn id="98" idx="2"/>
              <a:endCxn id="103" idx="0"/>
            </p:cNvCxnSpPr>
            <p:nvPr/>
          </p:nvCxnSpPr>
          <p:spPr>
            <a:xfrm rot="5400000">
              <a:off x="6559550" y="4116743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接點: 弧形 118">
              <a:extLst>
                <a:ext uri="{FF2B5EF4-FFF2-40B4-BE49-F238E27FC236}">
                  <a16:creationId xmlns:a16="http://schemas.microsoft.com/office/drawing/2014/main" id="{173FC592-2427-47AD-9CDC-3FF2D12C84C0}"/>
                </a:ext>
              </a:extLst>
            </p:cNvPr>
            <p:cNvCxnSpPr>
              <a:cxnSpLocks/>
              <a:stCxn id="99" idx="2"/>
              <a:endCxn id="104" idx="0"/>
            </p:cNvCxnSpPr>
            <p:nvPr/>
          </p:nvCxnSpPr>
          <p:spPr>
            <a:xfrm rot="5400000">
              <a:off x="7987811" y="4116743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接點: 弧形 119">
              <a:extLst>
                <a:ext uri="{FF2B5EF4-FFF2-40B4-BE49-F238E27FC236}">
                  <a16:creationId xmlns:a16="http://schemas.microsoft.com/office/drawing/2014/main" id="{532BD7F7-D793-429F-AD29-F46919251277}"/>
                </a:ext>
              </a:extLst>
            </p:cNvPr>
            <p:cNvCxnSpPr>
              <a:cxnSpLocks/>
              <a:stCxn id="104" idx="2"/>
              <a:endCxn id="105" idx="0"/>
            </p:cNvCxnSpPr>
            <p:nvPr/>
          </p:nvCxnSpPr>
          <p:spPr>
            <a:xfrm rot="5400000">
              <a:off x="7987811" y="5110274"/>
              <a:ext cx="501162" cy="12700"/>
            </a:xfrm>
            <a:prstGeom prst="curved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4FCEF778-A244-451B-8DA4-1C6B4DBE830C}"/>
                </a:ext>
              </a:extLst>
            </p:cNvPr>
            <p:cNvSpPr/>
            <p:nvPr/>
          </p:nvSpPr>
          <p:spPr>
            <a:xfrm>
              <a:off x="10845803" y="2380262"/>
              <a:ext cx="492369" cy="4923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900" dirty="0">
                  <a:solidFill>
                    <a:schemeClr val="bg1"/>
                  </a:solidFill>
                </a:rPr>
                <a:t>5</a:t>
              </a:r>
              <a:endParaRPr lang="zh-TW" altLang="en-US" sz="900" dirty="0">
                <a:solidFill>
                  <a:schemeClr val="bg1"/>
                </a:solidFill>
              </a:endParaRPr>
            </a:p>
          </p:txBody>
        </p:sp>
        <p:cxnSp>
          <p:nvCxnSpPr>
            <p:cNvPr id="122" name="接點: 弧形 121">
              <a:extLst>
                <a:ext uri="{FF2B5EF4-FFF2-40B4-BE49-F238E27FC236}">
                  <a16:creationId xmlns:a16="http://schemas.microsoft.com/office/drawing/2014/main" id="{7610D883-C1F5-4C44-8E3B-DBA97B720F2C}"/>
                </a:ext>
              </a:extLst>
            </p:cNvPr>
            <p:cNvCxnSpPr>
              <a:cxnSpLocks/>
              <a:stCxn id="90" idx="2"/>
              <a:endCxn id="121" idx="0"/>
            </p:cNvCxnSpPr>
            <p:nvPr/>
          </p:nvCxnSpPr>
          <p:spPr>
            <a:xfrm rot="16200000" flipH="1">
              <a:off x="8354647" y="-357079"/>
              <a:ext cx="465992" cy="5008690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矩形 122">
            <a:extLst>
              <a:ext uri="{FF2B5EF4-FFF2-40B4-BE49-F238E27FC236}">
                <a16:creationId xmlns:a16="http://schemas.microsoft.com/office/drawing/2014/main" id="{EC5E906F-656F-499F-BBA5-8AF4DA0CEECC}"/>
              </a:ext>
            </a:extLst>
          </p:cNvPr>
          <p:cNvSpPr/>
          <p:nvPr/>
        </p:nvSpPr>
        <p:spPr>
          <a:xfrm>
            <a:off x="6160707" y="952295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432C2936-DC1A-4642-8A7F-1771F78FDD40}"/>
              </a:ext>
            </a:extLst>
          </p:cNvPr>
          <p:cNvSpPr/>
          <p:nvPr/>
        </p:nvSpPr>
        <p:spPr>
          <a:xfrm>
            <a:off x="6160706" y="2799587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FD4B8DD2-0E89-48E3-B188-A6FCC3FA078B}"/>
              </a:ext>
            </a:extLst>
          </p:cNvPr>
          <p:cNvSpPr/>
          <p:nvPr/>
        </p:nvSpPr>
        <p:spPr>
          <a:xfrm>
            <a:off x="6167936" y="3454156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98B0893-6F0D-4A9E-B981-76B290264B2A}"/>
              </a:ext>
            </a:extLst>
          </p:cNvPr>
          <p:cNvSpPr/>
          <p:nvPr/>
        </p:nvSpPr>
        <p:spPr>
          <a:xfrm>
            <a:off x="6163407" y="4093227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DDB6052A-042F-4B99-9B4A-EF7CB4A56366}"/>
              </a:ext>
            </a:extLst>
          </p:cNvPr>
          <p:cNvSpPr/>
          <p:nvPr/>
        </p:nvSpPr>
        <p:spPr>
          <a:xfrm>
            <a:off x="10015415" y="980385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28" name="內容版面配置區 32">
            <a:extLst>
              <a:ext uri="{FF2B5EF4-FFF2-40B4-BE49-F238E27FC236}">
                <a16:creationId xmlns:a16="http://schemas.microsoft.com/office/drawing/2014/main" id="{0162F923-2048-4904-B870-15E3E6CB8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5400675" cy="2320832"/>
          </a:xfrm>
        </p:spPr>
        <p:txBody>
          <a:bodyPr>
            <a:normAutofit/>
          </a:bodyPr>
          <a:lstStyle/>
          <a:p>
            <a:r>
              <a:rPr lang="zh-TW" altLang="en-US" dirty="0"/>
              <a:t>將節點的子節點做聯集，即為該節點能走訪的節點。</a:t>
            </a:r>
            <a:endParaRPr lang="en-US" altLang="zh-TW" dirty="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3903A84-E944-4580-8EDD-30B7E775CD03}"/>
              </a:ext>
            </a:extLst>
          </p:cNvPr>
          <p:cNvSpPr/>
          <p:nvPr/>
        </p:nvSpPr>
        <p:spPr>
          <a:xfrm>
            <a:off x="8288918" y="948088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1, 3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91D64498-85B0-4E60-B431-E2AF17C4ED06}"/>
              </a:ext>
            </a:extLst>
          </p:cNvPr>
          <p:cNvSpPr/>
          <p:nvPr/>
        </p:nvSpPr>
        <p:spPr>
          <a:xfrm>
            <a:off x="7085022" y="953796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1, 2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89DD6CFE-3DDE-4A3F-9E8C-FE7DB20A2D37}"/>
                  </a:ext>
                </a:extLst>
              </p:cNvPr>
              <p:cNvSpPr txBox="1"/>
              <p:nvPr/>
            </p:nvSpPr>
            <p:spPr>
              <a:xfrm flipH="1">
                <a:off x="7886546" y="1059979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89DD6CFE-3DDE-4A3F-9E8C-FE7DB20A2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86546" y="1059979"/>
                <a:ext cx="341664" cy="276999"/>
              </a:xfrm>
              <a:prstGeom prst="rect">
                <a:avLst/>
              </a:prstGeom>
              <a:blipFill>
                <a:blip r:embed="rId2"/>
                <a:stretch>
                  <a:fillRect l="-1786" r="-3571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30F083D9-91D6-4F6D-808C-5E95E2FBDAB2}"/>
                  </a:ext>
                </a:extLst>
              </p:cNvPr>
              <p:cNvSpPr txBox="1"/>
              <p:nvPr/>
            </p:nvSpPr>
            <p:spPr>
              <a:xfrm flipH="1">
                <a:off x="6716837" y="1059979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30F083D9-91D6-4F6D-808C-5E95E2FBD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6837" y="1059979"/>
                <a:ext cx="34166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04FA21F0-2CA8-4A1D-B0B7-6EBE9A3340AA}"/>
                  </a:ext>
                </a:extLst>
              </p:cNvPr>
              <p:cNvSpPr txBox="1"/>
              <p:nvPr/>
            </p:nvSpPr>
            <p:spPr>
              <a:xfrm flipH="1">
                <a:off x="6716837" y="1652356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38" name="文字方塊 137">
                <a:extLst>
                  <a:ext uri="{FF2B5EF4-FFF2-40B4-BE49-F238E27FC236}">
                    <a16:creationId xmlns:a16="http://schemas.microsoft.com/office/drawing/2014/main" id="{04FA21F0-2CA8-4A1D-B0B7-6EBE9A334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6837" y="1652356"/>
                <a:ext cx="34166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矩形 138">
            <a:extLst>
              <a:ext uri="{FF2B5EF4-FFF2-40B4-BE49-F238E27FC236}">
                <a16:creationId xmlns:a16="http://schemas.microsoft.com/office/drawing/2014/main" id="{A0FD3535-CD7F-4A95-9759-F71D5D412666}"/>
              </a:ext>
            </a:extLst>
          </p:cNvPr>
          <p:cNvSpPr/>
          <p:nvPr/>
        </p:nvSpPr>
        <p:spPr>
          <a:xfrm>
            <a:off x="8294205" y="1547007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1, 3, 2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C8900E09-A756-4AA3-82EA-7C60D8C13C47}"/>
              </a:ext>
            </a:extLst>
          </p:cNvPr>
          <p:cNvSpPr/>
          <p:nvPr/>
        </p:nvSpPr>
        <p:spPr>
          <a:xfrm>
            <a:off x="7085022" y="1557987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1, 2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7B7BAB26-A3E7-4C59-8A1D-5ABB4E50A555}"/>
                  </a:ext>
                </a:extLst>
              </p:cNvPr>
              <p:cNvSpPr txBox="1"/>
              <p:nvPr/>
            </p:nvSpPr>
            <p:spPr>
              <a:xfrm flipH="1">
                <a:off x="7886546" y="1664170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7B7BAB26-A3E7-4C59-8A1D-5ABB4E50A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86546" y="1664170"/>
                <a:ext cx="341664" cy="276999"/>
              </a:xfrm>
              <a:prstGeom prst="rect">
                <a:avLst/>
              </a:prstGeom>
              <a:blipFill>
                <a:blip r:embed="rId5"/>
                <a:stretch>
                  <a:fillRect l="-1786" r="-3571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A89E32D5-CF0D-41A5-AF77-33106B18CB49}"/>
                  </a:ext>
                </a:extLst>
              </p:cNvPr>
              <p:cNvSpPr txBox="1"/>
              <p:nvPr/>
            </p:nvSpPr>
            <p:spPr>
              <a:xfrm flipH="1">
                <a:off x="6716837" y="2218266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A89E32D5-CF0D-41A5-AF77-33106B18C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6837" y="2218266"/>
                <a:ext cx="34166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矩形 142">
            <a:extLst>
              <a:ext uri="{FF2B5EF4-FFF2-40B4-BE49-F238E27FC236}">
                <a16:creationId xmlns:a16="http://schemas.microsoft.com/office/drawing/2014/main" id="{998D5F37-CFD7-4CFB-BD00-5211074AEE19}"/>
              </a:ext>
            </a:extLst>
          </p:cNvPr>
          <p:cNvSpPr/>
          <p:nvPr/>
        </p:nvSpPr>
        <p:spPr>
          <a:xfrm>
            <a:off x="7085022" y="2163259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1, 3, 2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7166E9B9-9091-4F4F-9C28-3AB22C9C5254}"/>
              </a:ext>
            </a:extLst>
          </p:cNvPr>
          <p:cNvSpPr/>
          <p:nvPr/>
        </p:nvSpPr>
        <p:spPr>
          <a:xfrm>
            <a:off x="7100396" y="2798716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2, 1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05773E9C-1321-4B0C-9D82-0E230EF9E8E6}"/>
                  </a:ext>
                </a:extLst>
              </p:cNvPr>
              <p:cNvSpPr txBox="1"/>
              <p:nvPr/>
            </p:nvSpPr>
            <p:spPr>
              <a:xfrm flipH="1">
                <a:off x="6732211" y="2904899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05773E9C-1321-4B0C-9D82-0E230EF9E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32211" y="2904899"/>
                <a:ext cx="34166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32D21B74-4EB5-46BE-ADE6-20020D73DFE4}"/>
                  </a:ext>
                </a:extLst>
              </p:cNvPr>
              <p:cNvSpPr txBox="1"/>
              <p:nvPr/>
            </p:nvSpPr>
            <p:spPr>
              <a:xfrm flipH="1">
                <a:off x="7893308" y="2904899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48" name="文字方塊 147">
                <a:extLst>
                  <a:ext uri="{FF2B5EF4-FFF2-40B4-BE49-F238E27FC236}">
                    <a16:creationId xmlns:a16="http://schemas.microsoft.com/office/drawing/2014/main" id="{32D21B74-4EB5-46BE-ADE6-20020D73D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93308" y="2904899"/>
                <a:ext cx="34166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矩形 149">
            <a:extLst>
              <a:ext uri="{FF2B5EF4-FFF2-40B4-BE49-F238E27FC236}">
                <a16:creationId xmlns:a16="http://schemas.microsoft.com/office/drawing/2014/main" id="{81EC61D1-793E-43A8-BF80-B43248601191}"/>
              </a:ext>
            </a:extLst>
          </p:cNvPr>
          <p:cNvSpPr/>
          <p:nvPr/>
        </p:nvSpPr>
        <p:spPr>
          <a:xfrm>
            <a:off x="8277098" y="2797213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2, 1, 3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1176892E-7313-4622-A0D5-F79B34E891E3}"/>
                  </a:ext>
                </a:extLst>
              </p:cNvPr>
              <p:cNvSpPr txBox="1"/>
              <p:nvPr/>
            </p:nvSpPr>
            <p:spPr>
              <a:xfrm flipH="1">
                <a:off x="6732211" y="3561840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1176892E-7313-4622-A0D5-F79B34E89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32211" y="3561840"/>
                <a:ext cx="34166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矩形 151">
            <a:extLst>
              <a:ext uri="{FF2B5EF4-FFF2-40B4-BE49-F238E27FC236}">
                <a16:creationId xmlns:a16="http://schemas.microsoft.com/office/drawing/2014/main" id="{90455BF0-4BE8-4DE0-9245-76E122A79FD9}"/>
              </a:ext>
            </a:extLst>
          </p:cNvPr>
          <p:cNvSpPr/>
          <p:nvPr/>
        </p:nvSpPr>
        <p:spPr>
          <a:xfrm>
            <a:off x="7100396" y="3454156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3, 2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3F2E3516-18BC-470D-A64D-5C08275CFA50}"/>
              </a:ext>
            </a:extLst>
          </p:cNvPr>
          <p:cNvSpPr/>
          <p:nvPr/>
        </p:nvSpPr>
        <p:spPr>
          <a:xfrm>
            <a:off x="8277098" y="3460437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3, 2, 1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5D3456BE-8DA3-4D22-B0FA-E741109A8C46}"/>
                  </a:ext>
                </a:extLst>
              </p:cNvPr>
              <p:cNvSpPr txBox="1"/>
              <p:nvPr/>
            </p:nvSpPr>
            <p:spPr>
              <a:xfrm flipH="1">
                <a:off x="7893308" y="3561840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4" name="文字方塊 153">
                <a:extLst>
                  <a:ext uri="{FF2B5EF4-FFF2-40B4-BE49-F238E27FC236}">
                    <a16:creationId xmlns:a16="http://schemas.microsoft.com/office/drawing/2014/main" id="{5D3456BE-8DA3-4D22-B0FA-E741109A8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93308" y="3561840"/>
                <a:ext cx="34166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6C95768B-B354-43D3-B82E-3BA1989F5B4F}"/>
                  </a:ext>
                </a:extLst>
              </p:cNvPr>
              <p:cNvSpPr txBox="1"/>
              <p:nvPr/>
            </p:nvSpPr>
            <p:spPr>
              <a:xfrm flipH="1">
                <a:off x="6716237" y="4195721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5" name="文字方塊 154">
                <a:extLst>
                  <a:ext uri="{FF2B5EF4-FFF2-40B4-BE49-F238E27FC236}">
                    <a16:creationId xmlns:a16="http://schemas.microsoft.com/office/drawing/2014/main" id="{6C95768B-B354-43D3-B82E-3BA1989F5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6237" y="4195721"/>
                <a:ext cx="34166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矩形 155">
            <a:extLst>
              <a:ext uri="{FF2B5EF4-FFF2-40B4-BE49-F238E27FC236}">
                <a16:creationId xmlns:a16="http://schemas.microsoft.com/office/drawing/2014/main" id="{83F34167-724D-4A7A-9937-F6639378C0AE}"/>
              </a:ext>
            </a:extLst>
          </p:cNvPr>
          <p:cNvSpPr/>
          <p:nvPr/>
        </p:nvSpPr>
        <p:spPr>
          <a:xfrm>
            <a:off x="7076577" y="4093227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4, 3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C1221278-38E3-462C-A4B9-7E05E7D8D9AB}"/>
              </a:ext>
            </a:extLst>
          </p:cNvPr>
          <p:cNvSpPr/>
          <p:nvPr/>
        </p:nvSpPr>
        <p:spPr>
          <a:xfrm>
            <a:off x="8177003" y="4085593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4, 5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AA85BC35-0BAA-460E-A7F3-78A3116F3DDF}"/>
                  </a:ext>
                </a:extLst>
              </p:cNvPr>
              <p:cNvSpPr txBox="1"/>
              <p:nvPr/>
            </p:nvSpPr>
            <p:spPr>
              <a:xfrm flipH="1">
                <a:off x="7807514" y="4182161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AA85BC35-0BAA-460E-A7F3-78A3116F3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807514" y="4182161"/>
                <a:ext cx="341664" cy="276999"/>
              </a:xfrm>
              <a:prstGeom prst="rect">
                <a:avLst/>
              </a:prstGeom>
              <a:blipFill>
                <a:blip r:embed="rId11"/>
                <a:stretch>
                  <a:fillRect l="-1786" r="-3571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F1F811AB-3CD6-4943-9B62-EBCF1939E2F8}"/>
                  </a:ext>
                </a:extLst>
              </p:cNvPr>
              <p:cNvSpPr txBox="1"/>
              <p:nvPr/>
            </p:nvSpPr>
            <p:spPr>
              <a:xfrm flipH="1">
                <a:off x="6716237" y="4761890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F1F811AB-3CD6-4943-9B62-EBCF1939E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6237" y="4761890"/>
                <a:ext cx="34166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矩形 159">
            <a:extLst>
              <a:ext uri="{FF2B5EF4-FFF2-40B4-BE49-F238E27FC236}">
                <a16:creationId xmlns:a16="http://schemas.microsoft.com/office/drawing/2014/main" id="{91408669-04F2-43C3-90BC-7D170C57D9B9}"/>
              </a:ext>
            </a:extLst>
          </p:cNvPr>
          <p:cNvSpPr/>
          <p:nvPr/>
        </p:nvSpPr>
        <p:spPr>
          <a:xfrm>
            <a:off x="7076577" y="4654204"/>
            <a:ext cx="926124" cy="4923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4, 3, 2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C0D94314-AF62-46CF-8C13-860CA05BBCFF}"/>
                  </a:ext>
                </a:extLst>
              </p:cNvPr>
              <p:cNvSpPr txBox="1"/>
              <p:nvPr/>
            </p:nvSpPr>
            <p:spPr>
              <a:xfrm flipH="1">
                <a:off x="8002701" y="4749367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C0D94314-AF62-46CF-8C13-860CA05BB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002701" y="4749367"/>
                <a:ext cx="341664" cy="276999"/>
              </a:xfrm>
              <a:prstGeom prst="rect">
                <a:avLst/>
              </a:prstGeom>
              <a:blipFill>
                <a:blip r:embed="rId13"/>
                <a:stretch>
                  <a:fillRect l="-1786" r="-3571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矩形 161">
            <a:extLst>
              <a:ext uri="{FF2B5EF4-FFF2-40B4-BE49-F238E27FC236}">
                <a16:creationId xmlns:a16="http://schemas.microsoft.com/office/drawing/2014/main" id="{BC21D73F-A539-4FB4-8F2E-341B53BB9E55}"/>
              </a:ext>
            </a:extLst>
          </p:cNvPr>
          <p:cNvSpPr/>
          <p:nvPr/>
        </p:nvSpPr>
        <p:spPr>
          <a:xfrm>
            <a:off x="8372190" y="4645028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4, 5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4DED4E9C-F9A2-4D4C-8C4A-8E209E34D44B}"/>
                  </a:ext>
                </a:extLst>
              </p:cNvPr>
              <p:cNvSpPr txBox="1"/>
              <p:nvPr/>
            </p:nvSpPr>
            <p:spPr>
              <a:xfrm flipH="1">
                <a:off x="6716237" y="5306165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4DED4E9C-F9A2-4D4C-8C4A-8E209E34D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6237" y="5306165"/>
                <a:ext cx="34166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矩形 163">
            <a:extLst>
              <a:ext uri="{FF2B5EF4-FFF2-40B4-BE49-F238E27FC236}">
                <a16:creationId xmlns:a16="http://schemas.microsoft.com/office/drawing/2014/main" id="{255FC40B-B6BF-47AF-B8BC-67A8328E5A69}"/>
              </a:ext>
            </a:extLst>
          </p:cNvPr>
          <p:cNvSpPr/>
          <p:nvPr/>
        </p:nvSpPr>
        <p:spPr>
          <a:xfrm>
            <a:off x="7076577" y="5222850"/>
            <a:ext cx="1271952" cy="4923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4, 3, 2, 1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4CE67337-3BF2-4239-A9C5-217E6D43F240}"/>
                  </a:ext>
                </a:extLst>
              </p:cNvPr>
              <p:cNvSpPr txBox="1"/>
              <p:nvPr/>
            </p:nvSpPr>
            <p:spPr>
              <a:xfrm flipH="1">
                <a:off x="8344365" y="5325344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5" name="文字方塊 164">
                <a:extLst>
                  <a:ext uri="{FF2B5EF4-FFF2-40B4-BE49-F238E27FC236}">
                    <a16:creationId xmlns:a16="http://schemas.microsoft.com/office/drawing/2014/main" id="{4CE67337-3BF2-4239-A9C5-217E6D43F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44365" y="5325344"/>
                <a:ext cx="341664" cy="276999"/>
              </a:xfrm>
              <a:prstGeom prst="rect">
                <a:avLst/>
              </a:prstGeom>
              <a:blipFill>
                <a:blip r:embed="rId14"/>
                <a:stretch>
                  <a:fillRect l="-1786" r="-3571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矩形 165">
            <a:extLst>
              <a:ext uri="{FF2B5EF4-FFF2-40B4-BE49-F238E27FC236}">
                <a16:creationId xmlns:a16="http://schemas.microsoft.com/office/drawing/2014/main" id="{44A48DFE-2CE9-4349-ADD2-C7E8BAF250BC}"/>
              </a:ext>
            </a:extLst>
          </p:cNvPr>
          <p:cNvSpPr/>
          <p:nvPr/>
        </p:nvSpPr>
        <p:spPr>
          <a:xfrm>
            <a:off x="8713854" y="5198601"/>
            <a:ext cx="715108" cy="49236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4, 5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106658FD-C9E6-488E-9DAF-3D8A8A103924}"/>
                  </a:ext>
                </a:extLst>
              </p:cNvPr>
              <p:cNvSpPr txBox="1"/>
              <p:nvPr/>
            </p:nvSpPr>
            <p:spPr>
              <a:xfrm flipH="1">
                <a:off x="6716237" y="5844665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7" name="文字方塊 166">
                <a:extLst>
                  <a:ext uri="{FF2B5EF4-FFF2-40B4-BE49-F238E27FC236}">
                    <a16:creationId xmlns:a16="http://schemas.microsoft.com/office/drawing/2014/main" id="{106658FD-C9E6-488E-9DAF-3D8A8A103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716237" y="5844665"/>
                <a:ext cx="341664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矩形 167">
            <a:extLst>
              <a:ext uri="{FF2B5EF4-FFF2-40B4-BE49-F238E27FC236}">
                <a16:creationId xmlns:a16="http://schemas.microsoft.com/office/drawing/2014/main" id="{9A0B01AF-E298-4D49-837D-9BFA2FA4613B}"/>
              </a:ext>
            </a:extLst>
          </p:cNvPr>
          <p:cNvSpPr/>
          <p:nvPr/>
        </p:nvSpPr>
        <p:spPr>
          <a:xfrm>
            <a:off x="7076577" y="5761350"/>
            <a:ext cx="1457980" cy="492369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4, 3, 2, 1, 5</a:t>
            </a:r>
            <a:endParaRPr lang="zh-TW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E35DC4FD-DBCA-49CE-84EE-6B51E22FE416}"/>
                  </a:ext>
                </a:extLst>
              </p:cNvPr>
              <p:cNvSpPr txBox="1"/>
              <p:nvPr/>
            </p:nvSpPr>
            <p:spPr>
              <a:xfrm flipH="1">
                <a:off x="10580997" y="1071488"/>
                <a:ext cx="341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9" name="文字方塊 168">
                <a:extLst>
                  <a:ext uri="{FF2B5EF4-FFF2-40B4-BE49-F238E27FC236}">
                    <a16:creationId xmlns:a16="http://schemas.microsoft.com/office/drawing/2014/main" id="{E35DC4FD-DBCA-49CE-84EE-6B51E22FE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580997" y="1071488"/>
                <a:ext cx="341664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矩形 169">
            <a:extLst>
              <a:ext uri="{FF2B5EF4-FFF2-40B4-BE49-F238E27FC236}">
                <a16:creationId xmlns:a16="http://schemas.microsoft.com/office/drawing/2014/main" id="{7EBE1612-D0B6-4498-9F30-CCEDD6CBE3D5}"/>
              </a:ext>
            </a:extLst>
          </p:cNvPr>
          <p:cNvSpPr/>
          <p:nvPr/>
        </p:nvSpPr>
        <p:spPr>
          <a:xfrm>
            <a:off x="10982894" y="980385"/>
            <a:ext cx="492369" cy="492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5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1025401E-8F25-4A05-AC26-56F64B963665}"/>
              </a:ext>
            </a:extLst>
          </p:cNvPr>
          <p:cNvSpPr/>
          <p:nvPr/>
        </p:nvSpPr>
        <p:spPr>
          <a:xfrm>
            <a:off x="695325" y="2495265"/>
            <a:ext cx="1459159" cy="18217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E1125A1A-311F-4583-AB46-665D50C70318}"/>
              </a:ext>
            </a:extLst>
          </p:cNvPr>
          <p:cNvSpPr/>
          <p:nvPr/>
        </p:nvSpPr>
        <p:spPr>
          <a:xfrm>
            <a:off x="2145471" y="2495265"/>
            <a:ext cx="832269" cy="18217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E3E3E600-4321-4DA2-BD6C-FC3B7F31EEA2}"/>
              </a:ext>
            </a:extLst>
          </p:cNvPr>
          <p:cNvSpPr/>
          <p:nvPr/>
        </p:nvSpPr>
        <p:spPr>
          <a:xfrm>
            <a:off x="2981504" y="2495265"/>
            <a:ext cx="832269" cy="18217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8A4821F6-21B4-46AD-8D64-09840616417A}"/>
              </a:ext>
            </a:extLst>
          </p:cNvPr>
          <p:cNvSpPr/>
          <p:nvPr/>
        </p:nvSpPr>
        <p:spPr>
          <a:xfrm>
            <a:off x="3817000" y="2495265"/>
            <a:ext cx="1613566" cy="243710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ECBDAD70-FC8C-4A84-AB97-89D0B4980891}"/>
              </a:ext>
            </a:extLst>
          </p:cNvPr>
          <p:cNvSpPr/>
          <p:nvPr/>
        </p:nvSpPr>
        <p:spPr>
          <a:xfrm>
            <a:off x="5427284" y="2495265"/>
            <a:ext cx="642193" cy="85120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7" name="直線接點 176">
            <a:extLst>
              <a:ext uri="{FF2B5EF4-FFF2-40B4-BE49-F238E27FC236}">
                <a16:creationId xmlns:a16="http://schemas.microsoft.com/office/drawing/2014/main" id="{9D7457C7-D508-44BC-9A0A-FA3777FBBEF2}"/>
              </a:ext>
            </a:extLst>
          </p:cNvPr>
          <p:cNvCxnSpPr>
            <a:cxnSpLocks/>
          </p:cNvCxnSpPr>
          <p:nvPr/>
        </p:nvCxnSpPr>
        <p:spPr>
          <a:xfrm>
            <a:off x="6096000" y="1059979"/>
            <a:ext cx="0" cy="53179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3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  <p:bldP spid="125" grpId="0" animBg="1"/>
      <p:bldP spid="126" grpId="0" animBg="1"/>
      <p:bldP spid="127" grpId="0" animBg="1"/>
      <p:bldP spid="129" grpId="0" animBg="1"/>
      <p:bldP spid="130" grpId="0" animBg="1"/>
      <p:bldP spid="131" grpId="0"/>
      <p:bldP spid="134" grpId="0"/>
      <p:bldP spid="138" grpId="0"/>
      <p:bldP spid="139" grpId="0" animBg="1"/>
      <p:bldP spid="140" grpId="0" animBg="1"/>
      <p:bldP spid="141" grpId="0"/>
      <p:bldP spid="142" grpId="0"/>
      <p:bldP spid="143" grpId="0" animBg="1"/>
      <p:bldP spid="145" grpId="0" animBg="1"/>
      <p:bldP spid="147" grpId="0"/>
      <p:bldP spid="148" grpId="0"/>
      <p:bldP spid="150" grpId="0" animBg="1"/>
      <p:bldP spid="151" grpId="0"/>
      <p:bldP spid="152" grpId="0" animBg="1"/>
      <p:bldP spid="153" grpId="0" animBg="1"/>
      <p:bldP spid="154" grpId="0"/>
      <p:bldP spid="155" grpId="0"/>
      <p:bldP spid="156" grpId="0" animBg="1"/>
      <p:bldP spid="157" grpId="0" animBg="1"/>
      <p:bldP spid="158" grpId="0"/>
      <p:bldP spid="159" grpId="0"/>
      <p:bldP spid="160" grpId="0" animBg="1"/>
      <p:bldP spid="161" grpId="0"/>
      <p:bldP spid="162" grpId="0" animBg="1"/>
      <p:bldP spid="163" grpId="0"/>
      <p:bldP spid="164" grpId="0" animBg="1"/>
      <p:bldP spid="165" grpId="0"/>
      <p:bldP spid="166" grpId="0" animBg="1"/>
      <p:bldP spid="167" grpId="0"/>
      <p:bldP spid="168" grpId="0" animBg="1"/>
      <p:bldP spid="169" grpId="0"/>
      <p:bldP spid="170" grpId="0" animBg="1"/>
      <p:bldP spid="171" grpId="0" animBg="1"/>
      <p:bldP spid="171" grpId="1" animBg="1"/>
      <p:bldP spid="172" grpId="0" animBg="1"/>
      <p:bldP spid="172" grpId="1" animBg="1"/>
      <p:bldP spid="173" grpId="0" animBg="1"/>
      <p:bldP spid="173" grpId="1" animBg="1"/>
      <p:bldP spid="174" grpId="0" animBg="1"/>
      <p:bldP spid="174" grpId="1" animBg="1"/>
      <p:bldP spid="17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7AD22-335C-47BF-AC87-12576605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Curry </a:t>
            </a:r>
            <a:r>
              <a:rPr lang="zh-TW" altLang="en-US" dirty="0"/>
              <a:t>寄信 </a:t>
            </a:r>
            <a:r>
              <a:rPr lang="en-US" altLang="zh-TW" dirty="0"/>
              <a:t>– </a:t>
            </a:r>
            <a:r>
              <a:rPr lang="zh-TW" altLang="en-US" dirty="0"/>
              <a:t>結果</a:t>
            </a:r>
          </a:p>
        </p:txBody>
      </p:sp>
      <p:pic>
        <p:nvPicPr>
          <p:cNvPr id="18" name="內容版面配置區 17" descr="獎盃 以實心填滿">
            <a:extLst>
              <a:ext uri="{FF2B5EF4-FFF2-40B4-BE49-F238E27FC236}">
                <a16:creationId xmlns:a16="http://schemas.microsoft.com/office/drawing/2014/main" id="{3A3E8436-923C-4B43-906A-AD2DD11BE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380" y="3950971"/>
            <a:ext cx="515620" cy="515620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37EF6F-097B-462B-8D35-C20446BA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168D6B-F402-4907-991A-7FB5D8C4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A2E9D1-C1AE-44A7-8846-0647D055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52</a:t>
            </a:fld>
            <a:endParaRPr lang="zh-TW" altLang="en-US"/>
          </a:p>
        </p:txBody>
      </p:sp>
      <p:graphicFrame>
        <p:nvGraphicFramePr>
          <p:cNvPr id="19" name="表格 19">
            <a:extLst>
              <a:ext uri="{FF2B5EF4-FFF2-40B4-BE49-F238E27FC236}">
                <a16:creationId xmlns:a16="http://schemas.microsoft.com/office/drawing/2014/main" id="{B0E71454-A79B-4132-B625-50A6E5A2E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302392"/>
              </p:ext>
            </p:extLst>
          </p:nvPr>
        </p:nvGraphicFramePr>
        <p:xfrm>
          <a:off x="2032000" y="1874520"/>
          <a:ext cx="8127999" cy="3108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737551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390033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89592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寄給節點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會經過的節點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經過節點數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53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1, 3, 2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02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2, 1, 3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95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3, 2, 1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229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4, 3, 2, 1, 5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93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610928"/>
                  </a:ext>
                </a:extLst>
              </a:tr>
            </a:tbl>
          </a:graphicData>
        </a:graphic>
      </p:graphicFrame>
      <p:sp>
        <p:nvSpPr>
          <p:cNvPr id="20" name="文字方塊 19">
            <a:extLst>
              <a:ext uri="{FF2B5EF4-FFF2-40B4-BE49-F238E27FC236}">
                <a16:creationId xmlns:a16="http://schemas.microsoft.com/office/drawing/2014/main" id="{E643665C-D8BB-4120-9B70-09E9772907D8}"/>
              </a:ext>
            </a:extLst>
          </p:cNvPr>
          <p:cNvSpPr txBox="1"/>
          <p:nvPr/>
        </p:nvSpPr>
        <p:spPr>
          <a:xfrm>
            <a:off x="2032000" y="5527130"/>
            <a:ext cx="38154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寄給 </a:t>
            </a:r>
            <a:r>
              <a:rPr lang="en-US" altLang="zh-TW" sz="2800" dirty="0">
                <a:solidFill>
                  <a:schemeClr val="bg1"/>
                </a:solidFill>
              </a:rPr>
              <a:t>4 </a:t>
            </a:r>
            <a:r>
              <a:rPr lang="zh-TW" altLang="en-US" sz="2800" dirty="0">
                <a:solidFill>
                  <a:schemeClr val="bg1"/>
                </a:solidFill>
              </a:rPr>
              <a:t>號可以給最多人</a:t>
            </a:r>
          </a:p>
        </p:txBody>
      </p:sp>
    </p:spTree>
    <p:extLst>
      <p:ext uri="{BB962C8B-B14F-4D97-AF65-F5344CB8AC3E}">
        <p14:creationId xmlns:p14="http://schemas.microsoft.com/office/powerpoint/2010/main" val="36426220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0323C68C-B76B-4FD8-91D1-817FB221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/>
          <a:lstStyle/>
          <a:p>
            <a:r>
              <a:rPr lang="en-US" altLang="zh-TW" dirty="0"/>
              <a:t>Thanks for listening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DDEA7-8F55-4F38-99BB-88BD4C98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8EC9C4-5EA5-4F51-BD93-962982BE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A130F5-DF45-4F54-968A-C24636C1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53</a:t>
            </a:fld>
            <a:endParaRPr lang="zh-TW" altLang="en-US"/>
          </a:p>
        </p:txBody>
      </p:sp>
      <p:sp>
        <p:nvSpPr>
          <p:cNvPr id="41" name="文字版面配置區 40">
            <a:extLst>
              <a:ext uri="{FF2B5EF4-FFF2-40B4-BE49-F238E27FC236}">
                <a16:creationId xmlns:a16="http://schemas.microsoft.com/office/drawing/2014/main" id="{0C9EAA81-2EE4-4606-989C-3BDCFB305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040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/>
              <a:t>Curry </a:t>
            </a:r>
            <a:r>
              <a:rPr lang="zh-TW" altLang="en-US"/>
              <a:t>寄信</a:t>
            </a:r>
            <a:endParaRPr lang="zh-TW" altLang="en-US" dirty="0"/>
          </a:p>
        </p:txBody>
      </p:sp>
      <p:sp>
        <p:nvSpPr>
          <p:cNvPr id="33" name="內容版面配置區 32">
            <a:extLst>
              <a:ext uri="{FF2B5EF4-FFF2-40B4-BE49-F238E27FC236}">
                <a16:creationId xmlns:a16="http://schemas.microsoft.com/office/drawing/2014/main" id="{C23E423D-6828-46E2-841C-ADF1AC7FE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1808887"/>
          </a:xfrm>
        </p:spPr>
        <p:txBody>
          <a:bodyPr/>
          <a:lstStyle/>
          <a:p>
            <a:r>
              <a:rPr lang="zh-TW" altLang="en-US" dirty="0"/>
              <a:t>演算法：</a:t>
            </a:r>
            <a:endParaRPr lang="en-US" altLang="zh-TW" dirty="0"/>
          </a:p>
          <a:p>
            <a:pPr lvl="1"/>
            <a:r>
              <a:rPr lang="en-US" altLang="zh-TW" dirty="0"/>
              <a:t>Floyd-</a:t>
            </a:r>
            <a:r>
              <a:rPr lang="en-US" altLang="zh-TW" dirty="0" err="1"/>
              <a:t>Warshall</a:t>
            </a:r>
            <a:r>
              <a:rPr lang="en-US" altLang="zh-TW" dirty="0"/>
              <a:t> Algorithm – Dynamic Programming</a:t>
            </a:r>
          </a:p>
          <a:p>
            <a:pPr lvl="1"/>
            <a:r>
              <a:rPr lang="zh-TW" altLang="en-US" dirty="0"/>
              <a:t>計算所有節點之間的最短路徑  </a:t>
            </a:r>
            <a:r>
              <a:rPr lang="en-US" altLang="zh-TW" dirty="0"/>
              <a:t>(All pair shortest path)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54</a:t>
            </a:fld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7669668-C1DB-4205-914C-0C1CD8E2C2AA}"/>
              </a:ext>
            </a:extLst>
          </p:cNvPr>
          <p:cNvGrpSpPr/>
          <p:nvPr/>
        </p:nvGrpSpPr>
        <p:grpSpPr>
          <a:xfrm>
            <a:off x="2749080" y="3513621"/>
            <a:ext cx="2625950" cy="2895275"/>
            <a:chOff x="2163781" y="3513621"/>
            <a:chExt cx="2625950" cy="2895275"/>
          </a:xfrm>
        </p:grpSpPr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B7D5402E-5A0E-49D6-A3F4-71566682CEAC}"/>
                </a:ext>
              </a:extLst>
            </p:cNvPr>
            <p:cNvCxnSpPr>
              <a:stCxn id="13" idx="1"/>
              <a:endCxn id="3" idx="7"/>
            </p:cNvCxnSpPr>
            <p:nvPr/>
          </p:nvCxnSpPr>
          <p:spPr>
            <a:xfrm flipH="1">
              <a:off x="2699539" y="3928992"/>
              <a:ext cx="1241528" cy="1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>
              <a:extLst>
                <a:ext uri="{FF2B5EF4-FFF2-40B4-BE49-F238E27FC236}">
                  <a16:creationId xmlns:a16="http://schemas.microsoft.com/office/drawing/2014/main" id="{BE5770B6-3BF6-40B8-8194-0DAD5E4397BB}"/>
                </a:ext>
              </a:extLst>
            </p:cNvPr>
            <p:cNvCxnSpPr>
              <a:cxnSpLocks/>
              <a:stCxn id="3" idx="5"/>
              <a:endCxn id="13" idx="3"/>
            </p:cNvCxnSpPr>
            <p:nvPr/>
          </p:nvCxnSpPr>
          <p:spPr>
            <a:xfrm flipV="1">
              <a:off x="2699539" y="4372829"/>
              <a:ext cx="1241528" cy="1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01FE1C7-09D5-4879-8A8D-FE0F2B94D495}"/>
                </a:ext>
              </a:extLst>
            </p:cNvPr>
            <p:cNvCxnSpPr>
              <a:cxnSpLocks/>
              <a:stCxn id="12" idx="7"/>
              <a:endCxn id="13" idx="5"/>
            </p:cNvCxnSpPr>
            <p:nvPr/>
          </p:nvCxnSpPr>
          <p:spPr>
            <a:xfrm flipV="1">
              <a:off x="4384904" y="4372829"/>
              <a:ext cx="0" cy="1136439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D57E3757-A978-4D6D-83B5-25130F27C23B}"/>
                </a:ext>
              </a:extLst>
            </p:cNvPr>
            <p:cNvCxnSpPr>
              <a:cxnSpLocks/>
              <a:stCxn id="11" idx="5"/>
              <a:endCxn id="12" idx="3"/>
            </p:cNvCxnSpPr>
            <p:nvPr/>
          </p:nvCxnSpPr>
          <p:spPr>
            <a:xfrm>
              <a:off x="2699539" y="5953105"/>
              <a:ext cx="1241528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3F6CF901-0D72-4EF9-8863-CEB2B70802BF}"/>
                </a:ext>
              </a:extLst>
            </p:cNvPr>
            <p:cNvSpPr/>
            <p:nvPr/>
          </p:nvSpPr>
          <p:spPr>
            <a:xfrm>
              <a:off x="2163781" y="3837072"/>
              <a:ext cx="627679" cy="6276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ysClr val="windowText" lastClr="000000"/>
                  </a:solidFill>
                </a:rPr>
                <a:t>1</a:t>
              </a:r>
              <a:endParaRPr lang="zh-TW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615D971E-4F8E-40DA-9D1D-58A30EA686D7}"/>
                </a:ext>
              </a:extLst>
            </p:cNvPr>
            <p:cNvSpPr/>
            <p:nvPr/>
          </p:nvSpPr>
          <p:spPr>
            <a:xfrm>
              <a:off x="2163781" y="5417347"/>
              <a:ext cx="627679" cy="6276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ysClr val="windowText" lastClr="000000"/>
                  </a:solidFill>
                </a:rPr>
                <a:t>4</a:t>
              </a:r>
              <a:endParaRPr lang="zh-TW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4B895493-4015-42DC-8F78-D46EF369AA39}"/>
                </a:ext>
              </a:extLst>
            </p:cNvPr>
            <p:cNvSpPr/>
            <p:nvPr/>
          </p:nvSpPr>
          <p:spPr>
            <a:xfrm>
              <a:off x="3849146" y="5417347"/>
              <a:ext cx="627679" cy="6276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ysClr val="windowText" lastClr="000000"/>
                  </a:solidFill>
                </a:rPr>
                <a:t>3</a:t>
              </a:r>
              <a:endParaRPr lang="zh-TW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2BF8B0B3-AD1A-44F2-8C99-E7214486D873}"/>
                </a:ext>
              </a:extLst>
            </p:cNvPr>
            <p:cNvSpPr/>
            <p:nvPr/>
          </p:nvSpPr>
          <p:spPr>
            <a:xfrm>
              <a:off x="3849146" y="3837071"/>
              <a:ext cx="627679" cy="6276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ysClr val="windowText" lastClr="000000"/>
                  </a:solidFill>
                </a:rPr>
                <a:t>2</a:t>
              </a:r>
              <a:endParaRPr lang="zh-TW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4C8A8A56-E271-49D6-85DD-2B3963A3A7D1}"/>
                </a:ext>
              </a:extLst>
            </p:cNvPr>
            <p:cNvSpPr txBox="1"/>
            <p:nvPr/>
          </p:nvSpPr>
          <p:spPr>
            <a:xfrm>
              <a:off x="3163850" y="3513621"/>
              <a:ext cx="312906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E6EA2DDD-CD44-4C50-A5B0-7A28D98E9154}"/>
                </a:ext>
              </a:extLst>
            </p:cNvPr>
            <p:cNvSpPr txBox="1"/>
            <p:nvPr/>
          </p:nvSpPr>
          <p:spPr>
            <a:xfrm>
              <a:off x="3163850" y="4422071"/>
              <a:ext cx="312906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3D7EFDDF-840D-4C72-B4E4-B7A85DBDF0D4}"/>
                </a:ext>
              </a:extLst>
            </p:cNvPr>
            <p:cNvSpPr txBox="1"/>
            <p:nvPr/>
          </p:nvSpPr>
          <p:spPr>
            <a:xfrm>
              <a:off x="4476825" y="4791403"/>
              <a:ext cx="312906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EDD12DEA-7D50-4FF9-9B60-8291F6EF8051}"/>
                </a:ext>
              </a:extLst>
            </p:cNvPr>
            <p:cNvSpPr txBox="1"/>
            <p:nvPr/>
          </p:nvSpPr>
          <p:spPr>
            <a:xfrm>
              <a:off x="3163850" y="6039564"/>
              <a:ext cx="312906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75" name="表格 74">
            <a:extLst>
              <a:ext uri="{FF2B5EF4-FFF2-40B4-BE49-F238E27FC236}">
                <a16:creationId xmlns:a16="http://schemas.microsoft.com/office/drawing/2014/main" id="{139AE0D1-11CC-4DDC-AC11-22AA126FC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810543"/>
              </p:ext>
            </p:extLst>
          </p:nvPr>
        </p:nvGraphicFramePr>
        <p:xfrm>
          <a:off x="6614160" y="3956435"/>
          <a:ext cx="4475480" cy="1969225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276842042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635251617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144495386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822464008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2814702518"/>
                    </a:ext>
                  </a:extLst>
                </a:gridCol>
              </a:tblGrid>
              <a:tr h="393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560510"/>
                  </a:ext>
                </a:extLst>
              </a:tr>
              <a:tr h="3938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  <a:endParaRPr lang="en-US" altLang="zh-TW" sz="1800" b="1" i="0" u="none" strike="noStrike" dirty="0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rgbClr val="9C57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671886"/>
                  </a:ext>
                </a:extLst>
              </a:tr>
              <a:tr h="3938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rgbClr val="9C57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9C0006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51970"/>
                  </a:ext>
                </a:extLst>
              </a:tr>
              <a:tr h="3938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  <a:endParaRPr lang="en-US" altLang="zh-TW" sz="1800" b="0" i="0" u="none" strike="noStrike" dirty="0">
                        <a:solidFill>
                          <a:srgbClr val="9C57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  <a:endParaRPr lang="en-US" sz="1800" b="0" i="0" u="none" strike="noStrike" dirty="0">
                        <a:solidFill>
                          <a:srgbClr val="9C0006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521353"/>
                  </a:ext>
                </a:extLst>
              </a:tr>
              <a:tr h="3938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Microsoft JhengHei Light" panose="020B0304030504040204" pitchFamily="34" charset="-120"/>
                        <a:ea typeface="Microsoft JhengHei Light" panose="020B0304030504040204" pitchFamily="34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405141"/>
                  </a:ext>
                </a:extLst>
              </a:tr>
            </a:tbl>
          </a:graphicData>
        </a:graphic>
      </p:graphicFrame>
      <p:sp>
        <p:nvSpPr>
          <p:cNvPr id="76" name="文字方塊 75">
            <a:extLst>
              <a:ext uri="{FF2B5EF4-FFF2-40B4-BE49-F238E27FC236}">
                <a16:creationId xmlns:a16="http://schemas.microsoft.com/office/drawing/2014/main" id="{6655E93C-0AF9-43CF-9917-52997A1796C4}"/>
              </a:ext>
            </a:extLst>
          </p:cNvPr>
          <p:cNvSpPr txBox="1"/>
          <p:nvPr/>
        </p:nvSpPr>
        <p:spPr>
          <a:xfrm>
            <a:off x="7836237" y="3488162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沒有路過任何節點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10A164A-FE73-4AF7-8826-82C480D93100}"/>
              </a:ext>
            </a:extLst>
          </p:cNvPr>
          <p:cNvSpPr txBox="1"/>
          <p:nvPr/>
        </p:nvSpPr>
        <p:spPr>
          <a:xfrm>
            <a:off x="1242132" y="3756213"/>
            <a:ext cx="137653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若規則為：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 &gt;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 &gt;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4 &gt;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3 &gt; 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77501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/>
              <a:t>Curry </a:t>
            </a:r>
            <a:r>
              <a:rPr lang="zh-TW" altLang="en-US"/>
              <a:t>寄信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55</a:t>
            </a:fld>
            <a:endParaRPr lang="zh-TW" altLang="en-US"/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774F81F-28CA-43F2-A30A-7295C7173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823816"/>
              </p:ext>
            </p:extLst>
          </p:nvPr>
        </p:nvGraphicFramePr>
        <p:xfrm>
          <a:off x="6583680" y="1456055"/>
          <a:ext cx="4475480" cy="1972946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691286947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375627828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527140217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638169941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2304696182"/>
                    </a:ext>
                  </a:extLst>
                </a:gridCol>
              </a:tblGrid>
              <a:tr h="38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831433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9419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690119"/>
                  </a:ext>
                </a:extLst>
              </a:tr>
              <a:tr h="38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665438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026480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0D894EB5-E80C-4AAE-8204-6C8135877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52443"/>
              </p:ext>
            </p:extLst>
          </p:nvPr>
        </p:nvGraphicFramePr>
        <p:xfrm>
          <a:off x="1132840" y="4199401"/>
          <a:ext cx="4475480" cy="1972946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132419565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24531127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172657366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83169044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453569798"/>
                    </a:ext>
                  </a:extLst>
                </a:gridCol>
              </a:tblGrid>
              <a:tr h="38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203619"/>
                  </a:ext>
                </a:extLst>
              </a:tr>
              <a:tr h="3860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772087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927807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036437"/>
                  </a:ext>
                </a:extLst>
              </a:tr>
              <a:tr h="40030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546127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C5AE3AA3-3E51-4525-9001-8CA07278E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28664"/>
              </p:ext>
            </p:extLst>
          </p:nvPr>
        </p:nvGraphicFramePr>
        <p:xfrm>
          <a:off x="6583680" y="4199401"/>
          <a:ext cx="4475480" cy="1972947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36064199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998006561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53440362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80424338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4228683547"/>
                    </a:ext>
                  </a:extLst>
                </a:gridCol>
              </a:tblGrid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306742"/>
                  </a:ext>
                </a:extLst>
              </a:tr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52647"/>
                  </a:ext>
                </a:extLst>
              </a:tr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421187"/>
                  </a:ext>
                </a:extLst>
              </a:tr>
              <a:tr h="4032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4024"/>
                  </a:ext>
                </a:extLst>
              </a:tr>
              <a:tr h="4032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632954"/>
                  </a:ext>
                </a:extLst>
              </a:tr>
            </a:tbl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FEC9B2B1-22EB-4963-9B94-A9FCDADE62FB}"/>
              </a:ext>
            </a:extLst>
          </p:cNvPr>
          <p:cNvSpPr txBox="1"/>
          <p:nvPr/>
        </p:nvSpPr>
        <p:spPr>
          <a:xfrm>
            <a:off x="2717862" y="1051163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路過節點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DB5C431-6D8B-4A92-908E-F0F68234CB2D}"/>
              </a:ext>
            </a:extLst>
          </p:cNvPr>
          <p:cNvSpPr txBox="1"/>
          <p:nvPr/>
        </p:nvSpPr>
        <p:spPr>
          <a:xfrm>
            <a:off x="8171242" y="1051163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路過節點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AAABDFE-928A-4E0A-B59C-706671B364DF}"/>
              </a:ext>
            </a:extLst>
          </p:cNvPr>
          <p:cNvSpPr txBox="1"/>
          <p:nvPr/>
        </p:nvSpPr>
        <p:spPr>
          <a:xfrm>
            <a:off x="8171242" y="3830069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路過節點 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A9B5CB3-AF81-4449-BB36-53C202F7BEBC}"/>
              </a:ext>
            </a:extLst>
          </p:cNvPr>
          <p:cNvSpPr txBox="1"/>
          <p:nvPr/>
        </p:nvSpPr>
        <p:spPr>
          <a:xfrm>
            <a:off x="2720402" y="3830069"/>
            <a:ext cx="130035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路過節點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graphicFrame>
        <p:nvGraphicFramePr>
          <p:cNvPr id="21" name="內容版面配置區 18">
            <a:extLst>
              <a:ext uri="{FF2B5EF4-FFF2-40B4-BE49-F238E27FC236}">
                <a16:creationId xmlns:a16="http://schemas.microsoft.com/office/drawing/2014/main" id="{48A9D6DF-A05C-4A49-B608-C5AE8C3272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8408389"/>
              </p:ext>
            </p:extLst>
          </p:nvPr>
        </p:nvGraphicFramePr>
        <p:xfrm>
          <a:off x="1132840" y="1456055"/>
          <a:ext cx="4475480" cy="1972945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2420715210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17914567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58195520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048978846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184348848"/>
                    </a:ext>
                  </a:extLst>
                </a:gridCol>
              </a:tblGrid>
              <a:tr h="394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263645"/>
                  </a:ext>
                </a:extLst>
              </a:tr>
              <a:tr h="394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030632"/>
                  </a:ext>
                </a:extLst>
              </a:tr>
              <a:tr h="394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877635"/>
                  </a:ext>
                </a:extLst>
              </a:tr>
              <a:tr h="394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520413"/>
                  </a:ext>
                </a:extLst>
              </a:tr>
              <a:tr h="39458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9C0006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rgbClr val="9C57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45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830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31B93-02A3-41C2-89F6-82F49D7D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80" y="170250"/>
            <a:ext cx="10107295" cy="612000"/>
          </a:xfrm>
        </p:spPr>
        <p:txBody>
          <a:bodyPr/>
          <a:lstStyle/>
          <a:p>
            <a:r>
              <a:rPr lang="en-US" altLang="zh-TW"/>
              <a:t>Curry </a:t>
            </a:r>
            <a:r>
              <a:rPr lang="zh-TW" altLang="en-US"/>
              <a:t>寄信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223BB1-71B9-48AA-BBED-7612113F9B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970280" cy="365125"/>
          </a:xfrm>
        </p:spPr>
        <p:txBody>
          <a:bodyPr/>
          <a:lstStyle/>
          <a:p>
            <a:fld id="{4ED799AD-6A3C-4C8D-ACC6-64CF4FC57AB0}" type="datetime1">
              <a:rPr lang="zh-TW" altLang="en-US" smtClean="0"/>
              <a:pPr/>
              <a:t>2021/11/13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4863-AFC5-4F42-96A8-CFAA05A9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0400" y="6492875"/>
            <a:ext cx="8331200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434167-DE3B-4A74-B5D7-C4F2654B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83520" y="6492875"/>
            <a:ext cx="970280" cy="365125"/>
          </a:xfrm>
        </p:spPr>
        <p:txBody>
          <a:bodyPr/>
          <a:lstStyle/>
          <a:p>
            <a:fld id="{E2DB6CA3-F744-4474-93D7-E938F678E17F}" type="slidenum">
              <a:rPr lang="zh-TW" altLang="en-US" smtClean="0"/>
              <a:pPr/>
              <a:t>56</a:t>
            </a:fld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B969083-472B-43BC-BEB5-D3FDEEF11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結論：</a:t>
            </a:r>
            <a:endParaRPr lang="en-US" altLang="zh-TW" dirty="0"/>
          </a:p>
          <a:p>
            <a:r>
              <a:rPr lang="zh-TW" altLang="en-US"/>
              <a:t>由最後得出的表查詢整個表的最大值。</a:t>
            </a:r>
            <a:endParaRPr lang="en-US" altLang="zh-TW"/>
          </a:p>
          <a:p>
            <a:r>
              <a:rPr lang="zh-TW" altLang="en-US" dirty="0"/>
              <a:t>取得該最大值的 </a:t>
            </a:r>
            <a:r>
              <a:rPr lang="en-US" altLang="zh-TW" dirty="0"/>
              <a:t>Row </a:t>
            </a:r>
            <a:r>
              <a:rPr lang="zh-TW" altLang="en-US" dirty="0"/>
              <a:t>即為結果。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42E52C2-8C97-457D-936C-071608110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79090"/>
              </p:ext>
            </p:extLst>
          </p:nvPr>
        </p:nvGraphicFramePr>
        <p:xfrm>
          <a:off x="6583680" y="4199401"/>
          <a:ext cx="4475480" cy="1972947"/>
        </p:xfrm>
        <a:graphic>
          <a:graphicData uri="http://schemas.openxmlformats.org/drawingml/2006/table">
            <a:tbl>
              <a:tblPr/>
              <a:tblGrid>
                <a:gridCol w="895096">
                  <a:extLst>
                    <a:ext uri="{9D8B030D-6E8A-4147-A177-3AD203B41FA5}">
                      <a16:colId xmlns:a16="http://schemas.microsoft.com/office/drawing/2014/main" val="36064199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3998006561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534403622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1804243384"/>
                    </a:ext>
                  </a:extLst>
                </a:gridCol>
                <a:gridCol w="895096">
                  <a:extLst>
                    <a:ext uri="{9D8B030D-6E8A-4147-A177-3AD203B41FA5}">
                      <a16:colId xmlns:a16="http://schemas.microsoft.com/office/drawing/2014/main" val="4228683547"/>
                    </a:ext>
                  </a:extLst>
                </a:gridCol>
              </a:tblGrid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D</a:t>
                      </a:r>
                      <a:r>
                        <a:rPr lang="en-US" sz="18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306742"/>
                  </a:ext>
                </a:extLst>
              </a:tr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852647"/>
                  </a:ext>
                </a:extLst>
              </a:tr>
              <a:tr h="38882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421187"/>
                  </a:ext>
                </a:extLst>
              </a:tr>
              <a:tr h="4032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N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74024"/>
                  </a:ext>
                </a:extLst>
              </a:tr>
              <a:tr h="4032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4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3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2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1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 Light" panose="020B0304030504040204" pitchFamily="34" charset="-120"/>
                          <a:ea typeface="Microsoft JhengHei Light" panose="020B0304030504040204" pitchFamily="34" charset="-120"/>
                        </a:rPr>
                        <a:t>0</a:t>
                      </a:r>
                    </a:p>
                  </a:txBody>
                  <a:tcPr marL="6733" marR="6733" marT="6733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632954"/>
                  </a:ext>
                </a:extLst>
              </a:tr>
            </a:tbl>
          </a:graphicData>
        </a:graphic>
      </p:graphicFrame>
      <p:sp>
        <p:nvSpPr>
          <p:cNvPr id="8" name="箭號: 向右 7">
            <a:extLst>
              <a:ext uri="{FF2B5EF4-FFF2-40B4-BE49-F238E27FC236}">
                <a16:creationId xmlns:a16="http://schemas.microsoft.com/office/drawing/2014/main" id="{BB5F22EA-D2B4-41D2-854A-4803FAE023DE}"/>
              </a:ext>
            </a:extLst>
          </p:cNvPr>
          <p:cNvSpPr/>
          <p:nvPr/>
        </p:nvSpPr>
        <p:spPr>
          <a:xfrm>
            <a:off x="6173993" y="5856514"/>
            <a:ext cx="381859" cy="309430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5FDC3C6-ED87-4086-A9E9-305460373D75}"/>
              </a:ext>
            </a:extLst>
          </p:cNvPr>
          <p:cNvGrpSpPr/>
          <p:nvPr/>
        </p:nvGrpSpPr>
        <p:grpSpPr>
          <a:xfrm>
            <a:off x="2749080" y="3513621"/>
            <a:ext cx="2625950" cy="2895275"/>
            <a:chOff x="2163781" y="3513621"/>
            <a:chExt cx="2625950" cy="2895275"/>
          </a:xfrm>
        </p:grpSpPr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9DEC9645-2429-4725-A47C-748FBE5E8063}"/>
                </a:ext>
              </a:extLst>
            </p:cNvPr>
            <p:cNvCxnSpPr>
              <a:stCxn id="18" idx="1"/>
              <a:endCxn id="15" idx="7"/>
            </p:cNvCxnSpPr>
            <p:nvPr/>
          </p:nvCxnSpPr>
          <p:spPr>
            <a:xfrm flipH="1">
              <a:off x="2699539" y="3928992"/>
              <a:ext cx="1241528" cy="1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2406BFC2-BEE5-42EC-9C45-7F9D713F6F52}"/>
                </a:ext>
              </a:extLst>
            </p:cNvPr>
            <p:cNvCxnSpPr>
              <a:cxnSpLocks/>
              <a:stCxn id="15" idx="5"/>
              <a:endCxn id="18" idx="3"/>
            </p:cNvCxnSpPr>
            <p:nvPr/>
          </p:nvCxnSpPr>
          <p:spPr>
            <a:xfrm flipV="1">
              <a:off x="2699539" y="4372829"/>
              <a:ext cx="1241528" cy="1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6C9CCE7D-C432-4F66-9B5E-2457B5C262BC}"/>
                </a:ext>
              </a:extLst>
            </p:cNvPr>
            <p:cNvCxnSpPr>
              <a:cxnSpLocks/>
              <a:stCxn id="17" idx="7"/>
              <a:endCxn id="18" idx="5"/>
            </p:cNvCxnSpPr>
            <p:nvPr/>
          </p:nvCxnSpPr>
          <p:spPr>
            <a:xfrm flipV="1">
              <a:off x="4384904" y="4372829"/>
              <a:ext cx="0" cy="1136439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EA7B1F91-F849-418C-BA08-C66747F84396}"/>
                </a:ext>
              </a:extLst>
            </p:cNvPr>
            <p:cNvCxnSpPr>
              <a:cxnSpLocks/>
              <a:stCxn id="16" idx="5"/>
              <a:endCxn id="17" idx="3"/>
            </p:cNvCxnSpPr>
            <p:nvPr/>
          </p:nvCxnSpPr>
          <p:spPr>
            <a:xfrm>
              <a:off x="2699539" y="5953105"/>
              <a:ext cx="1241528" cy="0"/>
            </a:xfrm>
            <a:prstGeom prst="straightConnector1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59C8844F-DF4D-42F2-888B-13ED011CAC9A}"/>
                </a:ext>
              </a:extLst>
            </p:cNvPr>
            <p:cNvSpPr/>
            <p:nvPr/>
          </p:nvSpPr>
          <p:spPr>
            <a:xfrm>
              <a:off x="2163781" y="3837072"/>
              <a:ext cx="627679" cy="6276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ysClr val="windowText" lastClr="000000"/>
                  </a:solidFill>
                </a:rPr>
                <a:t>1</a:t>
              </a:r>
              <a:endParaRPr lang="zh-TW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97E80E82-C0CC-4F32-87D0-EC9C205E38BF}"/>
                </a:ext>
              </a:extLst>
            </p:cNvPr>
            <p:cNvSpPr/>
            <p:nvPr/>
          </p:nvSpPr>
          <p:spPr>
            <a:xfrm>
              <a:off x="2163781" y="5417347"/>
              <a:ext cx="627679" cy="6276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ysClr val="windowText" lastClr="000000"/>
                  </a:solidFill>
                </a:rPr>
                <a:t>4</a:t>
              </a:r>
              <a:endParaRPr lang="zh-TW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C6E0853C-FD38-471B-B37C-F1EBCFFB3A5D}"/>
                </a:ext>
              </a:extLst>
            </p:cNvPr>
            <p:cNvSpPr/>
            <p:nvPr/>
          </p:nvSpPr>
          <p:spPr>
            <a:xfrm>
              <a:off x="3849146" y="5417347"/>
              <a:ext cx="627679" cy="6276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ysClr val="windowText" lastClr="000000"/>
                  </a:solidFill>
                </a:rPr>
                <a:t>3</a:t>
              </a:r>
              <a:endParaRPr lang="zh-TW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1193DAEC-E520-4D91-91A3-141711A2A518}"/>
                </a:ext>
              </a:extLst>
            </p:cNvPr>
            <p:cNvSpPr/>
            <p:nvPr/>
          </p:nvSpPr>
          <p:spPr>
            <a:xfrm>
              <a:off x="3849146" y="3837071"/>
              <a:ext cx="627679" cy="6276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>
                  <a:solidFill>
                    <a:sysClr val="windowText" lastClr="000000"/>
                  </a:solidFill>
                </a:rPr>
                <a:t>2</a:t>
              </a:r>
              <a:endParaRPr lang="zh-TW" altLang="en-US" sz="2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264C265-D728-4378-8A5C-8401FA541B7E}"/>
                </a:ext>
              </a:extLst>
            </p:cNvPr>
            <p:cNvSpPr txBox="1"/>
            <p:nvPr/>
          </p:nvSpPr>
          <p:spPr>
            <a:xfrm>
              <a:off x="3163850" y="3513621"/>
              <a:ext cx="312906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7744EB8-9B84-442B-A82A-F6D7EB81F812}"/>
                </a:ext>
              </a:extLst>
            </p:cNvPr>
            <p:cNvSpPr txBox="1"/>
            <p:nvPr/>
          </p:nvSpPr>
          <p:spPr>
            <a:xfrm>
              <a:off x="3163850" y="4422071"/>
              <a:ext cx="312906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51F2D7C-CA81-49C5-A6B0-5CF8525E492B}"/>
                </a:ext>
              </a:extLst>
            </p:cNvPr>
            <p:cNvSpPr txBox="1"/>
            <p:nvPr/>
          </p:nvSpPr>
          <p:spPr>
            <a:xfrm>
              <a:off x="4476825" y="4791403"/>
              <a:ext cx="312906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EFEA0357-544D-43CA-A90E-BD2D3309D9DF}"/>
                </a:ext>
              </a:extLst>
            </p:cNvPr>
            <p:cNvSpPr txBox="1"/>
            <p:nvPr/>
          </p:nvSpPr>
          <p:spPr>
            <a:xfrm>
              <a:off x="3163850" y="6039564"/>
              <a:ext cx="312906" cy="369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87EF35B-A4E9-4AB8-B1A2-E34A08CAD959}"/>
              </a:ext>
            </a:extLst>
          </p:cNvPr>
          <p:cNvSpPr txBox="1"/>
          <p:nvPr/>
        </p:nvSpPr>
        <p:spPr>
          <a:xfrm>
            <a:off x="6562102" y="3450408"/>
            <a:ext cx="381546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寄給 </a:t>
            </a:r>
            <a:r>
              <a:rPr lang="en-US" altLang="zh-TW" sz="2800" dirty="0">
                <a:solidFill>
                  <a:schemeClr val="bg1"/>
                </a:solidFill>
              </a:rPr>
              <a:t>4 </a:t>
            </a:r>
            <a:r>
              <a:rPr lang="zh-TW" altLang="en-US" sz="2800" dirty="0">
                <a:solidFill>
                  <a:schemeClr val="bg1"/>
                </a:solidFill>
              </a:rPr>
              <a:t>號可以給最多人</a:t>
            </a:r>
          </a:p>
        </p:txBody>
      </p:sp>
    </p:spTree>
    <p:extLst>
      <p:ext uri="{BB962C8B-B14F-4D97-AF65-F5344CB8AC3E}">
        <p14:creationId xmlns:p14="http://schemas.microsoft.com/office/powerpoint/2010/main" val="1372626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 </a:t>
            </a:r>
            <a:r>
              <a:rPr lang="en-US" altLang="zh-TW" dirty="0"/>
              <a:t>– 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994870-274F-4142-AA05-EC6AD27E9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由任一邊先開始前進。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由該邊的第一隻到最後一隻青蛙依序前進。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能跳就跳，能走就走。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如果青蛙走過一次，就換另一邊前進。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如果不能走也不能跳，也換另一邊前進。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重複步驟 </a:t>
            </a:r>
            <a:r>
              <a:rPr lang="en-US" altLang="zh-TW" dirty="0"/>
              <a:t>2</a:t>
            </a:r>
            <a:r>
              <a:rPr lang="zh-TW" altLang="en-US" dirty="0"/>
              <a:t>，直到連續換邊兩次都沒有走或跳就結束。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﹝</a:t>
            </a:r>
            <a:r>
              <a:rPr lang="zh-TW" altLang="en-US" dirty="0"/>
              <a:t>左右都走不動，也跳不動</a:t>
            </a:r>
            <a:r>
              <a:rPr lang="en-US" altLang="zh-TW" dirty="0"/>
              <a:t>﹞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672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67818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37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44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9530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65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70F169-2218-4B0E-9D62-C0351324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青蛙換位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D11A-4474-41FC-8EBD-86BF9B37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799AD-6A3C-4C8D-ACC6-64CF4FC57AB0}" type="datetime1">
              <a:rPr lang="zh-TW" altLang="en-US" smtClean="0"/>
              <a:t>2021/11/13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894AB9-C549-4760-AC1F-A48B35D1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46124-3883-41C6-B43A-C0C6C52A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6CA3-F744-4474-93D7-E938F678E17F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2" name="內容版面配置區 31">
            <a:extLst>
              <a:ext uri="{FF2B5EF4-FFF2-40B4-BE49-F238E27FC236}">
                <a16:creationId xmlns:a16="http://schemas.microsoft.com/office/drawing/2014/main" id="{7348E8B5-5B01-481E-AF52-3E88BD63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001487"/>
            <a:ext cx="10801350" cy="2225807"/>
          </a:xfrm>
        </p:spPr>
        <p:txBody>
          <a:bodyPr/>
          <a:lstStyle/>
          <a:p>
            <a:r>
              <a:rPr lang="zh-TW" altLang="en-US" dirty="0"/>
              <a:t>能跳就跳，能走就走。</a:t>
            </a:r>
            <a:endParaRPr lang="en-US" altLang="zh-TW" dirty="0"/>
          </a:p>
          <a:p>
            <a:r>
              <a:rPr lang="zh-TW" altLang="en-US" dirty="0"/>
              <a:t>走過一次就換邊，不能走也不能跳也換邊。</a:t>
            </a:r>
            <a:endParaRPr lang="en-US" altLang="zh-TW" dirty="0"/>
          </a:p>
          <a:p>
            <a:r>
              <a:rPr lang="zh-TW" altLang="en-US" dirty="0"/>
              <a:t>連換兩次都沒有走或跳就結束。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34" name="內容版面配置區 7" descr="整面磚牆 以實心填滿">
            <a:extLst>
              <a:ext uri="{FF2B5EF4-FFF2-40B4-BE49-F238E27FC236}">
                <a16:creationId xmlns:a16="http://schemas.microsoft.com/office/drawing/2014/main" id="{C669B33E-5491-488C-A9DA-E8EF16D27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5060577"/>
            <a:ext cx="914400" cy="914400"/>
          </a:xfrm>
          <a:prstGeom prst="rect">
            <a:avLst/>
          </a:prstGeom>
        </p:spPr>
      </p:pic>
      <p:pic>
        <p:nvPicPr>
          <p:cNvPr id="35" name="內容版面配置區 7" descr="整面磚牆 以實心填滿">
            <a:extLst>
              <a:ext uri="{FF2B5EF4-FFF2-40B4-BE49-F238E27FC236}">
                <a16:creationId xmlns:a16="http://schemas.microsoft.com/office/drawing/2014/main" id="{0C9D0695-073D-4FB5-83D6-B8174E091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5060577"/>
            <a:ext cx="914400" cy="914400"/>
          </a:xfrm>
          <a:prstGeom prst="rect">
            <a:avLst/>
          </a:prstGeom>
        </p:spPr>
      </p:pic>
      <p:pic>
        <p:nvPicPr>
          <p:cNvPr id="36" name="內容版面配置區 7" descr="整面磚牆 以實心填滿">
            <a:extLst>
              <a:ext uri="{FF2B5EF4-FFF2-40B4-BE49-F238E27FC236}">
                <a16:creationId xmlns:a16="http://schemas.microsoft.com/office/drawing/2014/main" id="{05E934A1-C1CD-415F-B9F8-C0A9184B8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5060577"/>
            <a:ext cx="914400" cy="914400"/>
          </a:xfrm>
          <a:prstGeom prst="rect">
            <a:avLst/>
          </a:prstGeom>
        </p:spPr>
      </p:pic>
      <p:pic>
        <p:nvPicPr>
          <p:cNvPr id="37" name="內容版面配置區 7" descr="整面磚牆 以實心填滿">
            <a:extLst>
              <a:ext uri="{FF2B5EF4-FFF2-40B4-BE49-F238E27FC236}">
                <a16:creationId xmlns:a16="http://schemas.microsoft.com/office/drawing/2014/main" id="{355E71E0-30F7-4F91-B511-E167BBD14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0" y="5060577"/>
            <a:ext cx="914400" cy="914400"/>
          </a:xfrm>
          <a:prstGeom prst="rect">
            <a:avLst/>
          </a:prstGeom>
        </p:spPr>
      </p:pic>
      <p:pic>
        <p:nvPicPr>
          <p:cNvPr id="38" name="內容版面配置區 7" descr="整面磚牆 以實心填滿">
            <a:extLst>
              <a:ext uri="{FF2B5EF4-FFF2-40B4-BE49-F238E27FC236}">
                <a16:creationId xmlns:a16="http://schemas.microsoft.com/office/drawing/2014/main" id="{A6DD494B-7EF1-4326-8721-81001B598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5060577"/>
            <a:ext cx="914400" cy="914400"/>
          </a:xfrm>
          <a:prstGeom prst="rect">
            <a:avLst/>
          </a:prstGeom>
        </p:spPr>
      </p:pic>
      <p:pic>
        <p:nvPicPr>
          <p:cNvPr id="39" name="內容版面配置區 7" descr="整面磚牆 以實心填滿">
            <a:extLst>
              <a:ext uri="{FF2B5EF4-FFF2-40B4-BE49-F238E27FC236}">
                <a16:creationId xmlns:a16="http://schemas.microsoft.com/office/drawing/2014/main" id="{D45AC4DC-B2BA-4EEE-97A5-1F749B678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0" y="5060577"/>
            <a:ext cx="914400" cy="914400"/>
          </a:xfrm>
          <a:prstGeom prst="rect">
            <a:avLst/>
          </a:prstGeom>
        </p:spPr>
      </p:pic>
      <p:pic>
        <p:nvPicPr>
          <p:cNvPr id="40" name="內容版面配置區 7" descr="整面磚牆 以實心填滿">
            <a:extLst>
              <a:ext uri="{FF2B5EF4-FFF2-40B4-BE49-F238E27FC236}">
                <a16:creationId xmlns:a16="http://schemas.microsoft.com/office/drawing/2014/main" id="{B0726656-4441-461E-A713-52CE546B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5060577"/>
            <a:ext cx="914400" cy="914400"/>
          </a:xfrm>
          <a:prstGeom prst="rect">
            <a:avLst/>
          </a:prstGeom>
        </p:spPr>
      </p:pic>
      <p:pic>
        <p:nvPicPr>
          <p:cNvPr id="41" name="內容版面配置區 7" descr="整面磚牆 以實心填滿">
            <a:extLst>
              <a:ext uri="{FF2B5EF4-FFF2-40B4-BE49-F238E27FC236}">
                <a16:creationId xmlns:a16="http://schemas.microsoft.com/office/drawing/2014/main" id="{5E44879A-A948-4136-97DC-879F218AF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0" y="5060577"/>
            <a:ext cx="914400" cy="914400"/>
          </a:xfrm>
          <a:prstGeom prst="rect">
            <a:avLst/>
          </a:prstGeom>
        </p:spPr>
      </p:pic>
      <p:pic>
        <p:nvPicPr>
          <p:cNvPr id="42" name="內容版面配置區 7" descr="整面磚牆 以實心填滿">
            <a:extLst>
              <a:ext uri="{FF2B5EF4-FFF2-40B4-BE49-F238E27FC236}">
                <a16:creationId xmlns:a16="http://schemas.microsoft.com/office/drawing/2014/main" id="{61E6939A-AE78-40EB-81ED-F0656DB4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6400" y="5060577"/>
            <a:ext cx="914400" cy="914400"/>
          </a:xfrm>
          <a:prstGeom prst="rect">
            <a:avLst/>
          </a:prstGeom>
        </p:spPr>
      </p:pic>
      <p:pic>
        <p:nvPicPr>
          <p:cNvPr id="43" name="圖形 42" descr="青蛙 以實心填滿">
            <a:extLst>
              <a:ext uri="{FF2B5EF4-FFF2-40B4-BE49-F238E27FC236}">
                <a16:creationId xmlns:a16="http://schemas.microsoft.com/office/drawing/2014/main" id="{7501AD6F-B12E-4A1A-A49C-84867E07B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1200" y="4146177"/>
            <a:ext cx="914400" cy="914400"/>
          </a:xfrm>
          <a:prstGeom prst="rect">
            <a:avLst/>
          </a:prstGeom>
        </p:spPr>
      </p:pic>
      <p:pic>
        <p:nvPicPr>
          <p:cNvPr id="44" name="圖形 43" descr="青蛙 以實心填滿">
            <a:extLst>
              <a:ext uri="{FF2B5EF4-FFF2-40B4-BE49-F238E27FC236}">
                <a16:creationId xmlns:a16="http://schemas.microsoft.com/office/drawing/2014/main" id="{52814A07-61A7-40FF-A203-CF908C8C9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95600" y="4146177"/>
            <a:ext cx="914400" cy="914400"/>
          </a:xfrm>
          <a:prstGeom prst="rect">
            <a:avLst/>
          </a:prstGeom>
        </p:spPr>
      </p:pic>
      <p:pic>
        <p:nvPicPr>
          <p:cNvPr id="45" name="圖形 44" descr="青蛙 以實心填滿">
            <a:extLst>
              <a:ext uri="{FF2B5EF4-FFF2-40B4-BE49-F238E27FC236}">
                <a16:creationId xmlns:a16="http://schemas.microsoft.com/office/drawing/2014/main" id="{336F94D4-899D-4699-B60E-A7901833A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0" y="4146177"/>
            <a:ext cx="914400" cy="914400"/>
          </a:xfrm>
          <a:prstGeom prst="rect">
            <a:avLst/>
          </a:prstGeom>
        </p:spPr>
      </p:pic>
      <p:pic>
        <p:nvPicPr>
          <p:cNvPr id="46" name="圖形 45" descr="青蛙 以實心填滿">
            <a:extLst>
              <a:ext uri="{FF2B5EF4-FFF2-40B4-BE49-F238E27FC236}">
                <a16:creationId xmlns:a16="http://schemas.microsoft.com/office/drawing/2014/main" id="{832E5E54-F62D-4F44-A692-760AE94B4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53200" y="4146177"/>
            <a:ext cx="914400" cy="914400"/>
          </a:xfrm>
          <a:prstGeom prst="rect">
            <a:avLst/>
          </a:prstGeom>
        </p:spPr>
      </p:pic>
      <p:pic>
        <p:nvPicPr>
          <p:cNvPr id="47" name="圖形 46" descr="青蛙 以實心填滿">
            <a:extLst>
              <a:ext uri="{FF2B5EF4-FFF2-40B4-BE49-F238E27FC236}">
                <a16:creationId xmlns:a16="http://schemas.microsoft.com/office/drawing/2014/main" id="{0746A6EA-6252-4038-8C6C-FD18D161E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5638800" y="4146177"/>
            <a:ext cx="914400" cy="914400"/>
          </a:xfrm>
          <a:prstGeom prst="rect">
            <a:avLst/>
          </a:prstGeom>
        </p:spPr>
      </p:pic>
      <p:pic>
        <p:nvPicPr>
          <p:cNvPr id="48" name="圖形 47" descr="青蛙 以實心填滿">
            <a:extLst>
              <a:ext uri="{FF2B5EF4-FFF2-40B4-BE49-F238E27FC236}">
                <a16:creationId xmlns:a16="http://schemas.microsoft.com/office/drawing/2014/main" id="{C1EE3CF9-396A-472D-B9FF-50436D5201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467600" y="4146177"/>
            <a:ext cx="914400" cy="914400"/>
          </a:xfrm>
          <a:prstGeom prst="rect">
            <a:avLst/>
          </a:prstGeom>
        </p:spPr>
      </p:pic>
      <p:pic>
        <p:nvPicPr>
          <p:cNvPr id="49" name="圖形 48" descr="青蛙 以實心填滿">
            <a:extLst>
              <a:ext uri="{FF2B5EF4-FFF2-40B4-BE49-F238E27FC236}">
                <a16:creationId xmlns:a16="http://schemas.microsoft.com/office/drawing/2014/main" id="{80D59A77-0736-4493-96F8-47A22FB364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82000" y="4146177"/>
            <a:ext cx="914400" cy="914400"/>
          </a:xfrm>
          <a:prstGeom prst="rect">
            <a:avLst/>
          </a:prstGeom>
        </p:spPr>
      </p:pic>
      <p:pic>
        <p:nvPicPr>
          <p:cNvPr id="50" name="圖形 49" descr="青蛙 以實心填滿">
            <a:extLst>
              <a:ext uri="{FF2B5EF4-FFF2-40B4-BE49-F238E27FC236}">
                <a16:creationId xmlns:a16="http://schemas.microsoft.com/office/drawing/2014/main" id="{555C3F9A-591D-4C4E-8C92-7BF340B8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296400" y="4146177"/>
            <a:ext cx="914400" cy="914400"/>
          </a:xfrm>
          <a:prstGeom prst="rect">
            <a:avLst/>
          </a:prstGeom>
        </p:spPr>
      </p:pic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30167ACD-8281-460E-8C49-2F18E9828E42}"/>
              </a:ext>
            </a:extLst>
          </p:cNvPr>
          <p:cNvSpPr/>
          <p:nvPr/>
        </p:nvSpPr>
        <p:spPr>
          <a:xfrm>
            <a:off x="4038600" y="3702424"/>
            <a:ext cx="457200" cy="439270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09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2685</Words>
  <Application>Microsoft Office PowerPoint</Application>
  <PresentationFormat>寬螢幕</PresentationFormat>
  <Paragraphs>631</Paragraphs>
  <Slides>56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1" baseType="lpstr">
      <vt:lpstr>Microsoft JhengHei Light</vt:lpstr>
      <vt:lpstr>Arial</vt:lpstr>
      <vt:lpstr>Calibri</vt:lpstr>
      <vt:lpstr>Cambria Math</vt:lpstr>
      <vt:lpstr>Office 佈景主題</vt:lpstr>
      <vt:lpstr>基因演算法與應用 期中專題</vt:lpstr>
      <vt:lpstr>工作分配</vt:lpstr>
      <vt:lpstr>Outline</vt:lpstr>
      <vt:lpstr>青蛙換位</vt:lpstr>
      <vt:lpstr>青蛙換位 – 題目</vt:lpstr>
      <vt:lpstr>青蛙換位 – 方法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青蛙換位</vt:lpstr>
      <vt:lpstr>農夫過河</vt:lpstr>
      <vt:lpstr>農夫過河</vt:lpstr>
      <vt:lpstr>踩地雷遊戲</vt:lpstr>
      <vt:lpstr>踩地雷遊戲</vt:lpstr>
      <vt:lpstr>Curry 寄信</vt:lpstr>
      <vt:lpstr>Curry 寄信 - 題目</vt:lpstr>
      <vt:lpstr>Curry 寄信 - 方法</vt:lpstr>
      <vt:lpstr>Curry 寄信 – 建樹</vt:lpstr>
      <vt:lpstr>Curry 寄信 – 計算最大節點數</vt:lpstr>
      <vt:lpstr>Curry 寄信 – 結果</vt:lpstr>
      <vt:lpstr>Thanks for listening</vt:lpstr>
      <vt:lpstr>Curry 寄信</vt:lpstr>
      <vt:lpstr>Curry 寄信</vt:lpstr>
      <vt:lpstr>Curry 寄信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F110154123</dc:creator>
  <cp:lastModifiedBy>F110154123</cp:lastModifiedBy>
  <cp:revision>337</cp:revision>
  <dcterms:created xsi:type="dcterms:W3CDTF">2021-11-05T16:00:53Z</dcterms:created>
  <dcterms:modified xsi:type="dcterms:W3CDTF">2021-11-13T08:21:57Z</dcterms:modified>
</cp:coreProperties>
</file>