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62" r:id="rId2"/>
    <p:sldId id="763" r:id="rId3"/>
    <p:sldId id="764" r:id="rId4"/>
    <p:sldId id="765" r:id="rId5"/>
    <p:sldId id="766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C1A1B-CD8A-4C17-B726-B2CEFA1DB5D5}" type="datetimeFigureOut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1C367-D002-4F58-B600-373A0F41E4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846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52400" y="747713"/>
            <a:ext cx="655320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519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6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0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NUK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06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NUK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7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6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1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NUK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8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NUK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4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6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NUK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07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8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NUK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2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NUK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9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NUK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6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6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NUK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1" y="731520"/>
            <a:ext cx="667919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8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TW"/>
              <a:t>NUK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8"/>
            <a:ext cx="4648201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6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NUK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5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6334317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8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NUK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8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8"/>
            <a:ext cx="13120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3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8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C9F9F7A-C92A-4466-BA3D-8153EA8B4EC5}" type="slidenum">
              <a:rPr kumimoji="1" lang="zh-TW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kumimoji="1"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1306438" y="743079"/>
            <a:ext cx="5756716" cy="371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0070C0"/>
                </a:solidFill>
              </a:rPr>
              <a:t>[Quiz 7 ]</a:t>
            </a:r>
            <a:r>
              <a:rPr lang="zh-TW" altLang="en-US" sz="1800" dirty="0">
                <a:solidFill>
                  <a:srgbClr val="0070C0"/>
                </a:solidFill>
              </a:rPr>
              <a:t> 繼續以</a:t>
            </a:r>
            <a:r>
              <a:rPr lang="en-US" altLang="zh-TW" sz="1800" dirty="0">
                <a:solidFill>
                  <a:srgbClr val="0070C0"/>
                </a:solidFill>
              </a:rPr>
              <a:t>GA</a:t>
            </a:r>
            <a:r>
              <a:rPr lang="zh-TW" altLang="en-US" sz="1800" dirty="0">
                <a:solidFill>
                  <a:srgbClr val="0070C0"/>
                </a:solidFill>
              </a:rPr>
              <a:t>模擬出</a:t>
            </a:r>
            <a:r>
              <a:rPr lang="en-US" altLang="zh-TW" sz="1800" dirty="0">
                <a:solidFill>
                  <a:srgbClr val="0070C0"/>
                </a:solidFill>
              </a:rPr>
              <a:t>Flow-shop</a:t>
            </a:r>
            <a:r>
              <a:rPr lang="zh-TW" altLang="en-US" sz="1800" dirty="0">
                <a:solidFill>
                  <a:srgbClr val="0070C0"/>
                </a:solidFill>
              </a:rPr>
              <a:t>搜尋過程 </a:t>
            </a:r>
            <a:r>
              <a:rPr lang="en-US" altLang="zh-TW" sz="1800" dirty="0">
                <a:solidFill>
                  <a:srgbClr val="0070C0"/>
                </a:solidFill>
              </a:rPr>
              <a:t>(</a:t>
            </a:r>
            <a:r>
              <a:rPr lang="en-US" altLang="zh-TW" sz="1800">
                <a:solidFill>
                  <a:srgbClr val="0070C0"/>
                </a:solidFill>
              </a:rPr>
              <a:t>T=3)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TW" altLang="en-US" sz="1800" dirty="0">
              <a:solidFill>
                <a:srgbClr val="0070C0"/>
              </a:solidFill>
            </a:endParaRPr>
          </a:p>
        </p:txBody>
      </p:sp>
      <p:sp>
        <p:nvSpPr>
          <p:cNvPr id="23" name="標題 1"/>
          <p:cNvSpPr>
            <a:spLocks noGrp="1"/>
          </p:cNvSpPr>
          <p:nvPr>
            <p:ph type="title" idx="4294967295"/>
          </p:nvPr>
        </p:nvSpPr>
        <p:spPr>
          <a:xfrm>
            <a:off x="1184040" y="121911"/>
            <a:ext cx="8172450" cy="580724"/>
          </a:xfrm>
        </p:spPr>
        <p:txBody>
          <a:bodyPr/>
          <a:lstStyle/>
          <a:p>
            <a:r>
              <a:rPr lang="zh-TW" altLang="en-US" sz="3600" dirty="0">
                <a:cs typeface="Times New Roman" pitchFamily="18" charset="0"/>
              </a:rPr>
              <a:t>流線型工廠排程 </a:t>
            </a:r>
            <a:r>
              <a:rPr lang="en-US" altLang="zh-TW" sz="3600" dirty="0">
                <a:cs typeface="Times New Roman" pitchFamily="18" charset="0"/>
              </a:rPr>
              <a:t>for GA</a:t>
            </a:r>
            <a:endParaRPr lang="zh-TW" altLang="en-US" sz="36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868258" y="172396"/>
          <a:ext cx="292553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769">
                  <a:extLst>
                    <a:ext uri="{9D8B030D-6E8A-4147-A177-3AD203B41FA5}">
                      <a16:colId xmlns:a16="http://schemas.microsoft.com/office/drawing/2014/main" val="3661287988"/>
                    </a:ext>
                  </a:extLst>
                </a:gridCol>
                <a:gridCol w="1462769">
                  <a:extLst>
                    <a:ext uri="{9D8B030D-6E8A-4147-A177-3AD203B41FA5}">
                      <a16:colId xmlns:a16="http://schemas.microsoft.com/office/drawing/2014/main" val="3299671087"/>
                    </a:ext>
                  </a:extLst>
                </a:gridCol>
              </a:tblGrid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21786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群體大小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15038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交配方式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PMX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交配機率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47855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突變機率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23149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進化次數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59225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1143001" y="1166784"/>
          <a:ext cx="651227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16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543698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535459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601362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560173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1869989">
                  <a:extLst>
                    <a:ext uri="{9D8B030D-6E8A-4147-A177-3AD203B41FA5}">
                      <a16:colId xmlns:a16="http://schemas.microsoft.com/office/drawing/2014/main" val="454757434"/>
                    </a:ext>
                  </a:extLst>
                </a:gridCol>
                <a:gridCol w="17013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38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適應值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203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1/58 =0.018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0.246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20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1/57 =0.018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0.246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20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1/57 =0.018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0.246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  <a:tr h="320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1/54</a:t>
                      </a:r>
                      <a:r>
                        <a:rPr lang="en-US" altLang="zh-TW" baseline="0" dirty="0">
                          <a:solidFill>
                            <a:srgbClr val="FF0000"/>
                          </a:solidFill>
                        </a:rPr>
                        <a:t> =0.019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0.262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" name="內容版面配置區 4"/>
          <p:cNvGraphicFramePr>
            <a:graphicFrameLocks/>
          </p:cNvGraphicFramePr>
          <p:nvPr/>
        </p:nvGraphicFramePr>
        <p:xfrm>
          <a:off x="1761224" y="3520161"/>
          <a:ext cx="81534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ahoma" pitchFamily="34" charset="0"/>
                          <a:cs typeface="Tahoma" pitchFamily="34" charset="0"/>
                        </a:rPr>
                        <a:t>9</a:t>
                      </a:r>
                      <a:endParaRPr lang="zh-TW" altLang="en-US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ahoma" pitchFamily="34" charset="0"/>
                          <a:cs typeface="Tahoma" pitchFamily="34" charset="0"/>
                        </a:rPr>
                        <a:t>8</a:t>
                      </a:r>
                      <a:endParaRPr lang="zh-TW" altLang="en-US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lang="zh-TW" altLang="en-US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zh-TW" altLang="en-US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ahoma" pitchFamily="34" charset="0"/>
                          <a:cs typeface="Tahoma" pitchFamily="34" charset="0"/>
                        </a:rPr>
                        <a:t>7</a:t>
                      </a:r>
                      <a:endParaRPr lang="zh-TW" altLang="en-US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  <a:endParaRPr lang="zh-TW" altLang="en-US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zh-TW" altLang="en-US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ahoma" pitchFamily="34" charset="0"/>
                          <a:cs typeface="Tahoma" pitchFamily="34" charset="0"/>
                        </a:rPr>
                        <a:t>10</a:t>
                      </a:r>
                      <a:endParaRPr lang="zh-TW" altLang="en-US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ahoma" pitchFamily="34" charset="0"/>
                          <a:cs typeface="Tahoma" pitchFamily="34" charset="0"/>
                        </a:rPr>
                        <a:t>6</a:t>
                      </a:r>
                      <a:endParaRPr lang="zh-TW" altLang="en-US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  <a:endParaRPr lang="zh-TW" altLang="en-US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內容版面配置區 4"/>
          <p:cNvGraphicFramePr>
            <a:graphicFrameLocks/>
          </p:cNvGraphicFramePr>
          <p:nvPr/>
        </p:nvGraphicFramePr>
        <p:xfrm>
          <a:off x="1761224" y="4163099"/>
          <a:ext cx="81534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ahoma" pitchFamily="34" charset="0"/>
                          <a:cs typeface="Tahoma" pitchFamily="34" charset="0"/>
                        </a:rPr>
                        <a:t>8</a:t>
                      </a:r>
                      <a:endParaRPr lang="zh-TW" altLang="en-US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ahoma" pitchFamily="34" charset="0"/>
                          <a:cs typeface="Tahoma" pitchFamily="34" charset="0"/>
                        </a:rPr>
                        <a:t>7</a:t>
                      </a:r>
                      <a:endParaRPr lang="zh-TW" altLang="en-US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zh-TW" altLang="en-US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lang="zh-TW" altLang="en-US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  <a:endParaRPr lang="zh-TW" altLang="en-US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ahoma" pitchFamily="34" charset="0"/>
                          <a:cs typeface="Tahoma" pitchFamily="34" charset="0"/>
                        </a:rPr>
                        <a:t>10</a:t>
                      </a:r>
                      <a:endParaRPr lang="zh-TW" altLang="en-US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ahoma" pitchFamily="34" charset="0"/>
                          <a:cs typeface="Tahoma" pitchFamily="34" charset="0"/>
                        </a:rPr>
                        <a:t>9</a:t>
                      </a:r>
                      <a:endParaRPr lang="zh-TW" altLang="en-US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zh-TW" altLang="en-US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  <a:endParaRPr lang="zh-TW" altLang="en-US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ahoma" pitchFamily="34" charset="0"/>
                          <a:cs typeface="Tahoma" pitchFamily="34" charset="0"/>
                        </a:rPr>
                        <a:t>6</a:t>
                      </a:r>
                      <a:endParaRPr lang="zh-TW" altLang="en-US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7" name="直線接點 46"/>
          <p:cNvCxnSpPr/>
          <p:nvPr/>
        </p:nvCxnSpPr>
        <p:spPr>
          <a:xfrm rot="5400000">
            <a:off x="3396049" y="4001886"/>
            <a:ext cx="1573213" cy="15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rot="5400000">
            <a:off x="5880680" y="4002679"/>
            <a:ext cx="1571625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內容版面配置區 4"/>
          <p:cNvGraphicFramePr>
            <a:graphicFrameLocks/>
          </p:cNvGraphicFramePr>
          <p:nvPr/>
        </p:nvGraphicFramePr>
        <p:xfrm>
          <a:off x="1761224" y="5082745"/>
          <a:ext cx="8153400" cy="365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31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ahoma" pitchFamily="34" charset="0"/>
                          <a:cs typeface="Tahoma" pitchFamily="34" charset="0"/>
                        </a:rPr>
                        <a:t>9</a:t>
                      </a:r>
                      <a:endParaRPr lang="zh-TW" altLang="en-US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ahoma" pitchFamily="34" charset="0"/>
                          <a:cs typeface="Tahoma" pitchFamily="34" charset="0"/>
                        </a:rPr>
                        <a:t>8</a:t>
                      </a:r>
                      <a:endParaRPr lang="zh-TW" altLang="en-US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B0F0"/>
                          </a:solidFill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lang="zh-TW" altLang="en-US" sz="1800" dirty="0">
                        <a:solidFill>
                          <a:srgbClr val="00B0F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Tahoma" pitchFamily="34" charset="0"/>
                          <a:cs typeface="Tahoma" pitchFamily="34" charset="0"/>
                        </a:rPr>
                        <a:t>10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zh-TW" altLang="en-US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B0F0"/>
                          </a:solidFill>
                          <a:latin typeface="Tahoma" pitchFamily="34" charset="0"/>
                          <a:cs typeface="Tahoma" pitchFamily="34" charset="0"/>
                        </a:rPr>
                        <a:t>10</a:t>
                      </a:r>
                      <a:endParaRPr lang="zh-TW" altLang="en-US" sz="1800" dirty="0">
                        <a:solidFill>
                          <a:srgbClr val="00B0F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ahoma" pitchFamily="34" charset="0"/>
                          <a:cs typeface="Tahoma" pitchFamily="34" charset="0"/>
                        </a:rPr>
                        <a:t>6</a:t>
                      </a:r>
                      <a:endParaRPr lang="zh-TW" altLang="en-US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  <a:endParaRPr lang="zh-TW" altLang="en-US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內容版面配置區 4"/>
          <p:cNvGraphicFramePr>
            <a:graphicFrameLocks/>
          </p:cNvGraphicFramePr>
          <p:nvPr/>
        </p:nvGraphicFramePr>
        <p:xfrm>
          <a:off x="1761224" y="5703126"/>
          <a:ext cx="81534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ahoma" pitchFamily="34" charset="0"/>
                          <a:cs typeface="Tahoma" pitchFamily="34" charset="0"/>
                        </a:rPr>
                        <a:t>9</a:t>
                      </a:r>
                      <a:endParaRPr lang="zh-TW" altLang="en-US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ahoma" pitchFamily="34" charset="0"/>
                          <a:cs typeface="Tahoma" pitchFamily="34" charset="0"/>
                        </a:rPr>
                        <a:t>8</a:t>
                      </a:r>
                      <a:endParaRPr lang="zh-TW" altLang="en-US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lang="zh-TW" altLang="en-US" sz="1800" dirty="0">
                        <a:solidFill>
                          <a:schemeClr val="bg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  <a:endParaRPr lang="zh-TW" altLang="en-US" sz="1800" dirty="0">
                        <a:solidFill>
                          <a:schemeClr val="bg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Tahoma" pitchFamily="34" charset="0"/>
                          <a:cs typeface="Tahoma" pitchFamily="34" charset="0"/>
                        </a:rPr>
                        <a:t>10</a:t>
                      </a:r>
                      <a:endParaRPr lang="zh-TW" altLang="en-US" sz="1800" dirty="0">
                        <a:solidFill>
                          <a:schemeClr val="bg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zh-TW" altLang="en-US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ahoma" pitchFamily="34" charset="0"/>
                          <a:cs typeface="Tahoma" pitchFamily="34" charset="0"/>
                        </a:rPr>
                        <a:t>6</a:t>
                      </a:r>
                      <a:endParaRPr lang="zh-TW" altLang="en-US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  <a:endParaRPr lang="zh-TW" altLang="en-US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8" marB="457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64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D57CC76-9A3D-4139-BE15-394AAF9C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18C0777-DC05-4D95-954E-3676857F47D5}"/>
              </a:ext>
            </a:extLst>
          </p:cNvPr>
          <p:cNvSpPr txBox="1"/>
          <p:nvPr/>
        </p:nvSpPr>
        <p:spPr>
          <a:xfrm>
            <a:off x="388854" y="487143"/>
            <a:ext cx="52931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T=1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9462C0B-2429-481A-8D8E-8878577C4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941663"/>
              </p:ext>
            </p:extLst>
          </p:nvPr>
        </p:nvGraphicFramePr>
        <p:xfrm>
          <a:off x="1142999" y="355276"/>
          <a:ext cx="651227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16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543698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535459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601362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560173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1869989">
                  <a:extLst>
                    <a:ext uri="{9D8B030D-6E8A-4147-A177-3AD203B41FA5}">
                      <a16:colId xmlns:a16="http://schemas.microsoft.com/office/drawing/2014/main" val="454757434"/>
                    </a:ext>
                  </a:extLst>
                </a:gridCol>
                <a:gridCol w="17013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38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適應值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203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1/58 =0.018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0.246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20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1/57 =0.018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0.246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20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1/57 =0.018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0.246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  <a:tr h="320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1/54</a:t>
                      </a:r>
                      <a:r>
                        <a:rPr lang="en-US" altLang="zh-TW" baseline="0" dirty="0">
                          <a:solidFill>
                            <a:srgbClr val="FF0000"/>
                          </a:solidFill>
                        </a:rPr>
                        <a:t> =0.019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0.262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859614B-5760-4600-B91A-C81B86E54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1722"/>
              </p:ext>
            </p:extLst>
          </p:nvPr>
        </p:nvGraphicFramePr>
        <p:xfrm>
          <a:off x="8522681" y="172396"/>
          <a:ext cx="292553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769">
                  <a:extLst>
                    <a:ext uri="{9D8B030D-6E8A-4147-A177-3AD203B41FA5}">
                      <a16:colId xmlns:a16="http://schemas.microsoft.com/office/drawing/2014/main" val="3661287988"/>
                    </a:ext>
                  </a:extLst>
                </a:gridCol>
                <a:gridCol w="1462769">
                  <a:extLst>
                    <a:ext uri="{9D8B030D-6E8A-4147-A177-3AD203B41FA5}">
                      <a16:colId xmlns:a16="http://schemas.microsoft.com/office/drawing/2014/main" val="3299671087"/>
                    </a:ext>
                  </a:extLst>
                </a:gridCol>
              </a:tblGrid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21786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群體大小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15038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交配方式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PMX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交配機率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47855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突變機率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23149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進化次數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5922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66B1D29-43EF-4A3B-9E22-4A7583C68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566891"/>
              </p:ext>
            </p:extLst>
          </p:nvPr>
        </p:nvGraphicFramePr>
        <p:xfrm>
          <a:off x="1142999" y="2567513"/>
          <a:ext cx="47904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581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885629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872208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979557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912465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</a:tblGrid>
              <a:tr h="30599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059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  <a:tr h="3059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箭號: 向下 7">
            <a:extLst>
              <a:ext uri="{FF2B5EF4-FFF2-40B4-BE49-F238E27FC236}">
                <a16:creationId xmlns:a16="http://schemas.microsoft.com/office/drawing/2014/main" id="{7754E466-F8EB-4E6D-941C-6BC942CCF58B}"/>
              </a:ext>
            </a:extLst>
          </p:cNvPr>
          <p:cNvSpPr/>
          <p:nvPr/>
        </p:nvSpPr>
        <p:spPr>
          <a:xfrm rot="16200000">
            <a:off x="442119" y="2866753"/>
            <a:ext cx="369334" cy="826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0EE8A9E-AF2E-4108-8A11-B6D93888BD5D}"/>
              </a:ext>
            </a:extLst>
          </p:cNvPr>
          <p:cNvSpPr txBox="1"/>
          <p:nvPr/>
        </p:nvSpPr>
        <p:spPr>
          <a:xfrm>
            <a:off x="213361" y="2628132"/>
            <a:ext cx="82684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選擇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DF736E9-58E6-4660-A96E-09E90341E947}"/>
              </a:ext>
            </a:extLst>
          </p:cNvPr>
          <p:cNvCxnSpPr/>
          <p:nvPr/>
        </p:nvCxnSpPr>
        <p:spPr>
          <a:xfrm>
            <a:off x="71120" y="2468880"/>
            <a:ext cx="1202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CD1AB4B0-302B-4701-9720-D0DE259CD573}"/>
              </a:ext>
            </a:extLst>
          </p:cNvPr>
          <p:cNvSpPr/>
          <p:nvPr/>
        </p:nvSpPr>
        <p:spPr>
          <a:xfrm rot="16200000">
            <a:off x="6389484" y="2866753"/>
            <a:ext cx="369334" cy="826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90E07B5-B477-4F1C-8899-8B6DF461CB44}"/>
              </a:ext>
            </a:extLst>
          </p:cNvPr>
          <p:cNvSpPr txBox="1"/>
          <p:nvPr/>
        </p:nvSpPr>
        <p:spPr>
          <a:xfrm>
            <a:off x="6160726" y="2628132"/>
            <a:ext cx="82684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交配</a:t>
            </a:r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13FEF078-6035-4239-81E0-0551DD749D35}"/>
              </a:ext>
            </a:extLst>
          </p:cNvPr>
          <p:cNvSpPr/>
          <p:nvPr/>
        </p:nvSpPr>
        <p:spPr>
          <a:xfrm rot="16200000">
            <a:off x="442117" y="4736193"/>
            <a:ext cx="369334" cy="826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D2B600F-C7F4-46D3-86A5-D2007947ACE5}"/>
              </a:ext>
            </a:extLst>
          </p:cNvPr>
          <p:cNvSpPr txBox="1"/>
          <p:nvPr/>
        </p:nvSpPr>
        <p:spPr>
          <a:xfrm>
            <a:off x="213359" y="4497572"/>
            <a:ext cx="82684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突變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ABE523D6-AE9B-426E-92B6-A40F8F75F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33816"/>
              </p:ext>
            </p:extLst>
          </p:nvPr>
        </p:nvGraphicFramePr>
        <p:xfrm>
          <a:off x="7188197" y="2567513"/>
          <a:ext cx="47904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581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885629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872208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979557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912465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</a:tblGrid>
              <a:tr h="30599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059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  <a:tr h="3059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9F1BE39F-7984-43BD-8884-C127DF478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462950"/>
              </p:ext>
            </p:extLst>
          </p:nvPr>
        </p:nvGraphicFramePr>
        <p:xfrm>
          <a:off x="1142999" y="4318264"/>
          <a:ext cx="47904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581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885629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872208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979557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912465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</a:tblGrid>
              <a:tr h="30599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059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  <a:tr h="3059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D57CC76-9A3D-4139-BE15-394AAF9C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18C0777-DC05-4D95-954E-3676857F47D5}"/>
              </a:ext>
            </a:extLst>
          </p:cNvPr>
          <p:cNvSpPr txBox="1"/>
          <p:nvPr/>
        </p:nvSpPr>
        <p:spPr>
          <a:xfrm>
            <a:off x="388854" y="487143"/>
            <a:ext cx="5709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T=2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9462C0B-2429-481A-8D8E-8878577C4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377338"/>
              </p:ext>
            </p:extLst>
          </p:nvPr>
        </p:nvGraphicFramePr>
        <p:xfrm>
          <a:off x="1142999" y="355276"/>
          <a:ext cx="651227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16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543698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535459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601362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560173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1869989">
                  <a:extLst>
                    <a:ext uri="{9D8B030D-6E8A-4147-A177-3AD203B41FA5}">
                      <a16:colId xmlns:a16="http://schemas.microsoft.com/office/drawing/2014/main" val="454757434"/>
                    </a:ext>
                  </a:extLst>
                </a:gridCol>
                <a:gridCol w="17013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38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適應值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20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1/57 =0.018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0.243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20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1/54</a:t>
                      </a:r>
                      <a:r>
                        <a:rPr lang="en-US" altLang="zh-TW" baseline="0" dirty="0">
                          <a:solidFill>
                            <a:srgbClr val="FF0000"/>
                          </a:solidFill>
                        </a:rPr>
                        <a:t> =0.019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0.257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20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1/54 =0.019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0.257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  <a:tr h="320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1/57</a:t>
                      </a:r>
                      <a:r>
                        <a:rPr lang="en-US" altLang="zh-TW" baseline="0" dirty="0">
                          <a:solidFill>
                            <a:srgbClr val="FF0000"/>
                          </a:solidFill>
                        </a:rPr>
                        <a:t> =0.018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0.243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859614B-5760-4600-B91A-C81B86E544CC}"/>
              </a:ext>
            </a:extLst>
          </p:cNvPr>
          <p:cNvGraphicFramePr>
            <a:graphicFrameLocks noGrp="1"/>
          </p:cNvGraphicFramePr>
          <p:nvPr/>
        </p:nvGraphicFramePr>
        <p:xfrm>
          <a:off x="8522681" y="172396"/>
          <a:ext cx="292553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769">
                  <a:extLst>
                    <a:ext uri="{9D8B030D-6E8A-4147-A177-3AD203B41FA5}">
                      <a16:colId xmlns:a16="http://schemas.microsoft.com/office/drawing/2014/main" val="3661287988"/>
                    </a:ext>
                  </a:extLst>
                </a:gridCol>
                <a:gridCol w="1462769">
                  <a:extLst>
                    <a:ext uri="{9D8B030D-6E8A-4147-A177-3AD203B41FA5}">
                      <a16:colId xmlns:a16="http://schemas.microsoft.com/office/drawing/2014/main" val="3299671087"/>
                    </a:ext>
                  </a:extLst>
                </a:gridCol>
              </a:tblGrid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21786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群體大小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15038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交配方式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PMX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交配機率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47855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突變機率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23149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進化次數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5922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66B1D29-43EF-4A3B-9E22-4A7583C68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536157"/>
              </p:ext>
            </p:extLst>
          </p:nvPr>
        </p:nvGraphicFramePr>
        <p:xfrm>
          <a:off x="1142999" y="2567513"/>
          <a:ext cx="47904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581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885629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872208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979557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912465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</a:tblGrid>
              <a:tr h="30599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059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  <a:tr h="3059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箭號: 向下 7">
            <a:extLst>
              <a:ext uri="{FF2B5EF4-FFF2-40B4-BE49-F238E27FC236}">
                <a16:creationId xmlns:a16="http://schemas.microsoft.com/office/drawing/2014/main" id="{7754E466-F8EB-4E6D-941C-6BC942CCF58B}"/>
              </a:ext>
            </a:extLst>
          </p:cNvPr>
          <p:cNvSpPr/>
          <p:nvPr/>
        </p:nvSpPr>
        <p:spPr>
          <a:xfrm rot="16200000">
            <a:off x="442119" y="2866753"/>
            <a:ext cx="369334" cy="826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0EE8A9E-AF2E-4108-8A11-B6D93888BD5D}"/>
              </a:ext>
            </a:extLst>
          </p:cNvPr>
          <p:cNvSpPr txBox="1"/>
          <p:nvPr/>
        </p:nvSpPr>
        <p:spPr>
          <a:xfrm>
            <a:off x="213361" y="2628132"/>
            <a:ext cx="82684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選擇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DF736E9-58E6-4660-A96E-09E90341E947}"/>
              </a:ext>
            </a:extLst>
          </p:cNvPr>
          <p:cNvCxnSpPr/>
          <p:nvPr/>
        </p:nvCxnSpPr>
        <p:spPr>
          <a:xfrm>
            <a:off x="71120" y="2468880"/>
            <a:ext cx="1202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CD1AB4B0-302B-4701-9720-D0DE259CD573}"/>
              </a:ext>
            </a:extLst>
          </p:cNvPr>
          <p:cNvSpPr/>
          <p:nvPr/>
        </p:nvSpPr>
        <p:spPr>
          <a:xfrm rot="16200000">
            <a:off x="6389484" y="2866753"/>
            <a:ext cx="369334" cy="826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90E07B5-B477-4F1C-8899-8B6DF461CB44}"/>
              </a:ext>
            </a:extLst>
          </p:cNvPr>
          <p:cNvSpPr txBox="1"/>
          <p:nvPr/>
        </p:nvSpPr>
        <p:spPr>
          <a:xfrm>
            <a:off x="6160726" y="2628132"/>
            <a:ext cx="82684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交配</a:t>
            </a:r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13FEF078-6035-4239-81E0-0551DD749D35}"/>
              </a:ext>
            </a:extLst>
          </p:cNvPr>
          <p:cNvSpPr/>
          <p:nvPr/>
        </p:nvSpPr>
        <p:spPr>
          <a:xfrm rot="16200000">
            <a:off x="442117" y="4736193"/>
            <a:ext cx="369334" cy="826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D2B600F-C7F4-46D3-86A5-D2007947ACE5}"/>
              </a:ext>
            </a:extLst>
          </p:cNvPr>
          <p:cNvSpPr txBox="1"/>
          <p:nvPr/>
        </p:nvSpPr>
        <p:spPr>
          <a:xfrm>
            <a:off x="213359" y="4497572"/>
            <a:ext cx="82684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突變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ABE523D6-AE9B-426E-92B6-A40F8F75F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83736"/>
              </p:ext>
            </p:extLst>
          </p:nvPr>
        </p:nvGraphicFramePr>
        <p:xfrm>
          <a:off x="7188197" y="2567513"/>
          <a:ext cx="47904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581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885629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872208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979557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912465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</a:tblGrid>
              <a:tr h="30599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059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  <a:tr h="3059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9F1BE39F-7984-43BD-8884-C127DF478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87062"/>
              </p:ext>
            </p:extLst>
          </p:nvPr>
        </p:nvGraphicFramePr>
        <p:xfrm>
          <a:off x="1142999" y="4318264"/>
          <a:ext cx="47904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581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885629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872208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979557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912465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</a:tblGrid>
              <a:tr h="30599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059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  <a:tr h="3059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68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D57CC76-9A3D-4139-BE15-394AAF9C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18C0777-DC05-4D95-954E-3676857F47D5}"/>
              </a:ext>
            </a:extLst>
          </p:cNvPr>
          <p:cNvSpPr txBox="1"/>
          <p:nvPr/>
        </p:nvSpPr>
        <p:spPr>
          <a:xfrm>
            <a:off x="388854" y="487143"/>
            <a:ext cx="5709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T=3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9462C0B-2429-481A-8D8E-8878577C4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55191"/>
              </p:ext>
            </p:extLst>
          </p:nvPr>
        </p:nvGraphicFramePr>
        <p:xfrm>
          <a:off x="1142999" y="355276"/>
          <a:ext cx="651227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16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543698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535459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601362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560173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1869989">
                  <a:extLst>
                    <a:ext uri="{9D8B030D-6E8A-4147-A177-3AD203B41FA5}">
                      <a16:colId xmlns:a16="http://schemas.microsoft.com/office/drawing/2014/main" val="454757434"/>
                    </a:ext>
                  </a:extLst>
                </a:gridCol>
                <a:gridCol w="17013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38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適應值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20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1/54 =0.019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0.264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20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1/57 =0.018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0.250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20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1/59 =0.017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0.236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  <a:tr h="320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1/57</a:t>
                      </a:r>
                      <a:r>
                        <a:rPr lang="en-US" altLang="zh-TW" baseline="0" dirty="0">
                          <a:solidFill>
                            <a:srgbClr val="FF0000"/>
                          </a:solidFill>
                        </a:rPr>
                        <a:t> =0.018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0.250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859614B-5760-4600-B91A-C81B86E544CC}"/>
              </a:ext>
            </a:extLst>
          </p:cNvPr>
          <p:cNvGraphicFramePr>
            <a:graphicFrameLocks noGrp="1"/>
          </p:cNvGraphicFramePr>
          <p:nvPr/>
        </p:nvGraphicFramePr>
        <p:xfrm>
          <a:off x="8522681" y="172396"/>
          <a:ext cx="292553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769">
                  <a:extLst>
                    <a:ext uri="{9D8B030D-6E8A-4147-A177-3AD203B41FA5}">
                      <a16:colId xmlns:a16="http://schemas.microsoft.com/office/drawing/2014/main" val="3661287988"/>
                    </a:ext>
                  </a:extLst>
                </a:gridCol>
                <a:gridCol w="1462769">
                  <a:extLst>
                    <a:ext uri="{9D8B030D-6E8A-4147-A177-3AD203B41FA5}">
                      <a16:colId xmlns:a16="http://schemas.microsoft.com/office/drawing/2014/main" val="3299671087"/>
                    </a:ext>
                  </a:extLst>
                </a:gridCol>
              </a:tblGrid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21786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群體大小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15038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交配方式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PMX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交配機率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47855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突變機率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23149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進化次數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5922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66B1D29-43EF-4A3B-9E22-4A7583C68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761880"/>
              </p:ext>
            </p:extLst>
          </p:nvPr>
        </p:nvGraphicFramePr>
        <p:xfrm>
          <a:off x="1142999" y="2567513"/>
          <a:ext cx="47904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581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885629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872208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979557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912465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</a:tblGrid>
              <a:tr h="30599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059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  <a:tr h="3059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箭號: 向下 7">
            <a:extLst>
              <a:ext uri="{FF2B5EF4-FFF2-40B4-BE49-F238E27FC236}">
                <a16:creationId xmlns:a16="http://schemas.microsoft.com/office/drawing/2014/main" id="{7754E466-F8EB-4E6D-941C-6BC942CCF58B}"/>
              </a:ext>
            </a:extLst>
          </p:cNvPr>
          <p:cNvSpPr/>
          <p:nvPr/>
        </p:nvSpPr>
        <p:spPr>
          <a:xfrm rot="16200000">
            <a:off x="442119" y="2866753"/>
            <a:ext cx="369334" cy="826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0EE8A9E-AF2E-4108-8A11-B6D93888BD5D}"/>
              </a:ext>
            </a:extLst>
          </p:cNvPr>
          <p:cNvSpPr txBox="1"/>
          <p:nvPr/>
        </p:nvSpPr>
        <p:spPr>
          <a:xfrm>
            <a:off x="213361" y="2628132"/>
            <a:ext cx="82684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選擇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DF736E9-58E6-4660-A96E-09E90341E947}"/>
              </a:ext>
            </a:extLst>
          </p:cNvPr>
          <p:cNvCxnSpPr/>
          <p:nvPr/>
        </p:nvCxnSpPr>
        <p:spPr>
          <a:xfrm>
            <a:off x="71120" y="2468880"/>
            <a:ext cx="1202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CD1AB4B0-302B-4701-9720-D0DE259CD573}"/>
              </a:ext>
            </a:extLst>
          </p:cNvPr>
          <p:cNvSpPr/>
          <p:nvPr/>
        </p:nvSpPr>
        <p:spPr>
          <a:xfrm rot="16200000">
            <a:off x="6389484" y="2866753"/>
            <a:ext cx="369334" cy="826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90E07B5-B477-4F1C-8899-8B6DF461CB44}"/>
              </a:ext>
            </a:extLst>
          </p:cNvPr>
          <p:cNvSpPr txBox="1"/>
          <p:nvPr/>
        </p:nvSpPr>
        <p:spPr>
          <a:xfrm>
            <a:off x="6160726" y="2628132"/>
            <a:ext cx="82684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交配</a:t>
            </a:r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13FEF078-6035-4239-81E0-0551DD749D35}"/>
              </a:ext>
            </a:extLst>
          </p:cNvPr>
          <p:cNvSpPr/>
          <p:nvPr/>
        </p:nvSpPr>
        <p:spPr>
          <a:xfrm rot="16200000">
            <a:off x="442117" y="4736193"/>
            <a:ext cx="369334" cy="826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D2B600F-C7F4-46D3-86A5-D2007947ACE5}"/>
              </a:ext>
            </a:extLst>
          </p:cNvPr>
          <p:cNvSpPr txBox="1"/>
          <p:nvPr/>
        </p:nvSpPr>
        <p:spPr>
          <a:xfrm>
            <a:off x="213359" y="4497572"/>
            <a:ext cx="82684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突變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ABE523D6-AE9B-426E-92B6-A40F8F75F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534035"/>
              </p:ext>
            </p:extLst>
          </p:nvPr>
        </p:nvGraphicFramePr>
        <p:xfrm>
          <a:off x="7188197" y="2567513"/>
          <a:ext cx="47904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581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885629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872208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979557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912465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</a:tblGrid>
              <a:tr h="30599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059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  <a:tr h="3059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9F1BE39F-7984-43BD-8884-C127DF478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309696"/>
              </p:ext>
            </p:extLst>
          </p:nvPr>
        </p:nvGraphicFramePr>
        <p:xfrm>
          <a:off x="1142999" y="4318264"/>
          <a:ext cx="47904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581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885629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872208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979557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912465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</a:tblGrid>
              <a:tr h="30599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059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  <a:tr h="3059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01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D57CC76-9A3D-4139-BE15-394AAF9C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18C0777-DC05-4D95-954E-3676857F47D5}"/>
              </a:ext>
            </a:extLst>
          </p:cNvPr>
          <p:cNvSpPr txBox="1"/>
          <p:nvPr/>
        </p:nvSpPr>
        <p:spPr>
          <a:xfrm>
            <a:off x="388854" y="487143"/>
            <a:ext cx="5709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T=4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9462C0B-2429-481A-8D8E-8878577C4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14438"/>
              </p:ext>
            </p:extLst>
          </p:nvPr>
        </p:nvGraphicFramePr>
        <p:xfrm>
          <a:off x="1142999" y="355276"/>
          <a:ext cx="651227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16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543698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535459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601362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560173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1869989">
                  <a:extLst>
                    <a:ext uri="{9D8B030D-6E8A-4147-A177-3AD203B41FA5}">
                      <a16:colId xmlns:a16="http://schemas.microsoft.com/office/drawing/2014/main" val="454757434"/>
                    </a:ext>
                  </a:extLst>
                </a:gridCol>
                <a:gridCol w="17013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38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適應值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20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1/54 =0.019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0.260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20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1/57 =0.018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0.247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20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1/58 =0.017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0.233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  <a:tr h="320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1/54 =0.019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0.260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859614B-5760-4600-B91A-C81B86E544CC}"/>
              </a:ext>
            </a:extLst>
          </p:cNvPr>
          <p:cNvGraphicFramePr>
            <a:graphicFrameLocks noGrp="1"/>
          </p:cNvGraphicFramePr>
          <p:nvPr/>
        </p:nvGraphicFramePr>
        <p:xfrm>
          <a:off x="8522681" y="172396"/>
          <a:ext cx="292553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769">
                  <a:extLst>
                    <a:ext uri="{9D8B030D-6E8A-4147-A177-3AD203B41FA5}">
                      <a16:colId xmlns:a16="http://schemas.microsoft.com/office/drawing/2014/main" val="3661287988"/>
                    </a:ext>
                  </a:extLst>
                </a:gridCol>
                <a:gridCol w="1462769">
                  <a:extLst>
                    <a:ext uri="{9D8B030D-6E8A-4147-A177-3AD203B41FA5}">
                      <a16:colId xmlns:a16="http://schemas.microsoft.com/office/drawing/2014/main" val="3299671087"/>
                    </a:ext>
                  </a:extLst>
                </a:gridCol>
              </a:tblGrid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21786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群體大小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15038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交配方式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PMX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交配機率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47855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突變機率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23149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進化次數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59225"/>
                  </a:ext>
                </a:extLst>
              </a:tr>
            </a:tbl>
          </a:graphicData>
        </a:graphic>
      </p:graphicFrame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DF736E9-58E6-4660-A96E-09E90341E947}"/>
              </a:ext>
            </a:extLst>
          </p:cNvPr>
          <p:cNvCxnSpPr/>
          <p:nvPr/>
        </p:nvCxnSpPr>
        <p:spPr>
          <a:xfrm>
            <a:off x="71120" y="2468880"/>
            <a:ext cx="1202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28291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547</Words>
  <Application>Microsoft Office PowerPoint</Application>
  <PresentationFormat>寬螢幕</PresentationFormat>
  <Paragraphs>425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Calibri</vt:lpstr>
      <vt:lpstr>Tahoma</vt:lpstr>
      <vt:lpstr>Times New Roman</vt:lpstr>
      <vt:lpstr>回顧</vt:lpstr>
      <vt:lpstr>流線型工廠排程 for GA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F110154123</dc:creator>
  <cp:lastModifiedBy>F110154123</cp:lastModifiedBy>
  <cp:revision>53</cp:revision>
  <dcterms:created xsi:type="dcterms:W3CDTF">2021-12-10T14:28:45Z</dcterms:created>
  <dcterms:modified xsi:type="dcterms:W3CDTF">2021-12-10T15:23:37Z</dcterms:modified>
</cp:coreProperties>
</file>