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62" r:id="rId4"/>
    <p:sldId id="26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263" r:id="rId38"/>
    <p:sldId id="266" r:id="rId39"/>
    <p:sldId id="265" r:id="rId40"/>
    <p:sldId id="267" r:id="rId41"/>
    <p:sldId id="264" r:id="rId42"/>
    <p:sldId id="268" r:id="rId43"/>
    <p:sldId id="270" r:id="rId44"/>
    <p:sldId id="305" r:id="rId45"/>
    <p:sldId id="306" r:id="rId46"/>
    <p:sldId id="261" r:id="rId47"/>
    <p:sldId id="304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2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3690-2623-4490-B41C-C6FB5819461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9988-E05F-41E9-BD10-A65577A54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10539-2579-4B35-BF26-DAB5EBD6A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2EB1A-634B-4CDA-BC46-59879EB8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C6D17-BA45-44C2-B29E-875BE0E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8DC5-1EAF-48EF-B37C-0A1F9B9AEBD7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45B0-5253-44A1-87CE-43363C2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238C-D662-4A8D-A8BC-2B7939B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AC4CC-D3BD-4D16-BAEA-1670653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37B8B-3B50-4C67-9CE7-B6724B6A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AD6A3-AEB5-4A56-88CE-E03A277B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65BA-77CA-430B-B9F6-D6A3ACF47E8A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18CE1-F460-40A3-83DD-A06FFB16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119B-A689-401B-BC58-11A8E534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48757E-9B9F-4E06-A39C-19799592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45CD1F-AE45-4838-B270-FCED7FBC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B04B9-0D5F-455F-8552-9D15722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7475-D58D-4D77-B88F-05B1EC3469BC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9F24E-102E-41F7-9B88-CC4C17E2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DC17E-841D-438E-9373-00E419B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B6042-4FF3-492E-908E-B6AE06F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8F4-1345-4184-B9C9-77982C6E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399311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BDB50-DBBB-48ED-BACE-1CC74228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A5F91-EC56-4DCE-8B8A-20B2760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498AF-B8BF-47AE-8495-1E3B2C5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3AE0B77-DBD1-4C61-B18F-E6F7AC24FD1A}"/>
              </a:ext>
            </a:extLst>
          </p:cNvPr>
          <p:cNvCxnSpPr>
            <a:cxnSpLocks/>
          </p:cNvCxnSpPr>
          <p:nvPr userDrawn="1"/>
        </p:nvCxnSpPr>
        <p:spPr>
          <a:xfrm>
            <a:off x="0" y="648970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26A406-303F-4C86-900B-42A3E2B640F6}"/>
              </a:ext>
            </a:extLst>
          </p:cNvPr>
          <p:cNvCxnSpPr>
            <a:cxnSpLocks/>
          </p:cNvCxnSpPr>
          <p:nvPr userDrawn="1"/>
        </p:nvCxnSpPr>
        <p:spPr>
          <a:xfrm>
            <a:off x="0" y="90551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圓形圖簡報 以實心填滿">
            <a:extLst>
              <a:ext uri="{FF2B5EF4-FFF2-40B4-BE49-F238E27FC236}">
                <a16:creationId xmlns:a16="http://schemas.microsoft.com/office/drawing/2014/main" id="{D976BE67-ABE8-469C-A543-D9FDDF8F3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0250"/>
            <a:ext cx="613270" cy="6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4088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pos="438" userDrawn="1">
          <p15:clr>
            <a:srgbClr val="FBAE40"/>
          </p15:clr>
        </p15:guide>
        <p15:guide id="8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068F5-87D6-4339-BEDB-0ABE624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B5EB-1105-4A7B-8A27-EF74919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64A7-6C17-4E80-A6F8-38E2A7F1914D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F9AB0-BA96-47D8-8944-53D377F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F1F01-9672-48CF-8AD2-FBFE8F6B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FB580004-7D44-407B-AD3E-9F5B6C900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5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367BDC-35DF-4309-B045-32B0D34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64E6-6E21-41BA-A967-D2566043C0E5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E4E9B3-56B5-40E0-898F-506CE8B0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D9F40-646F-4BAA-B5C1-89E01D7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D08C0-31F1-4405-8613-A9F518D0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A4880-70AC-4DB3-9248-8E472352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C62-0891-4C75-B291-9917F74959BD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BE13DB-0062-4A4E-A701-216AB32E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AA3256-6775-4EA9-A427-3A01818B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106B2-A22F-4B47-8D8D-B2057BE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96C4-F5A5-4093-9A67-5C900966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10E9-9ECD-4E0D-A9A6-8654DC68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C8FBF-4EF8-4287-90C9-414B5EC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AE86-6B5C-4CBD-842A-E16139EDB878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BB869-3FB6-4E9A-AD51-7B278B97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48B73-6C22-47BE-AD22-362B0492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D9583-A5CE-48CD-8F03-F12ECF8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80244-027A-4C81-BAB5-08B6EC53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C5DCF-05F3-4F83-BEB3-FD3912DE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230E7D-A600-4CA8-A416-7D504CB0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875856-2CA4-449E-8E9B-EC6806B3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846D7D-C06C-4847-A5AE-82AEF6A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4DC-C3E5-4EAC-8D78-1B18D0B433AA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AEC639-BB45-49C7-A82B-50483A9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EFB1FE-0CE7-4AF3-BA60-946A2DD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D22D2-E26B-4396-9CCE-74FCFF0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513B2-EF85-4A85-A5FF-70CEE7C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08390-D7A0-41D6-BE3E-9029714C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A51E3-0050-4137-AAC2-E86FD26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138B-91E5-4221-A9A0-691C5749D4AF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90794-761B-464D-ABF7-3DEBE47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904793-CED5-4A62-A1C1-91922B6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6E934-CCA4-4995-AC4A-F992B58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C4D5A1-06B7-45A7-9112-7FCAC5A1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8E8060-9F59-4917-89CE-E323B025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0EB31-C41A-4147-B2C7-0B38F53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360-1DFC-4ECF-B823-020407E24A7A}" type="datetime1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BF5E8D-CE1A-4446-8B33-9F98AAC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D9504-5ED2-417C-80C9-38D303A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C436E-4ECA-4BF1-A392-3291F17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5919C-6A58-4E42-A8B8-2ED640D2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025CD-ACD4-4149-A2B5-58F441AE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DB08AC-8396-4BDD-9FE0-88A1DA3E9804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3743D-1CDD-4334-9444-9F8A88C1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0400" y="6492875"/>
            <a:ext cx="833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7F7E-41EA-4AD4-A6AE-3DDCB1AE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52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DB6CA3-F744-4474-93D7-E938F678E1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5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4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7A9FE-7141-4E0E-AB02-CD649630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/>
          <a:lstStyle/>
          <a:p>
            <a:r>
              <a:rPr lang="zh-TW" altLang="en-US" dirty="0"/>
              <a:t>基因演算法與應用</a:t>
            </a:r>
            <a:br>
              <a:rPr lang="en-US" altLang="zh-TW" dirty="0"/>
            </a:br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2723C-8B8E-4E51-AF3C-9967552F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碩電二甲 </a:t>
            </a:r>
            <a:r>
              <a:rPr lang="en-US" altLang="zh-TW" dirty="0"/>
              <a:t>F109154156 </a:t>
            </a:r>
            <a:r>
              <a:rPr lang="zh-TW" altLang="en-US" dirty="0"/>
              <a:t>楊皓評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7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0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9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9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31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5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804A3-1244-4854-95E2-E8B0D931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92912-346A-472E-8BBA-788CC49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AF1EA-5678-49EC-BEB4-7F47C5B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988F4-1CCD-4F0C-B748-D132FB2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2</a:t>
            </a:fld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D864CE-C973-4FEE-BF03-4ECE7B7DF40B}"/>
              </a:ext>
            </a:extLst>
          </p:cNvPr>
          <p:cNvGrpSpPr/>
          <p:nvPr/>
        </p:nvGrpSpPr>
        <p:grpSpPr>
          <a:xfrm>
            <a:off x="694686" y="2522437"/>
            <a:ext cx="10801991" cy="1080000"/>
            <a:chOff x="694686" y="2522437"/>
            <a:chExt cx="10801991" cy="1080000"/>
          </a:xfrm>
        </p:grpSpPr>
        <p:sp>
          <p:nvSpPr>
            <p:cNvPr id="44" name="內容版面配置區 2">
              <a:extLst>
                <a:ext uri="{FF2B5EF4-FFF2-40B4-BE49-F238E27FC236}">
                  <a16:creationId xmlns:a16="http://schemas.microsoft.com/office/drawing/2014/main" id="{508AC0E8-90AC-4381-9217-E3523E7B71DB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2522437"/>
              <a:ext cx="9566277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4000" dirty="0"/>
                <a:t>農夫過河</a:t>
              </a:r>
              <a:endParaRPr lang="en-US" altLang="zh-TW" sz="40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0C71AB9-E591-4D93-9E4A-BF746789F115}"/>
                </a:ext>
              </a:extLst>
            </p:cNvPr>
            <p:cNvGrpSpPr/>
            <p:nvPr/>
          </p:nvGrpSpPr>
          <p:grpSpPr>
            <a:xfrm>
              <a:off x="694686" y="2522437"/>
              <a:ext cx="1080000" cy="1080000"/>
              <a:chOff x="6629400" y="2410598"/>
              <a:chExt cx="1080000" cy="108000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60BE6A8-23A3-4E0F-9A04-249BA8FD8157}"/>
                  </a:ext>
                </a:extLst>
              </p:cNvPr>
              <p:cNvSpPr/>
              <p:nvPr/>
            </p:nvSpPr>
            <p:spPr>
              <a:xfrm>
                <a:off x="6629400" y="2410598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形 8">
                <a:extLst>
                  <a:ext uri="{FF2B5EF4-FFF2-40B4-BE49-F238E27FC236}">
                    <a16:creationId xmlns:a16="http://schemas.microsoft.com/office/drawing/2014/main" id="{33B1A066-861C-458A-B772-52AE7B03F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8114" y="259931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D6DB01-7E26-45A7-8B8D-001FD489C540}"/>
              </a:ext>
            </a:extLst>
          </p:cNvPr>
          <p:cNvGrpSpPr/>
          <p:nvPr/>
        </p:nvGrpSpPr>
        <p:grpSpPr>
          <a:xfrm>
            <a:off x="694686" y="5207293"/>
            <a:ext cx="10801989" cy="1080000"/>
            <a:chOff x="694686" y="5207293"/>
            <a:chExt cx="10801989" cy="1080000"/>
          </a:xfrm>
        </p:grpSpPr>
        <p:sp>
          <p:nvSpPr>
            <p:cNvPr id="22" name="內容版面配置區 2">
              <a:extLst>
                <a:ext uri="{FF2B5EF4-FFF2-40B4-BE49-F238E27FC236}">
                  <a16:creationId xmlns:a16="http://schemas.microsoft.com/office/drawing/2014/main" id="{046D20FE-3DF8-4624-A07D-21BD8F929A42}"/>
                </a:ext>
              </a:extLst>
            </p:cNvPr>
            <p:cNvSpPr txBox="1">
              <a:spLocks/>
            </p:cNvSpPr>
            <p:nvPr/>
          </p:nvSpPr>
          <p:spPr>
            <a:xfrm>
              <a:off x="1930397" y="5207293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4000" dirty="0"/>
                <a:t>Curry</a:t>
              </a:r>
              <a:r>
                <a:rPr lang="zh-TW" altLang="en-US" sz="4000" dirty="0"/>
                <a:t> 寄信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706CD92-FAA4-41B4-B357-074C371E60C6}"/>
                </a:ext>
              </a:extLst>
            </p:cNvPr>
            <p:cNvGrpSpPr/>
            <p:nvPr/>
          </p:nvGrpSpPr>
          <p:grpSpPr>
            <a:xfrm>
              <a:off x="694686" y="5207293"/>
              <a:ext cx="1080000" cy="1080000"/>
              <a:chOff x="6629400" y="3893829"/>
              <a:chExt cx="1080000" cy="1080000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0CDA307-0574-4BA5-84F9-B024F29EAF23}"/>
                  </a:ext>
                </a:extLst>
              </p:cNvPr>
              <p:cNvSpPr/>
              <p:nvPr/>
            </p:nvSpPr>
            <p:spPr>
              <a:xfrm>
                <a:off x="6629400" y="3893829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形 11">
                <a:extLst>
                  <a:ext uri="{FF2B5EF4-FFF2-40B4-BE49-F238E27FC236}">
                    <a16:creationId xmlns:a16="http://schemas.microsoft.com/office/drawing/2014/main" id="{07B6FE99-FEDA-4C20-B699-FDF8C5EB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24293" y="408872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6A60849-80C2-4C5F-B5A8-3E4BA2D76B77}"/>
              </a:ext>
            </a:extLst>
          </p:cNvPr>
          <p:cNvGrpSpPr/>
          <p:nvPr/>
        </p:nvGrpSpPr>
        <p:grpSpPr>
          <a:xfrm>
            <a:off x="694686" y="1180010"/>
            <a:ext cx="10738553" cy="1080000"/>
            <a:chOff x="694686" y="1180010"/>
            <a:chExt cx="10738553" cy="1080000"/>
          </a:xfrm>
        </p:grpSpPr>
        <p:sp>
          <p:nvSpPr>
            <p:cNvPr id="24" name="內容版面配置區 2">
              <a:extLst>
                <a:ext uri="{FF2B5EF4-FFF2-40B4-BE49-F238E27FC236}">
                  <a16:creationId xmlns:a16="http://schemas.microsoft.com/office/drawing/2014/main" id="{5F5978C0-5777-4432-B028-7E45EB8D5223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1180010"/>
              <a:ext cx="9502839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青蛙換位</a:t>
              </a:r>
              <a:endParaRPr lang="en-US" altLang="zh-TW" sz="4000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866AD25-7FDB-4184-9735-9ED5BCE465E4}"/>
                </a:ext>
              </a:extLst>
            </p:cNvPr>
            <p:cNvGrpSpPr/>
            <p:nvPr/>
          </p:nvGrpSpPr>
          <p:grpSpPr>
            <a:xfrm>
              <a:off x="694686" y="1180010"/>
              <a:ext cx="1080000" cy="1080000"/>
              <a:chOff x="6629400" y="1056800"/>
              <a:chExt cx="1080000" cy="10800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0C5E798-4366-424F-8D44-1988C3D720F7}"/>
                  </a:ext>
                </a:extLst>
              </p:cNvPr>
              <p:cNvSpPr/>
              <p:nvPr/>
            </p:nvSpPr>
            <p:spPr>
              <a:xfrm>
                <a:off x="6629400" y="1056800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0" name="圖形 29">
                <a:extLst>
                  <a:ext uri="{FF2B5EF4-FFF2-40B4-BE49-F238E27FC236}">
                    <a16:creationId xmlns:a16="http://schemas.microsoft.com/office/drawing/2014/main" id="{3E63B469-F58F-4470-A16F-4C4D6024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9400" y="1323968"/>
                <a:ext cx="720000" cy="545664"/>
              </a:xfrm>
              <a:prstGeom prst="rect">
                <a:avLst/>
              </a:prstGeom>
            </p:spPr>
          </p:pic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1EA04AE-7671-4AD4-93C0-081A63A81F3C}"/>
              </a:ext>
            </a:extLst>
          </p:cNvPr>
          <p:cNvGrpSpPr/>
          <p:nvPr/>
        </p:nvGrpSpPr>
        <p:grpSpPr>
          <a:xfrm>
            <a:off x="694686" y="3864865"/>
            <a:ext cx="10801991" cy="1080000"/>
            <a:chOff x="694686" y="3864865"/>
            <a:chExt cx="10801991" cy="1080000"/>
          </a:xfrm>
        </p:grpSpPr>
        <p:sp>
          <p:nvSpPr>
            <p:cNvPr id="23" name="內容版面配置區 2">
              <a:extLst>
                <a:ext uri="{FF2B5EF4-FFF2-40B4-BE49-F238E27FC236}">
                  <a16:creationId xmlns:a16="http://schemas.microsoft.com/office/drawing/2014/main" id="{F24C9112-1B15-48DF-AFF5-C6CCB0C5A661}"/>
                </a:ext>
              </a:extLst>
            </p:cNvPr>
            <p:cNvSpPr txBox="1">
              <a:spLocks/>
            </p:cNvSpPr>
            <p:nvPr/>
          </p:nvSpPr>
          <p:spPr>
            <a:xfrm>
              <a:off x="1930399" y="3864865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踩地雷遊戲</a:t>
              </a:r>
              <a:endParaRPr lang="en-US" altLang="zh-TW" sz="40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05BBE76-71D1-4142-A982-7F2E20EB99C9}"/>
                </a:ext>
              </a:extLst>
            </p:cNvPr>
            <p:cNvGrpSpPr/>
            <p:nvPr/>
          </p:nvGrpSpPr>
          <p:grpSpPr>
            <a:xfrm>
              <a:off x="694686" y="3864865"/>
              <a:ext cx="1080000" cy="1080000"/>
              <a:chOff x="7232705" y="4904337"/>
              <a:chExt cx="1080000" cy="1080000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8E5122E5-F34D-494D-A1C4-4B210AAC7898}"/>
                  </a:ext>
                </a:extLst>
              </p:cNvPr>
              <p:cNvSpPr/>
              <p:nvPr/>
            </p:nvSpPr>
            <p:spPr>
              <a:xfrm>
                <a:off x="7232705" y="4904337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形 33">
                <a:extLst>
                  <a:ext uri="{FF2B5EF4-FFF2-40B4-BE49-F238E27FC236}">
                    <a16:creationId xmlns:a16="http://schemas.microsoft.com/office/drawing/2014/main" id="{30C141DF-D9E4-485F-8241-E941CF625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71319" y="5084337"/>
                <a:ext cx="802773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019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9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6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17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5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77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66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0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28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9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628614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A5B649D-BFB2-4158-9DDF-1C215B8C59D3}"/>
              </a:ext>
            </a:extLst>
          </p:cNvPr>
          <p:cNvGrpSpPr/>
          <p:nvPr/>
        </p:nvGrpSpPr>
        <p:grpSpPr>
          <a:xfrm>
            <a:off x="6140484" y="888023"/>
            <a:ext cx="5263473" cy="5201626"/>
            <a:chOff x="7152898" y="365125"/>
            <a:chExt cx="2714686" cy="2714686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32792B3-0CA2-4023-88BE-51406714ED8B}"/>
                </a:ext>
              </a:extLst>
            </p:cNvPr>
            <p:cNvSpPr/>
            <p:nvPr/>
          </p:nvSpPr>
          <p:spPr>
            <a:xfrm flipH="1">
              <a:off x="7152898" y="365125"/>
              <a:ext cx="2714686" cy="2714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A9FE59EF-939E-4C40-A0D3-E9A077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605346" y="1036678"/>
              <a:ext cx="1809790" cy="13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57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77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74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20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456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448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685C43-3EBD-4CD2-9C31-24FF330D2BF3}"/>
              </a:ext>
            </a:extLst>
          </p:cNvPr>
          <p:cNvSpPr txBox="1"/>
          <p:nvPr/>
        </p:nvSpPr>
        <p:spPr>
          <a:xfrm>
            <a:off x="5523568" y="3450408"/>
            <a:ext cx="1144865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Finish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66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AC3A77-9EFE-4973-AD92-68530A8038A1}"/>
              </a:ext>
            </a:extLst>
          </p:cNvPr>
          <p:cNvGrpSpPr/>
          <p:nvPr/>
        </p:nvGrpSpPr>
        <p:grpSpPr>
          <a:xfrm flipH="1">
            <a:off x="6096000" y="825499"/>
            <a:ext cx="5264150" cy="5264150"/>
            <a:chOff x="7262540" y="1397022"/>
            <a:chExt cx="1080000" cy="108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96982CC-A269-4944-A612-D0084591B6C7}"/>
                </a:ext>
              </a:extLst>
            </p:cNvPr>
            <p:cNvSpPr/>
            <p:nvPr/>
          </p:nvSpPr>
          <p:spPr>
            <a:xfrm>
              <a:off x="7262540" y="13970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形 9">
              <a:extLst>
                <a:ext uri="{FF2B5EF4-FFF2-40B4-BE49-F238E27FC236}">
                  <a16:creationId xmlns:a16="http://schemas.microsoft.com/office/drawing/2014/main" id="{B10E0870-223F-4FC1-BCEF-9203B5A7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1254" y="158573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1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7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B59B27-A26F-4477-A406-BEAA2F64A0B0}"/>
              </a:ext>
            </a:extLst>
          </p:cNvPr>
          <p:cNvGrpSpPr/>
          <p:nvPr/>
        </p:nvGrpSpPr>
        <p:grpSpPr>
          <a:xfrm flipH="1">
            <a:off x="6096000" y="838199"/>
            <a:ext cx="5251450" cy="5251450"/>
            <a:chOff x="694686" y="3864865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F54FFE5-F2AF-4B49-B570-B7EB465E6542}"/>
                </a:ext>
              </a:extLst>
            </p:cNvPr>
            <p:cNvSpPr/>
            <p:nvPr/>
          </p:nvSpPr>
          <p:spPr>
            <a:xfrm>
              <a:off x="694686" y="3864865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78949C79-2170-49A6-B682-C6FF1F06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300" y="4044865"/>
              <a:ext cx="802773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6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/>
              <a:t>青蛙換位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青蛙換位問題</a:t>
            </a:r>
            <a:endParaRPr lang="en-US" altLang="zh-TW"/>
          </a:p>
          <a:p>
            <a:r>
              <a:rPr lang="zh-TW" altLang="en-US"/>
              <a:t>範例：</a:t>
            </a:r>
            <a:r>
              <a:rPr lang="en-US" altLang="zh-TW"/>
              <a:t>XXXX_YYYY    </a:t>
            </a:r>
            <a:r>
              <a:rPr lang="zh-TW" altLang="en-US"/>
              <a:t>    </a:t>
            </a:r>
            <a:r>
              <a:rPr lang="en-US" altLang="zh-TW"/>
              <a:t>YYYY_XXXX</a:t>
            </a:r>
          </a:p>
          <a:p>
            <a:r>
              <a:rPr lang="zh-TW" altLang="en-US"/>
              <a:t>規則：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前方的石頭是空的 青蛙可以跳到石頭上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青蛙可以越過前一隻青蛙跳到前方的空石頭上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左邊的青蛙只能向右側前進 右邊的青蛙只能向左側前進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2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A29328F-665D-4F59-8AA0-6723C241358E}"/>
              </a:ext>
            </a:extLst>
          </p:cNvPr>
          <p:cNvGrpSpPr/>
          <p:nvPr/>
        </p:nvGrpSpPr>
        <p:grpSpPr>
          <a:xfrm>
            <a:off x="6096000" y="825499"/>
            <a:ext cx="5264150" cy="5264150"/>
            <a:chOff x="10280150" y="5009649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64E08EF-A3FA-4CD9-BAE1-C83AB44D03C6}"/>
                </a:ext>
              </a:extLst>
            </p:cNvPr>
            <p:cNvSpPr/>
            <p:nvPr/>
          </p:nvSpPr>
          <p:spPr>
            <a:xfrm>
              <a:off x="10280150" y="500964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5B6B07EC-5077-4B78-BA83-5E413292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5043" y="520454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208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754726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要寄一封 </a:t>
            </a:r>
            <a:r>
              <a:rPr lang="en-US" altLang="zh-TW"/>
              <a:t>Email </a:t>
            </a:r>
            <a:r>
              <a:rPr lang="zh-TW" altLang="en-US"/>
              <a:t>給所有隊友，但只能發給一個人。</a:t>
            </a:r>
            <a:endParaRPr lang="en-US" altLang="zh-TW"/>
          </a:p>
          <a:p>
            <a:r>
              <a:rPr lang="zh-TW" altLang="en-US"/>
              <a:t>他知道誰會把信轉寄給誰。</a:t>
            </a:r>
            <a:endParaRPr lang="en-US" altLang="zh-TW"/>
          </a:p>
          <a:p>
            <a:r>
              <a:rPr lang="zh-TW" altLang="en-US"/>
              <a:t>他該寄給誰才能讓最多隊友看到這封信？</a:t>
            </a:r>
            <a:endParaRPr lang="en-US" altLang="zh-TW"/>
          </a:p>
          <a:p>
            <a:r>
              <a:rPr lang="zh-TW" altLang="en-US"/>
              <a:t>範例：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3E464-B57C-49BB-BAF8-656B6263C27C}"/>
              </a:ext>
            </a:extLst>
          </p:cNvPr>
          <p:cNvSpPr txBox="1"/>
          <p:nvPr/>
        </p:nvSpPr>
        <p:spPr>
          <a:xfrm>
            <a:off x="695325" y="3756213"/>
            <a:ext cx="54006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  <a:endParaRPr lang="en-US" altLang="zh-TW" dirty="0"/>
          </a:p>
          <a:p>
            <a:r>
              <a:rPr lang="en-US" altLang="zh-TW" dirty="0"/>
              <a:t>( 4&gt;3, 3&gt;2, 2&gt;1, </a:t>
            </a:r>
            <a:r>
              <a:rPr lang="zh-TW" altLang="en-US" dirty="0"/>
              <a:t>共 </a:t>
            </a:r>
            <a:r>
              <a:rPr lang="en-US" altLang="zh-TW" dirty="0"/>
              <a:t>4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C94DC-1715-42C3-BAEF-1D96C676BA56}"/>
              </a:ext>
            </a:extLst>
          </p:cNvPr>
          <p:cNvSpPr txBox="1"/>
          <p:nvPr/>
        </p:nvSpPr>
        <p:spPr>
          <a:xfrm>
            <a:off x="6096000" y="3756213"/>
            <a:ext cx="540067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5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5 </a:t>
            </a:r>
            <a:r>
              <a:rPr lang="zh-TW" altLang="en-US" dirty="0"/>
              <a:t>號可以讓最多隊友看到。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( 5&gt;3, 3&gt;4, 4&gt;5, </a:t>
            </a:r>
            <a:r>
              <a:rPr lang="zh-TW" altLang="en-US" dirty="0"/>
              <a:t>共 </a:t>
            </a:r>
            <a:r>
              <a:rPr lang="en-US" altLang="zh-TW" dirty="0"/>
              <a:t>3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&gt;</a:t>
            </a:r>
            <a:r>
              <a:rPr lang="zh-TW" altLang="en-US" dirty="0"/>
              <a:t> 寄給 </a:t>
            </a:r>
            <a:r>
              <a:rPr lang="en-US" altLang="zh-TW" dirty="0"/>
              <a:t>3 </a:t>
            </a:r>
            <a:r>
              <a:rPr lang="zh-TW" altLang="en-US" dirty="0"/>
              <a:t>號和 </a:t>
            </a:r>
            <a:r>
              <a:rPr lang="en-US" altLang="zh-TW" dirty="0"/>
              <a:t>4 </a:t>
            </a:r>
            <a:r>
              <a:rPr lang="zh-TW" altLang="en-US" dirty="0"/>
              <a:t>號也可以讓最多隊友看到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508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1808887"/>
          </a:xfrm>
        </p:spPr>
        <p:txBody>
          <a:bodyPr/>
          <a:lstStyle/>
          <a:p>
            <a:r>
              <a:rPr lang="zh-TW" altLang="en-US"/>
              <a:t>演算法：</a:t>
            </a:r>
            <a:endParaRPr lang="en-US" altLang="zh-TW"/>
          </a:p>
          <a:p>
            <a:pPr lvl="1"/>
            <a:r>
              <a:rPr lang="en-US" altLang="zh-TW"/>
              <a:t>Floyd-Warshall Algorithm – Dynamic Programming</a:t>
            </a:r>
          </a:p>
          <a:p>
            <a:pPr lvl="1"/>
            <a:r>
              <a:rPr lang="zh-TW" altLang="en-US"/>
              <a:t>計算所有節點之間的最短路徑  </a:t>
            </a:r>
            <a:r>
              <a:rPr lang="en-US" altLang="zh-TW"/>
              <a:t>(All pair shortest path)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43</a:t>
            </a:fld>
            <a:endParaRPr lang="zh-TW" altLang="en-US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7D5402E-5A0E-49D6-A3F4-71566682CEAC}"/>
              </a:ext>
            </a:extLst>
          </p:cNvPr>
          <p:cNvCxnSpPr>
            <a:stCxn id="13" idx="1"/>
            <a:endCxn id="3" idx="7"/>
          </p:cNvCxnSpPr>
          <p:nvPr/>
        </p:nvCxnSpPr>
        <p:spPr>
          <a:xfrm flipH="1">
            <a:off x="2699539" y="3928992"/>
            <a:ext cx="1241528" cy="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E5770B6-3BF6-40B8-8194-0DAD5E4397BB}"/>
              </a:ext>
            </a:extLst>
          </p:cNvPr>
          <p:cNvCxnSpPr>
            <a:cxnSpLocks/>
            <a:stCxn id="3" idx="5"/>
            <a:endCxn id="13" idx="3"/>
          </p:cNvCxnSpPr>
          <p:nvPr/>
        </p:nvCxnSpPr>
        <p:spPr>
          <a:xfrm flipV="1">
            <a:off x="2699539" y="4372829"/>
            <a:ext cx="1241528" cy="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01FE1C7-09D5-4879-8A8D-FE0F2B94D495}"/>
              </a:ext>
            </a:extLst>
          </p:cNvPr>
          <p:cNvCxnSpPr>
            <a:cxnSpLocks/>
            <a:stCxn id="12" idx="7"/>
            <a:endCxn id="13" idx="5"/>
          </p:cNvCxnSpPr>
          <p:nvPr/>
        </p:nvCxnSpPr>
        <p:spPr>
          <a:xfrm flipV="1">
            <a:off x="4384904" y="4372829"/>
            <a:ext cx="0" cy="113643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57E3757-A978-4D6D-83B5-25130F27C23B}"/>
              </a:ext>
            </a:extLst>
          </p:cNvPr>
          <p:cNvCxnSpPr>
            <a:cxnSpLocks/>
            <a:stCxn id="11" idx="5"/>
            <a:endCxn id="12" idx="3"/>
          </p:cNvCxnSpPr>
          <p:nvPr/>
        </p:nvCxnSpPr>
        <p:spPr>
          <a:xfrm>
            <a:off x="2699539" y="5953105"/>
            <a:ext cx="124152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3F6CF901-0D72-4EF9-8863-CEB2B70802BF}"/>
              </a:ext>
            </a:extLst>
          </p:cNvPr>
          <p:cNvSpPr/>
          <p:nvPr/>
        </p:nvSpPr>
        <p:spPr>
          <a:xfrm>
            <a:off x="2163781" y="3837072"/>
            <a:ext cx="627679" cy="6276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ysClr val="windowText" lastClr="000000"/>
                </a:solidFill>
              </a:rPr>
              <a:t>1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5D971E-4F8E-40DA-9D1D-58A30EA686D7}"/>
              </a:ext>
            </a:extLst>
          </p:cNvPr>
          <p:cNvSpPr/>
          <p:nvPr/>
        </p:nvSpPr>
        <p:spPr>
          <a:xfrm>
            <a:off x="2163781" y="5417347"/>
            <a:ext cx="627679" cy="6276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ysClr val="windowText" lastClr="000000"/>
                </a:solidFill>
              </a:rPr>
              <a:t>4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B895493-4015-42DC-8F78-D46EF369AA39}"/>
              </a:ext>
            </a:extLst>
          </p:cNvPr>
          <p:cNvSpPr/>
          <p:nvPr/>
        </p:nvSpPr>
        <p:spPr>
          <a:xfrm>
            <a:off x="3849146" y="5417347"/>
            <a:ext cx="627679" cy="6276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ysClr val="windowText" lastClr="000000"/>
                </a:solidFill>
              </a:rPr>
              <a:t>3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BF8B0B3-AD1A-44F2-8C99-E7214486D873}"/>
              </a:ext>
            </a:extLst>
          </p:cNvPr>
          <p:cNvSpPr/>
          <p:nvPr/>
        </p:nvSpPr>
        <p:spPr>
          <a:xfrm>
            <a:off x="3849146" y="3837071"/>
            <a:ext cx="627679" cy="6276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ysClr val="windowText" lastClr="000000"/>
                </a:solidFill>
              </a:rPr>
              <a:t>2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C8A8A56-E271-49D6-85DD-2B3963A3A7D1}"/>
              </a:ext>
            </a:extLst>
          </p:cNvPr>
          <p:cNvSpPr txBox="1"/>
          <p:nvPr/>
        </p:nvSpPr>
        <p:spPr>
          <a:xfrm>
            <a:off x="3163850" y="3513621"/>
            <a:ext cx="3129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6EA2DDD-CD44-4C50-A5B0-7A28D98E9154}"/>
              </a:ext>
            </a:extLst>
          </p:cNvPr>
          <p:cNvSpPr txBox="1"/>
          <p:nvPr/>
        </p:nvSpPr>
        <p:spPr>
          <a:xfrm>
            <a:off x="3163850" y="4422071"/>
            <a:ext cx="3129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7EFDDF-840D-4C72-B4E4-B7A85DBDF0D4}"/>
              </a:ext>
            </a:extLst>
          </p:cNvPr>
          <p:cNvSpPr txBox="1"/>
          <p:nvPr/>
        </p:nvSpPr>
        <p:spPr>
          <a:xfrm>
            <a:off x="4476825" y="4791403"/>
            <a:ext cx="3129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DD12DEA-7D50-4FF9-9B60-8291F6EF8051}"/>
              </a:ext>
            </a:extLst>
          </p:cNvPr>
          <p:cNvSpPr txBox="1"/>
          <p:nvPr/>
        </p:nvSpPr>
        <p:spPr>
          <a:xfrm>
            <a:off x="3163850" y="6039564"/>
            <a:ext cx="3129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139AE0D1-11CC-4DDC-AC11-22AA126F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10543"/>
              </p:ext>
            </p:extLst>
          </p:nvPr>
        </p:nvGraphicFramePr>
        <p:xfrm>
          <a:off x="6614160" y="3956435"/>
          <a:ext cx="4475480" cy="196922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7684204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6352516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4449538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2246400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814702518"/>
                    </a:ext>
                  </a:extLst>
                </a:gridCol>
              </a:tblGrid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6051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71886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197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21353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05141"/>
                  </a:ext>
                </a:extLst>
              </a:tr>
            </a:tbl>
          </a:graphicData>
        </a:graphic>
      </p:graphicFrame>
      <p:sp>
        <p:nvSpPr>
          <p:cNvPr id="76" name="文字方塊 75">
            <a:extLst>
              <a:ext uri="{FF2B5EF4-FFF2-40B4-BE49-F238E27FC236}">
                <a16:creationId xmlns:a16="http://schemas.microsoft.com/office/drawing/2014/main" id="{6655E93C-0AF9-43CF-9917-52997A1796C4}"/>
              </a:ext>
            </a:extLst>
          </p:cNvPr>
          <p:cNvSpPr txBox="1"/>
          <p:nvPr/>
        </p:nvSpPr>
        <p:spPr>
          <a:xfrm>
            <a:off x="7836237" y="34881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沒有路過任何節點</a:t>
            </a:r>
          </a:p>
        </p:txBody>
      </p:sp>
    </p:spTree>
    <p:extLst>
      <p:ext uri="{BB962C8B-B14F-4D97-AF65-F5344CB8AC3E}">
        <p14:creationId xmlns:p14="http://schemas.microsoft.com/office/powerpoint/2010/main" val="3267750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44</a:t>
            </a:fld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74F81F-28CA-43F2-A30A-7295C717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23816"/>
              </p:ext>
            </p:extLst>
          </p:nvPr>
        </p:nvGraphicFramePr>
        <p:xfrm>
          <a:off x="6583680" y="1456055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69128694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37562782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5271402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63816994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304696182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1433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9419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901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43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264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894EB5-E80C-4AAE-8204-6C813587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2443"/>
              </p:ext>
            </p:extLst>
          </p:nvPr>
        </p:nvGraphicFramePr>
        <p:xfrm>
          <a:off x="1132840" y="4199401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32419565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2453112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7265736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3169044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453569798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036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7208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780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3643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4612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5AE3AA3-3E51-4525-9001-8CA07278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28664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C9B2B1-22EB-4963-9B94-A9FCDADE62FB}"/>
              </a:ext>
            </a:extLst>
          </p:cNvPr>
          <p:cNvSpPr txBox="1"/>
          <p:nvPr/>
        </p:nvSpPr>
        <p:spPr>
          <a:xfrm>
            <a:off x="271786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B5C431-6D8B-4A92-908E-F0F68234CB2D}"/>
              </a:ext>
            </a:extLst>
          </p:cNvPr>
          <p:cNvSpPr txBox="1"/>
          <p:nvPr/>
        </p:nvSpPr>
        <p:spPr>
          <a:xfrm>
            <a:off x="817124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AAABDFE-928A-4E0A-B59C-706671B364DF}"/>
              </a:ext>
            </a:extLst>
          </p:cNvPr>
          <p:cNvSpPr txBox="1"/>
          <p:nvPr/>
        </p:nvSpPr>
        <p:spPr>
          <a:xfrm>
            <a:off x="817124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A9B5CB3-AF81-4449-BB36-53C202F7BEBC}"/>
              </a:ext>
            </a:extLst>
          </p:cNvPr>
          <p:cNvSpPr txBox="1"/>
          <p:nvPr/>
        </p:nvSpPr>
        <p:spPr>
          <a:xfrm>
            <a:off x="272040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1" name="內容版面配置區 18">
            <a:extLst>
              <a:ext uri="{FF2B5EF4-FFF2-40B4-BE49-F238E27FC236}">
                <a16:creationId xmlns:a16="http://schemas.microsoft.com/office/drawing/2014/main" id="{48A9D6DF-A05C-4A49-B608-C5AE8C327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08389"/>
              </p:ext>
            </p:extLst>
          </p:nvPr>
        </p:nvGraphicFramePr>
        <p:xfrm>
          <a:off x="1132840" y="1456055"/>
          <a:ext cx="4475480" cy="197294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42071521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1791456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8195520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0489788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84348848"/>
                    </a:ext>
                  </a:extLst>
                </a:gridCol>
              </a:tblGrid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364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30632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7763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20413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4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30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969083-472B-43BC-BEB5-D3FDEEF1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結論：</a:t>
            </a:r>
            <a:endParaRPr lang="en-US" altLang="zh-TW"/>
          </a:p>
          <a:p>
            <a:r>
              <a:rPr lang="zh-TW" altLang="en-US"/>
              <a:t>由最後得出的表查詢整個表的最大值。</a:t>
            </a:r>
            <a:endParaRPr lang="en-US" altLang="zh-TW"/>
          </a:p>
          <a:p>
            <a:r>
              <a:rPr lang="zh-TW" altLang="en-US"/>
              <a:t>取得該最大值的 </a:t>
            </a:r>
            <a:r>
              <a:rPr lang="en-US" altLang="zh-TW"/>
              <a:t>Row </a:t>
            </a:r>
            <a:r>
              <a:rPr lang="zh-TW" altLang="en-US"/>
              <a:t>即為結果。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42E52C2-8C97-457D-936C-07160811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9090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BB5F22EA-D2B4-41D2-854A-4803FAE023DE}"/>
              </a:ext>
            </a:extLst>
          </p:cNvPr>
          <p:cNvSpPr/>
          <p:nvPr/>
        </p:nvSpPr>
        <p:spPr>
          <a:xfrm>
            <a:off x="6173993" y="5856514"/>
            <a:ext cx="381859" cy="3094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26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碩電二甲 </a:t>
            </a:r>
            <a:r>
              <a:rPr lang="en-US" altLang="zh-TW"/>
              <a:t>F109154156 </a:t>
            </a:r>
            <a:r>
              <a:rPr lang="zh-TW" altLang="en-US" dirty="0"/>
              <a:t>楊皓評：期中專題 </a:t>
            </a:r>
            <a:r>
              <a:rPr lang="en-US" altLang="zh-TW" dirty="0"/>
              <a:t>(</a:t>
            </a:r>
            <a:r>
              <a:rPr lang="zh-TW" altLang="en-US" dirty="0"/>
              <a:t> 二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三 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葉乙鴻：期中報告</a:t>
            </a:r>
            <a:endParaRPr lang="en-US" altLang="zh-TW" dirty="0"/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馮宇丞：期中專題 </a:t>
            </a:r>
            <a:r>
              <a:rPr lang="en-US" altLang="zh-TW" dirty="0"/>
              <a:t>(</a:t>
            </a:r>
            <a:r>
              <a:rPr lang="zh-TW" altLang="en-US" dirty="0"/>
              <a:t> 一 </a:t>
            </a:r>
            <a:r>
              <a:rPr lang="en-US" altLang="zh-TW" dirty="0"/>
              <a:t>) ( </a:t>
            </a:r>
            <a:r>
              <a:rPr lang="zh-TW" altLang="en-US" dirty="0"/>
              <a:t>四 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450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94870-274F-4142-AA05-EC6AD27E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由任一邊先開始前進。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由該邊的第一隻到最後一隻青蛙依序前進。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能跳就跳，能走就走。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如果青蛙走過一次，就換另一邊前進。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如果不能走也不能跳，也換另一邊前進。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重複步驟 </a:t>
            </a:r>
            <a:r>
              <a:rPr lang="en-US" altLang="zh-TW" dirty="0"/>
              <a:t>2</a:t>
            </a:r>
            <a:r>
              <a:rPr lang="zh-TW" altLang="en-US" dirty="0"/>
              <a:t>，直到連續換邊兩次都沒有走或跳就結束。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﹝</a:t>
            </a:r>
            <a:r>
              <a:rPr lang="zh-TW" altLang="en-US" dirty="0"/>
              <a:t>左右都走不動，也跳不動</a:t>
            </a:r>
            <a:r>
              <a:rPr lang="en-US" altLang="zh-TW" dirty="0"/>
              <a:t>﹞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7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9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1983</Words>
  <Application>Microsoft Office PowerPoint</Application>
  <PresentationFormat>寬螢幕</PresentationFormat>
  <Paragraphs>447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Microsoft JhengHei Light</vt:lpstr>
      <vt:lpstr>Arial</vt:lpstr>
      <vt:lpstr>Calibri</vt:lpstr>
      <vt:lpstr>Office 佈景主題</vt:lpstr>
      <vt:lpstr>基因演算法與應用 期中專題</vt:lpstr>
      <vt:lpstr>Outline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農夫過河</vt:lpstr>
      <vt:lpstr>農夫過河</vt:lpstr>
      <vt:lpstr>踩地雷遊戲</vt:lpstr>
      <vt:lpstr>踩地雷遊戲</vt:lpstr>
      <vt:lpstr>Curry 寄信</vt:lpstr>
      <vt:lpstr>Curry 寄信</vt:lpstr>
      <vt:lpstr>Curry 寄信</vt:lpstr>
      <vt:lpstr>Curry 寄信</vt:lpstr>
      <vt:lpstr>Curry 寄信</vt:lpstr>
      <vt:lpstr>工作分配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226</cp:revision>
  <dcterms:created xsi:type="dcterms:W3CDTF">2021-11-05T16:00:53Z</dcterms:created>
  <dcterms:modified xsi:type="dcterms:W3CDTF">2021-11-06T02:49:05Z</dcterms:modified>
</cp:coreProperties>
</file>