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9"/>
  </p:notesMasterIdLst>
  <p:sldIdLst>
    <p:sldId id="276" r:id="rId2"/>
    <p:sldId id="256" r:id="rId3"/>
    <p:sldId id="267" r:id="rId4"/>
    <p:sldId id="268" r:id="rId5"/>
    <p:sldId id="270" r:id="rId6"/>
    <p:sldId id="266" r:id="rId7"/>
    <p:sldId id="271" r:id="rId8"/>
    <p:sldId id="272" r:id="rId9"/>
    <p:sldId id="258" r:id="rId10"/>
    <p:sldId id="257" r:id="rId11"/>
    <p:sldId id="274" r:id="rId12"/>
    <p:sldId id="260" r:id="rId13"/>
    <p:sldId id="261" r:id="rId14"/>
    <p:sldId id="263" r:id="rId15"/>
    <p:sldId id="264"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115" autoAdjust="0"/>
  </p:normalViewPr>
  <p:slideViewPr>
    <p:cSldViewPr snapToGrid="0">
      <p:cViewPr>
        <p:scale>
          <a:sx n="66" d="100"/>
          <a:sy n="66" d="100"/>
        </p:scale>
        <p:origin x="2196" y="120"/>
      </p:cViewPr>
      <p:guideLst/>
    </p:cSldViewPr>
  </p:slideViewPr>
  <p:notesTextViewPr>
    <p:cViewPr>
      <p:scale>
        <a:sx n="200" d="100"/>
        <a:sy n="2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6DAE8-BDE6-4EFA-B367-18ABA8822485}" type="datetimeFigureOut">
              <a:rPr lang="zh-TW" altLang="en-US" smtClean="0"/>
              <a:t>2021/11/6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DC9B9-B1F0-4C79-BE28-26F2D99D2EE5}" type="slidenum">
              <a:rPr lang="zh-TW" altLang="en-US" smtClean="0"/>
              <a:t>‹#›</a:t>
            </a:fld>
            <a:endParaRPr lang="zh-TW" altLang="en-US"/>
          </a:p>
        </p:txBody>
      </p:sp>
    </p:spTree>
    <p:extLst>
      <p:ext uri="{BB962C8B-B14F-4D97-AF65-F5344CB8AC3E}">
        <p14:creationId xmlns:p14="http://schemas.microsoft.com/office/powerpoint/2010/main" val="343062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1</a:t>
            </a:fld>
            <a:endParaRPr lang="zh-TW" altLang="en-US"/>
          </a:p>
        </p:txBody>
      </p:sp>
    </p:spTree>
    <p:extLst>
      <p:ext uri="{BB962C8B-B14F-4D97-AF65-F5344CB8AC3E}">
        <p14:creationId xmlns:p14="http://schemas.microsoft.com/office/powerpoint/2010/main" val="186031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為了確認所提出的 </a:t>
            </a:r>
            <a:r>
              <a:rPr lang="en-US" altLang="zh-TW" dirty="0"/>
              <a:t>AEDC-MLSVM </a:t>
            </a:r>
            <a:r>
              <a:rPr lang="zh-TW" altLang="en-US" dirty="0"/>
              <a:t>分類算法的有效性，我們將在三個公開的真實世界數據集上進行實驗。 </a:t>
            </a:r>
            <a:r>
              <a:rPr lang="en-US" altLang="zh-TW" dirty="0"/>
              <a:t>TMC2007-500</a:t>
            </a:r>
            <a:r>
              <a:rPr lang="zh-TW" altLang="en-US" dirty="0"/>
              <a:t>是一個文本數據集，其中每個實例代表一份航空安全報告，每個標籤代表航空安全報告中描述的一類安全問題。在這個數據集中，每個航空安全報告可能包含多種類型的安全問題，即多個標籤。 </a:t>
            </a:r>
            <a:r>
              <a:rPr lang="en-US" altLang="zh-TW" dirty="0" err="1"/>
              <a:t>Mediamill</a:t>
            </a:r>
            <a:r>
              <a:rPr lang="en-US" altLang="zh-TW" dirty="0"/>
              <a:t>(exp1) </a:t>
            </a:r>
            <a:r>
              <a:rPr lang="zh-TW" altLang="en-US" dirty="0"/>
              <a:t>是一個視頻數據集，其中每個實例代表一個視頻，每個標籤代表一個註釋概念。在這個數據集中，每個視頻可以包含多個標註概念，即多個標籤。 </a:t>
            </a:r>
            <a:r>
              <a:rPr lang="en-US" altLang="zh-TW" dirty="0" err="1"/>
              <a:t>EukaryoteGO</a:t>
            </a:r>
            <a:r>
              <a:rPr lang="en-US" altLang="zh-TW" dirty="0"/>
              <a:t> </a:t>
            </a:r>
            <a:r>
              <a:rPr lang="zh-TW" altLang="en-US" dirty="0"/>
              <a:t>是一個生物信息學數據集，其中每個實例代表一個蛋白質序列，每個標籤代表一種亞細胞位置。在這個數據集中，每個蛋白質序列可能包含多種類型的亞細胞定位，即多個標籤。這些數據集可以從公共網站獲得</a:t>
            </a:r>
            <a:r>
              <a:rPr lang="en-US" altLang="zh-TW" dirty="0"/>
              <a:t>[28]</a:t>
            </a:r>
            <a:r>
              <a:rPr lang="zh-TW" altLang="en-US" dirty="0"/>
              <a:t>，詳細描述如表</a:t>
            </a:r>
            <a:r>
              <a:rPr lang="en-US" altLang="zh-TW" dirty="0"/>
              <a:t>1</a:t>
            </a:r>
            <a:r>
              <a:rPr lang="zh-TW" altLang="en-US" dirty="0"/>
              <a:t>所示。</a:t>
            </a:r>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13</a:t>
            </a:fld>
            <a:endParaRPr lang="zh-TW" altLang="en-US"/>
          </a:p>
        </p:txBody>
      </p:sp>
    </p:spTree>
    <p:extLst>
      <p:ext uri="{BB962C8B-B14F-4D97-AF65-F5344CB8AC3E}">
        <p14:creationId xmlns:p14="http://schemas.microsoft.com/office/powerpoint/2010/main" val="334635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覆蓋率：用於評估平均需要多少步才能沿著排序的標籤列表移動以獲得實例的所有相關標籤。 該評價指標如下計算。</a:t>
            </a:r>
            <a:endParaRPr lang="en-US" altLang="zh-TW" dirty="0"/>
          </a:p>
          <a:p>
            <a:endParaRPr lang="en-US" altLang="zh-TW" dirty="0"/>
          </a:p>
          <a:p>
            <a:r>
              <a:rPr lang="zh-TW" altLang="en-US" dirty="0"/>
              <a:t>排名損失：它用於評估實例錯誤排序的標籤對的平均值。 該評價指標如下計算。</a:t>
            </a:r>
            <a:endParaRPr lang="en-US" altLang="zh-TW" dirty="0"/>
          </a:p>
          <a:p>
            <a:r>
              <a:rPr lang="zh-TW" altLang="en-US" dirty="0"/>
              <a:t>錯或沒錯</a:t>
            </a:r>
            <a:endParaRPr lang="en-US" altLang="zh-TW" dirty="0"/>
          </a:p>
          <a:p>
            <a:endParaRPr lang="en-US" altLang="zh-TW" dirty="0"/>
          </a:p>
          <a:p>
            <a:r>
              <a:rPr lang="zh-TW" altLang="en-US" dirty="0"/>
              <a:t>漢明損失：用於評估實例</a:t>
            </a:r>
            <a:r>
              <a:rPr lang="en-US" altLang="zh-TW" dirty="0"/>
              <a:t>-</a:t>
            </a:r>
            <a:r>
              <a:rPr lang="zh-TW" altLang="en-US" dirty="0"/>
              <a:t>標籤對平均被錯誤分類的次數，即預測到不相關或相關標籤不在預測結果中。 該評價指標如下計算。</a:t>
            </a:r>
            <a:endParaRPr lang="en-US" altLang="zh-TW" dirty="0"/>
          </a:p>
          <a:p>
            <a:r>
              <a:rPr lang="en-US" altLang="zh-TW" dirty="0"/>
              <a:t>XOR</a:t>
            </a:r>
          </a:p>
          <a:p>
            <a:r>
              <a:rPr lang="zh-TW" altLang="en-US" dirty="0"/>
              <a:t>錯誤分類的次數</a:t>
            </a:r>
            <a:endParaRPr lang="en-US" altLang="zh-TW" dirty="0"/>
          </a:p>
          <a:p>
            <a:endParaRPr lang="en-US" altLang="zh-TW" dirty="0"/>
          </a:p>
          <a:p>
            <a:r>
              <a:rPr lang="zh-TW" altLang="en-US" dirty="0"/>
              <a:t>一個錯誤：用於評估排名靠前的標籤不在可能的標籤集中的次數。 該評價指標如下計算。</a:t>
            </a:r>
            <a:endParaRPr lang="en-US" altLang="zh-TW" dirty="0"/>
          </a:p>
          <a:p>
            <a:endParaRPr lang="en-US" altLang="zh-TW" dirty="0"/>
          </a:p>
          <a:p>
            <a:r>
              <a:rPr lang="zh-TW" altLang="en-US" dirty="0"/>
              <a:t>平均精度：用於評估排名高於特定標籤的相關標籤的平均分數。 該評價指標如下計算。</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14</a:t>
            </a:fld>
            <a:endParaRPr lang="zh-TW" altLang="en-US"/>
          </a:p>
        </p:txBody>
      </p:sp>
    </p:spTree>
    <p:extLst>
      <p:ext uri="{BB962C8B-B14F-4D97-AF65-F5344CB8AC3E}">
        <p14:creationId xmlns:p14="http://schemas.microsoft.com/office/powerpoint/2010/main" val="338270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AEDC-MLSVM</a:t>
            </a:r>
            <a:r>
              <a:rPr lang="zh-TW" altLang="en-US" dirty="0"/>
              <a:t>分類結合近似極值點法和分治策略，改進了傳統的多標籤</a:t>
            </a:r>
            <a:r>
              <a:rPr lang="en-US" altLang="zh-TW" dirty="0"/>
              <a:t>SVM</a:t>
            </a:r>
            <a:r>
              <a:rPr lang="zh-TW" altLang="en-US" dirty="0"/>
              <a:t>分類算法</a:t>
            </a:r>
            <a:endParaRPr lang="en-US" altLang="zh-TW" dirty="0"/>
          </a:p>
          <a:p>
            <a:endParaRPr lang="en-US" altLang="zh-TW" dirty="0"/>
          </a:p>
          <a:p>
            <a:r>
              <a:rPr lang="en-US" altLang="zh-TW" dirty="0"/>
              <a:t>AEDC-MLSVM </a:t>
            </a:r>
            <a:r>
              <a:rPr lang="zh-TW" altLang="en-US" dirty="0"/>
              <a:t>算法在五個常用的評價指標上與 </a:t>
            </a:r>
            <a:r>
              <a:rPr lang="en-US" altLang="zh-TW" dirty="0"/>
              <a:t>ML-LIBSVM </a:t>
            </a:r>
            <a:r>
              <a:rPr lang="zh-TW" altLang="en-US" dirty="0"/>
              <a:t>非常接近，優於 </a:t>
            </a:r>
            <a:r>
              <a:rPr lang="en-US" altLang="zh-TW" dirty="0"/>
              <a:t>ML-CVM </a:t>
            </a:r>
            <a:r>
              <a:rPr lang="zh-TW" altLang="en-US" dirty="0"/>
              <a:t>和 </a:t>
            </a:r>
            <a:r>
              <a:rPr lang="en-US" altLang="zh-TW" dirty="0"/>
              <a:t>ML-BVM</a:t>
            </a:r>
            <a:r>
              <a:rPr lang="zh-TW" altLang="en-US" dirty="0"/>
              <a:t>。 其訓練和測試時間大大減少</a:t>
            </a:r>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17</a:t>
            </a:fld>
            <a:endParaRPr lang="zh-TW" altLang="en-US"/>
          </a:p>
        </p:txBody>
      </p:sp>
    </p:spTree>
    <p:extLst>
      <p:ext uri="{BB962C8B-B14F-4D97-AF65-F5344CB8AC3E}">
        <p14:creationId xmlns:p14="http://schemas.microsoft.com/office/powerpoint/2010/main" val="412910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dirty="0"/>
              <a:t>近似極值點法與分而治之的高效多標籤SVM分類算法</a:t>
            </a:r>
            <a:endParaRPr lang="zh-TW" altLang="en-US" dirty="0"/>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2</a:t>
            </a:fld>
            <a:endParaRPr lang="zh-TW" altLang="en-US"/>
          </a:p>
        </p:txBody>
      </p:sp>
    </p:spTree>
    <p:extLst>
      <p:ext uri="{BB962C8B-B14F-4D97-AF65-F5344CB8AC3E}">
        <p14:creationId xmlns:p14="http://schemas.microsoft.com/office/powerpoint/2010/main" val="2876275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本文的主要貢獻如下：</a:t>
            </a:r>
            <a:endParaRPr lang="en-US" altLang="zh-TW" dirty="0"/>
          </a:p>
          <a:p>
            <a:r>
              <a:rPr lang="zh-TW" altLang="en-US" dirty="0"/>
              <a:t>提出的</a:t>
            </a:r>
            <a:r>
              <a:rPr lang="en-US" altLang="zh-TW" dirty="0"/>
              <a:t>AEDC-MLSVM</a:t>
            </a:r>
            <a:r>
              <a:rPr lang="zh-TW" altLang="en-US" dirty="0"/>
              <a:t>分類算法可以解決多標籤</a:t>
            </a:r>
            <a:r>
              <a:rPr lang="en-US" altLang="zh-TW" dirty="0"/>
              <a:t>SVM</a:t>
            </a:r>
            <a:r>
              <a:rPr lang="zh-TW" altLang="en-US" dirty="0"/>
              <a:t>分類算法在大規模數據集中的應用因時間複雜度過大而受到嚴重限制的問題。</a:t>
            </a:r>
          </a:p>
          <a:p>
            <a:endParaRPr lang="zh-TW" altLang="en-US" dirty="0"/>
          </a:p>
          <a:p>
            <a:r>
              <a:rPr lang="zh-TW" altLang="en-US" dirty="0"/>
              <a:t>提出的近似極值點法與分治策略（</a:t>
            </a:r>
            <a:r>
              <a:rPr lang="en-US" altLang="zh-TW" dirty="0"/>
              <a:t>AEDC-SVM</a:t>
            </a:r>
            <a:r>
              <a:rPr lang="zh-TW" altLang="en-US" dirty="0"/>
              <a:t>）相結合的</a:t>
            </a:r>
            <a:r>
              <a:rPr lang="en-US" altLang="zh-TW" dirty="0"/>
              <a:t>SVM</a:t>
            </a:r>
            <a:r>
              <a:rPr lang="zh-TW" altLang="en-US" dirty="0"/>
              <a:t>原理如圖</a:t>
            </a:r>
            <a:r>
              <a:rPr lang="en-US" altLang="zh-TW" dirty="0"/>
              <a:t>2</a:t>
            </a:r>
            <a:r>
              <a:rPr lang="zh-TW" altLang="en-US" dirty="0"/>
              <a:t>所示。訓練集和標籤不平衡問題的負面影響，解決計算負載不平衡問題，防止奇異問題。這進一步提高了</a:t>
            </a:r>
            <a:r>
              <a:rPr lang="en-US" altLang="zh-TW" dirty="0"/>
              <a:t>AEDC-MLSVM</a:t>
            </a:r>
            <a:r>
              <a:rPr lang="zh-TW" altLang="en-US" dirty="0"/>
              <a:t>分類算法在大規模數據集中的適用性。</a:t>
            </a:r>
          </a:p>
          <a:p>
            <a:endParaRPr lang="zh-TW" altLang="en-US" dirty="0"/>
          </a:p>
          <a:p>
            <a:r>
              <a:rPr lang="zh-TW" altLang="en-US" dirty="0"/>
              <a:t>在三個公開的真實世界數據集上的實驗結果表明，與現有的多標籤分類算法如</a:t>
            </a:r>
            <a:r>
              <a:rPr lang="en-US" altLang="zh-TW" dirty="0"/>
              <a:t>ML-LIBSVM [12]</a:t>
            </a:r>
            <a:r>
              <a:rPr lang="zh-TW" altLang="en-US" dirty="0"/>
              <a:t>、</a:t>
            </a:r>
            <a:r>
              <a:rPr lang="en-US" altLang="zh-TW" dirty="0"/>
              <a:t>ML-CVM []</a:t>
            </a:r>
            <a:r>
              <a:rPr lang="zh-TW" altLang="en-US" dirty="0"/>
              <a:t>相比，</a:t>
            </a:r>
            <a:r>
              <a:rPr lang="en-US" altLang="zh-TW" dirty="0"/>
              <a:t>AEDC-MLSVM</a:t>
            </a:r>
            <a:r>
              <a:rPr lang="zh-TW" altLang="en-US" dirty="0"/>
              <a:t>算法的訓練和測試時間最短。 </a:t>
            </a:r>
            <a:r>
              <a:rPr lang="en-US" altLang="zh-TW" dirty="0"/>
              <a:t> </a:t>
            </a:r>
            <a:r>
              <a:rPr lang="zh-TW" altLang="en-US" dirty="0"/>
              <a:t>和 </a:t>
            </a:r>
            <a:r>
              <a:rPr lang="en-US" altLang="zh-TW" dirty="0"/>
              <a:t>ML-BVM </a:t>
            </a:r>
            <a:r>
              <a:rPr lang="zh-TW" altLang="en-US" dirty="0"/>
              <a:t>。並且</a:t>
            </a:r>
            <a:r>
              <a:rPr lang="en-US" altLang="zh-TW" dirty="0"/>
              <a:t>AEDC-MLSVM</a:t>
            </a:r>
            <a:r>
              <a:rPr lang="zh-TW" altLang="en-US" dirty="0"/>
              <a:t>算法在五個評價指標上的表現與</a:t>
            </a:r>
            <a:r>
              <a:rPr lang="en-US" altLang="zh-TW" dirty="0"/>
              <a:t>ML-LIBSVM</a:t>
            </a:r>
            <a:r>
              <a:rPr lang="zh-TW" altLang="en-US" dirty="0"/>
              <a:t>非常接近，優於</a:t>
            </a:r>
            <a:r>
              <a:rPr lang="en-US" altLang="zh-TW" dirty="0"/>
              <a:t>ML-CVM</a:t>
            </a:r>
            <a:r>
              <a:rPr lang="zh-TW" altLang="en-US" dirty="0"/>
              <a:t>和</a:t>
            </a:r>
            <a:r>
              <a:rPr lang="en-US" altLang="zh-TW" dirty="0"/>
              <a:t>ML-BVM</a:t>
            </a:r>
            <a:r>
              <a:rPr lang="zh-TW" altLang="en-US" dirty="0"/>
              <a:t>。</a:t>
            </a:r>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4</a:t>
            </a:fld>
            <a:endParaRPr lang="zh-TW" altLang="en-US"/>
          </a:p>
        </p:txBody>
      </p:sp>
    </p:spTree>
    <p:extLst>
      <p:ext uri="{BB962C8B-B14F-4D97-AF65-F5344CB8AC3E}">
        <p14:creationId xmlns:p14="http://schemas.microsoft.com/office/powerpoint/2010/main" val="87694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5</a:t>
            </a:fld>
            <a:endParaRPr lang="zh-TW" altLang="en-US"/>
          </a:p>
        </p:txBody>
      </p:sp>
    </p:spTree>
    <p:extLst>
      <p:ext uri="{BB962C8B-B14F-4D97-AF65-F5344CB8AC3E}">
        <p14:creationId xmlns:p14="http://schemas.microsoft.com/office/powerpoint/2010/main" val="98394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6</a:t>
            </a:fld>
            <a:endParaRPr lang="zh-TW" altLang="en-US"/>
          </a:p>
        </p:txBody>
      </p:sp>
    </p:spTree>
    <p:extLst>
      <p:ext uri="{BB962C8B-B14F-4D97-AF65-F5344CB8AC3E}">
        <p14:creationId xmlns:p14="http://schemas.microsoft.com/office/powerpoint/2010/main" val="44897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用高斯 </a:t>
            </a:r>
            <a:r>
              <a:rPr lang="en-US" altLang="zh-TW" dirty="0"/>
              <a:t>kernel</a:t>
            </a:r>
            <a:r>
              <a:rPr lang="zh-TW" altLang="en-US" dirty="0"/>
              <a:t> 進行升維</a:t>
            </a:r>
            <a:endParaRPr lang="en-US" altLang="zh-TW" dirty="0"/>
          </a:p>
          <a:p>
            <a:r>
              <a:rPr lang="zh-TW" altLang="en-US" dirty="0"/>
              <a:t>分群 計算到原點距離</a:t>
            </a:r>
            <a:endParaRPr lang="en-US" altLang="zh-TW" dirty="0"/>
          </a:p>
          <a:p>
            <a:r>
              <a:rPr lang="zh-TW" altLang="en-US" dirty="0"/>
              <a:t>取群內最大值</a:t>
            </a:r>
            <a:endParaRPr lang="en-US" altLang="zh-TW" dirty="0"/>
          </a:p>
          <a:p>
            <a:r>
              <a:rPr lang="zh-TW" altLang="en-US" dirty="0"/>
              <a:t>在合併</a:t>
            </a:r>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8</a:t>
            </a:fld>
            <a:endParaRPr lang="zh-TW" altLang="en-US"/>
          </a:p>
        </p:txBody>
      </p:sp>
    </p:spTree>
    <p:extLst>
      <p:ext uri="{BB962C8B-B14F-4D97-AF65-F5344CB8AC3E}">
        <p14:creationId xmlns:p14="http://schemas.microsoft.com/office/powerpoint/2010/main" val="307149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改善多標籤分類問題   標籤不平衡問題</a:t>
            </a:r>
            <a:endParaRPr lang="en-US" altLang="zh-TW" dirty="0"/>
          </a:p>
          <a:p>
            <a:endParaRPr lang="en-US" altLang="zh-TW" dirty="0"/>
          </a:p>
          <a:p>
            <a:r>
              <a:rPr lang="zh-TW" altLang="en-US" dirty="0"/>
              <a:t>其中 </a:t>
            </a:r>
            <a:r>
              <a:rPr lang="en-US" altLang="zh-TW" dirty="0"/>
              <a:t>C+ </a:t>
            </a:r>
            <a:r>
              <a:rPr lang="zh-TW" altLang="en-US" dirty="0"/>
              <a:t>和 </a:t>
            </a:r>
            <a:r>
              <a:rPr lang="en-US" altLang="zh-TW" dirty="0"/>
              <a:t>C− </a:t>
            </a:r>
            <a:r>
              <a:rPr lang="zh-TW" altLang="en-US" dirty="0"/>
              <a:t>表示不同的懲罰參數。 從公式</a:t>
            </a:r>
            <a:r>
              <a:rPr lang="en-US" altLang="zh-TW" dirty="0"/>
              <a:t>12</a:t>
            </a:r>
            <a:r>
              <a:rPr lang="zh-TW" altLang="en-US" dirty="0"/>
              <a:t>可以看出，通過為兩種實例選擇不同的懲罰參數</a:t>
            </a:r>
            <a:r>
              <a:rPr lang="en-US" altLang="zh-TW" dirty="0"/>
              <a:t>C+</a:t>
            </a:r>
            <a:r>
              <a:rPr lang="zh-TW" altLang="en-US" dirty="0"/>
              <a:t>和</a:t>
            </a:r>
            <a:r>
              <a:rPr lang="en-US" altLang="zh-TW" dirty="0"/>
              <a:t>C-</a:t>
            </a:r>
            <a:r>
              <a:rPr lang="zh-TW" altLang="en-US" dirty="0"/>
              <a:t>，可以有效解決標籤不平衡問題。</a:t>
            </a:r>
            <a:endParaRPr lang="en-US" altLang="zh-TW" dirty="0"/>
          </a:p>
          <a:p>
            <a:endParaRPr lang="en-US" altLang="zh-TW" dirty="0"/>
          </a:p>
          <a:p>
            <a:r>
              <a:rPr lang="zh-TW" altLang="en-US" sz="1200" b="0" i="0" kern="1200" dirty="0">
                <a:solidFill>
                  <a:schemeClr val="tx1"/>
                </a:solidFill>
                <a:effectLst/>
                <a:latin typeface="+mn-lt"/>
                <a:ea typeface="+mn-ea"/>
                <a:cs typeface="+mn-cs"/>
              </a:rPr>
              <a:t>當</a:t>
            </a:r>
            <a:r>
              <a:rPr lang="en-US" altLang="zh-TW" sz="1200" b="0" i="0" kern="1200" dirty="0">
                <a:solidFill>
                  <a:schemeClr val="tx1"/>
                </a:solidFill>
                <a:effectLst/>
                <a:latin typeface="+mn-lt"/>
                <a:ea typeface="+mn-ea"/>
                <a:cs typeface="+mn-cs"/>
              </a:rPr>
              <a:t>C=1000</a:t>
            </a:r>
            <a:r>
              <a:rPr lang="zh-TW" altLang="en-US" sz="1200" b="0" i="0" kern="1200" dirty="0">
                <a:solidFill>
                  <a:schemeClr val="tx1"/>
                </a:solidFill>
                <a:effectLst/>
                <a:latin typeface="+mn-lt"/>
                <a:ea typeface="+mn-ea"/>
                <a:cs typeface="+mn-cs"/>
              </a:rPr>
              <a:t>時，</a:t>
            </a:r>
            <a:r>
              <a:rPr lang="en-US" altLang="zh-TW" sz="1200" b="0" i="0" kern="1200" dirty="0">
                <a:solidFill>
                  <a:schemeClr val="tx1"/>
                </a:solidFill>
                <a:effectLst/>
                <a:latin typeface="+mn-lt"/>
                <a:ea typeface="+mn-ea"/>
                <a:cs typeface="+mn-cs"/>
              </a:rPr>
              <a:t>support vectors</a:t>
            </a:r>
            <a:r>
              <a:rPr lang="zh-TW" altLang="en-US" sz="1200" b="0" i="0" kern="1200" dirty="0">
                <a:solidFill>
                  <a:schemeClr val="tx1"/>
                </a:solidFill>
                <a:effectLst/>
                <a:latin typeface="+mn-lt"/>
                <a:ea typeface="+mn-ea"/>
                <a:cs typeface="+mn-cs"/>
              </a:rPr>
              <a:t>的點幾乎都發生在線上面，很接近</a:t>
            </a:r>
            <a:r>
              <a:rPr lang="en-US" altLang="zh-TW" sz="1200" b="0" i="0" kern="1200" dirty="0">
                <a:solidFill>
                  <a:schemeClr val="tx1"/>
                </a:solidFill>
                <a:effectLst/>
                <a:latin typeface="+mn-lt"/>
                <a:ea typeface="+mn-ea"/>
                <a:cs typeface="+mn-cs"/>
              </a:rPr>
              <a:t>hard-margin SVM</a:t>
            </a:r>
            <a:r>
              <a:rPr lang="zh-TW" altLang="en-US" sz="1200" b="0" i="0" kern="1200" dirty="0">
                <a:solidFill>
                  <a:schemeClr val="tx1"/>
                </a:solidFill>
                <a:effectLst/>
                <a:latin typeface="+mn-lt"/>
                <a:ea typeface="+mn-ea"/>
                <a:cs typeface="+mn-cs"/>
              </a:rPr>
              <a:t>的概念。</a:t>
            </a:r>
          </a:p>
          <a:p>
            <a:r>
              <a:rPr lang="zh-TW" altLang="en-US" sz="1200" b="0" i="0" kern="1200" dirty="0">
                <a:solidFill>
                  <a:schemeClr val="tx1"/>
                </a:solidFill>
                <a:effectLst/>
                <a:latin typeface="+mn-lt"/>
                <a:ea typeface="+mn-ea"/>
                <a:cs typeface="+mn-cs"/>
              </a:rPr>
              <a:t>當</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越來越小，隨著</a:t>
            </a:r>
            <a:r>
              <a:rPr lang="en-US" altLang="zh-TW" sz="1200" b="0" i="0" kern="1200" dirty="0">
                <a:solidFill>
                  <a:schemeClr val="tx1"/>
                </a:solidFill>
                <a:effectLst/>
                <a:latin typeface="+mn-lt"/>
                <a:ea typeface="+mn-ea"/>
                <a:cs typeface="+mn-cs"/>
              </a:rPr>
              <a:t>support vectors</a:t>
            </a:r>
            <a:r>
              <a:rPr lang="zh-TW" altLang="en-US" sz="1200" b="0" i="0" kern="1200" dirty="0">
                <a:solidFill>
                  <a:schemeClr val="tx1"/>
                </a:solidFill>
                <a:effectLst/>
                <a:latin typeface="+mn-lt"/>
                <a:ea typeface="+mn-ea"/>
                <a:cs typeface="+mn-cs"/>
              </a:rPr>
              <a:t>的點越來越多，表示</a:t>
            </a:r>
            <a:r>
              <a:rPr lang="en-US" altLang="zh-TW" sz="1200" b="0" i="0" kern="1200" dirty="0">
                <a:solidFill>
                  <a:schemeClr val="tx1"/>
                </a:solidFill>
                <a:effectLst/>
                <a:latin typeface="+mn-lt"/>
                <a:ea typeface="+mn-ea"/>
                <a:cs typeface="+mn-cs"/>
              </a:rPr>
              <a:t>margin</a:t>
            </a:r>
            <a:r>
              <a:rPr lang="zh-TW" altLang="en-US" sz="1200" b="0" i="0" kern="1200" dirty="0">
                <a:solidFill>
                  <a:schemeClr val="tx1"/>
                </a:solidFill>
                <a:effectLst/>
                <a:latin typeface="+mn-lt"/>
                <a:ea typeface="+mn-ea"/>
                <a:cs typeface="+mn-cs"/>
              </a:rPr>
              <a:t>的範圍越來越大。</a:t>
            </a:r>
          </a:p>
          <a:p>
            <a:endParaRPr lang="en-US" altLang="zh-TW" dirty="0"/>
          </a:p>
          <a:p>
            <a:r>
              <a:rPr lang="zh-TW" altLang="en-US" dirty="0"/>
              <a:t>當遇到較少的正實例時，將 </a:t>
            </a:r>
            <a:r>
              <a:rPr lang="en-US" altLang="zh-TW" dirty="0"/>
              <a:t>C </a:t>
            </a:r>
            <a:r>
              <a:rPr lang="zh-TW" altLang="en-US" dirty="0"/>
              <a:t>設置為較大的值，這意味著更多地關注正實例，並且正實例的錯誤分類將受到嚴格懲罰。 這就是 </a:t>
            </a:r>
            <a:r>
              <a:rPr lang="en-US" altLang="zh-TW" dirty="0"/>
              <a:t>DEC </a:t>
            </a:r>
            <a:r>
              <a:rPr lang="zh-TW" altLang="en-US" dirty="0"/>
              <a:t>方法的思想。 基於 </a:t>
            </a:r>
            <a:r>
              <a:rPr lang="en-US" altLang="zh-TW" dirty="0"/>
              <a:t>DEC </a:t>
            </a:r>
            <a:r>
              <a:rPr lang="zh-TW" altLang="en-US" dirty="0"/>
              <a:t>方法，我們改進了 </a:t>
            </a:r>
            <a:r>
              <a:rPr lang="en-US" altLang="zh-TW" dirty="0"/>
              <a:t>AEDC-SVM </a:t>
            </a:r>
            <a:r>
              <a:rPr lang="zh-TW" altLang="en-US" dirty="0"/>
              <a:t>以解決標籤不平衡問題。 我們根據以下等式改進原始 </a:t>
            </a:r>
            <a:r>
              <a:rPr lang="en-US" altLang="zh-TW" dirty="0"/>
              <a:t>AEDC-SVM </a:t>
            </a:r>
            <a:r>
              <a:rPr lang="zh-TW" altLang="en-US" dirty="0"/>
              <a:t>優化問題。</a:t>
            </a:r>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9</a:t>
            </a:fld>
            <a:endParaRPr lang="zh-TW" altLang="en-US"/>
          </a:p>
        </p:txBody>
      </p:sp>
    </p:spTree>
    <p:extLst>
      <p:ext uri="{BB962C8B-B14F-4D97-AF65-F5344CB8AC3E}">
        <p14:creationId xmlns:p14="http://schemas.microsoft.com/office/powerpoint/2010/main" val="100677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使用近似極值點的方法獲得代表集</a:t>
            </a:r>
            <a:endParaRPr lang="en-US" altLang="zh-TW" dirty="0"/>
          </a:p>
          <a:p>
            <a:r>
              <a:rPr lang="zh-TW" altLang="en-US" dirty="0"/>
              <a:t>按正負標籤劃分</a:t>
            </a:r>
            <a:endParaRPr lang="en-US" altLang="zh-TW" dirty="0"/>
          </a:p>
          <a:p>
            <a:r>
              <a:rPr lang="zh-TW" altLang="en-US" dirty="0"/>
              <a:t>內核 </a:t>
            </a:r>
            <a:r>
              <a:rPr lang="en-US" altLang="zh-TW" dirty="0"/>
              <a:t>k-means </a:t>
            </a:r>
            <a:r>
              <a:rPr lang="zh-TW" altLang="en-US" dirty="0"/>
              <a:t>算法用於獲得 </a:t>
            </a:r>
            <a:r>
              <a:rPr lang="en-US" altLang="zh-TW" dirty="0"/>
              <a:t>w </a:t>
            </a:r>
            <a:r>
              <a:rPr lang="zh-TW" altLang="en-US" dirty="0"/>
              <a:t>個聚類中心</a:t>
            </a:r>
            <a:endParaRPr lang="en-US" altLang="zh-TW" dirty="0"/>
          </a:p>
          <a:p>
            <a:r>
              <a:rPr lang="zh-TW" altLang="en-US" dirty="0"/>
              <a:t>根據正負聚類中心從近到遠的距離，得到組合的</a:t>
            </a:r>
            <a:r>
              <a:rPr lang="en-US" altLang="zh-TW" dirty="0"/>
              <a:t>w</a:t>
            </a:r>
            <a:r>
              <a:rPr lang="zh-TW" altLang="en-US" dirty="0"/>
              <a:t>個代表子集</a:t>
            </a:r>
            <a:endParaRPr lang="en-US" altLang="zh-TW" dirty="0"/>
          </a:p>
          <a:p>
            <a:r>
              <a:rPr lang="zh-TW" altLang="en-US" dirty="0"/>
              <a:t>每個組合的代表性子集 </a:t>
            </a:r>
            <a:r>
              <a:rPr lang="en-US" altLang="zh-TW" dirty="0"/>
              <a:t>V </a:t>
            </a:r>
            <a:r>
              <a:rPr lang="zh-TW" altLang="en-US" dirty="0"/>
              <a:t>都可以按照等式在 </a:t>
            </a:r>
            <a:r>
              <a:rPr lang="en-US" altLang="zh-TW" dirty="0"/>
              <a:t>SVM </a:t>
            </a:r>
            <a:r>
              <a:rPr lang="zh-TW" altLang="en-US" dirty="0"/>
              <a:t>上有效且獨立地進行訓練。</a:t>
            </a:r>
            <a:endParaRPr lang="en-US" altLang="zh-TW" dirty="0"/>
          </a:p>
          <a:p>
            <a:r>
              <a:rPr lang="zh-TW" altLang="en-US" dirty="0"/>
              <a:t>所有子問題的解決方案都被整合起來初始化一個近似的整體解決方案</a:t>
            </a:r>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10</a:t>
            </a:fld>
            <a:endParaRPr lang="zh-TW" altLang="en-US"/>
          </a:p>
        </p:txBody>
      </p:sp>
    </p:spTree>
    <p:extLst>
      <p:ext uri="{BB962C8B-B14F-4D97-AF65-F5344CB8AC3E}">
        <p14:creationId xmlns:p14="http://schemas.microsoft.com/office/powerpoint/2010/main" val="32556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其中 </a:t>
            </a:r>
            <a:r>
              <a:rPr lang="en-US" altLang="zh-TW" dirty="0"/>
              <a:t>k </a:t>
            </a:r>
            <a:r>
              <a:rPr lang="zh-TW" altLang="en-US" dirty="0"/>
              <a:t>代表標籤的數量</a:t>
            </a:r>
            <a:endParaRPr lang="en-US" altLang="zh-TW" dirty="0"/>
          </a:p>
          <a:p>
            <a:r>
              <a:rPr lang="en-US" altLang="zh-TW" dirty="0"/>
              <a:t>w</a:t>
            </a:r>
            <a:r>
              <a:rPr lang="zh-TW" altLang="en-US" dirty="0"/>
              <a:t>代表聚類中心的數量</a:t>
            </a:r>
            <a:endParaRPr lang="en-US" altLang="zh-TW" dirty="0"/>
          </a:p>
          <a:p>
            <a:r>
              <a:rPr lang="en-US" altLang="zh-TW" dirty="0"/>
              <a:t>M  represents the size of representative set and it is far less than N </a:t>
            </a:r>
            <a:endParaRPr lang="zh-TW" altLang="en-US" dirty="0"/>
          </a:p>
        </p:txBody>
      </p:sp>
      <p:sp>
        <p:nvSpPr>
          <p:cNvPr id="4" name="投影片編號版面配置區 3"/>
          <p:cNvSpPr>
            <a:spLocks noGrp="1"/>
          </p:cNvSpPr>
          <p:nvPr>
            <p:ph type="sldNum" sz="quarter" idx="5"/>
          </p:nvPr>
        </p:nvSpPr>
        <p:spPr/>
        <p:txBody>
          <a:bodyPr/>
          <a:lstStyle/>
          <a:p>
            <a:fld id="{E2FDC9B9-B1F0-4C79-BE28-26F2D99D2EE5}" type="slidenum">
              <a:rPr lang="zh-TW" altLang="en-US" smtClean="0"/>
              <a:t>12</a:t>
            </a:fld>
            <a:endParaRPr lang="zh-TW" altLang="en-US"/>
          </a:p>
        </p:txBody>
      </p:sp>
    </p:spTree>
    <p:extLst>
      <p:ext uri="{BB962C8B-B14F-4D97-AF65-F5344CB8AC3E}">
        <p14:creationId xmlns:p14="http://schemas.microsoft.com/office/powerpoint/2010/main" val="38266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3E193C-BA32-4A7C-95A4-A780A4B8181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07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341832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152231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401921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3E193C-BA32-4A7C-95A4-A780A4B8181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21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327523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56763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33927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243011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973D4A-B487-48AF-9EC4-00EA1EC8F381}" type="datetimeFigureOut">
              <a:rPr lang="zh-TW" altLang="en-US" smtClean="0"/>
              <a:t>2021/11/6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25799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973D4A-B487-48AF-9EC4-00EA1EC8F381}" type="datetimeFigureOut">
              <a:rPr lang="zh-TW" altLang="en-US" smtClean="0"/>
              <a:t>2021/11/6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3E193C-BA32-4A7C-95A4-A780A4B8181C}" type="slidenum">
              <a:rPr lang="zh-TW" altLang="en-US" smtClean="0"/>
              <a:t>‹#›</a:t>
            </a:fld>
            <a:endParaRPr lang="zh-TW" altLang="en-US"/>
          </a:p>
        </p:txBody>
      </p:sp>
    </p:spTree>
    <p:extLst>
      <p:ext uri="{BB962C8B-B14F-4D97-AF65-F5344CB8AC3E}">
        <p14:creationId xmlns:p14="http://schemas.microsoft.com/office/powerpoint/2010/main" val="88134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973D4A-B487-48AF-9EC4-00EA1EC8F381}" type="datetimeFigureOut">
              <a:rPr lang="zh-TW" altLang="en-US" smtClean="0"/>
              <a:t>2021/11/6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3E193C-BA32-4A7C-95A4-A780A4B8181C}"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1158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xpl/RecentIssue.jsp?punumber=6287639" TargetMode="External"/><Relationship Id="rId7" Type="http://schemas.openxmlformats.org/officeDocument/2006/relationships/hyperlink" Target="https://ieeexplore.ieee.org/author/3708619767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ieeexplore.ieee.org/author/37088514348" TargetMode="External"/><Relationship Id="rId5" Type="http://schemas.openxmlformats.org/officeDocument/2006/relationships/hyperlink" Target="https://ieeexplore.ieee.org/author/37088513858" TargetMode="External"/><Relationship Id="rId4" Type="http://schemas.openxmlformats.org/officeDocument/2006/relationships/hyperlink" Target="https://ieeexplore.ieee.org/author/370861969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25AB0C-D4F4-40FF-BFD3-D70F6898D725}"/>
              </a:ext>
            </a:extLst>
          </p:cNvPr>
          <p:cNvSpPr>
            <a:spLocks noGrp="1"/>
          </p:cNvSpPr>
          <p:nvPr>
            <p:ph type="ctrTitle"/>
          </p:nvPr>
        </p:nvSpPr>
        <p:spPr/>
        <p:txBody>
          <a:bodyPr>
            <a:normAutofit/>
          </a:bodyPr>
          <a:lstStyle/>
          <a:p>
            <a:r>
              <a:rPr lang="zh-TW" altLang="en-US" sz="4000" dirty="0"/>
              <a:t>報告人</a:t>
            </a:r>
            <a:r>
              <a:rPr lang="en-US" altLang="zh-TW" sz="4000" dirty="0"/>
              <a:t>:F110154125</a:t>
            </a:r>
            <a:r>
              <a:rPr lang="zh-TW" altLang="en-US" sz="4000" dirty="0"/>
              <a:t> 葉乙鴻</a:t>
            </a:r>
          </a:p>
        </p:txBody>
      </p:sp>
      <p:sp>
        <p:nvSpPr>
          <p:cNvPr id="3" name="副標題 2">
            <a:extLst>
              <a:ext uri="{FF2B5EF4-FFF2-40B4-BE49-F238E27FC236}">
                <a16:creationId xmlns:a16="http://schemas.microsoft.com/office/drawing/2014/main" id="{D0773BD5-A984-4F14-9DA4-0676AFFDBF7D}"/>
              </a:ext>
            </a:extLst>
          </p:cNvPr>
          <p:cNvSpPr>
            <a:spLocks noGrp="1"/>
          </p:cNvSpPr>
          <p:nvPr>
            <p:ph type="subTitle" idx="1"/>
          </p:nvPr>
        </p:nvSpPr>
        <p:spPr/>
        <p:txBody>
          <a:bodyPr/>
          <a:lstStyle/>
          <a:p>
            <a:r>
              <a:rPr lang="zh-TW" altLang="en-US" dirty="0"/>
              <a:t>組員</a:t>
            </a:r>
            <a:r>
              <a:rPr lang="en-US" altLang="zh-TW" dirty="0"/>
              <a:t>:F109154156</a:t>
            </a:r>
            <a:r>
              <a:rPr lang="zh-TW" altLang="en-US" dirty="0"/>
              <a:t>  楊皓評</a:t>
            </a:r>
            <a:endParaRPr lang="en-US" altLang="zh-TW" dirty="0"/>
          </a:p>
          <a:p>
            <a:r>
              <a:rPr lang="zh-TW" altLang="en-US" dirty="0"/>
              <a:t>組員</a:t>
            </a:r>
            <a:r>
              <a:rPr lang="en-US" altLang="zh-TW" dirty="0"/>
              <a:t>:F110154123  </a:t>
            </a:r>
            <a:r>
              <a:rPr lang="zh-TW" altLang="en-US" dirty="0"/>
              <a:t>馮宇丞</a:t>
            </a:r>
          </a:p>
        </p:txBody>
      </p:sp>
    </p:spTree>
    <p:extLst>
      <p:ext uri="{BB962C8B-B14F-4D97-AF65-F5344CB8AC3E}">
        <p14:creationId xmlns:p14="http://schemas.microsoft.com/office/powerpoint/2010/main" val="26038105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7CB91-1570-419F-8AF0-F1C1045887B8}"/>
              </a:ext>
            </a:extLst>
          </p:cNvPr>
          <p:cNvSpPr>
            <a:spLocks noGrp="1"/>
          </p:cNvSpPr>
          <p:nvPr>
            <p:ph type="title"/>
          </p:nvPr>
        </p:nvSpPr>
        <p:spPr/>
        <p:txBody>
          <a:bodyPr>
            <a:normAutofit fontScale="90000"/>
          </a:bodyPr>
          <a:lstStyle/>
          <a:p>
            <a:r>
              <a:rPr lang="en-US" altLang="zh-TW" b="1" dirty="0"/>
              <a:t>SVM by Combining Approximate Extreme Points Method and Divide-and-Conquer Strategy</a:t>
            </a:r>
            <a:endParaRPr lang="zh-TW" altLang="en-US" dirty="0"/>
          </a:p>
        </p:txBody>
      </p:sp>
      <p:graphicFrame>
        <p:nvGraphicFramePr>
          <p:cNvPr id="5" name="內容版面配置區 4">
            <a:extLst>
              <a:ext uri="{FF2B5EF4-FFF2-40B4-BE49-F238E27FC236}">
                <a16:creationId xmlns:a16="http://schemas.microsoft.com/office/drawing/2014/main" id="{BABFB88B-FC2E-4757-BBA8-4498038190A3}"/>
              </a:ext>
            </a:extLst>
          </p:cNvPr>
          <p:cNvGraphicFramePr>
            <a:graphicFrameLocks noGrp="1"/>
          </p:cNvGraphicFramePr>
          <p:nvPr>
            <p:ph idx="1"/>
            <p:extLst>
              <p:ext uri="{D42A27DB-BD31-4B8C-83A1-F6EECF244321}">
                <p14:modId xmlns:p14="http://schemas.microsoft.com/office/powerpoint/2010/main" val="3025986073"/>
              </p:ext>
            </p:extLst>
          </p:nvPr>
        </p:nvGraphicFramePr>
        <p:xfrm>
          <a:off x="838200" y="1825625"/>
          <a:ext cx="10845800" cy="3134360"/>
        </p:xfrm>
        <a:graphic>
          <a:graphicData uri="http://schemas.openxmlformats.org/drawingml/2006/table">
            <a:tbl>
              <a:tblPr firstRow="1" bandRow="1">
                <a:tableStyleId>{5C22544A-7EE6-4342-B048-85BDC9FD1C3A}</a:tableStyleId>
              </a:tblPr>
              <a:tblGrid>
                <a:gridCol w="974074">
                  <a:extLst>
                    <a:ext uri="{9D8B030D-6E8A-4147-A177-3AD203B41FA5}">
                      <a16:colId xmlns:a16="http://schemas.microsoft.com/office/drawing/2014/main" val="2701510347"/>
                    </a:ext>
                  </a:extLst>
                </a:gridCol>
                <a:gridCol w="9871726">
                  <a:extLst>
                    <a:ext uri="{9D8B030D-6E8A-4147-A177-3AD203B41FA5}">
                      <a16:colId xmlns:a16="http://schemas.microsoft.com/office/drawing/2014/main" val="1748980158"/>
                    </a:ext>
                  </a:extLst>
                </a:gridCol>
              </a:tblGrid>
              <a:tr h="370840">
                <a:tc>
                  <a:txBody>
                    <a:bodyPr/>
                    <a:lstStyle/>
                    <a:p>
                      <a:r>
                        <a:rPr lang="en-US" altLang="zh-TW" dirty="0"/>
                        <a:t>Step.</a:t>
                      </a:r>
                      <a:endParaRPr lang="zh-TW" altLang="en-US" dirty="0"/>
                    </a:p>
                  </a:txBody>
                  <a:tcPr/>
                </a:tc>
                <a:tc>
                  <a:txBody>
                    <a:bodyPr/>
                    <a:lstStyle/>
                    <a:p>
                      <a:endParaRPr lang="zh-TW" altLang="en-US"/>
                    </a:p>
                  </a:txBody>
                  <a:tcPr/>
                </a:tc>
                <a:extLst>
                  <a:ext uri="{0D108BD9-81ED-4DB2-BD59-A6C34878D82A}">
                    <a16:rowId xmlns:a16="http://schemas.microsoft.com/office/drawing/2014/main" val="1541663483"/>
                  </a:ext>
                </a:extLst>
              </a:tr>
              <a:tr h="370840">
                <a:tc>
                  <a:txBody>
                    <a:bodyPr/>
                    <a:lstStyle/>
                    <a:p>
                      <a:pPr algn="ctr"/>
                      <a:r>
                        <a:rPr lang="en-US" altLang="zh-TW" dirty="0"/>
                        <a:t>1</a:t>
                      </a:r>
                      <a:endParaRPr lang="zh-TW" altLang="en-US" dirty="0"/>
                    </a:p>
                  </a:txBody>
                  <a:tcPr/>
                </a:tc>
                <a:tc>
                  <a:txBody>
                    <a:bodyPr/>
                    <a:lstStyle/>
                    <a:p>
                      <a:r>
                        <a:rPr lang="en-US" altLang="zh-TW" sz="1800" b="0" i="0" kern="1200" dirty="0">
                          <a:solidFill>
                            <a:schemeClr val="dk1"/>
                          </a:solidFill>
                          <a:effectLst/>
                          <a:latin typeface="+mn-lt"/>
                          <a:ea typeface="+mn-ea"/>
                          <a:cs typeface="+mn-cs"/>
                        </a:rPr>
                        <a:t>Uses the approximate extreme points method to obtain the representative set</a:t>
                      </a:r>
                      <a:endParaRPr lang="zh-TW" altLang="en-US" dirty="0"/>
                    </a:p>
                  </a:txBody>
                  <a:tcPr/>
                </a:tc>
                <a:extLst>
                  <a:ext uri="{0D108BD9-81ED-4DB2-BD59-A6C34878D82A}">
                    <a16:rowId xmlns:a16="http://schemas.microsoft.com/office/drawing/2014/main" val="927821375"/>
                  </a:ext>
                </a:extLst>
              </a:tr>
              <a:tr h="370840">
                <a:tc>
                  <a:txBody>
                    <a:bodyPr/>
                    <a:lstStyle/>
                    <a:p>
                      <a:pPr algn="ctr"/>
                      <a:r>
                        <a:rPr lang="en-US" altLang="zh-TW" dirty="0"/>
                        <a:t>2</a:t>
                      </a:r>
                      <a:endParaRPr lang="zh-TW" altLang="en-US" dirty="0"/>
                    </a:p>
                  </a:txBody>
                  <a:tcPr/>
                </a:tc>
                <a:tc>
                  <a:txBody>
                    <a:bodyPr/>
                    <a:lstStyle/>
                    <a:p>
                      <a:r>
                        <a:rPr lang="en-US" altLang="zh-TW" dirty="0"/>
                        <a:t>Divide according to positive and negative labels</a:t>
                      </a:r>
                      <a:endParaRPr lang="zh-TW" altLang="en-US" dirty="0"/>
                    </a:p>
                  </a:txBody>
                  <a:tcPr/>
                </a:tc>
                <a:extLst>
                  <a:ext uri="{0D108BD9-81ED-4DB2-BD59-A6C34878D82A}">
                    <a16:rowId xmlns:a16="http://schemas.microsoft.com/office/drawing/2014/main" val="3110273611"/>
                  </a:ext>
                </a:extLst>
              </a:tr>
              <a:tr h="370840">
                <a:tc>
                  <a:txBody>
                    <a:bodyPr/>
                    <a:lstStyle/>
                    <a:p>
                      <a:pPr algn="ctr"/>
                      <a:r>
                        <a:rPr lang="en-US" altLang="zh-TW" dirty="0"/>
                        <a:t>3</a:t>
                      </a:r>
                      <a:endParaRPr lang="zh-TW" altLang="en-US" dirty="0"/>
                    </a:p>
                  </a:txBody>
                  <a:tcPr/>
                </a:tc>
                <a:tc>
                  <a:txBody>
                    <a:bodyPr/>
                    <a:lstStyle/>
                    <a:p>
                      <a:r>
                        <a:rPr lang="en-US" altLang="zh-TW" sz="1800" b="0" i="0" kern="1200" dirty="0">
                          <a:solidFill>
                            <a:schemeClr val="dk1"/>
                          </a:solidFill>
                          <a:effectLst/>
                          <a:latin typeface="+mn-lt"/>
                          <a:ea typeface="+mn-ea"/>
                          <a:cs typeface="+mn-cs"/>
                        </a:rPr>
                        <a:t>The kernel k-means algorithm is used to obtain </a:t>
                      </a:r>
                      <a:r>
                        <a:rPr lang="en-US" altLang="zh-TW" sz="1800" b="0" i="0" u="none" strike="noStrike" kern="1200" dirty="0">
                          <a:solidFill>
                            <a:schemeClr val="dk1"/>
                          </a:solidFill>
                          <a:effectLst/>
                          <a:latin typeface="+mn-lt"/>
                          <a:ea typeface="+mn-ea"/>
                          <a:cs typeface="+mn-cs"/>
                        </a:rPr>
                        <a:t>w</a:t>
                      </a:r>
                      <a:r>
                        <a:rPr lang="en-US" altLang="zh-TW" dirty="0"/>
                        <a:t> </a:t>
                      </a:r>
                      <a:r>
                        <a:rPr lang="en-US" altLang="zh-TW" sz="1800" b="0" i="0" kern="1200" dirty="0">
                          <a:solidFill>
                            <a:schemeClr val="dk1"/>
                          </a:solidFill>
                          <a:effectLst/>
                          <a:latin typeface="+mn-lt"/>
                          <a:ea typeface="+mn-ea"/>
                          <a:cs typeface="+mn-cs"/>
                        </a:rPr>
                        <a:t>cluster centers</a:t>
                      </a:r>
                      <a:endParaRPr lang="zh-TW" altLang="en-US" dirty="0"/>
                    </a:p>
                  </a:txBody>
                  <a:tcPr/>
                </a:tc>
                <a:extLst>
                  <a:ext uri="{0D108BD9-81ED-4DB2-BD59-A6C34878D82A}">
                    <a16:rowId xmlns:a16="http://schemas.microsoft.com/office/drawing/2014/main" val="998886551"/>
                  </a:ext>
                </a:extLst>
              </a:tr>
              <a:tr h="370840">
                <a:tc>
                  <a:txBody>
                    <a:bodyPr/>
                    <a:lstStyle/>
                    <a:p>
                      <a:pPr algn="ctr"/>
                      <a:r>
                        <a:rPr lang="en-US" altLang="zh-TW" dirty="0"/>
                        <a:t>4</a:t>
                      </a:r>
                      <a:endParaRPr lang="zh-TW" altLang="en-US" dirty="0"/>
                    </a:p>
                  </a:txBody>
                  <a:tcPr/>
                </a:tc>
                <a:tc>
                  <a:txBody>
                    <a:bodyPr/>
                    <a:lstStyle/>
                    <a:p>
                      <a:r>
                        <a:rPr lang="en-US" altLang="zh-TW" sz="1800" b="0" i="0" kern="1200" dirty="0">
                          <a:solidFill>
                            <a:schemeClr val="dk1"/>
                          </a:solidFill>
                          <a:effectLst/>
                          <a:latin typeface="+mn-lt"/>
                          <a:ea typeface="+mn-ea"/>
                          <a:cs typeface="+mn-cs"/>
                        </a:rPr>
                        <a:t>According to the distance between positive and negative clustering centers from near to far, the combined </a:t>
                      </a:r>
                      <a:r>
                        <a:rPr lang="en-US" altLang="zh-TW" sz="1800" b="0" i="0" u="none" strike="noStrike" kern="1200" dirty="0">
                          <a:solidFill>
                            <a:schemeClr val="dk1"/>
                          </a:solidFill>
                          <a:effectLst/>
                          <a:latin typeface="+mn-lt"/>
                          <a:ea typeface="+mn-ea"/>
                          <a:cs typeface="+mn-cs"/>
                        </a:rPr>
                        <a:t>w</a:t>
                      </a:r>
                      <a:r>
                        <a:rPr lang="en-US" altLang="zh-TW" dirty="0"/>
                        <a:t> </a:t>
                      </a:r>
                      <a:r>
                        <a:rPr lang="en-US" altLang="zh-TW" sz="1800" b="0" i="0" kern="1200" dirty="0">
                          <a:solidFill>
                            <a:schemeClr val="dk1"/>
                          </a:solidFill>
                          <a:effectLst/>
                          <a:latin typeface="+mn-lt"/>
                          <a:ea typeface="+mn-ea"/>
                          <a:cs typeface="+mn-cs"/>
                        </a:rPr>
                        <a:t>representative subsets are obtained</a:t>
                      </a:r>
                      <a:endParaRPr lang="zh-TW" altLang="en-US" dirty="0"/>
                    </a:p>
                  </a:txBody>
                  <a:tcPr/>
                </a:tc>
                <a:extLst>
                  <a:ext uri="{0D108BD9-81ED-4DB2-BD59-A6C34878D82A}">
                    <a16:rowId xmlns:a16="http://schemas.microsoft.com/office/drawing/2014/main" val="3865626007"/>
                  </a:ext>
                </a:extLst>
              </a:tr>
              <a:tr h="370840">
                <a:tc>
                  <a:txBody>
                    <a:bodyPr/>
                    <a:lstStyle/>
                    <a:p>
                      <a:pPr algn="ctr"/>
                      <a:r>
                        <a:rPr lang="en-US" altLang="zh-TW" dirty="0"/>
                        <a:t>5</a:t>
                      </a:r>
                      <a:endParaRPr lang="zh-TW" altLang="en-US" dirty="0"/>
                    </a:p>
                  </a:txBody>
                  <a:tcPr/>
                </a:tc>
                <a:tc>
                  <a:txBody>
                    <a:bodyPr/>
                    <a:lstStyle/>
                    <a:p>
                      <a:r>
                        <a:rPr lang="en-US" altLang="zh-TW" sz="1800" b="0" i="0" kern="1200" dirty="0">
                          <a:solidFill>
                            <a:schemeClr val="dk1"/>
                          </a:solidFill>
                          <a:effectLst/>
                          <a:latin typeface="+mn-lt"/>
                          <a:ea typeface="+mn-ea"/>
                          <a:cs typeface="+mn-cs"/>
                        </a:rPr>
                        <a:t>Each combined representative subset </a:t>
                      </a:r>
                      <a:r>
                        <a:rPr lang="en-US" altLang="zh-TW" sz="1800" b="0" i="0" u="none" strike="noStrike" kern="1200" dirty="0">
                          <a:solidFill>
                            <a:schemeClr val="dk1"/>
                          </a:solidFill>
                          <a:effectLst/>
                          <a:latin typeface="+mn-lt"/>
                          <a:ea typeface="+mn-ea"/>
                          <a:cs typeface="+mn-cs"/>
                        </a:rPr>
                        <a:t>V</a:t>
                      </a:r>
                      <a:r>
                        <a:rPr lang="en-US" altLang="zh-TW" dirty="0"/>
                        <a:t> </a:t>
                      </a:r>
                      <a:r>
                        <a:rPr lang="en-US" altLang="zh-TW" sz="1800" b="0" i="0" kern="1200" dirty="0">
                          <a:solidFill>
                            <a:schemeClr val="dk1"/>
                          </a:solidFill>
                          <a:effectLst/>
                          <a:latin typeface="+mn-lt"/>
                          <a:ea typeface="+mn-ea"/>
                          <a:cs typeface="+mn-cs"/>
                        </a:rPr>
                        <a:t>can be trained on SVM efficiently and independently following equation.</a:t>
                      </a:r>
                      <a:endParaRPr lang="zh-TW" altLang="en-US" dirty="0"/>
                    </a:p>
                  </a:txBody>
                  <a:tcPr/>
                </a:tc>
                <a:extLst>
                  <a:ext uri="{0D108BD9-81ED-4DB2-BD59-A6C34878D82A}">
                    <a16:rowId xmlns:a16="http://schemas.microsoft.com/office/drawing/2014/main" val="864100873"/>
                  </a:ext>
                </a:extLst>
              </a:tr>
              <a:tr h="370840">
                <a:tc>
                  <a:txBody>
                    <a:bodyPr/>
                    <a:lstStyle/>
                    <a:p>
                      <a:pPr algn="ctr"/>
                      <a:r>
                        <a:rPr lang="en-US" altLang="zh-TW" dirty="0"/>
                        <a:t>6</a:t>
                      </a:r>
                      <a:endParaRPr lang="zh-TW" altLang="en-US" dirty="0"/>
                    </a:p>
                  </a:txBody>
                  <a:tcPr/>
                </a:tc>
                <a:tc>
                  <a:txBody>
                    <a:bodyPr/>
                    <a:lstStyle/>
                    <a:p>
                      <a:r>
                        <a:rPr lang="en-US" altLang="zh-TW" sz="1800" b="0" i="0" kern="1200" dirty="0">
                          <a:solidFill>
                            <a:schemeClr val="dk1"/>
                          </a:solidFill>
                          <a:effectLst/>
                          <a:latin typeface="+mn-lt"/>
                          <a:ea typeface="+mn-ea"/>
                          <a:cs typeface="+mn-cs"/>
                        </a:rPr>
                        <a:t>All subproblem solutions are integrated to initialize an approximate whole solution</a:t>
                      </a:r>
                      <a:endParaRPr lang="zh-TW" altLang="en-US" dirty="0"/>
                    </a:p>
                  </a:txBody>
                  <a:tcPr/>
                </a:tc>
                <a:extLst>
                  <a:ext uri="{0D108BD9-81ED-4DB2-BD59-A6C34878D82A}">
                    <a16:rowId xmlns:a16="http://schemas.microsoft.com/office/drawing/2014/main" val="2545272734"/>
                  </a:ext>
                </a:extLst>
              </a:tr>
            </a:tbl>
          </a:graphicData>
        </a:graphic>
      </p:graphicFrame>
    </p:spTree>
    <p:extLst>
      <p:ext uri="{BB962C8B-B14F-4D97-AF65-F5344CB8AC3E}">
        <p14:creationId xmlns:p14="http://schemas.microsoft.com/office/powerpoint/2010/main" val="100205958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0133B4-CE3D-45C7-81C7-8AF6BCF3A5CE}"/>
              </a:ext>
            </a:extLst>
          </p:cNvPr>
          <p:cNvSpPr>
            <a:spLocks noGrp="1"/>
          </p:cNvSpPr>
          <p:nvPr>
            <p:ph type="title"/>
          </p:nvPr>
        </p:nvSpPr>
        <p:spPr/>
        <p:txBody>
          <a:bodyPr>
            <a:normAutofit fontScale="90000"/>
          </a:bodyPr>
          <a:lstStyle/>
          <a:p>
            <a:r>
              <a:rPr lang="en-US" altLang="zh-TW" b="1" dirty="0"/>
              <a:t>SVM by Combining Approximate Extreme Points Method and Divide-and-Conquer Strategy</a:t>
            </a:r>
            <a:endParaRPr lang="zh-TW" altLang="en-US" dirty="0"/>
          </a:p>
        </p:txBody>
      </p:sp>
      <p:pic>
        <p:nvPicPr>
          <p:cNvPr id="4" name="內容版面配置區 3">
            <a:extLst>
              <a:ext uri="{FF2B5EF4-FFF2-40B4-BE49-F238E27FC236}">
                <a16:creationId xmlns:a16="http://schemas.microsoft.com/office/drawing/2014/main" id="{D30BDF83-937F-43AB-A0EC-0B7504AA4952}"/>
              </a:ext>
            </a:extLst>
          </p:cNvPr>
          <p:cNvPicPr>
            <a:picLocks noGrp="1" noChangeAspect="1"/>
          </p:cNvPicPr>
          <p:nvPr>
            <p:ph idx="1"/>
          </p:nvPr>
        </p:nvPicPr>
        <p:blipFill>
          <a:blip r:embed="rId2"/>
          <a:stretch>
            <a:fillRect/>
          </a:stretch>
        </p:blipFill>
        <p:spPr>
          <a:xfrm>
            <a:off x="2437356" y="1846263"/>
            <a:ext cx="7377614" cy="4022725"/>
          </a:xfrm>
          <a:prstGeom prst="rect">
            <a:avLst/>
          </a:prstGeom>
        </p:spPr>
      </p:pic>
    </p:spTree>
    <p:extLst>
      <p:ext uri="{BB962C8B-B14F-4D97-AF65-F5344CB8AC3E}">
        <p14:creationId xmlns:p14="http://schemas.microsoft.com/office/powerpoint/2010/main" val="21500362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3AA43-23C4-4AC7-A5FE-4D5D5B971678}"/>
              </a:ext>
            </a:extLst>
          </p:cNvPr>
          <p:cNvSpPr>
            <a:spLocks noGrp="1"/>
          </p:cNvSpPr>
          <p:nvPr>
            <p:ph type="title"/>
          </p:nvPr>
        </p:nvSpPr>
        <p:spPr/>
        <p:txBody>
          <a:bodyPr>
            <a:normAutofit/>
          </a:bodyPr>
          <a:lstStyle/>
          <a:p>
            <a:r>
              <a:rPr lang="en-US" altLang="zh-TW" b="1" dirty="0"/>
              <a:t>Time and Space Complexity Analysis</a:t>
            </a:r>
            <a:endParaRPr lang="zh-TW" altLang="en-US" dirty="0"/>
          </a:p>
        </p:txBody>
      </p:sp>
      <p:sp>
        <p:nvSpPr>
          <p:cNvPr id="3" name="內容版面配置區 2">
            <a:extLst>
              <a:ext uri="{FF2B5EF4-FFF2-40B4-BE49-F238E27FC236}">
                <a16:creationId xmlns:a16="http://schemas.microsoft.com/office/drawing/2014/main" id="{102DD7D0-7D4A-4A02-B96A-1FEA408F8DFB}"/>
              </a:ext>
            </a:extLst>
          </p:cNvPr>
          <p:cNvSpPr>
            <a:spLocks noGrp="1"/>
          </p:cNvSpPr>
          <p:nvPr>
            <p:ph idx="1"/>
          </p:nvPr>
        </p:nvSpPr>
        <p:spPr/>
        <p:txBody>
          <a:bodyPr/>
          <a:lstStyle/>
          <a:p>
            <a:r>
              <a:rPr lang="en-US" altLang="zh-TW" dirty="0"/>
              <a:t>SVM</a:t>
            </a:r>
            <a:r>
              <a:rPr lang="zh-TW" altLang="en-US" dirty="0"/>
              <a:t> </a:t>
            </a:r>
            <a:r>
              <a:rPr lang="en-US" altLang="zh-TW" dirty="0"/>
              <a:t>:</a:t>
            </a:r>
            <a:r>
              <a:rPr lang="zh-TW" altLang="en-US" dirty="0"/>
              <a:t> </a:t>
            </a:r>
            <a:r>
              <a:rPr lang="en-US" altLang="zh-TW" dirty="0"/>
              <a:t>Time=O(N</a:t>
            </a:r>
            <a:r>
              <a:rPr lang="en-US" altLang="zh-TW" baseline="30000" dirty="0"/>
              <a:t>3</a:t>
            </a:r>
            <a:r>
              <a:rPr lang="en-US" altLang="zh-TW" dirty="0"/>
              <a:t>),Space=O(N</a:t>
            </a:r>
            <a:r>
              <a:rPr lang="en-US" altLang="zh-TW" baseline="30000" dirty="0"/>
              <a:t>2</a:t>
            </a:r>
            <a:r>
              <a:rPr lang="en-US" altLang="zh-TW" dirty="0"/>
              <a:t>)</a:t>
            </a:r>
          </a:p>
          <a:p>
            <a:endParaRPr lang="en-US" altLang="zh-TW" dirty="0"/>
          </a:p>
          <a:p>
            <a:r>
              <a:rPr lang="en-US" altLang="zh-TW" dirty="0"/>
              <a:t>AEDC-MLSVM : Time=O(KM</a:t>
            </a:r>
            <a:r>
              <a:rPr lang="en-US" altLang="zh-TW" baseline="30000" dirty="0"/>
              <a:t>2</a:t>
            </a:r>
            <a:r>
              <a:rPr lang="en-US" altLang="zh-TW" dirty="0"/>
              <a:t>/W), Space(KM</a:t>
            </a:r>
            <a:r>
              <a:rPr lang="en-US" altLang="zh-TW" baseline="30000" dirty="0"/>
              <a:t>2</a:t>
            </a:r>
            <a:r>
              <a:rPr lang="en-US" altLang="zh-TW" dirty="0"/>
              <a:t>/W</a:t>
            </a:r>
            <a:r>
              <a:rPr lang="en-US" altLang="zh-TW" baseline="30000" dirty="0"/>
              <a:t>2</a:t>
            </a:r>
            <a:r>
              <a:rPr lang="en-US" altLang="zh-TW" dirty="0"/>
              <a:t>)</a:t>
            </a:r>
            <a:endParaRPr lang="zh-TW" altLang="en-US" dirty="0"/>
          </a:p>
        </p:txBody>
      </p:sp>
    </p:spTree>
    <p:extLst>
      <p:ext uri="{BB962C8B-B14F-4D97-AF65-F5344CB8AC3E}">
        <p14:creationId xmlns:p14="http://schemas.microsoft.com/office/powerpoint/2010/main" val="30015119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0F6676-B346-45CE-9285-D5BC0AEFCB65}"/>
              </a:ext>
            </a:extLst>
          </p:cNvPr>
          <p:cNvSpPr>
            <a:spLocks noGrp="1"/>
          </p:cNvSpPr>
          <p:nvPr>
            <p:ph type="title"/>
          </p:nvPr>
        </p:nvSpPr>
        <p:spPr/>
        <p:txBody>
          <a:bodyPr>
            <a:normAutofit/>
          </a:bodyPr>
          <a:lstStyle/>
          <a:p>
            <a:r>
              <a:rPr lang="en-US" altLang="zh-TW" dirty="0"/>
              <a:t>Experiments</a:t>
            </a:r>
            <a:endParaRPr lang="zh-TW" altLang="en-US" dirty="0"/>
          </a:p>
        </p:txBody>
      </p:sp>
      <p:pic>
        <p:nvPicPr>
          <p:cNvPr id="4" name="內容版面配置區 3">
            <a:extLst>
              <a:ext uri="{FF2B5EF4-FFF2-40B4-BE49-F238E27FC236}">
                <a16:creationId xmlns:a16="http://schemas.microsoft.com/office/drawing/2014/main" id="{726AA6D3-8505-4AA0-81CA-5E4F3AC148BC}"/>
              </a:ext>
            </a:extLst>
          </p:cNvPr>
          <p:cNvPicPr>
            <a:picLocks noGrp="1" noChangeAspect="1"/>
          </p:cNvPicPr>
          <p:nvPr>
            <p:ph idx="1"/>
          </p:nvPr>
        </p:nvPicPr>
        <p:blipFill>
          <a:blip r:embed="rId3"/>
          <a:stretch>
            <a:fillRect/>
          </a:stretch>
        </p:blipFill>
        <p:spPr>
          <a:xfrm>
            <a:off x="1272498" y="2833545"/>
            <a:ext cx="9707330" cy="2048161"/>
          </a:xfrm>
          <a:prstGeom prst="rect">
            <a:avLst/>
          </a:prstGeom>
        </p:spPr>
      </p:pic>
    </p:spTree>
    <p:extLst>
      <p:ext uri="{BB962C8B-B14F-4D97-AF65-F5344CB8AC3E}">
        <p14:creationId xmlns:p14="http://schemas.microsoft.com/office/powerpoint/2010/main" val="23301030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B126DD-A4B6-4CCC-96EC-819FA20F7CAC}"/>
              </a:ext>
            </a:extLst>
          </p:cNvPr>
          <p:cNvSpPr>
            <a:spLocks noGrp="1"/>
          </p:cNvSpPr>
          <p:nvPr>
            <p:ph type="title"/>
          </p:nvPr>
        </p:nvSpPr>
        <p:spPr/>
        <p:txBody>
          <a:bodyPr>
            <a:normAutofit/>
          </a:bodyPr>
          <a:lstStyle/>
          <a:p>
            <a:r>
              <a:rPr lang="en-US" altLang="zh-TW" dirty="0"/>
              <a:t>Experimental Results of Data Set TMC2007-500</a:t>
            </a:r>
            <a:endParaRPr lang="zh-TW" altLang="en-US" dirty="0"/>
          </a:p>
        </p:txBody>
      </p:sp>
      <p:pic>
        <p:nvPicPr>
          <p:cNvPr id="4" name="內容版面配置區 3">
            <a:extLst>
              <a:ext uri="{FF2B5EF4-FFF2-40B4-BE49-F238E27FC236}">
                <a16:creationId xmlns:a16="http://schemas.microsoft.com/office/drawing/2014/main" id="{543A6F31-D960-4552-93A3-0712E462D691}"/>
              </a:ext>
            </a:extLst>
          </p:cNvPr>
          <p:cNvPicPr>
            <a:picLocks noGrp="1" noChangeAspect="1"/>
          </p:cNvPicPr>
          <p:nvPr>
            <p:ph idx="1"/>
          </p:nvPr>
        </p:nvPicPr>
        <p:blipFill>
          <a:blip r:embed="rId3"/>
          <a:stretch>
            <a:fillRect/>
          </a:stretch>
        </p:blipFill>
        <p:spPr>
          <a:xfrm>
            <a:off x="1151835" y="2091392"/>
            <a:ext cx="9774014" cy="1991003"/>
          </a:xfrm>
          <a:prstGeom prst="rect">
            <a:avLst/>
          </a:prstGeom>
        </p:spPr>
      </p:pic>
      <p:pic>
        <p:nvPicPr>
          <p:cNvPr id="5" name="圖片 4">
            <a:extLst>
              <a:ext uri="{FF2B5EF4-FFF2-40B4-BE49-F238E27FC236}">
                <a16:creationId xmlns:a16="http://schemas.microsoft.com/office/drawing/2014/main" id="{4A30B265-703A-40DF-8191-2661F76DFC03}"/>
              </a:ext>
            </a:extLst>
          </p:cNvPr>
          <p:cNvPicPr>
            <a:picLocks noChangeAspect="1"/>
          </p:cNvPicPr>
          <p:nvPr/>
        </p:nvPicPr>
        <p:blipFill>
          <a:blip r:embed="rId4"/>
          <a:stretch>
            <a:fillRect/>
          </a:stretch>
        </p:blipFill>
        <p:spPr>
          <a:xfrm>
            <a:off x="1208993" y="4483099"/>
            <a:ext cx="9716856" cy="981212"/>
          </a:xfrm>
          <a:prstGeom prst="rect">
            <a:avLst/>
          </a:prstGeom>
        </p:spPr>
      </p:pic>
    </p:spTree>
    <p:extLst>
      <p:ext uri="{BB962C8B-B14F-4D97-AF65-F5344CB8AC3E}">
        <p14:creationId xmlns:p14="http://schemas.microsoft.com/office/powerpoint/2010/main" val="1756063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AC929-F2CD-445C-80E5-D3E5D11A6265}"/>
              </a:ext>
            </a:extLst>
          </p:cNvPr>
          <p:cNvSpPr>
            <a:spLocks noGrp="1"/>
          </p:cNvSpPr>
          <p:nvPr>
            <p:ph type="title"/>
          </p:nvPr>
        </p:nvSpPr>
        <p:spPr/>
        <p:txBody>
          <a:bodyPr/>
          <a:lstStyle/>
          <a:p>
            <a:r>
              <a:rPr lang="en-US" altLang="zh-TW"/>
              <a:t>Mediamill</a:t>
            </a:r>
            <a:endParaRPr lang="zh-TW" altLang="en-US"/>
          </a:p>
        </p:txBody>
      </p:sp>
      <p:pic>
        <p:nvPicPr>
          <p:cNvPr id="4" name="內容版面配置區 3">
            <a:extLst>
              <a:ext uri="{FF2B5EF4-FFF2-40B4-BE49-F238E27FC236}">
                <a16:creationId xmlns:a16="http://schemas.microsoft.com/office/drawing/2014/main" id="{6C1A21E2-E489-44CF-99E0-0FD9DAA4977E}"/>
              </a:ext>
            </a:extLst>
          </p:cNvPr>
          <p:cNvPicPr>
            <a:picLocks noGrp="1" noChangeAspect="1"/>
          </p:cNvPicPr>
          <p:nvPr>
            <p:ph idx="1"/>
          </p:nvPr>
        </p:nvPicPr>
        <p:blipFill>
          <a:blip r:embed="rId2"/>
          <a:stretch>
            <a:fillRect/>
          </a:stretch>
        </p:blipFill>
        <p:spPr>
          <a:xfrm>
            <a:off x="1734541" y="2604972"/>
            <a:ext cx="8545118" cy="1648055"/>
          </a:xfrm>
          <a:prstGeom prst="rect">
            <a:avLst/>
          </a:prstGeom>
        </p:spPr>
      </p:pic>
      <p:pic>
        <p:nvPicPr>
          <p:cNvPr id="5" name="圖片 4">
            <a:extLst>
              <a:ext uri="{FF2B5EF4-FFF2-40B4-BE49-F238E27FC236}">
                <a16:creationId xmlns:a16="http://schemas.microsoft.com/office/drawing/2014/main" id="{050A7794-B1FE-4852-8BB2-24F7507C21F4}"/>
              </a:ext>
            </a:extLst>
          </p:cNvPr>
          <p:cNvPicPr>
            <a:picLocks noChangeAspect="1"/>
          </p:cNvPicPr>
          <p:nvPr/>
        </p:nvPicPr>
        <p:blipFill>
          <a:blip r:embed="rId3"/>
          <a:stretch>
            <a:fillRect/>
          </a:stretch>
        </p:blipFill>
        <p:spPr>
          <a:xfrm>
            <a:off x="1772647" y="4429062"/>
            <a:ext cx="8507012" cy="895475"/>
          </a:xfrm>
          <a:prstGeom prst="rect">
            <a:avLst/>
          </a:prstGeom>
        </p:spPr>
      </p:pic>
    </p:spTree>
    <p:extLst>
      <p:ext uri="{BB962C8B-B14F-4D97-AF65-F5344CB8AC3E}">
        <p14:creationId xmlns:p14="http://schemas.microsoft.com/office/powerpoint/2010/main" val="40874983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011A34-F2D5-4406-BC31-89BD91CED389}"/>
              </a:ext>
            </a:extLst>
          </p:cNvPr>
          <p:cNvSpPr>
            <a:spLocks noGrp="1"/>
          </p:cNvSpPr>
          <p:nvPr>
            <p:ph type="title"/>
          </p:nvPr>
        </p:nvSpPr>
        <p:spPr/>
        <p:txBody>
          <a:bodyPr/>
          <a:lstStyle/>
          <a:p>
            <a:r>
              <a:rPr lang="en-US" altLang="zh-TW" dirty="0"/>
              <a:t> </a:t>
            </a:r>
            <a:r>
              <a:rPr lang="en-US" altLang="zh-TW" dirty="0" err="1"/>
              <a:t>EukaryoteGO</a:t>
            </a:r>
            <a:endParaRPr lang="zh-TW" altLang="en-US" dirty="0"/>
          </a:p>
        </p:txBody>
      </p:sp>
      <p:pic>
        <p:nvPicPr>
          <p:cNvPr id="4" name="圖片 3">
            <a:extLst>
              <a:ext uri="{FF2B5EF4-FFF2-40B4-BE49-F238E27FC236}">
                <a16:creationId xmlns:a16="http://schemas.microsoft.com/office/drawing/2014/main" id="{FFA28765-98BF-4D74-82FC-48F41ABA2116}"/>
              </a:ext>
            </a:extLst>
          </p:cNvPr>
          <p:cNvPicPr>
            <a:picLocks noChangeAspect="1"/>
          </p:cNvPicPr>
          <p:nvPr/>
        </p:nvPicPr>
        <p:blipFill>
          <a:blip r:embed="rId2"/>
          <a:stretch>
            <a:fillRect/>
          </a:stretch>
        </p:blipFill>
        <p:spPr>
          <a:xfrm>
            <a:off x="1837729" y="2487675"/>
            <a:ext cx="8516539" cy="1667108"/>
          </a:xfrm>
          <a:prstGeom prst="rect">
            <a:avLst/>
          </a:prstGeom>
        </p:spPr>
      </p:pic>
      <p:pic>
        <p:nvPicPr>
          <p:cNvPr id="5" name="圖片 4">
            <a:extLst>
              <a:ext uri="{FF2B5EF4-FFF2-40B4-BE49-F238E27FC236}">
                <a16:creationId xmlns:a16="http://schemas.microsoft.com/office/drawing/2014/main" id="{2DBC05F7-BBA5-4AA9-A8BC-98DCD4238279}"/>
              </a:ext>
            </a:extLst>
          </p:cNvPr>
          <p:cNvPicPr>
            <a:picLocks noChangeAspect="1"/>
          </p:cNvPicPr>
          <p:nvPr/>
        </p:nvPicPr>
        <p:blipFill>
          <a:blip r:embed="rId3"/>
          <a:stretch>
            <a:fillRect/>
          </a:stretch>
        </p:blipFill>
        <p:spPr>
          <a:xfrm>
            <a:off x="1837730" y="4319525"/>
            <a:ext cx="8516539" cy="885949"/>
          </a:xfrm>
          <a:prstGeom prst="rect">
            <a:avLst/>
          </a:prstGeom>
        </p:spPr>
      </p:pic>
    </p:spTree>
    <p:extLst>
      <p:ext uri="{BB962C8B-B14F-4D97-AF65-F5344CB8AC3E}">
        <p14:creationId xmlns:p14="http://schemas.microsoft.com/office/powerpoint/2010/main" val="250609679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D97CF-2EE3-4815-AB36-981F35F2FC41}"/>
              </a:ext>
            </a:extLst>
          </p:cNvPr>
          <p:cNvSpPr>
            <a:spLocks noGrp="1"/>
          </p:cNvSpPr>
          <p:nvPr>
            <p:ph type="title"/>
          </p:nvPr>
        </p:nvSpPr>
        <p:spPr/>
        <p:txBody>
          <a:bodyPr>
            <a:normAutofit/>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B4F2913E-684F-4998-AA5D-BE4ABA491E14}"/>
              </a:ext>
            </a:extLst>
          </p:cNvPr>
          <p:cNvSpPr>
            <a:spLocks noGrp="1"/>
          </p:cNvSpPr>
          <p:nvPr>
            <p:ph idx="1"/>
          </p:nvPr>
        </p:nvSpPr>
        <p:spPr/>
        <p:txBody>
          <a:bodyPr/>
          <a:lstStyle/>
          <a:p>
            <a:pPr>
              <a:buFont typeface="Wingdings" panose="05000000000000000000" pitchFamily="2" charset="2"/>
              <a:buChar char="l"/>
            </a:pPr>
            <a:r>
              <a:rPr lang="en-US" altLang="zh-TW" dirty="0"/>
              <a:t>AEDC-MLSVM classification</a:t>
            </a:r>
            <a:r>
              <a:rPr lang="zh-TW" altLang="en-US" dirty="0"/>
              <a:t> </a:t>
            </a:r>
            <a:r>
              <a:rPr lang="en-US" altLang="zh-TW" dirty="0"/>
              <a:t>improves the traditional multi-label SVM classification algorithm by combining approximate extreme points method and divide-and-conquer strategy</a:t>
            </a:r>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AEDC-MLSVM algorithm is pretty close to that of ML-LIBSVM on the five commonly-used evaluation indexes, and superior to that of ML-CVM and ML-BVM. Its training and testing time is reduced greatly</a:t>
            </a:r>
            <a:endParaRPr lang="zh-TW" altLang="en-US" dirty="0"/>
          </a:p>
        </p:txBody>
      </p:sp>
    </p:spTree>
    <p:extLst>
      <p:ext uri="{BB962C8B-B14F-4D97-AF65-F5344CB8AC3E}">
        <p14:creationId xmlns:p14="http://schemas.microsoft.com/office/powerpoint/2010/main" val="83859399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111964-96ED-42FA-A15C-FA7BBB2275D4}"/>
              </a:ext>
            </a:extLst>
          </p:cNvPr>
          <p:cNvSpPr>
            <a:spLocks noGrp="1"/>
          </p:cNvSpPr>
          <p:nvPr>
            <p:ph type="ctrTitle"/>
          </p:nvPr>
        </p:nvSpPr>
        <p:spPr/>
        <p:txBody>
          <a:bodyPr>
            <a:noAutofit/>
          </a:bodyPr>
          <a:lstStyle/>
          <a:p>
            <a:r>
              <a:rPr lang="en-US" altLang="zh-TW" sz="4400" b="1" dirty="0"/>
              <a:t>An Efficient Multi-Label SVM Classification Algorithm by Combining Approximate Extreme Points Method and Divide-and-Conquer Strategy</a:t>
            </a:r>
            <a:endParaRPr lang="zh-TW" altLang="en-US" sz="4400" dirty="0"/>
          </a:p>
        </p:txBody>
      </p:sp>
      <p:sp>
        <p:nvSpPr>
          <p:cNvPr id="3" name="副標題 2">
            <a:extLst>
              <a:ext uri="{FF2B5EF4-FFF2-40B4-BE49-F238E27FC236}">
                <a16:creationId xmlns:a16="http://schemas.microsoft.com/office/drawing/2014/main" id="{1C7FBE89-E05B-411A-9370-2BC084A69F45}"/>
              </a:ext>
            </a:extLst>
          </p:cNvPr>
          <p:cNvSpPr>
            <a:spLocks noGrp="1"/>
          </p:cNvSpPr>
          <p:nvPr>
            <p:ph type="subTitle" idx="1"/>
          </p:nvPr>
        </p:nvSpPr>
        <p:spPr/>
        <p:txBody>
          <a:bodyPr>
            <a:normAutofit fontScale="62500" lnSpcReduction="20000"/>
          </a:bodyPr>
          <a:lstStyle/>
          <a:p>
            <a:r>
              <a:rPr lang="en-US" altLang="zh-TW" b="1" dirty="0"/>
              <a:t>Published in: </a:t>
            </a:r>
            <a:r>
              <a:rPr lang="en-US" altLang="zh-TW" dirty="0">
                <a:hlinkClick r:id="rId3"/>
              </a:rPr>
              <a:t>IEEE Access</a:t>
            </a:r>
            <a:r>
              <a:rPr lang="en-US" altLang="zh-TW" dirty="0"/>
              <a:t> </a:t>
            </a:r>
          </a:p>
          <a:p>
            <a:r>
              <a:rPr lang="en-US" altLang="zh-TW" b="1" dirty="0"/>
              <a:t>Date of Publication:</a:t>
            </a:r>
            <a:r>
              <a:rPr lang="en-US" altLang="zh-TW" dirty="0"/>
              <a:t> 18 September 2020</a:t>
            </a:r>
          </a:p>
          <a:p>
            <a:r>
              <a:rPr lang="en-US" altLang="zh-TW" b="1" dirty="0"/>
              <a:t>Authors: </a:t>
            </a:r>
            <a:r>
              <a:rPr lang="en-US" altLang="zh-TW" dirty="0" err="1">
                <a:hlinkClick r:id="rId4"/>
              </a:rPr>
              <a:t>Zhongwei</a:t>
            </a:r>
            <a:r>
              <a:rPr lang="en-US" altLang="zh-TW" dirty="0">
                <a:hlinkClick r:id="rId4"/>
              </a:rPr>
              <a:t> Sun</a:t>
            </a:r>
            <a:r>
              <a:rPr lang="en-US" altLang="zh-TW" dirty="0"/>
              <a:t>,</a:t>
            </a:r>
            <a:r>
              <a:rPr lang="en-US" altLang="zh-TW" dirty="0">
                <a:hlinkClick r:id="rId5"/>
              </a:rPr>
              <a:t>  </a:t>
            </a:r>
            <a:r>
              <a:rPr lang="en-US" altLang="zh-TW" dirty="0" err="1">
                <a:hlinkClick r:id="rId5"/>
              </a:rPr>
              <a:t>Xiuyan</a:t>
            </a:r>
            <a:r>
              <a:rPr lang="en-US" altLang="zh-TW" dirty="0">
                <a:hlinkClick r:id="rId5"/>
              </a:rPr>
              <a:t> Liu</a:t>
            </a:r>
            <a:r>
              <a:rPr lang="en-US" altLang="zh-TW" dirty="0"/>
              <a:t>, </a:t>
            </a:r>
            <a:r>
              <a:rPr lang="en-US" altLang="zh-TW" u="sng" dirty="0" err="1"/>
              <a:t>Keyong</a:t>
            </a:r>
            <a:r>
              <a:rPr lang="en-US" altLang="zh-TW" u="sng" dirty="0"/>
              <a:t> Hu, </a:t>
            </a:r>
            <a:r>
              <a:rPr lang="en-US" altLang="zh-TW" dirty="0">
                <a:hlinkClick r:id="rId6"/>
              </a:rPr>
              <a:t>Zhuang Li</a:t>
            </a:r>
            <a:r>
              <a:rPr lang="en-US" altLang="zh-TW" dirty="0"/>
              <a:t>, </a:t>
            </a:r>
            <a:br>
              <a:rPr lang="en-US" altLang="zh-TW" u="sng" dirty="0">
                <a:hlinkClick r:id="rId7"/>
              </a:rPr>
            </a:br>
            <a:r>
              <a:rPr lang="en-US" altLang="zh-TW" u="sng" dirty="0">
                <a:hlinkClick r:id="rId7"/>
              </a:rPr>
              <a:t>Jing Liu</a:t>
            </a:r>
            <a:endParaRPr lang="en-US" altLang="zh-TW" dirty="0"/>
          </a:p>
        </p:txBody>
      </p:sp>
    </p:spTree>
    <p:extLst>
      <p:ext uri="{BB962C8B-B14F-4D97-AF65-F5344CB8AC3E}">
        <p14:creationId xmlns:p14="http://schemas.microsoft.com/office/powerpoint/2010/main" val="337860364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7E9AA5-779D-4CC0-844C-13CC27522279}"/>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C60FF101-5AC7-44A5-A7CC-436D6B2383BC}"/>
              </a:ext>
            </a:extLst>
          </p:cNvPr>
          <p:cNvSpPr>
            <a:spLocks noGrp="1"/>
          </p:cNvSpPr>
          <p:nvPr>
            <p:ph idx="1"/>
          </p:nvPr>
        </p:nvSpPr>
        <p:spPr/>
        <p:txBody>
          <a:bodyPr>
            <a:normAutofit fontScale="85000" lnSpcReduction="20000"/>
          </a:bodyPr>
          <a:lstStyle/>
          <a:p>
            <a:pPr>
              <a:buFont typeface="Wingdings" panose="05000000000000000000" pitchFamily="2" charset="2"/>
              <a:buChar char="l"/>
            </a:pPr>
            <a:r>
              <a:rPr lang="en-US" altLang="zh-TW" dirty="0"/>
              <a:t>Introduction</a:t>
            </a:r>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Related Work</a:t>
            </a:r>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SVM by Combining Approximate Extreme Points Method and Divide-and-Conquer Strategy</a:t>
            </a:r>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Time and Space Complexity Analysis</a:t>
            </a:r>
          </a:p>
          <a:p>
            <a:pPr>
              <a:buFont typeface="Wingdings" panose="05000000000000000000" pitchFamily="2" charset="2"/>
              <a:buChar char="l"/>
            </a:pPr>
            <a:endParaRPr lang="en-US" altLang="zh-TW" b="1" dirty="0"/>
          </a:p>
          <a:p>
            <a:pPr>
              <a:buFont typeface="Wingdings" panose="05000000000000000000" pitchFamily="2" charset="2"/>
              <a:buChar char="l"/>
            </a:pPr>
            <a:r>
              <a:rPr lang="en-US" altLang="zh-TW" dirty="0"/>
              <a:t>Experiments</a:t>
            </a:r>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Conclusion</a:t>
            </a:r>
          </a:p>
          <a:p>
            <a:pPr>
              <a:buFont typeface="Wingdings" panose="05000000000000000000" pitchFamily="2" charset="2"/>
              <a:buChar char="l"/>
            </a:pPr>
            <a:endParaRPr lang="en-US" altLang="zh-TW" dirty="0"/>
          </a:p>
          <a:p>
            <a:pPr>
              <a:buFont typeface="Wingdings" panose="05000000000000000000" pitchFamily="2" charset="2"/>
              <a:buChar char="l"/>
            </a:pPr>
            <a:endParaRPr lang="en-US" altLang="zh-TW" dirty="0"/>
          </a:p>
          <a:p>
            <a:endParaRPr lang="en-US" altLang="zh-TW" dirty="0"/>
          </a:p>
        </p:txBody>
      </p:sp>
    </p:spTree>
    <p:extLst>
      <p:ext uri="{BB962C8B-B14F-4D97-AF65-F5344CB8AC3E}">
        <p14:creationId xmlns:p14="http://schemas.microsoft.com/office/powerpoint/2010/main" val="19085725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38B0C2-CA54-4540-8D5B-E443A7454CD1}"/>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3590301-255F-4BCD-BB7A-2977962D78FA}"/>
              </a:ext>
            </a:extLst>
          </p:cNvPr>
          <p:cNvSpPr>
            <a:spLocks noGrp="1"/>
          </p:cNvSpPr>
          <p:nvPr>
            <p:ph idx="1"/>
          </p:nvPr>
        </p:nvSpPr>
        <p:spPr/>
        <p:txBody>
          <a:bodyPr>
            <a:normAutofit/>
          </a:bodyPr>
          <a:lstStyle/>
          <a:p>
            <a:pPr>
              <a:buFont typeface="Wingdings" panose="05000000000000000000" pitchFamily="2" charset="2"/>
              <a:buChar char="l"/>
            </a:pPr>
            <a:r>
              <a:rPr lang="en-US" altLang="zh-TW" dirty="0"/>
              <a:t>The proposed AEDC-MLSVM classification algorithm can solve the problem that the application of multi-label SVM classification algorithm in large-scale data sets is seriously restricted by the excessive time complexity.</a:t>
            </a:r>
          </a:p>
          <a:p>
            <a:pPr>
              <a:buFont typeface="Wingdings" panose="05000000000000000000" pitchFamily="2" charset="2"/>
              <a:buChar char="l"/>
            </a:pPr>
            <a:endParaRPr lang="en-US" altLang="zh-TW" dirty="0"/>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AEDC-MLSVM algorithm is the shortest compared with that of the existing multi-label classification algorithms such as ML-LIBSVM</a:t>
            </a:r>
            <a:br>
              <a:rPr lang="en-US" altLang="zh-TW" dirty="0"/>
            </a:br>
            <a:endParaRPr lang="en-US" altLang="zh-TW" dirty="0"/>
          </a:p>
          <a:p>
            <a:pPr>
              <a:buFont typeface="Wingdings" panose="05000000000000000000" pitchFamily="2" charset="2"/>
              <a:buChar char="l"/>
            </a:pPr>
            <a:endParaRPr lang="en-US" altLang="zh-TW" dirty="0"/>
          </a:p>
          <a:p>
            <a:pPr>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42854384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8ABD7-AD64-4FBB-86EF-BA4D6DFBCC6D}"/>
              </a:ext>
            </a:extLst>
          </p:cNvPr>
          <p:cNvSpPr>
            <a:spLocks noGrp="1"/>
          </p:cNvSpPr>
          <p:nvPr>
            <p:ph type="title"/>
          </p:nvPr>
        </p:nvSpPr>
        <p:spPr/>
        <p:txBody>
          <a:bodyPr/>
          <a:lstStyle/>
          <a:p>
            <a:r>
              <a:rPr lang="en-US" altLang="zh-TW" b="1" dirty="0"/>
              <a:t>Support Vector Machine(SVM)</a:t>
            </a:r>
            <a:endParaRPr lang="zh-TW" altLang="en-US" dirty="0"/>
          </a:p>
        </p:txBody>
      </p:sp>
      <p:pic>
        <p:nvPicPr>
          <p:cNvPr id="2050" name="Picture 2" descr="https://upload.wikimedia.org/wikipedia/commons/thumb/b/b5/Svm_separating_hyperplanes_%28SVG%29.svg/1024px-Svm_separating_hyperplanes_%28SVG%29.svg.png">
            <a:extLst>
              <a:ext uri="{FF2B5EF4-FFF2-40B4-BE49-F238E27FC236}">
                <a16:creationId xmlns:a16="http://schemas.microsoft.com/office/drawing/2014/main" id="{3890D220-3D3E-4F7D-AE13-BA6B3336EC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801518" y="1846263"/>
            <a:ext cx="464928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828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74E630-5F37-4550-BCA4-0AC002407D0D}"/>
              </a:ext>
            </a:extLst>
          </p:cNvPr>
          <p:cNvSpPr>
            <a:spLocks noGrp="1"/>
          </p:cNvSpPr>
          <p:nvPr>
            <p:ph type="title"/>
          </p:nvPr>
        </p:nvSpPr>
        <p:spPr/>
        <p:txBody>
          <a:bodyPr/>
          <a:lstStyle/>
          <a:p>
            <a:r>
              <a:rPr lang="en-US" altLang="zh-TW" dirty="0"/>
              <a:t>Multi-Label</a:t>
            </a:r>
            <a:endParaRPr lang="zh-TW" altLang="en-US" dirty="0"/>
          </a:p>
        </p:txBody>
      </p:sp>
      <p:pic>
        <p:nvPicPr>
          <p:cNvPr id="1028" name="Picture 4" descr="Build Multi Label Image Classification Model in Python">
            <a:extLst>
              <a:ext uri="{FF2B5EF4-FFF2-40B4-BE49-F238E27FC236}">
                <a16:creationId xmlns:a16="http://schemas.microsoft.com/office/drawing/2014/main" id="{13E824B5-0E89-45D5-AE84-D11F8544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 y="1737360"/>
            <a:ext cx="8200293" cy="429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7243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CC6C-1546-4DC9-9D90-8B113E4EE572}"/>
              </a:ext>
            </a:extLst>
          </p:cNvPr>
          <p:cNvSpPr>
            <a:spLocks noGrp="1"/>
          </p:cNvSpPr>
          <p:nvPr>
            <p:ph type="title"/>
          </p:nvPr>
        </p:nvSpPr>
        <p:spPr/>
        <p:txBody>
          <a:bodyPr>
            <a:normAutofit/>
          </a:bodyPr>
          <a:lstStyle/>
          <a:p>
            <a:r>
              <a:rPr lang="en-US" altLang="zh-TW" b="1" dirty="0"/>
              <a:t>Binary Relevance Problem Transformation Strategy</a:t>
            </a:r>
            <a:endParaRPr lang="zh-TW" altLang="en-US" dirty="0"/>
          </a:p>
        </p:txBody>
      </p:sp>
      <p:pic>
        <p:nvPicPr>
          <p:cNvPr id="3074" name="Picture 2" descr="Transformation into several binary classification problems.  ">
            <a:extLst>
              <a:ext uri="{FF2B5EF4-FFF2-40B4-BE49-F238E27FC236}">
                <a16:creationId xmlns:a16="http://schemas.microsoft.com/office/drawing/2014/main" id="{62832587-4196-42B5-B820-DCCF1BB35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1238" y="1846263"/>
            <a:ext cx="614984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7251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A339BA-A957-4888-9BB9-9A8D6C0911E7}"/>
              </a:ext>
            </a:extLst>
          </p:cNvPr>
          <p:cNvSpPr>
            <a:spLocks noGrp="1"/>
          </p:cNvSpPr>
          <p:nvPr>
            <p:ph type="title"/>
          </p:nvPr>
        </p:nvSpPr>
        <p:spPr/>
        <p:txBody>
          <a:bodyPr>
            <a:normAutofit/>
          </a:bodyPr>
          <a:lstStyle/>
          <a:p>
            <a:r>
              <a:rPr lang="en-US" altLang="zh-TW" b="1" dirty="0"/>
              <a:t>The Principle of Approximate Extreme Points Method</a:t>
            </a:r>
            <a:endParaRPr lang="zh-TW" altLang="en-US" dirty="0"/>
          </a:p>
        </p:txBody>
      </p:sp>
      <p:pic>
        <p:nvPicPr>
          <p:cNvPr id="4" name="內容版面配置區 3">
            <a:extLst>
              <a:ext uri="{FF2B5EF4-FFF2-40B4-BE49-F238E27FC236}">
                <a16:creationId xmlns:a16="http://schemas.microsoft.com/office/drawing/2014/main" id="{DFB21EC4-A040-4C30-8079-BC55AB971FC0}"/>
              </a:ext>
            </a:extLst>
          </p:cNvPr>
          <p:cNvPicPr>
            <a:picLocks noGrp="1" noChangeAspect="1"/>
          </p:cNvPicPr>
          <p:nvPr>
            <p:ph idx="1"/>
          </p:nvPr>
        </p:nvPicPr>
        <p:blipFill rotWithShape="1">
          <a:blip r:embed="rId3"/>
          <a:srcRect l="2" r="548"/>
          <a:stretch/>
        </p:blipFill>
        <p:spPr>
          <a:xfrm>
            <a:off x="733425" y="1789112"/>
            <a:ext cx="4341986" cy="4351338"/>
          </a:xfrm>
          <a:prstGeom prst="rect">
            <a:avLst/>
          </a:prstGeom>
        </p:spPr>
      </p:pic>
      <p:pic>
        <p:nvPicPr>
          <p:cNvPr id="5" name="圖片 4">
            <a:extLst>
              <a:ext uri="{FF2B5EF4-FFF2-40B4-BE49-F238E27FC236}">
                <a16:creationId xmlns:a16="http://schemas.microsoft.com/office/drawing/2014/main" id="{8139910E-317E-4D49-8143-81C2B9A9D26F}"/>
              </a:ext>
            </a:extLst>
          </p:cNvPr>
          <p:cNvPicPr>
            <a:picLocks noChangeAspect="1"/>
          </p:cNvPicPr>
          <p:nvPr/>
        </p:nvPicPr>
        <p:blipFill rotWithShape="1">
          <a:blip r:embed="rId4"/>
          <a:srcRect t="3923" r="6771"/>
          <a:stretch/>
        </p:blipFill>
        <p:spPr>
          <a:xfrm>
            <a:off x="6231818" y="2119952"/>
            <a:ext cx="4867275" cy="3499159"/>
          </a:xfrm>
          <a:prstGeom prst="rect">
            <a:avLst/>
          </a:prstGeom>
        </p:spPr>
      </p:pic>
    </p:spTree>
    <p:extLst>
      <p:ext uri="{BB962C8B-B14F-4D97-AF65-F5344CB8AC3E}">
        <p14:creationId xmlns:p14="http://schemas.microsoft.com/office/powerpoint/2010/main" val="41451405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BFABA-E53E-411B-B0C5-565A4D539466}"/>
              </a:ext>
            </a:extLst>
          </p:cNvPr>
          <p:cNvSpPr>
            <a:spLocks noGrp="1"/>
          </p:cNvSpPr>
          <p:nvPr>
            <p:ph type="title"/>
          </p:nvPr>
        </p:nvSpPr>
        <p:spPr/>
        <p:txBody>
          <a:bodyPr/>
          <a:lstStyle/>
          <a:p>
            <a:r>
              <a:rPr lang="en-US" altLang="zh-TW" dirty="0"/>
              <a:t>Label imbalance issue</a:t>
            </a:r>
            <a:endParaRPr lang="zh-TW" altLang="en-US" dirty="0"/>
          </a:p>
        </p:txBody>
      </p:sp>
      <p:pic>
        <p:nvPicPr>
          <p:cNvPr id="4100" name="Picture 4" descr="SMOTE for Imbalanced Classification with Python">
            <a:extLst>
              <a:ext uri="{FF2B5EF4-FFF2-40B4-BE49-F238E27FC236}">
                <a16:creationId xmlns:a16="http://schemas.microsoft.com/office/drawing/2014/main" id="{9B3BA112-A664-4150-BFE9-887B240A4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718" y="1737360"/>
            <a:ext cx="5936564" cy="4452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34047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回顧">
  <a:themeElements>
    <a:clrScheme name="回顧">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3050</TotalTime>
  <Words>1256</Words>
  <Application>Microsoft Office PowerPoint</Application>
  <PresentationFormat>寬螢幕</PresentationFormat>
  <Paragraphs>113</Paragraphs>
  <Slides>17</Slides>
  <Notes>12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17</vt:i4>
      </vt:variant>
    </vt:vector>
  </HeadingPairs>
  <TitlesOfParts>
    <vt:vector size="23" baseType="lpstr">
      <vt:lpstr>新細明體</vt:lpstr>
      <vt:lpstr>Arial</vt:lpstr>
      <vt:lpstr>Calibri</vt:lpstr>
      <vt:lpstr>Calibri Light</vt:lpstr>
      <vt:lpstr>Wingdings</vt:lpstr>
      <vt:lpstr>回顧</vt:lpstr>
      <vt:lpstr>報告人:F110154125 葉乙鴻</vt:lpstr>
      <vt:lpstr>An Efficient Multi-Label SVM Classification Algorithm by Combining Approximate Extreme Points Method and Divide-and-Conquer Strategy</vt:lpstr>
      <vt:lpstr>Outline</vt:lpstr>
      <vt:lpstr>Introduction</vt:lpstr>
      <vt:lpstr>Support Vector Machine(SVM)</vt:lpstr>
      <vt:lpstr>Multi-Label</vt:lpstr>
      <vt:lpstr>Binary Relevance Problem Transformation Strategy</vt:lpstr>
      <vt:lpstr>The Principle of Approximate Extreme Points Method</vt:lpstr>
      <vt:lpstr>Label imbalance issue</vt:lpstr>
      <vt:lpstr>SVM by Combining Approximate Extreme Points Method and Divide-and-Conquer Strategy</vt:lpstr>
      <vt:lpstr>SVM by Combining Approximate Extreme Points Method and Divide-and-Conquer Strategy</vt:lpstr>
      <vt:lpstr>Time and Space Complexity Analysis</vt:lpstr>
      <vt:lpstr>Experiments</vt:lpstr>
      <vt:lpstr>Experimental Results of Data Set TMC2007-500</vt:lpstr>
      <vt:lpstr>Mediamill</vt:lpstr>
      <vt:lpstr> EukaryoteGO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Miosa</dc:creator>
  <cp:lastModifiedBy>Miosa</cp:lastModifiedBy>
  <cp:revision>41</cp:revision>
  <dcterms:created xsi:type="dcterms:W3CDTF">2021-11-06T05:30:10Z</dcterms:created>
  <dcterms:modified xsi:type="dcterms:W3CDTF">2021-11-08T08:20:38Z</dcterms:modified>
</cp:coreProperties>
</file>