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76914" autoAdjust="0"/>
  </p:normalViewPr>
  <p:slideViewPr>
    <p:cSldViewPr snapToGrid="0" showGuides="1">
      <p:cViewPr>
        <p:scale>
          <a:sx n="75" d="100"/>
          <a:sy n="75" d="100"/>
        </p:scale>
        <p:origin x="739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3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1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4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81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1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77088-57E0-4141-AE0B-0945EE775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/>
              <a:t>Grasshopper Optimization Algorithm for 01 Knapsack Problem</a:t>
            </a:r>
            <a:endParaRPr lang="zh-TW" altLang="en-US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7B5068-912B-430D-9057-D45180431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8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5524C9-FADE-4DD2-9D93-BE342433BEAA}"/>
              </a:ext>
            </a:extLst>
          </p:cNvPr>
          <p:cNvSpPr/>
          <p:nvPr/>
        </p:nvSpPr>
        <p:spPr>
          <a:xfrm>
            <a:off x="977153" y="3630706"/>
            <a:ext cx="10336306" cy="2232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BC75DA-F1BF-4F2B-9161-35ACA57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044350-628F-4A24-A045-96C19657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r>
              <a:rPr lang="en-US" altLang="zh-TW" dirty="0"/>
              <a:t>Maximum weight:</a:t>
            </a:r>
            <a:r>
              <a:rPr lang="zh-TW" altLang="en-US" dirty="0"/>
              <a:t> </a:t>
            </a:r>
            <a:r>
              <a:rPr lang="en-US" altLang="zh-TW" dirty="0"/>
              <a:t>26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D6063C9-294C-43F9-9798-9F0C2B006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906239"/>
              </p:ext>
            </p:extLst>
          </p:nvPr>
        </p:nvGraphicFramePr>
        <p:xfrm>
          <a:off x="1096963" y="2316480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8928670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3891632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380163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85220456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472063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7432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92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Profits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2682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A10B6327-6905-42E2-9E49-5D46D9E1D8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454609"/>
              </p:ext>
            </p:extLst>
          </p:nvPr>
        </p:nvGraphicFramePr>
        <p:xfrm>
          <a:off x="1096963" y="4153449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8928670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3891632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380163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85220456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472063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7432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92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883050"/>
                  </a:ext>
                </a:extLst>
              </a:tr>
            </a:tbl>
          </a:graphicData>
        </a:graphic>
      </p:graphicFrame>
      <p:sp>
        <p:nvSpPr>
          <p:cNvPr id="9" name="內容版面配置區 5">
            <a:extLst>
              <a:ext uri="{FF2B5EF4-FFF2-40B4-BE49-F238E27FC236}">
                <a16:creationId xmlns:a16="http://schemas.microsoft.com/office/drawing/2014/main" id="{9B690C25-6489-4D69-A46F-19CC07BAA7EB}"/>
              </a:ext>
            </a:extLst>
          </p:cNvPr>
          <p:cNvSpPr txBox="1">
            <a:spLocks/>
          </p:cNvSpPr>
          <p:nvPr/>
        </p:nvSpPr>
        <p:spPr>
          <a:xfrm>
            <a:off x="1097280" y="3728322"/>
            <a:ext cx="10058400" cy="25917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Generate random data: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36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1B87AA01-8B1F-461B-BF25-5DCE8BD88733}"/>
              </a:ext>
            </a:extLst>
          </p:cNvPr>
          <p:cNvSpPr/>
          <p:nvPr/>
        </p:nvSpPr>
        <p:spPr>
          <a:xfrm>
            <a:off x="977153" y="2751916"/>
            <a:ext cx="5118847" cy="8608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0B09F7-FC1B-414E-A573-7F63790B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4544A9-5127-4596-BA6E-A78A2E41E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51916"/>
                <a:ext cx="5348344" cy="2573368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e>
                        </m:nary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𝑐𝑚𝑎𝑥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𝑐𝑚𝑎𝑥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𝑐𝑚𝑖𝑛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4544A9-5127-4596-BA6E-A78A2E41E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51916"/>
                <a:ext cx="5348344" cy="2573368"/>
              </a:xfrm>
              <a:blipFill>
                <a:blip r:embed="rId2"/>
                <a:stretch>
                  <a:fillRect l="-2395" b="-1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D1260A60-D9CB-45C1-A6F7-CF80B5380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631838"/>
                  </p:ext>
                </p:extLst>
              </p:nvPr>
            </p:nvGraphicFramePr>
            <p:xfrm>
              <a:off x="6549391" y="1887887"/>
              <a:ext cx="4606291" cy="43014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7713">
                      <a:extLst>
                        <a:ext uri="{9D8B030D-6E8A-4147-A177-3AD203B41FA5}">
                          <a16:colId xmlns:a16="http://schemas.microsoft.com/office/drawing/2014/main" val="992762916"/>
                        </a:ext>
                      </a:extLst>
                    </a:gridCol>
                    <a:gridCol w="3191458">
                      <a:extLst>
                        <a:ext uri="{9D8B030D-6E8A-4147-A177-3AD203B41FA5}">
                          <a16:colId xmlns:a16="http://schemas.microsoft.com/office/drawing/2014/main" val="2261034808"/>
                        </a:ext>
                      </a:extLst>
                    </a:gridCol>
                    <a:gridCol w="647120">
                      <a:extLst>
                        <a:ext uri="{9D8B030D-6E8A-4147-A177-3AD203B41FA5}">
                          <a16:colId xmlns:a16="http://schemas.microsoft.com/office/drawing/2014/main" val="1303842643"/>
                        </a:ext>
                      </a:extLst>
                    </a:gridCol>
                  </a:tblGrid>
                  <a:tr h="258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Param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Information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774489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個體 </a:t>
                          </a:r>
                          <a:r>
                            <a:rPr lang="en-US" altLang="zh-TW" sz="1400" dirty="0" err="1"/>
                            <a:t>i</a:t>
                          </a:r>
                          <a:r>
                            <a:rPr lang="en-US" altLang="zh-TW" sz="1400" dirty="0"/>
                            <a:t> </a:t>
                          </a:r>
                          <a:r>
                            <a:rPr lang="zh-TW" altLang="en-US" sz="1400" dirty="0"/>
                            <a:t>的維度 </a:t>
                          </a:r>
                          <a:r>
                            <a:rPr lang="en-US" altLang="zh-TW" sz="1400" dirty="0"/>
                            <a:t>d </a:t>
                          </a:r>
                          <a:r>
                            <a:rPr lang="zh-TW" altLang="en-US" sz="1400" dirty="0"/>
                            <a:t>下一次迭代的位置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419440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隨迭代數遞減的值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9600240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最大迭代次數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10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6921477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當前迭代數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551690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𝑐𝑚𝑎𝑥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區間最大值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1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9151176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𝑐𝑚𝑖𝑛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區間最小值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4e-5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9012779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𝑢𝑏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空間上限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1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7264863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𝑙𝑏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空間下限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0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601181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群體影響力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4412497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個體</a:t>
                          </a:r>
                          <a:r>
                            <a:rPr lang="en-US" altLang="zh-TW" sz="1400" dirty="0"/>
                            <a:t> j</a:t>
                          </a:r>
                          <a:r>
                            <a:rPr lang="zh-TW" altLang="en-US" sz="1400" dirty="0"/>
                            <a:t> 的維度 </a:t>
                          </a:r>
                          <a:r>
                            <a:rPr lang="en-US" altLang="zh-TW" sz="1400" dirty="0"/>
                            <a:t>d </a:t>
                          </a:r>
                          <a:r>
                            <a:rPr lang="zh-TW" altLang="en-US" sz="1400" dirty="0"/>
                            <a:t>到個體 </a:t>
                          </a:r>
                          <a:r>
                            <a:rPr lang="en-US" altLang="zh-TW" sz="1400" dirty="0"/>
                            <a:t>I</a:t>
                          </a:r>
                          <a:r>
                            <a:rPr lang="zh-TW" altLang="en-US" sz="1400" dirty="0"/>
                            <a:t> 的維度 </a:t>
                          </a:r>
                          <a:r>
                            <a:rPr lang="en-US" altLang="zh-TW" sz="1400" dirty="0"/>
                            <a:t>d</a:t>
                          </a:r>
                          <a:r>
                            <a:rPr lang="zh-TW" altLang="en-US" sz="1400" dirty="0"/>
                            <a:t> 距離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3999623"/>
                      </a:ext>
                    </a:extLst>
                  </a:tr>
                  <a:tr h="2127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吸引強度 </a:t>
                          </a:r>
                          <a:r>
                            <a:rPr lang="en-US" altLang="zh-TW" sz="1400" dirty="0"/>
                            <a:t>(intensity of attraction)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0.5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506286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吸引尺度 </a:t>
                          </a:r>
                          <a:r>
                            <a:rPr lang="en-US" altLang="zh-TW" sz="1400" dirty="0"/>
                            <a:t>(attractive length scale 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1.5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516744"/>
                      </a:ext>
                    </a:extLst>
                  </a:tr>
                  <a:tr h="25881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全域最優解的維度 </a:t>
                          </a:r>
                          <a:r>
                            <a:rPr lang="en-US" altLang="zh-TW" sz="1400" dirty="0"/>
                            <a:t>d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0359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D1260A60-D9CB-45C1-A6F7-CF80B5380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631838"/>
                  </p:ext>
                </p:extLst>
              </p:nvPr>
            </p:nvGraphicFramePr>
            <p:xfrm>
              <a:off x="6549391" y="1887887"/>
              <a:ext cx="4606291" cy="43014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7713">
                      <a:extLst>
                        <a:ext uri="{9D8B030D-6E8A-4147-A177-3AD203B41FA5}">
                          <a16:colId xmlns:a16="http://schemas.microsoft.com/office/drawing/2014/main" val="992762916"/>
                        </a:ext>
                      </a:extLst>
                    </a:gridCol>
                    <a:gridCol w="3191458">
                      <a:extLst>
                        <a:ext uri="{9D8B030D-6E8A-4147-A177-3AD203B41FA5}">
                          <a16:colId xmlns:a16="http://schemas.microsoft.com/office/drawing/2014/main" val="2261034808"/>
                        </a:ext>
                      </a:extLst>
                    </a:gridCol>
                    <a:gridCol w="647120">
                      <a:extLst>
                        <a:ext uri="{9D8B030D-6E8A-4147-A177-3AD203B41FA5}">
                          <a16:colId xmlns:a16="http://schemas.microsoft.com/office/drawing/2014/main" val="130384264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Param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Information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774489"/>
                      </a:ext>
                    </a:extLst>
                  </a:tr>
                  <a:tr h="32188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96226" r="-503968" b="-11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個體 </a:t>
                          </a:r>
                          <a:r>
                            <a:rPr lang="en-US" altLang="zh-TW" sz="1400" dirty="0" err="1"/>
                            <a:t>i</a:t>
                          </a:r>
                          <a:r>
                            <a:rPr lang="en-US" altLang="zh-TW" sz="1400" dirty="0"/>
                            <a:t> </a:t>
                          </a:r>
                          <a:r>
                            <a:rPr lang="zh-TW" altLang="en-US" sz="1400" dirty="0"/>
                            <a:t>的維度 </a:t>
                          </a:r>
                          <a:r>
                            <a:rPr lang="en-US" altLang="zh-TW" sz="1400" dirty="0"/>
                            <a:t>d </a:t>
                          </a:r>
                          <a:r>
                            <a:rPr lang="zh-TW" altLang="en-US" sz="1400" dirty="0"/>
                            <a:t>下一次迭代的位置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04194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208000" r="-503968" b="-1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隨迭代數遞減的值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96002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308000" r="-503968" b="-10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最大迭代次數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10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692147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408000" r="-503968" b="-9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當前迭代數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55169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508000" r="-503968" b="-8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區間最大值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1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9151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608000" r="-503968" b="-7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區間最小值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4e-5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90127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694118" r="-503968" b="-6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空間上限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1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7264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810000" r="-503968" b="-5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空間下限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0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60118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910000" r="-503968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群體影響力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441249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952830" r="-503968" b="-3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個體</a:t>
                          </a:r>
                          <a:r>
                            <a:rPr lang="en-US" altLang="zh-TW" sz="1400" dirty="0"/>
                            <a:t> j</a:t>
                          </a:r>
                          <a:r>
                            <a:rPr lang="zh-TW" altLang="en-US" sz="1400" dirty="0"/>
                            <a:t> 的維度 </a:t>
                          </a:r>
                          <a:r>
                            <a:rPr lang="en-US" altLang="zh-TW" sz="1400" dirty="0"/>
                            <a:t>d </a:t>
                          </a:r>
                          <a:r>
                            <a:rPr lang="zh-TW" altLang="en-US" sz="1400" dirty="0"/>
                            <a:t>到個體 </a:t>
                          </a:r>
                          <a:r>
                            <a:rPr lang="en-US" altLang="zh-TW" sz="1400" dirty="0"/>
                            <a:t>I</a:t>
                          </a:r>
                          <a:r>
                            <a:rPr lang="zh-TW" altLang="en-US" sz="1400" dirty="0"/>
                            <a:t> 的維度 </a:t>
                          </a:r>
                          <a:r>
                            <a:rPr lang="en-US" altLang="zh-TW" sz="1400" dirty="0"/>
                            <a:t>d</a:t>
                          </a:r>
                          <a:r>
                            <a:rPr lang="zh-TW" altLang="en-US" sz="1400" dirty="0"/>
                            <a:t> 距離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3999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1116000" r="-50396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吸引強度 </a:t>
                          </a:r>
                          <a:r>
                            <a:rPr lang="en-US" altLang="zh-TW" sz="1400" dirty="0"/>
                            <a:t>(intensity of attraction)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0.5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5062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1216000" r="-50396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吸引尺度 </a:t>
                          </a:r>
                          <a:r>
                            <a:rPr lang="en-US" altLang="zh-TW" sz="1400" dirty="0"/>
                            <a:t>(attractive length scale )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/>
                            <a:t>1.5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051674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4" t="-1316000" r="-50396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400" dirty="0"/>
                            <a:t>全域最優解的維度 </a:t>
                          </a:r>
                          <a:r>
                            <a:rPr lang="en-US" altLang="zh-TW" sz="1400" dirty="0"/>
                            <a:t>d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0359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F057174D-3D14-42F3-A468-0C0AC91F717E}"/>
              </a:ext>
            </a:extLst>
          </p:cNvPr>
          <p:cNvSpPr/>
          <p:nvPr/>
        </p:nvSpPr>
        <p:spPr>
          <a:xfrm>
            <a:off x="3105150" y="2957680"/>
            <a:ext cx="811530" cy="45339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1ACF95-BDF1-4C86-9363-28EC8393ABA6}"/>
              </a:ext>
            </a:extLst>
          </p:cNvPr>
          <p:cNvSpPr/>
          <p:nvPr/>
        </p:nvSpPr>
        <p:spPr>
          <a:xfrm>
            <a:off x="4126230" y="2957680"/>
            <a:ext cx="613410" cy="45339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1C7B3C-ADD5-425D-A411-F2368A9BC40E}"/>
              </a:ext>
            </a:extLst>
          </p:cNvPr>
          <p:cNvSpPr/>
          <p:nvPr/>
        </p:nvSpPr>
        <p:spPr>
          <a:xfrm>
            <a:off x="4947061" y="2957680"/>
            <a:ext cx="463139" cy="45339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9051C-8BD5-49C0-81EF-AA466E6C545E}"/>
              </a:ext>
            </a:extLst>
          </p:cNvPr>
          <p:cNvSpPr/>
          <p:nvPr/>
        </p:nvSpPr>
        <p:spPr>
          <a:xfrm>
            <a:off x="2077720" y="2872590"/>
            <a:ext cx="3444240" cy="62357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CA8976-9F67-4336-9F7B-7032DCDAE89B}"/>
              </a:ext>
            </a:extLst>
          </p:cNvPr>
          <p:cNvSpPr/>
          <p:nvPr/>
        </p:nvSpPr>
        <p:spPr>
          <a:xfrm>
            <a:off x="5729380" y="2872590"/>
            <a:ext cx="315819" cy="62357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33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F3051986-676D-4BD3-A516-F8AEDD5D08C3}"/>
              </a:ext>
            </a:extLst>
          </p:cNvPr>
          <p:cNvSpPr/>
          <p:nvPr/>
        </p:nvSpPr>
        <p:spPr>
          <a:xfrm>
            <a:off x="1114425" y="5359878"/>
            <a:ext cx="1214247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809208-5DA4-4BB6-93E9-D449405041DC}"/>
              </a:ext>
            </a:extLst>
          </p:cNvPr>
          <p:cNvSpPr/>
          <p:nvPr/>
        </p:nvSpPr>
        <p:spPr>
          <a:xfrm>
            <a:off x="1114425" y="3163824"/>
            <a:ext cx="1214248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1A13DC4-B400-4CA8-B86F-DD93C98A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Iteration-1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4573F08-20EB-4A54-B107-62707FA77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r>
              <a:rPr lang="en-US" altLang="zh-TW" dirty="0"/>
              <a:t>Calculate fitness value:</a:t>
            </a:r>
          </a:p>
          <a:p>
            <a:pPr lvl="1"/>
            <a:r>
              <a:rPr lang="en-US" altLang="zh-TW" dirty="0"/>
              <a:t>Punish fitness value: 5</a:t>
            </a:r>
            <a:endParaRPr lang="zh-TW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9FFFE14-A9FF-4C52-9A21-10A45A664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282620"/>
              </p:ext>
            </p:extLst>
          </p:nvPr>
        </p:nvGraphicFramePr>
        <p:xfrm>
          <a:off x="1096963" y="2776967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9939801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03188642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9598226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624183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36545220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987179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09304992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03941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Profits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2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3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65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5695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CF8E5240-A35E-435E-8114-9710888B0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611500"/>
              </p:ext>
            </p:extLst>
          </p:nvPr>
        </p:nvGraphicFramePr>
        <p:xfrm>
          <a:off x="6096000" y="178229"/>
          <a:ext cx="51161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892867061"/>
                    </a:ext>
                  </a:extLst>
                </a:gridCol>
                <a:gridCol w="843227">
                  <a:extLst>
                    <a:ext uri="{9D8B030D-6E8A-4147-A177-3AD203B41FA5}">
                      <a16:colId xmlns:a16="http://schemas.microsoft.com/office/drawing/2014/main" val="1938916320"/>
                    </a:ext>
                  </a:extLst>
                </a:gridCol>
                <a:gridCol w="843227">
                  <a:extLst>
                    <a:ext uri="{9D8B030D-6E8A-4147-A177-3AD203B41FA5}">
                      <a16:colId xmlns:a16="http://schemas.microsoft.com/office/drawing/2014/main" val="2238016301"/>
                    </a:ext>
                  </a:extLst>
                </a:gridCol>
                <a:gridCol w="843227">
                  <a:extLst>
                    <a:ext uri="{9D8B030D-6E8A-4147-A177-3AD203B41FA5}">
                      <a16:colId xmlns:a16="http://schemas.microsoft.com/office/drawing/2014/main" val="1852204565"/>
                    </a:ext>
                  </a:extLst>
                </a:gridCol>
                <a:gridCol w="843227">
                  <a:extLst>
                    <a:ext uri="{9D8B030D-6E8A-4147-A177-3AD203B41FA5}">
                      <a16:colId xmlns:a16="http://schemas.microsoft.com/office/drawing/2014/main" val="547206334"/>
                    </a:ext>
                  </a:extLst>
                </a:gridCol>
                <a:gridCol w="843227">
                  <a:extLst>
                    <a:ext uri="{9D8B030D-6E8A-4147-A177-3AD203B41FA5}">
                      <a16:colId xmlns:a16="http://schemas.microsoft.com/office/drawing/2014/main" val="277432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92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Profits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2682"/>
                  </a:ext>
                </a:extLst>
              </a:tr>
            </a:tbl>
          </a:graphicData>
        </a:graphic>
      </p:graphicFrame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D5F500E1-AFC2-4511-9280-A6B2893869CF}"/>
              </a:ext>
            </a:extLst>
          </p:cNvPr>
          <p:cNvSpPr txBox="1">
            <a:spLocks/>
          </p:cNvSpPr>
          <p:nvPr/>
        </p:nvSpPr>
        <p:spPr>
          <a:xfrm>
            <a:off x="1097280" y="4508300"/>
            <a:ext cx="10058400" cy="1811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Global optimal: </a:t>
            </a:r>
            <a:endParaRPr lang="zh-TW" altLang="en-US" dirty="0"/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8F154656-8082-4CF9-8A0B-DA5C6ACFE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982688"/>
              </p:ext>
            </p:extLst>
          </p:nvPr>
        </p:nvGraphicFramePr>
        <p:xfrm>
          <a:off x="1096963" y="4968788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9939801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03188642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9598226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624183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36545220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987179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09304992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003941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Weight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Profits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2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36773"/>
                  </a:ext>
                </a:extLst>
              </a:tr>
            </a:tbl>
          </a:graphicData>
        </a:graphic>
      </p:graphicFrame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6AC4EFD6-93C7-486E-8943-E2D7FA1D3B46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 flipV="1">
            <a:off x="1114425" y="3322320"/>
            <a:ext cx="12700" cy="2196054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1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6D46602-4B4C-4E3C-BA37-856DA5114E2E}"/>
              </a:ext>
            </a:extLst>
          </p:cNvPr>
          <p:cNvSpPr txBox="1">
            <a:spLocks/>
          </p:cNvSpPr>
          <p:nvPr/>
        </p:nvSpPr>
        <p:spPr>
          <a:xfrm>
            <a:off x="6141420" y="1833589"/>
            <a:ext cx="5164867" cy="2709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=1, j=3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8D45FC-BD5B-4DA9-9198-CD1FD84C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Iteration-1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256B6-E84C-4FAD-877E-B181A2F8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78" y="1833589"/>
            <a:ext cx="5164867" cy="2709835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=1, j=2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260176C-972F-40C2-8754-037434DF0A9B}"/>
                  </a:ext>
                </a:extLst>
              </p:cNvPr>
              <p:cNvSpPr txBox="1"/>
              <p:nvPr/>
            </p:nvSpPr>
            <p:spPr>
              <a:xfrm>
                <a:off x="938306" y="178229"/>
                <a:ext cx="4317403" cy="785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f>
                                <m:f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𝑢𝑏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𝑙𝑏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e>
                          </m:nary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260176C-972F-40C2-8754-037434DF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06" y="178229"/>
                <a:ext cx="4317403" cy="785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43F5D89-3834-42AE-BBAE-021FBFC93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353730"/>
              </p:ext>
            </p:extLst>
          </p:nvPr>
        </p:nvGraphicFramePr>
        <p:xfrm>
          <a:off x="6194015" y="178229"/>
          <a:ext cx="50596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89286706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3891632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2380163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852204565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54720633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77432473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Item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9292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17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26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8830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1FD7AB8B-8FCE-4B65-81B1-71BC63E4D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8196210"/>
                  </p:ext>
                </p:extLst>
              </p:nvPr>
            </p:nvGraphicFramePr>
            <p:xfrm>
              <a:off x="938306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1FD7AB8B-8FCE-4B65-81B1-71BC63E4D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8196210"/>
                  </p:ext>
                </p:extLst>
              </p:nvPr>
            </p:nvGraphicFramePr>
            <p:xfrm>
              <a:off x="938306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284746" r="-501439" b="-2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391379" r="-501439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518182" r="-50143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609A9BFE-16E6-426B-993F-20B3AB99C5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9440848"/>
                  </p:ext>
                </p:extLst>
              </p:nvPr>
            </p:nvGraphicFramePr>
            <p:xfrm>
              <a:off x="6194014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609A9BFE-16E6-426B-993F-20B3AB99C5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9440848"/>
                  </p:ext>
                </p:extLst>
              </p:nvPr>
            </p:nvGraphicFramePr>
            <p:xfrm>
              <a:off x="6194014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284746" r="-500719" b="-2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391379" r="-500719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518182" r="-50071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4">
                <a:extLst>
                  <a:ext uri="{FF2B5EF4-FFF2-40B4-BE49-F238E27FC236}">
                    <a16:creationId xmlns:a16="http://schemas.microsoft.com/office/drawing/2014/main" id="{869C18AE-1086-4F9A-BB9A-26840C368B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3791819"/>
                  </p:ext>
                </p:extLst>
              </p:nvPr>
            </p:nvGraphicFramePr>
            <p:xfrm>
              <a:off x="2943225" y="4857664"/>
              <a:ext cx="8310474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079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Summation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Activation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4883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4">
                <a:extLst>
                  <a:ext uri="{FF2B5EF4-FFF2-40B4-BE49-F238E27FC236}">
                    <a16:creationId xmlns:a16="http://schemas.microsoft.com/office/drawing/2014/main" id="{869C18AE-1086-4F9A-BB9A-26840C368B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3791819"/>
                  </p:ext>
                </p:extLst>
              </p:nvPr>
            </p:nvGraphicFramePr>
            <p:xfrm>
              <a:off x="2943225" y="4857664"/>
              <a:ext cx="8310474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079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Summation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9" t="-205455" r="-50043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Activation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4883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CFC19DC-1A1A-40DA-A357-DF5986005C4E}"/>
              </a:ext>
            </a:extLst>
          </p:cNvPr>
          <p:cNvSpPr txBox="1">
            <a:spLocks/>
          </p:cNvSpPr>
          <p:nvPr/>
        </p:nvSpPr>
        <p:spPr>
          <a:xfrm>
            <a:off x="938304" y="4857664"/>
            <a:ext cx="1738221" cy="134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t">
            <a:normAutofit lnSpcReduction="10000"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altLang="zh-TW"/>
              <a:t>if result &gt; 0.5:</a:t>
            </a:r>
          </a:p>
          <a:p>
            <a:pPr lvl="1"/>
            <a:r>
              <a:rPr lang="en-US" altLang="zh-TW"/>
              <a:t>result = 1</a:t>
            </a:r>
          </a:p>
          <a:p>
            <a:r>
              <a:rPr lang="en-US" altLang="zh-TW"/>
              <a:t>else:</a:t>
            </a:r>
          </a:p>
          <a:p>
            <a:pPr lvl="1"/>
            <a:r>
              <a:rPr lang="en-US" altLang="zh-TW"/>
              <a:t>result = 0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0074658-B7E7-49D1-80CF-8AD8E773E9C7}"/>
              </a:ext>
            </a:extLst>
          </p:cNvPr>
          <p:cNvSpPr txBox="1">
            <a:spLocks/>
          </p:cNvSpPr>
          <p:nvPr/>
        </p:nvSpPr>
        <p:spPr>
          <a:xfrm>
            <a:off x="11306287" y="5882640"/>
            <a:ext cx="371394" cy="31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TW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6D46602-4B4C-4E3C-BA37-856DA5114E2E}"/>
              </a:ext>
            </a:extLst>
          </p:cNvPr>
          <p:cNvSpPr txBox="1">
            <a:spLocks/>
          </p:cNvSpPr>
          <p:nvPr/>
        </p:nvSpPr>
        <p:spPr>
          <a:xfrm>
            <a:off x="6141420" y="1833589"/>
            <a:ext cx="5164867" cy="2709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=2, j=3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8D45FC-BD5B-4DA9-9198-CD1FD84C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Iteration-1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256B6-E84C-4FAD-877E-B181A2F8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78" y="1833589"/>
            <a:ext cx="5164867" cy="2709835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=2, j=1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260176C-972F-40C2-8754-037434DF0A9B}"/>
                  </a:ext>
                </a:extLst>
              </p:cNvPr>
              <p:cNvSpPr txBox="1"/>
              <p:nvPr/>
            </p:nvSpPr>
            <p:spPr>
              <a:xfrm>
                <a:off x="938306" y="178229"/>
                <a:ext cx="4317403" cy="785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f>
                                <m:f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𝑢𝑏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𝑙𝑏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e>
                          </m:nary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260176C-972F-40C2-8754-037434DF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06" y="178229"/>
                <a:ext cx="4317403" cy="785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43F5D89-3834-42AE-BBAE-021FBFC93DDB}"/>
              </a:ext>
            </a:extLst>
          </p:cNvPr>
          <p:cNvGraphicFramePr>
            <a:graphicFrameLocks/>
          </p:cNvGraphicFramePr>
          <p:nvPr/>
        </p:nvGraphicFramePr>
        <p:xfrm>
          <a:off x="6194015" y="178229"/>
          <a:ext cx="50596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89286706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3891632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2380163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852204565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54720633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77432473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Item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9292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17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26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8830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1FD7AB8B-8FCE-4B65-81B1-71BC63E4D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36416301"/>
                  </p:ext>
                </p:extLst>
              </p:nvPr>
            </p:nvGraphicFramePr>
            <p:xfrm>
              <a:off x="938306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1FD7AB8B-8FCE-4B65-81B1-71BC63E4D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36416301"/>
                  </p:ext>
                </p:extLst>
              </p:nvPr>
            </p:nvGraphicFramePr>
            <p:xfrm>
              <a:off x="938306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284746" r="-501439" b="-2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391379" r="-501439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518182" r="-50143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609A9BFE-16E6-426B-993F-20B3AB99C5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757250"/>
                  </p:ext>
                </p:extLst>
              </p:nvPr>
            </p:nvGraphicFramePr>
            <p:xfrm>
              <a:off x="6194014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609A9BFE-16E6-426B-993F-20B3AB99C5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3757250"/>
                  </p:ext>
                </p:extLst>
              </p:nvPr>
            </p:nvGraphicFramePr>
            <p:xfrm>
              <a:off x="6194014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284746" r="-500719" b="-2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391379" r="-500719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518182" r="-50071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4">
                <a:extLst>
                  <a:ext uri="{FF2B5EF4-FFF2-40B4-BE49-F238E27FC236}">
                    <a16:creationId xmlns:a16="http://schemas.microsoft.com/office/drawing/2014/main" id="{869C18AE-1086-4F9A-BB9A-26840C368B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0308855"/>
                  </p:ext>
                </p:extLst>
              </p:nvPr>
            </p:nvGraphicFramePr>
            <p:xfrm>
              <a:off x="2943225" y="4857664"/>
              <a:ext cx="8310474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079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Summation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0.81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0.81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Activation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4883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4">
                <a:extLst>
                  <a:ext uri="{FF2B5EF4-FFF2-40B4-BE49-F238E27FC236}">
                    <a16:creationId xmlns:a16="http://schemas.microsoft.com/office/drawing/2014/main" id="{869C18AE-1086-4F9A-BB9A-26840C368B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0308855"/>
                  </p:ext>
                </p:extLst>
              </p:nvPr>
            </p:nvGraphicFramePr>
            <p:xfrm>
              <a:off x="2943225" y="4857664"/>
              <a:ext cx="8310474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079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Summation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9" t="-205455" r="-50043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0.81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0.81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Activation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4883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CFC19DC-1A1A-40DA-A357-DF5986005C4E}"/>
              </a:ext>
            </a:extLst>
          </p:cNvPr>
          <p:cNvSpPr txBox="1">
            <a:spLocks/>
          </p:cNvSpPr>
          <p:nvPr/>
        </p:nvSpPr>
        <p:spPr>
          <a:xfrm>
            <a:off x="938304" y="4857664"/>
            <a:ext cx="1738221" cy="134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t">
            <a:normAutofit lnSpcReduction="10000"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lt1"/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altLang="zh-TW" dirty="0"/>
              <a:t>if result &gt; 0.5:</a:t>
            </a:r>
          </a:p>
          <a:p>
            <a:pPr lvl="1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= 1</a:t>
            </a:r>
          </a:p>
          <a:p>
            <a:r>
              <a:rPr lang="en-US" altLang="zh-TW" dirty="0"/>
              <a:t>else:</a:t>
            </a:r>
          </a:p>
          <a:p>
            <a:pPr lvl="1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 = 0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07DE402-EC7C-4E99-B553-750BD41385A2}"/>
              </a:ext>
            </a:extLst>
          </p:cNvPr>
          <p:cNvSpPr txBox="1">
            <a:spLocks/>
          </p:cNvSpPr>
          <p:nvPr/>
        </p:nvSpPr>
        <p:spPr>
          <a:xfrm>
            <a:off x="11306287" y="5882640"/>
            <a:ext cx="371394" cy="31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TW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5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6D46602-4B4C-4E3C-BA37-856DA5114E2E}"/>
              </a:ext>
            </a:extLst>
          </p:cNvPr>
          <p:cNvSpPr txBox="1">
            <a:spLocks/>
          </p:cNvSpPr>
          <p:nvPr/>
        </p:nvSpPr>
        <p:spPr>
          <a:xfrm>
            <a:off x="6141420" y="1833589"/>
            <a:ext cx="5164867" cy="2709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=3, j=2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8D45FC-BD5B-4DA9-9198-CD1FD84C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Iteration-1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256B6-E84C-4FAD-877E-B181A2F8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78" y="1833589"/>
            <a:ext cx="5164867" cy="2709835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=3, j=1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260176C-972F-40C2-8754-037434DF0A9B}"/>
                  </a:ext>
                </a:extLst>
              </p:cNvPr>
              <p:cNvSpPr txBox="1"/>
              <p:nvPr/>
            </p:nvSpPr>
            <p:spPr>
              <a:xfrm>
                <a:off x="938306" y="178229"/>
                <a:ext cx="4317403" cy="785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f>
                                <m:f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𝑢𝑏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𝑙𝑏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e>
                          </m:nary>
                          <m:f>
                            <m:f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260176C-972F-40C2-8754-037434DF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06" y="178229"/>
                <a:ext cx="4317403" cy="785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43F5D89-3834-42AE-BBAE-021FBFC93DDB}"/>
              </a:ext>
            </a:extLst>
          </p:cNvPr>
          <p:cNvGraphicFramePr>
            <a:graphicFrameLocks/>
          </p:cNvGraphicFramePr>
          <p:nvPr/>
        </p:nvGraphicFramePr>
        <p:xfrm>
          <a:off x="6194015" y="178229"/>
          <a:ext cx="50596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89286706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93891632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2380163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852204565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54720633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77432473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Item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9292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17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26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8830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1FD7AB8B-8FCE-4B65-81B1-71BC63E4D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6556043"/>
                  </p:ext>
                </p:extLst>
              </p:nvPr>
            </p:nvGraphicFramePr>
            <p:xfrm>
              <a:off x="938306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4">
                <a:extLst>
                  <a:ext uri="{FF2B5EF4-FFF2-40B4-BE49-F238E27FC236}">
                    <a16:creationId xmlns:a16="http://schemas.microsoft.com/office/drawing/2014/main" id="{1FD7AB8B-8FCE-4B65-81B1-71BC63E4D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6556043"/>
                  </p:ext>
                </p:extLst>
              </p:nvPr>
            </p:nvGraphicFramePr>
            <p:xfrm>
              <a:off x="938306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284746" r="-501439" b="-2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391379" r="-501439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518182" r="-50143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609A9BFE-16E6-426B-993F-20B3AB99C5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868979"/>
                  </p:ext>
                </p:extLst>
              </p:nvPr>
            </p:nvGraphicFramePr>
            <p:xfrm>
              <a:off x="6194014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609A9BFE-16E6-426B-993F-20B3AB99C5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868979"/>
                  </p:ext>
                </p:extLst>
              </p:nvPr>
            </p:nvGraphicFramePr>
            <p:xfrm>
              <a:off x="6194014" y="2294467"/>
              <a:ext cx="5059680" cy="205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284746" r="-500719" b="-2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0741793"/>
                      </a:ext>
                    </a:extLst>
                  </a:tr>
                  <a:tr h="3549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391379" r="-500719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151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19" t="-518182" r="-50071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4382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4">
                <a:extLst>
                  <a:ext uri="{FF2B5EF4-FFF2-40B4-BE49-F238E27FC236}">
                    <a16:creationId xmlns:a16="http://schemas.microsoft.com/office/drawing/2014/main" id="{869C18AE-1086-4F9A-BB9A-26840C368B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9935569"/>
                  </p:ext>
                </p:extLst>
              </p:nvPr>
            </p:nvGraphicFramePr>
            <p:xfrm>
              <a:off x="2943225" y="4857664"/>
              <a:ext cx="8310474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079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Summation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0.81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Activation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4883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4">
                <a:extLst>
                  <a:ext uri="{FF2B5EF4-FFF2-40B4-BE49-F238E27FC236}">
                    <a16:creationId xmlns:a16="http://schemas.microsoft.com/office/drawing/2014/main" id="{869C18AE-1086-4F9A-BB9A-26840C368B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9935569"/>
                  </p:ext>
                </p:extLst>
              </p:nvPr>
            </p:nvGraphicFramePr>
            <p:xfrm>
              <a:off x="2943225" y="4857664"/>
              <a:ext cx="8310474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079">
                      <a:extLst>
                        <a:ext uri="{9D8B030D-6E8A-4147-A177-3AD203B41FA5}">
                          <a16:colId xmlns:a16="http://schemas.microsoft.com/office/drawing/2014/main" val="89286706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938916320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238016301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1852204565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547206334"/>
                        </a:ext>
                      </a:extLst>
                    </a:gridCol>
                    <a:gridCol w="1385079">
                      <a:extLst>
                        <a:ext uri="{9D8B030D-6E8A-4147-A177-3AD203B41FA5}">
                          <a16:colId xmlns:a16="http://schemas.microsoft.com/office/drawing/2014/main" val="277432473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Item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2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3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4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5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9292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Summation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-0.18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321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9" t="-205455" r="-50043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0.81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1.09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6326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Activation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0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1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4883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CFC19DC-1A1A-40DA-A357-DF5986005C4E}"/>
              </a:ext>
            </a:extLst>
          </p:cNvPr>
          <p:cNvSpPr txBox="1">
            <a:spLocks/>
          </p:cNvSpPr>
          <p:nvPr/>
        </p:nvSpPr>
        <p:spPr>
          <a:xfrm>
            <a:off x="938304" y="4857664"/>
            <a:ext cx="1738221" cy="134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t">
            <a:normAutofit lnSpcReduction="10000"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altLang="zh-TW" dirty="0"/>
              <a:t>if result &gt; 0.5:</a:t>
            </a:r>
          </a:p>
          <a:p>
            <a:pPr lvl="1"/>
            <a:r>
              <a:rPr lang="en-US" altLang="zh-TW" dirty="0"/>
              <a:t>result = 1</a:t>
            </a:r>
          </a:p>
          <a:p>
            <a:r>
              <a:rPr lang="en-US" altLang="zh-TW"/>
              <a:t>e</a:t>
            </a:r>
            <a:r>
              <a:rPr lang="en-US" altLang="zh-TW" dirty="0"/>
              <a:t>lse:</a:t>
            </a:r>
          </a:p>
          <a:p>
            <a:pPr lvl="1"/>
            <a:r>
              <a:rPr lang="en-US" altLang="zh-TW" dirty="0"/>
              <a:t>result = 0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957ADBC-67AE-40B9-AC85-72EA514CBF14}"/>
              </a:ext>
            </a:extLst>
          </p:cNvPr>
          <p:cNvSpPr txBox="1">
            <a:spLocks/>
          </p:cNvSpPr>
          <p:nvPr/>
        </p:nvSpPr>
        <p:spPr>
          <a:xfrm>
            <a:off x="11306287" y="5882640"/>
            <a:ext cx="371394" cy="31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zh-TW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9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D342E83-AF2A-41A2-8234-83696CEC4BBF}"/>
              </a:ext>
            </a:extLst>
          </p:cNvPr>
          <p:cNvSpPr txBox="1">
            <a:spLocks/>
          </p:cNvSpPr>
          <p:nvPr/>
        </p:nvSpPr>
        <p:spPr>
          <a:xfrm>
            <a:off x="453397" y="1833589"/>
            <a:ext cx="5363634" cy="354419"/>
          </a:xfrm>
          <a:prstGeom prst="rect">
            <a:avLst/>
          </a:prstGeom>
          <a:solidFill>
            <a:schemeClr val="bg2">
              <a:lumMod val="90000"/>
            </a:schemeClr>
          </a:solidFill>
          <a:ln w="15875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Dataset: P01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30A9DD-B68C-4BCC-AB98-3E4779AD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</a:t>
            </a:r>
            <a:endParaRPr lang="zh-TW" altLang="en-US" dirty="0"/>
          </a:p>
        </p:txBody>
      </p:sp>
      <p:pic>
        <p:nvPicPr>
          <p:cNvPr id="29" name="內容版面配置區 28">
            <a:extLst>
              <a:ext uri="{FF2B5EF4-FFF2-40B4-BE49-F238E27FC236}">
                <a16:creationId xmlns:a16="http://schemas.microsoft.com/office/drawing/2014/main" id="{E86E2293-952A-48DD-A276-8AC738705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97" y="2188008"/>
            <a:ext cx="5363633" cy="4022725"/>
          </a:xfrm>
          <a:ln w="19050">
            <a:solidFill>
              <a:schemeClr val="accent1"/>
            </a:solidFill>
          </a:ln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18AD7449-63AF-4078-BB92-48CE9C62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70" y="2188008"/>
            <a:ext cx="5363633" cy="40227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9EFD923F-4340-47E7-A012-92A0DD68FE70}"/>
              </a:ext>
            </a:extLst>
          </p:cNvPr>
          <p:cNvSpPr txBox="1">
            <a:spLocks/>
          </p:cNvSpPr>
          <p:nvPr/>
        </p:nvSpPr>
        <p:spPr>
          <a:xfrm>
            <a:off x="6374969" y="1833589"/>
            <a:ext cx="5363634" cy="354419"/>
          </a:xfrm>
          <a:prstGeom prst="rect">
            <a:avLst/>
          </a:prstGeom>
          <a:solidFill>
            <a:schemeClr val="bg2">
              <a:lumMod val="90000"/>
            </a:schemeClr>
          </a:solidFill>
          <a:ln w="15875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Dataset: P02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740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797</Words>
  <Application>Microsoft Office PowerPoint</Application>
  <PresentationFormat>寬螢幕</PresentationFormat>
  <Paragraphs>546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回顧</vt:lpstr>
      <vt:lpstr>Grasshopper Optimization Algorithm for 01 Knapsack Problem</vt:lpstr>
      <vt:lpstr>Dataset</vt:lpstr>
      <vt:lpstr>Formula</vt:lpstr>
      <vt:lpstr>Iteration-1</vt:lpstr>
      <vt:lpstr>Iteration-1</vt:lpstr>
      <vt:lpstr>Iteration-1</vt:lpstr>
      <vt:lpstr>Iteration-1</vt:lpstr>
      <vt:lpstr>Figure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蚱蜢演算法的背包問題</dc:title>
  <dc:creator>Yu-Cheng Feng</dc:creator>
  <cp:lastModifiedBy>Yu-Cheng Feng</cp:lastModifiedBy>
  <cp:revision>152</cp:revision>
  <dcterms:created xsi:type="dcterms:W3CDTF">2022-01-08T14:08:47Z</dcterms:created>
  <dcterms:modified xsi:type="dcterms:W3CDTF">2022-01-08T18:51:47Z</dcterms:modified>
</cp:coreProperties>
</file>