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7" r:id="rId3"/>
    <p:sldId id="314" r:id="rId4"/>
    <p:sldId id="316" r:id="rId5"/>
    <p:sldId id="260" r:id="rId6"/>
    <p:sldId id="264" r:id="rId7"/>
    <p:sldId id="265" r:id="rId8"/>
    <p:sldId id="261" r:id="rId9"/>
    <p:sldId id="275" r:id="rId10"/>
    <p:sldId id="276" r:id="rId11"/>
    <p:sldId id="285" r:id="rId12"/>
    <p:sldId id="313" r:id="rId13"/>
    <p:sldId id="277" r:id="rId14"/>
    <p:sldId id="278" r:id="rId15"/>
    <p:sldId id="286" r:id="rId16"/>
    <p:sldId id="287" r:id="rId17"/>
    <p:sldId id="288" r:id="rId18"/>
    <p:sldId id="280" r:id="rId19"/>
    <p:sldId id="281" r:id="rId20"/>
    <p:sldId id="282" r:id="rId21"/>
    <p:sldId id="283" r:id="rId22"/>
    <p:sldId id="289" r:id="rId23"/>
    <p:sldId id="290" r:id="rId24"/>
    <p:sldId id="291" r:id="rId25"/>
    <p:sldId id="292" r:id="rId26"/>
    <p:sldId id="305" r:id="rId27"/>
    <p:sldId id="307" r:id="rId28"/>
    <p:sldId id="309" r:id="rId29"/>
    <p:sldId id="310" r:id="rId30"/>
    <p:sldId id="311" r:id="rId31"/>
    <p:sldId id="312" r:id="rId32"/>
    <p:sldId id="293" r:id="rId33"/>
    <p:sldId id="294" r:id="rId34"/>
    <p:sldId id="295" r:id="rId35"/>
    <p:sldId id="297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8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8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3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7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9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1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6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5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9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3073-39CF-424E-B2FD-B10A4AF64B78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490E-1D3D-46E7-9A2D-2862477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0031" y="1927952"/>
            <a:ext cx="11164823" cy="2677099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sz="8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밥멍냥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사료</a:t>
            </a:r>
            <a:r>
              <a:rPr lang="en-US" altLang="ko-KR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밥</a:t>
            </a:r>
            <a:r>
              <a:rPr lang="en-US" altLang="ko-KR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 + </a:t>
            </a:r>
            <a:r>
              <a:rPr lang="ko-KR" altLang="en-US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강아지</a:t>
            </a:r>
            <a:r>
              <a:rPr lang="en-US" altLang="ko-KR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멍</a:t>
            </a:r>
            <a:r>
              <a:rPr lang="en-US" altLang="ko-KR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 + </a:t>
            </a:r>
            <a:r>
              <a:rPr lang="ko-KR" altLang="en-US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고양이</a:t>
            </a:r>
            <a:r>
              <a:rPr lang="en-US" altLang="ko-KR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냥</a:t>
            </a:r>
            <a:r>
              <a:rPr lang="en-US" altLang="ko-KR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br>
              <a:rPr lang="en-US" altLang="ko-KR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</a:br>
            <a:r>
              <a:rPr lang="en-US" altLang="ko-KR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Spring Framework </a:t>
            </a:r>
            <a:r>
              <a:rPr lang="ko-KR" altLang="en-US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쇼핑몰 </a:t>
            </a:r>
            <a:r>
              <a:rPr lang="ko-KR" altLang="en-US" sz="2000" dirty="0" err="1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웹개발</a:t>
            </a:r>
            <a:r>
              <a:rPr lang="ko-KR" altLang="en-US" sz="20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포트폴리오 </a:t>
            </a:r>
            <a:r>
              <a:rPr lang="en-US" altLang="ko-KR" sz="1200" dirty="0" err="1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Ver</a:t>
            </a:r>
            <a:r>
              <a:rPr lang="en-US" altLang="ko-KR" sz="1200" dirty="0">
                <a:solidFill>
                  <a:srgbClr val="383838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1.0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0031" y="716096"/>
            <a:ext cx="1976331" cy="337452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기획안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No.1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서인석 김규현 문현준 유도현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0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41800"/>
              </p:ext>
            </p:extLst>
          </p:nvPr>
        </p:nvGraphicFramePr>
        <p:xfrm>
          <a:off x="7744968" y="1167394"/>
          <a:ext cx="3909886" cy="435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memberForm.jsp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회원가입자의 정보를 입력 받아 회원 정보로 자동으로 저장되며</a:t>
                      </a:r>
                      <a:r>
                        <a:rPr lang="ko-KR" altLang="en-US" sz="1200" baseline="0" dirty="0"/>
                        <a:t> 중복 체크로 아이디가 중복되지 않도록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함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정보 입력 후 회원가입 버튼을 누르면 입력했던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아이디와 비밀번호를 이용하여 로그인 가능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 중복 확인으로 가입시 아이디가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중복되는 것을</a:t>
                      </a:r>
                      <a:r>
                        <a:rPr lang="ko-KR" altLang="en-US" sz="1200" baseline="0" dirty="0"/>
                        <a:t> 예방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우편번호 찾기</a:t>
                      </a:r>
                      <a:r>
                        <a:rPr lang="ko-KR" altLang="en-US" sz="1200" baseline="0" dirty="0"/>
                        <a:t> 기능으로 해당 주소의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지번주소와 </a:t>
                      </a:r>
                      <a:r>
                        <a:rPr lang="ko-KR" altLang="en-US" sz="1200" baseline="0" dirty="0" err="1"/>
                        <a:t>도로명</a:t>
                      </a:r>
                      <a:r>
                        <a:rPr lang="ko-KR" altLang="en-US" sz="1200" baseline="0" dirty="0"/>
                        <a:t> 주소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우편번호</a:t>
                      </a:r>
                      <a:r>
                        <a:rPr lang="en-US" altLang="ko-KR" sz="1200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편리하게 찾기 가능</a:t>
                      </a:r>
                      <a:endParaRPr lang="en-US" altLang="ko-KR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정보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저장</a:t>
                      </a:r>
                      <a:r>
                        <a:rPr lang="ko-KR" altLang="en-US" sz="1200" baseline="0" dirty="0"/>
                        <a:t> 후 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로그인 페이지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loginForm.jps</a:t>
                      </a:r>
                      <a:r>
                        <a:rPr lang="ko-KR" altLang="en-US" sz="1200" baseline="0" dirty="0"/>
                        <a:t> 이동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28442" y="1557781"/>
            <a:ext cx="3974432" cy="42967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77310" y="1843961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 입력 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중복 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77310" y="2250323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 입력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77310" y="2656685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 입력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77310" y="3057166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성별 입력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77310" y="3457647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생년월일 입력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77310" y="3863292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핸드폰 번호 입력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77310" y="4682633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우편번호 찾기 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주소 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577310" y="5091384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회원가입 버튼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77310" y="4273882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이메일 입력</a:t>
            </a:r>
          </a:p>
        </p:txBody>
      </p:sp>
      <p:sp>
        <p:nvSpPr>
          <p:cNvPr id="49" name="타원 48"/>
          <p:cNvSpPr/>
          <p:nvPr/>
        </p:nvSpPr>
        <p:spPr>
          <a:xfrm>
            <a:off x="2385286" y="1824007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0" name="타원 49"/>
          <p:cNvSpPr/>
          <p:nvPr/>
        </p:nvSpPr>
        <p:spPr>
          <a:xfrm>
            <a:off x="2385286" y="4689030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" name="타원 50"/>
          <p:cNvSpPr/>
          <p:nvPr/>
        </p:nvSpPr>
        <p:spPr>
          <a:xfrm>
            <a:off x="2385286" y="509556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902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14632"/>
              </p:ext>
            </p:extLst>
          </p:nvPr>
        </p:nvGraphicFramePr>
        <p:xfrm>
          <a:off x="7744968" y="1167394"/>
          <a:ext cx="3909886" cy="430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main/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main.jsp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Header</a:t>
                      </a:r>
                      <a:r>
                        <a:rPr lang="ko-KR" altLang="en-US" sz="1200" baseline="0" dirty="0"/>
                        <a:t> 오른쪽에 위치한 검색 버튼을 누르면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 err="1"/>
                        <a:t>검색창이</a:t>
                      </a:r>
                      <a:r>
                        <a:rPr lang="ko-KR" altLang="en-US" sz="1200" baseline="0" dirty="0"/>
                        <a:t> 화면에 출력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 err="1"/>
                        <a:t>검색어</a:t>
                      </a:r>
                      <a:r>
                        <a:rPr lang="ko-KR" altLang="en-US" sz="1200" baseline="0" dirty="0"/>
                        <a:t> 입력하여 검색 가능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Header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부분에 </a:t>
                      </a:r>
                      <a:r>
                        <a:rPr lang="ko-KR" altLang="en-US" sz="1200" baseline="0" dirty="0" err="1"/>
                        <a:t>검색창이</a:t>
                      </a:r>
                      <a:r>
                        <a:rPr lang="ko-KR" altLang="en-US" sz="1200" baseline="0" dirty="0"/>
                        <a:t> 출력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검색어를</a:t>
                      </a:r>
                      <a:r>
                        <a:rPr lang="ko-KR" altLang="en-US" sz="1200" dirty="0"/>
                        <a:t> 입력하여 검색하면 검색어가 포함된 상품이 모두 검색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검색하지 않으려면 </a:t>
                      </a:r>
                      <a:r>
                        <a:rPr lang="ko-KR" altLang="en-US" sz="1200" dirty="0" err="1"/>
                        <a:t>검색창을</a:t>
                      </a:r>
                      <a:r>
                        <a:rPr lang="ko-KR" altLang="en-US" sz="1200" dirty="0"/>
                        <a:t> 끌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0031" y="1177063"/>
            <a:ext cx="7038925" cy="977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26163" y="1563424"/>
            <a:ext cx="1672164" cy="37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 회원가입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87647" y="1563424"/>
            <a:ext cx="3222504" cy="37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상단 </a:t>
            </a:r>
            <a:r>
              <a:rPr lang="ko-KR" altLang="en-US" dirty="0" err="1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7740" y="1563423"/>
            <a:ext cx="1329813" cy="370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0031" y="1167394"/>
            <a:ext cx="1288974" cy="3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90031" y="3445250"/>
            <a:ext cx="7038925" cy="977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_____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검색어</a:t>
            </a:r>
            <a:r>
              <a:rPr lang="ko-KR" altLang="en-US" dirty="0">
                <a:solidFill>
                  <a:sysClr val="windowText" lastClr="000000"/>
                </a:solidFill>
              </a:rPr>
              <a:t> 입력</a:t>
            </a:r>
            <a:r>
              <a:rPr lang="en-US" altLang="ko-KR" dirty="0">
                <a:solidFill>
                  <a:sysClr val="windowText" lastClr="000000"/>
                </a:solidFill>
              </a:rPr>
              <a:t>_____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0031" y="3435581"/>
            <a:ext cx="1288974" cy="3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3486978" y="2417248"/>
            <a:ext cx="1045029" cy="78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68514" y="3525081"/>
            <a:ext cx="1329813" cy="370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끄기</a:t>
            </a:r>
          </a:p>
        </p:txBody>
      </p:sp>
      <p:sp>
        <p:nvSpPr>
          <p:cNvPr id="28" name="타원 27"/>
          <p:cNvSpPr/>
          <p:nvPr/>
        </p:nvSpPr>
        <p:spPr>
          <a:xfrm>
            <a:off x="5562416" y="1559049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033541" y="1710550"/>
            <a:ext cx="469446" cy="265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83232" y="3710084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2" name="타원 31"/>
          <p:cNvSpPr/>
          <p:nvPr/>
        </p:nvSpPr>
        <p:spPr>
          <a:xfrm>
            <a:off x="2603077" y="3710084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타원 32"/>
          <p:cNvSpPr/>
          <p:nvPr/>
        </p:nvSpPr>
        <p:spPr>
          <a:xfrm>
            <a:off x="5896335" y="3525081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684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26860"/>
              </p:ext>
            </p:extLst>
          </p:nvPr>
        </p:nvGraphicFramePr>
        <p:xfrm>
          <a:off x="7744968" y="1167394"/>
          <a:ext cx="3909886" cy="3989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goodsDeatil.jsp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상품상세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상품의 상세 설명이 되어</a:t>
                      </a:r>
                      <a:r>
                        <a:rPr lang="ko-KR" altLang="en-US" sz="1200" baseline="0" dirty="0"/>
                        <a:t> 있는 페이지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바로 구매</a:t>
                      </a:r>
                      <a:r>
                        <a:rPr lang="ko-KR" altLang="en-US" sz="1200" baseline="0" dirty="0"/>
                        <a:t> 가능하며 수량을 선택하여 장바구니에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넣기 가능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구매하기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결제페이지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orderGoodsForm.jsp</a:t>
                      </a:r>
                      <a:endParaRPr lang="ko-KR" altLang="en-US" sz="1200" dirty="0"/>
                    </a:p>
                    <a:p>
                      <a:pPr latinLnBrk="1"/>
                      <a:r>
                        <a:rPr lang="en-US" altLang="ko-KR" sz="1200" baseline="0" dirty="0"/>
                        <a:t>              </a:t>
                      </a:r>
                      <a:r>
                        <a:rPr lang="ko-KR" altLang="en-US" sz="1200" dirty="0"/>
                        <a:t>이동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장바구니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장바구니 페이지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myCartList.jsp</a:t>
                      </a:r>
                      <a:endParaRPr lang="ko-KR" altLang="en-US" sz="1200" dirty="0"/>
                    </a:p>
                    <a:p>
                      <a:pPr latinLnBrk="1"/>
                      <a:r>
                        <a:rPr lang="en-US" altLang="ko-KR" sz="1200" baseline="0" dirty="0"/>
                        <a:t>              </a:t>
                      </a:r>
                      <a:r>
                        <a:rPr lang="ko-KR" altLang="en-US" sz="1200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소개 </a:t>
                      </a:r>
                      <a:r>
                        <a:rPr lang="en-US" altLang="ko-KR" sz="1200" dirty="0"/>
                        <a:t>: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상품 등록 시 입력했던 </a:t>
                      </a:r>
                      <a:r>
                        <a:rPr lang="ko-KR" altLang="en-US" sz="1200" baseline="0" dirty="0" err="1"/>
                        <a:t>소개정보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리뷰 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ko-KR" altLang="en-US" sz="1200" baseline="0" dirty="0"/>
                        <a:t>이전 구매자들의 리뷰 내용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상품 문의 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ko-KR" altLang="en-US" sz="1200" baseline="0" dirty="0"/>
                        <a:t>상품에 대한 문의 작성 가능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35762" y="1738719"/>
            <a:ext cx="1288974" cy="144218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이미지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5924" y="5495076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55924" y="1738719"/>
            <a:ext cx="5568811" cy="28909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55924" y="1736611"/>
            <a:ext cx="2014837" cy="8601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결제내용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09493" y="4872394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장바구니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13250" y="4872394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구매하기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15935" y="5495076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리뷰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75946" y="5495076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상품문의</a:t>
            </a:r>
          </a:p>
        </p:txBody>
      </p:sp>
      <p:sp>
        <p:nvSpPr>
          <p:cNvPr id="32" name="타원 31"/>
          <p:cNvSpPr/>
          <p:nvPr/>
        </p:nvSpPr>
        <p:spPr>
          <a:xfrm>
            <a:off x="2305214" y="4838664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타원 32"/>
          <p:cNvSpPr/>
          <p:nvPr/>
        </p:nvSpPr>
        <p:spPr>
          <a:xfrm>
            <a:off x="847888" y="5461346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093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41852"/>
              </p:ext>
            </p:extLst>
          </p:nvPr>
        </p:nvGraphicFramePr>
        <p:xfrm>
          <a:off x="7744968" y="1167394"/>
          <a:ext cx="3909886" cy="476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cart/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myCartList.jsp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장바구니에 넣은 상품들에 대한 정보</a:t>
                      </a:r>
                      <a:r>
                        <a:rPr lang="ko-KR" altLang="en-US" sz="1200" baseline="0" dirty="0"/>
                        <a:t> 확인 가능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장바구니 내에서 자유롭게 상품 추가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삭제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 err="1"/>
                        <a:t>수량변경</a:t>
                      </a:r>
                      <a:r>
                        <a:rPr lang="ko-KR" altLang="en-US" sz="1200" baseline="0" dirty="0"/>
                        <a:t> 가능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수량변경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원하는 수량 만큼 변경 가능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주문하기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해당 상품의 </a:t>
                      </a:r>
                      <a:r>
                        <a:rPr lang="ko-KR" altLang="en-US" sz="1200" dirty="0" err="1"/>
                        <a:t>결제페이지</a:t>
                      </a:r>
                      <a:r>
                        <a:rPr lang="ko-KR" altLang="en-US" sz="1200" dirty="0"/>
                        <a:t>             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orderGoodsForm.jsp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/>
                        <a:t>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삭제하기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해당 상품 장바구니에서 삭제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주문정보에서 체크 여부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금액 등 정보를 가지고 최종 결제</a:t>
                      </a:r>
                      <a:r>
                        <a:rPr lang="ko-KR" altLang="en-US" sz="1200" baseline="0" dirty="0"/>
                        <a:t> 금액을 자동으로 계산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결제하기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결제내용에</a:t>
                      </a:r>
                      <a:r>
                        <a:rPr lang="ko-KR" altLang="en-US" sz="1200" dirty="0"/>
                        <a:t> 표시된 </a:t>
                      </a:r>
                      <a:r>
                        <a:rPr lang="ko-KR" altLang="en-US" sz="1200" dirty="0" err="1"/>
                        <a:t>결제정보에</a:t>
                      </a:r>
                      <a:r>
                        <a:rPr lang="ko-KR" altLang="en-US" sz="1200" dirty="0"/>
                        <a:t> 대한 </a:t>
                      </a:r>
                      <a:r>
                        <a:rPr lang="ko-KR" altLang="en-US" sz="1200" dirty="0" err="1"/>
                        <a:t>결제페이지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orderGoodsForm.jsp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en-US" altLang="ko-KR" sz="1200" baseline="0" dirty="0"/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 err="1"/>
                        <a:t>쇼핑계속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ko-KR" altLang="en-US" sz="1200" baseline="0" dirty="0" err="1"/>
                        <a:t>메인페이지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 err="1"/>
                        <a:t>main.jsp</a:t>
                      </a:r>
                      <a:r>
                        <a:rPr lang="ko-KR" altLang="en-US" sz="1200" baseline="0" dirty="0"/>
                        <a:t>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51314" y="1740404"/>
            <a:ext cx="3562598" cy="1632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51314" y="1740404"/>
            <a:ext cx="1288974" cy="3165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주문정보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55126" y="2185071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주문하기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55126" y="2620536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삭제하기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15374" y="2411745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수량변경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1314" y="3686023"/>
            <a:ext cx="3562598" cy="106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1314" y="3683915"/>
            <a:ext cx="1288974" cy="3165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결제내용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21255" y="5085041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결제하기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5504" y="5085041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쇼핑계속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995801" y="2391905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0" name="타원 39"/>
          <p:cNvSpPr/>
          <p:nvPr/>
        </p:nvSpPr>
        <p:spPr>
          <a:xfrm>
            <a:off x="1967266" y="3643867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1" name="타원 40"/>
          <p:cNvSpPr/>
          <p:nvPr/>
        </p:nvSpPr>
        <p:spPr>
          <a:xfrm>
            <a:off x="2374174" y="5051311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45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41981"/>
              </p:ext>
            </p:extLst>
          </p:nvPr>
        </p:nvGraphicFramePr>
        <p:xfrm>
          <a:off x="7744968" y="1167394"/>
          <a:ext cx="3909886" cy="430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order/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orderGoodsForm.jsp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상세 페이지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장바구니 등 에서 결제하기 버튼을 누르면 출력되는 화면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선택한 결제 방법에 따라 결제 진행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배송지</a:t>
                      </a:r>
                      <a:r>
                        <a:rPr lang="ko-KR" altLang="en-US" sz="1200" dirty="0"/>
                        <a:t> 정보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주문 고객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회원정보에서 가져와 자동입력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신용카드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카카오페이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네이버페이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네이버포인트 중 결제 방법</a:t>
                      </a:r>
                      <a:r>
                        <a:rPr lang="ko-KR" altLang="en-US" sz="1200" baseline="0" dirty="0"/>
                        <a:t> 선택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결제하기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각 결제 방법에 따른 결제 진행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쇼핑계속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메인페이지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main.jsp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351314" y="1645404"/>
            <a:ext cx="3562598" cy="8721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1314" y="1645404"/>
            <a:ext cx="1288974" cy="3165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주문확인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51314" y="2595264"/>
            <a:ext cx="3562598" cy="8721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51314" y="2595264"/>
            <a:ext cx="1288974" cy="3165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배송지정보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51314" y="3545124"/>
            <a:ext cx="3562598" cy="8721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51314" y="3545124"/>
            <a:ext cx="1288974" cy="3165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주문고객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51314" y="4494984"/>
            <a:ext cx="3562598" cy="8721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51314" y="4494984"/>
            <a:ext cx="1288974" cy="3165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결제방법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1255" y="5513445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결제하기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5504" y="5513445"/>
            <a:ext cx="1188237" cy="3165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쇼핑계속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943278" y="3296493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1943278" y="4461255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2413219" y="5482411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933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29380"/>
              </p:ext>
            </p:extLst>
          </p:nvPr>
        </p:nvGraphicFramePr>
        <p:xfrm>
          <a:off x="7744968" y="1167394"/>
          <a:ext cx="3909886" cy="371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shopMain.jsp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Shop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 상품을 볼 수 있는 화면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상품이 새로 추가되면 가장 앞에 추가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최신화 되면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자리로 추가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기존 상품은 오른쪽으로 한 칸씩 이동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클릭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상품 상세페이지 </a:t>
                      </a:r>
                      <a:r>
                        <a:rPr lang="en-US" altLang="ko-KR" sz="1200" dirty="0" err="1"/>
                        <a:t>goodsDetail.jsp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baseline="0" dirty="0"/>
                        <a:t>           </a:t>
                      </a:r>
                      <a:r>
                        <a:rPr lang="ko-KR" altLang="en-US" sz="1200" dirty="0"/>
                        <a:t>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      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79005" y="2278207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919538" y="1557781"/>
            <a:ext cx="2363190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All Product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67979" y="2278207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356953" y="2278207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45927" y="2278207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79005" y="4014643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67979" y="4014643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356953" y="4014643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645927" y="4014643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19" name="타원 18"/>
          <p:cNvSpPr/>
          <p:nvPr/>
        </p:nvSpPr>
        <p:spPr>
          <a:xfrm>
            <a:off x="1586981" y="2086183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297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3476"/>
              </p:ext>
            </p:extLst>
          </p:nvPr>
        </p:nvGraphicFramePr>
        <p:xfrm>
          <a:off x="7744968" y="1167394"/>
          <a:ext cx="3909886" cy="371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bestMain.jsp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Best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종류 </a:t>
                      </a:r>
                      <a:r>
                        <a:rPr lang="en-US" altLang="ko-KR" sz="1200" dirty="0"/>
                        <a:t>= Best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인 상품들만 보여지는 화면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dirty="0"/>
                        <a:t>상품이 새로 추가되면 가장 앞에 추가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최신화 되면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자리로 추가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기존 상품은 오른쪽으로 한 칸씩 이동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클릭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상품 상세페이지 </a:t>
                      </a:r>
                      <a:r>
                        <a:rPr lang="en-US" altLang="ko-KR" sz="1200" dirty="0" err="1"/>
                        <a:t>goodsDetail.jsp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baseline="0" dirty="0"/>
                        <a:t>           </a:t>
                      </a:r>
                      <a:r>
                        <a:rPr lang="ko-KR" altLang="en-US" sz="1200" dirty="0"/>
                        <a:t>이동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79005" y="2278207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919538" y="1557781"/>
            <a:ext cx="2363190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 Product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67979" y="2278207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356953" y="2278207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45927" y="2278207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79005" y="4014643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67979" y="4014643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356953" y="4014643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645927" y="4014643"/>
            <a:ext cx="1033154" cy="13656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</a:t>
            </a:r>
          </a:p>
        </p:txBody>
      </p:sp>
      <p:sp>
        <p:nvSpPr>
          <p:cNvPr id="19" name="타원 18"/>
          <p:cNvSpPr/>
          <p:nvPr/>
        </p:nvSpPr>
        <p:spPr>
          <a:xfrm>
            <a:off x="1586981" y="2086183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1988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47483"/>
              </p:ext>
            </p:extLst>
          </p:nvPr>
        </p:nvGraphicFramePr>
        <p:xfrm>
          <a:off x="7744968" y="1167394"/>
          <a:ext cx="3909886" cy="252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main/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bob.jsp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 err="1"/>
                        <a:t>밥멍냥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의 기업 소개 및 상품소개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44709" y="4214027"/>
            <a:ext cx="3528120" cy="16262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상품소개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34518" y="2337725"/>
            <a:ext cx="3528120" cy="16262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회사소개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44323" y="1711573"/>
            <a:ext cx="3528120" cy="3126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ABOUT BMN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1910"/>
              </p:ext>
            </p:extLst>
          </p:nvPr>
        </p:nvGraphicFramePr>
        <p:xfrm>
          <a:off x="7744968" y="1167394"/>
          <a:ext cx="3909886" cy="4582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customer/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noticeMain.jsp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Notice,</a:t>
                      </a:r>
                      <a:r>
                        <a:rPr lang="en-US" altLang="ko-KR" sz="1200" baseline="0" dirty="0"/>
                        <a:t> FAQ, Q&amp;A, Review </a:t>
                      </a:r>
                      <a:r>
                        <a:rPr lang="ko-KR" altLang="en-US" sz="1200" baseline="0" dirty="0"/>
                        <a:t>페이지로 </a:t>
                      </a:r>
                      <a:r>
                        <a:rPr lang="ko-KR" altLang="en-US" sz="1200" dirty="0"/>
                        <a:t>전환 할 수 있는 </a:t>
                      </a:r>
                      <a:r>
                        <a:rPr lang="en-US" altLang="ko-KR" sz="1200" dirty="0"/>
                        <a:t>Community </a:t>
                      </a:r>
                      <a:r>
                        <a:rPr lang="ko-KR" altLang="en-US" sz="1200" dirty="0"/>
                        <a:t>페이지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필요한 페이지</a:t>
                      </a:r>
                      <a:r>
                        <a:rPr lang="ko-KR" altLang="en-US" sz="1200" baseline="0" dirty="0"/>
                        <a:t> 버튼을 클릭 </a:t>
                      </a:r>
                      <a:r>
                        <a:rPr lang="en-US" altLang="ko-KR" sz="1200" baseline="0" dirty="0"/>
                        <a:t>-&gt; </a:t>
                      </a:r>
                      <a:r>
                        <a:rPr lang="ko-KR" altLang="en-US" sz="1200" baseline="0" dirty="0"/>
                        <a:t>페이지 이동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Notice : </a:t>
                      </a:r>
                      <a:r>
                        <a:rPr lang="ko-KR" altLang="en-US" sz="1200" dirty="0"/>
                        <a:t>공지사항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Faq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자주 묻는 질문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Q&amp;A : </a:t>
                      </a:r>
                      <a:r>
                        <a:rPr lang="ko-KR" altLang="en-US" sz="1200" dirty="0"/>
                        <a:t>문의 사항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Review : 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관리자가 올린 공지사항 </a:t>
                      </a:r>
                      <a:r>
                        <a:rPr lang="en-US" altLang="ko-KR" sz="1200" dirty="0"/>
                        <a:t>List</a:t>
                      </a:r>
                      <a:r>
                        <a:rPr lang="en-US" altLang="ko-KR" sz="1200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각 항목 클릭 </a:t>
                      </a:r>
                      <a:r>
                        <a:rPr lang="en-US" altLang="ko-KR" sz="1200" baseline="0" dirty="0"/>
                        <a:t>-&gt; </a:t>
                      </a:r>
                      <a:r>
                        <a:rPr lang="en-US" altLang="ko-KR" sz="1200" baseline="0" dirty="0" err="1"/>
                        <a:t>noticeDetail.jsp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en-US" altLang="ko-KR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한 화면에 나올 수 있는 공지사항의 개수를 넘어가면 페이지 번호로 다음 페이지 이동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13475" y="2595676"/>
            <a:ext cx="1211180" cy="639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NOTICE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1413475" y="3650749"/>
            <a:ext cx="5418224" cy="1061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NOTICE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4869948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4402" y="1952411"/>
            <a:ext cx="6224336" cy="137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COMMUNITY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13475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15823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18171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20519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17" name="타원 16"/>
          <p:cNvSpPr/>
          <p:nvPr/>
        </p:nvSpPr>
        <p:spPr>
          <a:xfrm>
            <a:off x="998454" y="270994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998454" y="400335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998454" y="491212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16878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40050"/>
              </p:ext>
            </p:extLst>
          </p:nvPr>
        </p:nvGraphicFramePr>
        <p:xfrm>
          <a:off x="7744968" y="1167394"/>
          <a:ext cx="3909886" cy="435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customer/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faqMain.jsp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자주 묻는 질문을 확인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faqMain.jsp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관리자가 올린 </a:t>
                      </a:r>
                      <a:r>
                        <a:rPr lang="en-US" altLang="ko-KR" sz="1200" dirty="0"/>
                        <a:t>FAQ List</a:t>
                      </a:r>
                    </a:p>
                    <a:p>
                      <a:pPr latinLnBrk="1"/>
                      <a:r>
                        <a:rPr lang="ko-KR" altLang="en-US" sz="1200" dirty="0"/>
                        <a:t>항목 클릭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페이지 이동 </a:t>
                      </a:r>
                      <a:r>
                        <a:rPr lang="en-US" altLang="ko-KR" sz="1200" dirty="0"/>
                        <a:t>x 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                </a:t>
                      </a:r>
                      <a:r>
                        <a:rPr lang="ko-KR" altLang="en-US" sz="1200" baseline="0" dirty="0"/>
                        <a:t>제목 하단에 내용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한 화면에 나올 수 있는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의 개수를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넘어가면 페이지 번호로 다음 페이지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3650749"/>
            <a:ext cx="5418224" cy="1061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 List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13475" y="4869948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4402" y="1952411"/>
            <a:ext cx="6224336" cy="137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COMMUNITY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3475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NOTICE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15823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18171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20519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15823" y="2595676"/>
            <a:ext cx="1211180" cy="639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</a:p>
          <a:p>
            <a:pPr algn="ctr"/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18" name="타원 17"/>
          <p:cNvSpPr/>
          <p:nvPr/>
        </p:nvSpPr>
        <p:spPr>
          <a:xfrm>
            <a:off x="2631150" y="270994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998454" y="400335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98454" y="491212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5298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490031" y="451692"/>
            <a:ext cx="5943820" cy="60185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밥 멍 냥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90031" y="2101506"/>
            <a:ext cx="1116482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90031" y="3126075"/>
            <a:ext cx="1116482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0031" y="4161660"/>
            <a:ext cx="1116482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90031" y="5164194"/>
            <a:ext cx="1116482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490032" y="1293803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01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90032" y="2307353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90032" y="3331921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90032" y="4334454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490032" y="5370041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05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779005" y="1293803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 일정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1779005" y="2307353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 환경</a:t>
            </a: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779005" y="3331921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779005" y="4334454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설계</a:t>
            </a: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779005" y="5370041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 설계</a:t>
            </a:r>
          </a:p>
        </p:txBody>
      </p:sp>
      <p:sp useBgFill="1">
        <p:nvSpPr>
          <p:cNvPr id="25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330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98593"/>
              </p:ext>
            </p:extLst>
          </p:nvPr>
        </p:nvGraphicFramePr>
        <p:xfrm>
          <a:off x="7744968" y="1167394"/>
          <a:ext cx="3909886" cy="489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customer/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qnaMain.jsp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회원들이 올린 문의사항 확인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작성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qnaMain.jsp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작성 페이지 </a:t>
                      </a:r>
                      <a:r>
                        <a:rPr lang="en-US" altLang="ko-KR" sz="1200" dirty="0" err="1"/>
                        <a:t>qnaWrite.jsp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회원들이 올린 </a:t>
                      </a:r>
                      <a:r>
                        <a:rPr lang="en-US" altLang="ko-KR" sz="1200" dirty="0"/>
                        <a:t>Q&amp;A List</a:t>
                      </a:r>
                    </a:p>
                    <a:p>
                      <a:pPr latinLnBrk="1"/>
                      <a:r>
                        <a:rPr lang="ko-KR" altLang="en-US" sz="1200" dirty="0"/>
                        <a:t>항목 클릭 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en-US" altLang="ko-KR" sz="1200" dirty="0" err="1"/>
                        <a:t>qnaDetail.jsp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한 화면에 나올 수 있는 </a:t>
                      </a:r>
                      <a:r>
                        <a:rPr lang="en-US" altLang="ko-KR" sz="1200" dirty="0"/>
                        <a:t>Q&amp;A</a:t>
                      </a:r>
                      <a:r>
                        <a:rPr lang="ko-KR" altLang="en-US" sz="1200" dirty="0"/>
                        <a:t>의 개수를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넘어가면 페이지 번호로 다음 페이지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652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04402" y="1952411"/>
            <a:ext cx="6224336" cy="137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COMMUNITY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13475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NOTICE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15823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18171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20519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3872123"/>
            <a:ext cx="5418224" cy="8405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4869948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13475" y="3457518"/>
            <a:ext cx="1249948" cy="294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Q&amp;A </a:t>
            </a:r>
            <a:r>
              <a:rPr lang="ko-KR" altLang="en-US" dirty="0">
                <a:solidFill>
                  <a:sysClr val="windowText" lastClr="000000"/>
                </a:solidFill>
              </a:rPr>
              <a:t>작성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218171" y="2595676"/>
            <a:ext cx="1211180" cy="639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</a:p>
          <a:p>
            <a:pPr algn="ctr"/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28" name="타원 27"/>
          <p:cNvSpPr/>
          <p:nvPr/>
        </p:nvSpPr>
        <p:spPr>
          <a:xfrm>
            <a:off x="4027003" y="2703831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타원 28"/>
          <p:cNvSpPr/>
          <p:nvPr/>
        </p:nvSpPr>
        <p:spPr>
          <a:xfrm>
            <a:off x="998454" y="400335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0" name="타원 29"/>
          <p:cNvSpPr/>
          <p:nvPr/>
        </p:nvSpPr>
        <p:spPr>
          <a:xfrm>
            <a:off x="998454" y="491212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1" name="타원 30"/>
          <p:cNvSpPr/>
          <p:nvPr/>
        </p:nvSpPr>
        <p:spPr>
          <a:xfrm>
            <a:off x="998454" y="3427275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74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41199"/>
              </p:ext>
            </p:extLst>
          </p:nvPr>
        </p:nvGraphicFramePr>
        <p:xfrm>
          <a:off x="7744968" y="1167394"/>
          <a:ext cx="3909886" cy="489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customer/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reviewMain.jsp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회원들이 올린 리뷰 확인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reviewMain.jsp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회원들이 올린 </a:t>
                      </a:r>
                      <a:r>
                        <a:rPr lang="en-US" altLang="ko-KR" sz="1200" dirty="0"/>
                        <a:t>Review List</a:t>
                      </a:r>
                    </a:p>
                    <a:p>
                      <a:pPr latinLnBrk="1"/>
                      <a:r>
                        <a:rPr lang="ko-KR" altLang="en-US" sz="1200" dirty="0"/>
                        <a:t>항목 클릭 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en-US" altLang="ko-KR" sz="1200" dirty="0" err="1"/>
                        <a:t>reviewDetail.jsp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한 화면에 나올 수 있는 리뷰의 개수를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넘어가면 페이지 번호로 다음 페이지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1106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3650749"/>
            <a:ext cx="5418224" cy="1061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4869948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4402" y="1952411"/>
            <a:ext cx="6224336" cy="137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COMMUNITY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3475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NOTICE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15823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18171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620519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20519" y="2595676"/>
            <a:ext cx="1211180" cy="639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  <a:p>
            <a:pPr algn="ctr"/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18" name="타원 17"/>
          <p:cNvSpPr/>
          <p:nvPr/>
        </p:nvSpPr>
        <p:spPr>
          <a:xfrm>
            <a:off x="5453339" y="2703831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998454" y="400335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98454" y="491212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6160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15269"/>
              </p:ext>
            </p:extLst>
          </p:nvPr>
        </p:nvGraphicFramePr>
        <p:xfrm>
          <a:off x="7744968" y="1167394"/>
          <a:ext cx="3909886" cy="4905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mypage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myPageMain.jsp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최근 주문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일반회원의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화면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Header </a:t>
                      </a:r>
                      <a:r>
                        <a:rPr lang="ko-KR" altLang="en-US" sz="1200" dirty="0"/>
                        <a:t>오른쪽 </a:t>
                      </a: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버튼 누르면 </a:t>
                      </a:r>
                      <a:r>
                        <a:rPr lang="en-US" altLang="ko-KR" sz="1200" dirty="0" err="1"/>
                        <a:t>myPagaeMain.jsp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이동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상단 </a:t>
                      </a:r>
                      <a:r>
                        <a:rPr lang="ko-KR" altLang="en-US" sz="1200" dirty="0" err="1"/>
                        <a:t>메뉴바</a:t>
                      </a:r>
                      <a:r>
                        <a:rPr lang="ko-KR" altLang="en-US" sz="1200" dirty="0"/>
                        <a:t> 바뀜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최근 주문 내역</a:t>
                      </a:r>
                      <a:r>
                        <a:rPr lang="en-US" altLang="ko-KR" sz="1200" dirty="0"/>
                        <a:t>, Q&amp;A </a:t>
                      </a:r>
                      <a:r>
                        <a:rPr lang="ko-KR" altLang="en-US" sz="1200" dirty="0"/>
                        <a:t>문의 내역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회원정보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마이페이지에서</a:t>
                      </a:r>
                      <a:r>
                        <a:rPr lang="ko-KR" altLang="en-US" sz="1200" dirty="0"/>
                        <a:t> 상단 메뉴 바뀐 상태로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Header,</a:t>
                      </a:r>
                      <a:r>
                        <a:rPr lang="en-US" altLang="ko-KR" sz="1200" baseline="0" dirty="0"/>
                        <a:t> Footer</a:t>
                      </a:r>
                      <a:r>
                        <a:rPr lang="ko-KR" altLang="en-US" sz="1200" dirty="0"/>
                        <a:t>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내가 주문한 주문 </a:t>
                      </a:r>
                      <a:r>
                        <a:rPr lang="en-US" altLang="ko-KR" sz="1200" dirty="0"/>
                        <a:t>List</a:t>
                      </a:r>
                      <a:r>
                        <a:rPr lang="en-US" altLang="ko-KR" sz="1200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항목 클릭 </a:t>
                      </a:r>
                      <a:r>
                        <a:rPr lang="en-US" altLang="ko-KR" sz="1200" baseline="0" dirty="0"/>
                        <a:t>-&gt; </a:t>
                      </a:r>
                      <a:r>
                        <a:rPr lang="en-US" altLang="ko-KR" sz="1200" baseline="0" dirty="0" err="1"/>
                        <a:t>goodsDetail.jsp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en-US" altLang="ko-KR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주문했던 상품을 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배송완료가</a:t>
                      </a:r>
                      <a:r>
                        <a:rPr lang="ko-KR" altLang="en-US" sz="1200" dirty="0"/>
                        <a:t> 되면 리뷰 작성 가능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reviewWrite.jsp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1106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0031" y="1177063"/>
            <a:ext cx="7038925" cy="977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26163" y="1222871"/>
            <a:ext cx="1672164" cy="864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마이페이지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87647" y="1563424"/>
            <a:ext cx="3222504" cy="37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상단 </a:t>
            </a:r>
            <a:r>
              <a:rPr lang="ko-KR" altLang="en-US" dirty="0" err="1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7740" y="1563423"/>
            <a:ext cx="1329813" cy="370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49359" y="2347690"/>
            <a:ext cx="2517347" cy="385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최근 주문 내역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7740" y="2953248"/>
            <a:ext cx="6851839" cy="13099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0031" y="5147144"/>
            <a:ext cx="7038925" cy="9791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0031" y="1167394"/>
            <a:ext cx="1288974" cy="3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0031" y="5147144"/>
            <a:ext cx="1288974" cy="3165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0031" y="2222585"/>
            <a:ext cx="7038925" cy="28511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2222397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63565" y="1462810"/>
            <a:ext cx="3454592" cy="603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52372" y="3409805"/>
            <a:ext cx="1258673" cy="4122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 취소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119051" y="3408320"/>
            <a:ext cx="1258673" cy="4122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8880" y="3074891"/>
            <a:ext cx="3955486" cy="10577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 </a:t>
            </a:r>
            <a:r>
              <a:rPr lang="en-US" altLang="ko-KR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26" name="타원 25"/>
          <p:cNvSpPr/>
          <p:nvPr/>
        </p:nvSpPr>
        <p:spPr>
          <a:xfrm>
            <a:off x="304832" y="1161409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8" name="타원 27"/>
          <p:cNvSpPr/>
          <p:nvPr/>
        </p:nvSpPr>
        <p:spPr>
          <a:xfrm>
            <a:off x="304832" y="5141337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타원 28"/>
          <p:cNvSpPr/>
          <p:nvPr/>
        </p:nvSpPr>
        <p:spPr>
          <a:xfrm>
            <a:off x="4749574" y="3004389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0" name="타원 29"/>
          <p:cNvSpPr/>
          <p:nvPr/>
        </p:nvSpPr>
        <p:spPr>
          <a:xfrm>
            <a:off x="250829" y="3436549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1" name="타원 30"/>
          <p:cNvSpPr/>
          <p:nvPr/>
        </p:nvSpPr>
        <p:spPr>
          <a:xfrm>
            <a:off x="6109576" y="3001456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712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70043"/>
              </p:ext>
            </p:extLst>
          </p:nvPr>
        </p:nvGraphicFramePr>
        <p:xfrm>
          <a:off x="7744968" y="1167394"/>
          <a:ext cx="3909886" cy="430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mypage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myQnaList.jsp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</a:t>
                      </a:r>
                      <a:r>
                        <a:rPr lang="en-US" altLang="ko-KR" sz="1200" baseline="0" dirty="0"/>
                        <a:t> Q&amp;A </a:t>
                      </a:r>
                      <a:r>
                        <a:rPr lang="ko-KR" altLang="en-US" sz="1200" baseline="0" dirty="0" err="1"/>
                        <a:t>문의내역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Q&amp;A </a:t>
                      </a:r>
                      <a:r>
                        <a:rPr lang="ko-KR" altLang="en-US" sz="1200" dirty="0"/>
                        <a:t>작성 페이지 </a:t>
                      </a:r>
                      <a:r>
                        <a:rPr lang="en-US" altLang="ko-KR" sz="1200" dirty="0" err="1"/>
                        <a:t>myQnaWrite.jsp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내가 올린 </a:t>
                      </a:r>
                      <a:r>
                        <a:rPr lang="en-US" altLang="ko-KR" sz="1200" dirty="0"/>
                        <a:t>Q&amp;A List</a:t>
                      </a:r>
                    </a:p>
                    <a:p>
                      <a:pPr latinLnBrk="1"/>
                      <a:r>
                        <a:rPr lang="ko-KR" altLang="en-US" sz="1200" dirty="0"/>
                        <a:t>항목 클릭 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en-US" altLang="ko-KR" sz="1200" dirty="0" err="1"/>
                        <a:t>myQnaDetail.jsp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한 화면에 나올 수 있는 </a:t>
                      </a:r>
                      <a:r>
                        <a:rPr lang="en-US" altLang="ko-KR" sz="1200" dirty="0"/>
                        <a:t>Q&amp;A</a:t>
                      </a:r>
                      <a:r>
                        <a:rPr lang="ko-KR" altLang="en-US" sz="1200" dirty="0"/>
                        <a:t>의 개수를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넘어가면 페이지 번호로 다음 페이지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2301591"/>
            <a:ext cx="5418224" cy="24111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My Q&amp;A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4869948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13475" y="1871961"/>
            <a:ext cx="1249948" cy="294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Q&amp;A </a:t>
            </a:r>
            <a:r>
              <a:rPr lang="ko-KR" altLang="en-US" dirty="0">
                <a:solidFill>
                  <a:sysClr val="windowText" lastClr="000000"/>
                </a:solidFill>
              </a:rPr>
              <a:t>작성</a:t>
            </a:r>
          </a:p>
        </p:txBody>
      </p:sp>
      <p:sp>
        <p:nvSpPr>
          <p:cNvPr id="13" name="타원 12"/>
          <p:cNvSpPr/>
          <p:nvPr/>
        </p:nvSpPr>
        <p:spPr>
          <a:xfrm>
            <a:off x="1005439" y="1827295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1005439" y="3424106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1005439" y="491212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9973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57967"/>
              </p:ext>
            </p:extLst>
          </p:nvPr>
        </p:nvGraphicFramePr>
        <p:xfrm>
          <a:off x="7744968" y="1167394"/>
          <a:ext cx="3909886" cy="371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mypage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myDetailInfo.jsp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 회원</a:t>
                      </a:r>
                      <a:r>
                        <a:rPr lang="ko-KR" altLang="en-US" sz="1200" baseline="0" dirty="0"/>
                        <a:t> 본인의 정보를 확인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수정하고 싶은 내용 입력 후 수정하기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정보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수정 이전으로 되돌리기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75478" y="1548131"/>
            <a:ext cx="3215454" cy="3778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내 상세 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03534" y="2039593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03534" y="2445955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03534" y="2852317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603534" y="3252798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603534" y="3653279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생년월일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603534" y="4058924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핸드폰 번호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603534" y="4878265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우편번호 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03534" y="5471565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 취소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03534" y="4469514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이메일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28700" y="2445954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428700" y="3252798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428700" y="3653279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428700" y="4058924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428700" y="4464569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28700" y="4878265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38" name="타원 37"/>
          <p:cNvSpPr/>
          <p:nvPr/>
        </p:nvSpPr>
        <p:spPr>
          <a:xfrm>
            <a:off x="5428700" y="2029695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타원 38"/>
          <p:cNvSpPr/>
          <p:nvPr/>
        </p:nvSpPr>
        <p:spPr>
          <a:xfrm>
            <a:off x="1195498" y="5428371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420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73351"/>
              </p:ext>
            </p:extLst>
          </p:nvPr>
        </p:nvGraphicFramePr>
        <p:xfrm>
          <a:off x="7744968" y="1167394"/>
          <a:ext cx="3909886" cy="495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adminGoodsMain.jsp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상품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admin </a:t>
                      </a:r>
                      <a:r>
                        <a:rPr lang="ko-KR" altLang="en-US" sz="1200" dirty="0"/>
                        <a:t>계정의 관리자 페이지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Header </a:t>
                      </a:r>
                      <a:r>
                        <a:rPr lang="ko-KR" altLang="en-US" sz="1200" dirty="0"/>
                        <a:t>오른쪽 관리자 버튼 누르면 </a:t>
                      </a:r>
                      <a:r>
                        <a:rPr lang="en-US" altLang="ko-KR" sz="1200" dirty="0" err="1"/>
                        <a:t>adminGoodsMain.jsp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이동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상단 </a:t>
                      </a:r>
                      <a:r>
                        <a:rPr lang="ko-KR" altLang="en-US" sz="1200" dirty="0" err="1"/>
                        <a:t>메뉴바</a:t>
                      </a:r>
                      <a:r>
                        <a:rPr lang="ko-KR" altLang="en-US" sz="1200" dirty="0"/>
                        <a:t> 바뀜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상품관리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주문관리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게시판관리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관리자 계정에서 상단 메뉴 바뀐 상태로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Header,</a:t>
                      </a:r>
                      <a:r>
                        <a:rPr lang="en-US" altLang="ko-KR" sz="1200" baseline="0" dirty="0"/>
                        <a:t> Footer</a:t>
                      </a:r>
                      <a:r>
                        <a:rPr lang="ko-KR" altLang="en-US" sz="1200" dirty="0"/>
                        <a:t>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admin </a:t>
                      </a:r>
                      <a:r>
                        <a:rPr lang="ko-KR" altLang="en-US" sz="1200" dirty="0"/>
                        <a:t>계정을 로그인 하면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마이페이지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검색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장바구니 버튼 제거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관리자 버튼 생성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상품등록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addNewGoodsForm.jsp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상품삭제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선택 상품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baseline="0" dirty="0"/>
                        <a:t>에서 삭제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관리자가 등록한 상품  </a:t>
                      </a:r>
                      <a:r>
                        <a:rPr lang="en-US" altLang="ko-KR" sz="1200" dirty="0"/>
                        <a:t>List</a:t>
                      </a:r>
                    </a:p>
                    <a:p>
                      <a:pPr latinLnBrk="1"/>
                      <a:r>
                        <a:rPr lang="ko-KR" altLang="en-US" sz="1200" dirty="0"/>
                        <a:t>항목 클릭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en-US" altLang="ko-KR" sz="1200" dirty="0" err="1"/>
                        <a:t>modifyGoodsForm.jsp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              </a:t>
                      </a:r>
                      <a:r>
                        <a:rPr lang="ko-KR" altLang="en-US" sz="1200" dirty="0"/>
                        <a:t>상품 정보 수정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0031" y="1177063"/>
            <a:ext cx="7038925" cy="977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26163" y="1563423"/>
            <a:ext cx="1672164" cy="37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 관리자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87647" y="1563424"/>
            <a:ext cx="3222504" cy="37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상단 </a:t>
            </a:r>
            <a:r>
              <a:rPr lang="ko-KR" altLang="en-US" dirty="0" err="1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7740" y="1563423"/>
            <a:ext cx="1329813" cy="370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49359" y="2347690"/>
            <a:ext cx="2517347" cy="385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관리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0031" y="5147144"/>
            <a:ext cx="7038925" cy="9791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0031" y="1167394"/>
            <a:ext cx="1288974" cy="3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0031" y="5147144"/>
            <a:ext cx="1288974" cy="3165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0031" y="2222585"/>
            <a:ext cx="7038925" cy="28511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2222397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63565" y="1462810"/>
            <a:ext cx="3454592" cy="603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8880" y="2868753"/>
            <a:ext cx="1258673" cy="4122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20022" y="2868753"/>
            <a:ext cx="1258673" cy="4122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삭제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8880" y="3380767"/>
            <a:ext cx="6590694" cy="10613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  <a:r>
              <a:rPr lang="en-US" altLang="ko-KR" dirty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8880" y="4506859"/>
            <a:ext cx="6590694" cy="3501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번호</a:t>
            </a:r>
          </a:p>
        </p:txBody>
      </p:sp>
      <p:sp>
        <p:nvSpPr>
          <p:cNvPr id="26" name="타원 25"/>
          <p:cNvSpPr/>
          <p:nvPr/>
        </p:nvSpPr>
        <p:spPr>
          <a:xfrm>
            <a:off x="5728182" y="1161409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8" name="타원 27"/>
          <p:cNvSpPr/>
          <p:nvPr/>
        </p:nvSpPr>
        <p:spPr>
          <a:xfrm>
            <a:off x="280844" y="2882867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/>
          <p:cNvSpPr/>
          <p:nvPr/>
        </p:nvSpPr>
        <p:spPr>
          <a:xfrm>
            <a:off x="280844" y="3380767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5774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20436"/>
              </p:ext>
            </p:extLst>
          </p:nvPr>
        </p:nvGraphicFramePr>
        <p:xfrm>
          <a:off x="7744968" y="1167394"/>
          <a:ext cx="3909886" cy="430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addNewGoodsForm.jsp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상품을 새로 등록하는 페이지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상품에 대한 정보를 입력</a:t>
                      </a:r>
                      <a:r>
                        <a:rPr lang="ko-KR" altLang="en-US" sz="1200" baseline="0" dirty="0"/>
                        <a:t> 한 후 등록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* </a:t>
                      </a:r>
                      <a:r>
                        <a:rPr lang="ko-KR" altLang="en-US" sz="1200" baseline="0" dirty="0"/>
                        <a:t>이미지 반드시 첨부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건식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습식 사료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베스트 상품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상품 정보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61340" y="1930253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분류 입력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461340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76092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상품소개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90844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상품이미지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61340" y="2435157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이름 입력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1340" y="2908383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정가 입력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461340" y="3383684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판매가격 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461340" y="3858983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구매 포인트 입력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61340" y="4312647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배송비</a:t>
            </a:r>
            <a:r>
              <a:rPr lang="ko-KR" altLang="en-US" dirty="0">
                <a:solidFill>
                  <a:sysClr val="windowText" lastClr="000000"/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61340" y="4766309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도착 예정일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461340" y="5219971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종류 입력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425095" y="5673033"/>
            <a:ext cx="1690519" cy="3087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등록하기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469665" y="1419954"/>
            <a:ext cx="1173270" cy="3753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상품정보</a:t>
            </a:r>
            <a:endParaRPr lang="en-US" altLang="ko-KR" dirty="0"/>
          </a:p>
        </p:txBody>
      </p:sp>
      <p:sp>
        <p:nvSpPr>
          <p:cNvPr id="24" name="타원 23"/>
          <p:cNvSpPr/>
          <p:nvPr/>
        </p:nvSpPr>
        <p:spPr>
          <a:xfrm>
            <a:off x="2053304" y="1916195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" name="타원 25"/>
          <p:cNvSpPr/>
          <p:nvPr/>
        </p:nvSpPr>
        <p:spPr>
          <a:xfrm>
            <a:off x="2053304" y="5205913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7" name="타원 26"/>
          <p:cNvSpPr/>
          <p:nvPr/>
        </p:nvSpPr>
        <p:spPr>
          <a:xfrm>
            <a:off x="3017059" y="5635389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2915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744968" y="1167394"/>
          <a:ext cx="3909886" cy="252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addNewGoodsForm.jsp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상품을 새로 등록하는 페이지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상품에 대한 정보를 입력</a:t>
                      </a:r>
                      <a:r>
                        <a:rPr lang="ko-KR" altLang="en-US" sz="1200" baseline="0" dirty="0"/>
                        <a:t> 한 후 등록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* </a:t>
                      </a:r>
                      <a:r>
                        <a:rPr lang="ko-KR" altLang="en-US" sz="1200" baseline="0" dirty="0"/>
                        <a:t>이미지 반드시 첨부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80597" y="5490685"/>
            <a:ext cx="1690519" cy="3087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등록하기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220308" y="1930253"/>
            <a:ext cx="3611103" cy="34255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소개 입력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20308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35060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상품소개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49812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상품이미지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35060" y="1419954"/>
            <a:ext cx="1173270" cy="3753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772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2003"/>
              </p:ext>
            </p:extLst>
          </p:nvPr>
        </p:nvGraphicFramePr>
        <p:xfrm>
          <a:off x="7744968" y="1167394"/>
          <a:ext cx="3909886" cy="311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addNewGoodsForm.jsp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상품을 새로 등록하는 페이지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상품에 대한 정보를 입력</a:t>
                      </a:r>
                      <a:r>
                        <a:rPr lang="ko-KR" altLang="en-US" sz="1200" baseline="0" dirty="0"/>
                        <a:t> 한 후 등록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* </a:t>
                      </a:r>
                      <a:r>
                        <a:rPr lang="ko-KR" altLang="en-US" sz="1200" baseline="0" dirty="0"/>
                        <a:t>이미지 반드시 첨부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이미지 파일을 찾아 업로드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80597" y="5490685"/>
            <a:ext cx="1690519" cy="3087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등록하기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220308" y="1930253"/>
            <a:ext cx="3611103" cy="34255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이미지 파일 첨부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20308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35060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상품소개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49812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상품이미지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9812" y="1419954"/>
            <a:ext cx="1173270" cy="3753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이미지</a:t>
            </a:r>
            <a:endParaRPr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180597" y="3899629"/>
            <a:ext cx="1690519" cy="3087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파일 찾기</a:t>
            </a:r>
          </a:p>
        </p:txBody>
      </p:sp>
      <p:sp>
        <p:nvSpPr>
          <p:cNvPr id="17" name="타원 16"/>
          <p:cNvSpPr/>
          <p:nvPr/>
        </p:nvSpPr>
        <p:spPr>
          <a:xfrm>
            <a:off x="2772561" y="3861984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6262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29666"/>
              </p:ext>
            </p:extLst>
          </p:nvPr>
        </p:nvGraphicFramePr>
        <p:xfrm>
          <a:off x="7744968" y="1167394"/>
          <a:ext cx="3909886" cy="25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modifyGoodsForm.jsp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관리자가 등록한 상품 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에서 항목을 클릭하면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이동하는 페이지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 정보 수정 가능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 등록 페이지와 비슷하나 수정 버튼 추가됨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61340" y="1930253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분류 입력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461340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76092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상품소개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90844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상품이미지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61340" y="2435157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이름 입력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61340" y="2908383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정가 입력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461340" y="3383684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판매가격 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461340" y="3858983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구매 포인트 입력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61340" y="4312647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배송비</a:t>
            </a:r>
            <a:r>
              <a:rPr lang="ko-KR" altLang="en-US" dirty="0">
                <a:solidFill>
                  <a:sysClr val="windowText" lastClr="000000"/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61340" y="4766309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도착 예정일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461340" y="5219971"/>
            <a:ext cx="3611103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종류 입력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425095" y="5673033"/>
            <a:ext cx="1690519" cy="3087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등록하기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469665" y="1419954"/>
            <a:ext cx="1173270" cy="3753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상품정보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6288455" y="1930253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88455" y="2435157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88455" y="2908383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88455" y="3380429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88455" y="3858983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88455" y="4312647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88455" y="4766309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88455" y="5219211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05850" y="1810122"/>
            <a:ext cx="1180602" cy="3898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05850" y="1384237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553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01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 일정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90031" y="3667253"/>
            <a:ext cx="11164824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79741" y="1266002"/>
            <a:ext cx="0" cy="221906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823606" y="1266002"/>
            <a:ext cx="0" cy="221906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79741" y="3845302"/>
            <a:ext cx="0" cy="221906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823606" y="3845302"/>
            <a:ext cx="0" cy="221906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/>
          <p:cNvSpPr txBox="1">
            <a:spLocks/>
          </p:cNvSpPr>
          <p:nvPr/>
        </p:nvSpPr>
        <p:spPr>
          <a:xfrm>
            <a:off x="1130490" y="1637157"/>
            <a:ext cx="2399788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계획 수립</a:t>
            </a:r>
            <a:endParaRPr lang="ko-KR" altLang="en-US" sz="5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4751780" y="1637156"/>
            <a:ext cx="2399788" cy="1187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화면 및 기능 설계</a:t>
            </a:r>
            <a:endParaRPr lang="ko-KR" altLang="en-US" sz="5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8710321" y="1637156"/>
            <a:ext cx="2399788" cy="601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화면 구현</a:t>
            </a:r>
            <a:endParaRPr lang="ko-KR" altLang="en-US" sz="5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8710321" y="4232366"/>
            <a:ext cx="2399788" cy="601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배포</a:t>
            </a:r>
            <a:endParaRPr lang="ko-KR" altLang="en-US" sz="5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1130490" y="4232366"/>
            <a:ext cx="2399788" cy="601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기능 </a:t>
            </a:r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구현</a:t>
            </a:r>
            <a:endParaRPr lang="ko-KR" altLang="en-US" sz="5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4751780" y="4232366"/>
            <a:ext cx="2399788" cy="601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보완 수정</a:t>
            </a:r>
            <a:endParaRPr lang="ko-KR" altLang="en-US" sz="5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963096" y="1201630"/>
            <a:ext cx="2734575" cy="36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23.06.19~23.06.20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4584386" y="1201630"/>
            <a:ext cx="2734575" cy="36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23.06.21~23.06.23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8542927" y="1201630"/>
            <a:ext cx="2734575" cy="36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23.06.24~23.06.26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963096" y="3841168"/>
            <a:ext cx="2734575" cy="36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23.06.27~23.07.14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584386" y="3841168"/>
            <a:ext cx="2734575" cy="36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23.07.15~23.07.17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8542927" y="3841168"/>
            <a:ext cx="2734575" cy="36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23.07.18~23.07.20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7475"/>
              </p:ext>
            </p:extLst>
          </p:nvPr>
        </p:nvGraphicFramePr>
        <p:xfrm>
          <a:off x="7744968" y="1167394"/>
          <a:ext cx="3909886" cy="25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modifyGoodsForm.jsp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관리자가 등록한 상품 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에서 항목을 클릭하면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이동하는 페이지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 정보 수정 가능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 등록 페이지와 비슷하나 수정 버튼 추가됨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80597" y="5490685"/>
            <a:ext cx="1690519" cy="3087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등록하기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220308" y="1930253"/>
            <a:ext cx="3611103" cy="34255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소개 입력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20308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35060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상품소개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49812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상품이미지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35060" y="1419954"/>
            <a:ext cx="1173270" cy="3753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상품소개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074089" y="3458874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9538" y="3348843"/>
            <a:ext cx="1246909" cy="593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5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12681"/>
              </p:ext>
            </p:extLst>
          </p:nvPr>
        </p:nvGraphicFramePr>
        <p:xfrm>
          <a:off x="7744968" y="1167394"/>
          <a:ext cx="3909886" cy="25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admin/goods/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modifyGoodsForm.jsp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관리자가 등록한 상품 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에서 항목을 클릭하면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이동하는 페이지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 정보 수정 가능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상품 등록 페이지와 비슷하나 수정 버튼 추가됨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80597" y="5490685"/>
            <a:ext cx="1690519" cy="3087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등록하기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220308" y="1930253"/>
            <a:ext cx="3611103" cy="34255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이미지 파일 첨부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20308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35060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상품소개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49812" y="1445685"/>
            <a:ext cx="1181595" cy="3496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상품이미지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9812" y="1419954"/>
            <a:ext cx="1173270" cy="3753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이미지</a:t>
            </a:r>
            <a:endParaRPr lang="en-US" altLang="ko-KR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074089" y="3458874"/>
            <a:ext cx="998740" cy="369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9538" y="3348843"/>
            <a:ext cx="1246909" cy="593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6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51934"/>
              </p:ext>
            </p:extLst>
          </p:nvPr>
        </p:nvGraphicFramePr>
        <p:xfrm>
          <a:off x="7744968" y="1167394"/>
          <a:ext cx="3909886" cy="414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admin/order/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adminOrderMain.jsp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주문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3651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일반회원들의 주문 정보와 주문 상태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정보 </a:t>
                      </a:r>
                      <a:r>
                        <a:rPr lang="en-US" altLang="ko-KR" sz="1200" dirty="0"/>
                        <a:t>List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항목 클릭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en-US" altLang="ko-KR" sz="1200" dirty="0" err="1"/>
                        <a:t>orderDetail.jsp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이동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배송 상태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배송 준비중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배송 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배송 완료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주문취소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반품 중 선택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배송 수정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선택한 배송 상태로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1995055"/>
            <a:ext cx="5418224" cy="2717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4869948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63913" y="1452317"/>
            <a:ext cx="2517347" cy="385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1915" y="2693133"/>
            <a:ext cx="1286901" cy="3259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상태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96807" y="2693133"/>
            <a:ext cx="1286901" cy="3259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수정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13476" y="1997457"/>
            <a:ext cx="1450438" cy="385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 </a:t>
            </a:r>
            <a:r>
              <a:rPr lang="en-US" altLang="ko-KR" dirty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05439" y="1998913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3729876" y="2664082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9428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41162"/>
              </p:ext>
            </p:extLst>
          </p:nvPr>
        </p:nvGraphicFramePr>
        <p:xfrm>
          <a:off x="7744968" y="1167394"/>
          <a:ext cx="3909886" cy="3989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admin/member/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adminMemberMain.jsp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가입 한 일반 회원 정보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정보 </a:t>
                      </a:r>
                      <a:r>
                        <a:rPr lang="en-US" altLang="ko-KR" sz="1200" dirty="0"/>
                        <a:t>List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항목 클릭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en-US" altLang="ko-KR" sz="1200" dirty="0" err="1"/>
                        <a:t>memberDetail.jsp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이동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탈퇴 여부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: </a:t>
                      </a:r>
                      <a:r>
                        <a:rPr lang="ko-KR" altLang="en-US" sz="1200" baseline="0" dirty="0"/>
                        <a:t>탈퇴 </a:t>
                      </a:r>
                      <a:r>
                        <a:rPr lang="en-US" altLang="ko-KR" sz="1200" baseline="0" dirty="0"/>
                        <a:t>/ </a:t>
                      </a:r>
                      <a:r>
                        <a:rPr lang="ko-KR" altLang="en-US" sz="1200" baseline="0" dirty="0"/>
                        <a:t>활동 중 으로 표시되며 </a:t>
                      </a:r>
                      <a:r>
                        <a:rPr lang="en-US" altLang="ko-KR" sz="1200" baseline="0" dirty="0" err="1"/>
                        <a:t>memberDetail.jsp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에서 수정 가능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1995055"/>
            <a:ext cx="5418224" cy="2717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4869948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63913" y="1452317"/>
            <a:ext cx="2517347" cy="385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13476" y="1997457"/>
            <a:ext cx="1450438" cy="385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</a:t>
            </a:r>
            <a:r>
              <a:rPr lang="en-US" altLang="ko-KR" dirty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21996" y="3010135"/>
            <a:ext cx="1450438" cy="385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탈퇴 여부</a:t>
            </a:r>
          </a:p>
        </p:txBody>
      </p:sp>
      <p:sp>
        <p:nvSpPr>
          <p:cNvPr id="15" name="타원 14"/>
          <p:cNvSpPr/>
          <p:nvPr/>
        </p:nvSpPr>
        <p:spPr>
          <a:xfrm>
            <a:off x="1005439" y="1998913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4670707" y="3010135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124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18667"/>
              </p:ext>
            </p:extLst>
          </p:nvPr>
        </p:nvGraphicFramePr>
        <p:xfrm>
          <a:off x="7744968" y="1167394"/>
          <a:ext cx="3909886" cy="312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admin/member/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memberDetail.jsp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가입한 회원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에서 항목을 클릭하면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이동하는 페이지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회원 정보 수정 가능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마이페이지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– </a:t>
                      </a:r>
                      <a:r>
                        <a:rPr lang="ko-KR" altLang="en-US" sz="1200" baseline="0" dirty="0"/>
                        <a:t>회원정보 페이지와 </a:t>
                      </a:r>
                      <a:r>
                        <a:rPr lang="ko-KR" altLang="en-US" sz="1200" dirty="0"/>
                        <a:t>비슷하나 회원 탈퇴 버튼으로 </a:t>
                      </a:r>
                      <a:r>
                        <a:rPr lang="ko-KR" altLang="en-US" sz="1200" dirty="0" err="1"/>
                        <a:t>탈퇴여부</a:t>
                      </a:r>
                      <a:r>
                        <a:rPr lang="ko-KR" altLang="en-US" sz="1200" dirty="0"/>
                        <a:t>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탈퇴를 진행하면 </a:t>
                      </a:r>
                      <a:r>
                        <a:rPr lang="ko-KR" altLang="en-US" sz="1200" dirty="0" err="1"/>
                        <a:t>탈퇴여부가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탈퇴</a:t>
                      </a:r>
                      <a:r>
                        <a:rPr lang="en-US" altLang="ko-KR" sz="12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75478" y="1548131"/>
            <a:ext cx="3215454" cy="3778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 상세 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03534" y="2039593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03534" y="2445955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03534" y="2852317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603534" y="3252798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603534" y="3653279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생년월일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603534" y="4058924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핸드폰 번호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603534" y="4878265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우편번호 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03534" y="5471565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 탈퇴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03534" y="4469514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이메일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28700" y="2445954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428700" y="3252798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428700" y="3653279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428700" y="4058924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428700" y="4464569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28700" y="4878265"/>
            <a:ext cx="1472175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436914" y="5365573"/>
            <a:ext cx="1791195" cy="610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03474" y="5478942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182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87511"/>
              </p:ext>
            </p:extLst>
          </p:nvPr>
        </p:nvGraphicFramePr>
        <p:xfrm>
          <a:off x="7744968" y="1167394"/>
          <a:ext cx="3909886" cy="37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admin/customer/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adminNoticeMain.jsp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게시판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Notice,</a:t>
                      </a:r>
                      <a:r>
                        <a:rPr lang="en-US" altLang="ko-KR" sz="1200" baseline="0" dirty="0"/>
                        <a:t> FAQ, Q&amp;A, Review </a:t>
                      </a:r>
                      <a:r>
                        <a:rPr lang="ko-KR" altLang="en-US" sz="1200" baseline="0" dirty="0"/>
                        <a:t>페이지로 </a:t>
                      </a:r>
                      <a:r>
                        <a:rPr lang="ko-KR" altLang="en-US" sz="1200" dirty="0"/>
                        <a:t>전환 할 수 있는 게시판 관리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페이지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필요한 페이지</a:t>
                      </a:r>
                      <a:r>
                        <a:rPr lang="ko-KR" altLang="en-US" sz="1200" baseline="0" dirty="0"/>
                        <a:t> 버튼을 클릭 </a:t>
                      </a:r>
                      <a:r>
                        <a:rPr lang="en-US" altLang="ko-KR" sz="1200" baseline="0" dirty="0"/>
                        <a:t>-&gt; </a:t>
                      </a:r>
                      <a:r>
                        <a:rPr lang="ko-KR" altLang="en-US" sz="1200" baseline="0" dirty="0"/>
                        <a:t>페이지 이동</a:t>
                      </a:r>
                      <a:endParaRPr lang="en-US" altLang="ko-KR" sz="1200" baseline="0" dirty="0"/>
                    </a:p>
                    <a:p>
                      <a:pPr latinLnBrk="1"/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dirty="0"/>
                        <a:t>Notice </a:t>
                      </a:r>
                      <a:r>
                        <a:rPr lang="ko-KR" altLang="en-US" sz="1200" dirty="0"/>
                        <a:t>에 올릴 글</a:t>
                      </a:r>
                      <a:r>
                        <a:rPr lang="ko-KR" altLang="en-US" sz="1200" baseline="0" dirty="0"/>
                        <a:t> 등록 및 삭제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adminNoticeMain.jsp</a:t>
                      </a:r>
                      <a:r>
                        <a:rPr lang="ko-KR" altLang="en-US" sz="1200" baseline="0" dirty="0"/>
                        <a:t>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글 등록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adminNoticeWrite.jsp</a:t>
                      </a:r>
                      <a:r>
                        <a:rPr lang="ko-KR" altLang="en-US" sz="1200" baseline="0" dirty="0"/>
                        <a:t> 이동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글 삭제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선택된 글을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에서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4047058"/>
            <a:ext cx="5418224" cy="1061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NOTICE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5266257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4402" y="1952411"/>
            <a:ext cx="6224336" cy="137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3475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NOTICE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15823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18171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620519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13475" y="3518901"/>
            <a:ext cx="1211180" cy="3532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글 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07886" y="3518901"/>
            <a:ext cx="1211180" cy="3532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글 삭제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06279" y="213579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게시판 관리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13475" y="2595676"/>
            <a:ext cx="1211180" cy="639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NOTICE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23" name="타원 22"/>
          <p:cNvSpPr/>
          <p:nvPr/>
        </p:nvSpPr>
        <p:spPr>
          <a:xfrm>
            <a:off x="1003474" y="270994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8" name="타원 27"/>
          <p:cNvSpPr/>
          <p:nvPr/>
        </p:nvSpPr>
        <p:spPr>
          <a:xfrm>
            <a:off x="1003474" y="350348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330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87857"/>
              </p:ext>
            </p:extLst>
          </p:nvPr>
        </p:nvGraphicFramePr>
        <p:xfrm>
          <a:off x="7744968" y="1167394"/>
          <a:ext cx="3909886" cy="371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admin/customer/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adminFaqMain.jsp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게시판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FAQ </a:t>
                      </a:r>
                      <a:r>
                        <a:rPr lang="ko-KR" altLang="en-US" sz="1200" dirty="0"/>
                        <a:t>에 올릴 글</a:t>
                      </a:r>
                      <a:r>
                        <a:rPr lang="ko-KR" altLang="en-US" sz="1200" baseline="0" dirty="0"/>
                        <a:t> 등록 및 삭제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adminFaqMain.jsp</a:t>
                      </a:r>
                      <a:r>
                        <a:rPr lang="ko-KR" altLang="en-US" sz="1200" baseline="0" dirty="0"/>
                        <a:t>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글 등록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adminFaqWrite.jsp</a:t>
                      </a:r>
                      <a:r>
                        <a:rPr lang="ko-KR" altLang="en-US" sz="1200" baseline="0" dirty="0"/>
                        <a:t> 이동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글 삭제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선택된 글을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에서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4047058"/>
            <a:ext cx="5418224" cy="1061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5266257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4402" y="1952411"/>
            <a:ext cx="6224336" cy="137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3475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NOTICE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15823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18171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620519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13475" y="3518901"/>
            <a:ext cx="1211180" cy="3532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글 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07886" y="3518901"/>
            <a:ext cx="1211180" cy="3532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글 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06279" y="213579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게시판 관리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15823" y="2595676"/>
            <a:ext cx="1211180" cy="639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</a:p>
          <a:p>
            <a:pPr algn="ctr"/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26" name="타원 25"/>
          <p:cNvSpPr/>
          <p:nvPr/>
        </p:nvSpPr>
        <p:spPr>
          <a:xfrm>
            <a:off x="2631150" y="270994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타원 26"/>
          <p:cNvSpPr/>
          <p:nvPr/>
        </p:nvSpPr>
        <p:spPr>
          <a:xfrm>
            <a:off x="1003474" y="350348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977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38248"/>
              </p:ext>
            </p:extLst>
          </p:nvPr>
        </p:nvGraphicFramePr>
        <p:xfrm>
          <a:off x="7744968" y="1167394"/>
          <a:ext cx="3909886" cy="371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admin/customer/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adminQnaMain.jsp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게시판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 회원이 올린 </a:t>
                      </a:r>
                      <a:r>
                        <a:rPr lang="en-US" altLang="ko-KR" sz="1200" dirty="0"/>
                        <a:t>Q&amp;A</a:t>
                      </a:r>
                      <a:r>
                        <a:rPr lang="ko-KR" altLang="en-US" sz="1200" dirty="0"/>
                        <a:t> 글</a:t>
                      </a:r>
                      <a:r>
                        <a:rPr lang="ko-KR" altLang="en-US" sz="1200" baseline="0" dirty="0"/>
                        <a:t> 답글 달기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adminQnaMain.jsp</a:t>
                      </a:r>
                      <a:r>
                        <a:rPr lang="ko-KR" altLang="en-US" sz="1200" baseline="0" dirty="0"/>
                        <a:t>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항목 클릭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en-US" altLang="ko-KR" sz="1200" dirty="0" err="1"/>
                        <a:t>adminQnaDetail.jsp</a:t>
                      </a:r>
                      <a:r>
                        <a:rPr lang="ko-KR" altLang="en-US" sz="1200" baseline="0" dirty="0"/>
                        <a:t> 이동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            </a:t>
                      </a:r>
                      <a:r>
                        <a:rPr lang="ko-KR" altLang="en-US" sz="1200" baseline="0" dirty="0"/>
                        <a:t>답글 달기 가능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3735922"/>
            <a:ext cx="5418224" cy="1061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4955121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4402" y="1952411"/>
            <a:ext cx="6224336" cy="137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3475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NOTICE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15823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18171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620519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06279" y="213579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게시판 관리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8171" y="2595676"/>
            <a:ext cx="1211180" cy="639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</a:p>
          <a:p>
            <a:pPr algn="ctr"/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19" name="타원 18"/>
          <p:cNvSpPr/>
          <p:nvPr/>
        </p:nvSpPr>
        <p:spPr>
          <a:xfrm>
            <a:off x="4027003" y="270994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1004402" y="3719729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9542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63180"/>
              </p:ext>
            </p:extLst>
          </p:nvPr>
        </p:nvGraphicFramePr>
        <p:xfrm>
          <a:off x="7744968" y="1167394"/>
          <a:ext cx="3909886" cy="371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admin/customer/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adminReviewMain.jsp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게시판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 회원이 올린 </a:t>
                      </a:r>
                      <a:r>
                        <a:rPr lang="en-US" altLang="ko-KR" sz="1200" dirty="0"/>
                        <a:t>Review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글</a:t>
                      </a:r>
                      <a:r>
                        <a:rPr lang="ko-KR" altLang="en-US" sz="1200" baseline="0" dirty="0"/>
                        <a:t> 답글 달기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adminQnaMain.jsp</a:t>
                      </a:r>
                      <a:r>
                        <a:rPr lang="ko-KR" altLang="en-US" sz="1200" baseline="0" dirty="0"/>
                        <a:t>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항목 클릭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en-US" altLang="ko-KR" sz="1200" dirty="0" err="1"/>
                        <a:t>adminQnaDetail.jsp</a:t>
                      </a:r>
                      <a:r>
                        <a:rPr lang="ko-KR" altLang="en-US" sz="1200" baseline="0" dirty="0"/>
                        <a:t> 이동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            </a:t>
                      </a:r>
                      <a:r>
                        <a:rPr lang="ko-KR" altLang="en-US" sz="1200" baseline="0" dirty="0"/>
                        <a:t>답글 달기 가능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13475" y="3735922"/>
            <a:ext cx="5418224" cy="1061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3475" y="4955121"/>
            <a:ext cx="5418224" cy="4684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페이지 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4402" y="1952411"/>
            <a:ext cx="6224336" cy="137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3475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NOTICE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15823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FAQ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18171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Q&amp;A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620519" y="2589826"/>
            <a:ext cx="1211180" cy="644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</a:t>
            </a:r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06279" y="213579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게시판 관리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20519" y="2595676"/>
            <a:ext cx="1211180" cy="639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  <a:p>
            <a:pPr algn="ctr"/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19" name="타원 18"/>
          <p:cNvSpPr/>
          <p:nvPr/>
        </p:nvSpPr>
        <p:spPr>
          <a:xfrm>
            <a:off x="5453339" y="270994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1004402" y="3719729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2524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0031" y="3667253"/>
            <a:ext cx="11164824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79741" y="1266002"/>
            <a:ext cx="0" cy="221906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823606" y="1266002"/>
            <a:ext cx="0" cy="221906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75916" y="3845302"/>
            <a:ext cx="0" cy="221906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부제목 2"/>
          <p:cNvSpPr txBox="1">
            <a:spLocks/>
          </p:cNvSpPr>
          <p:nvPr/>
        </p:nvSpPr>
        <p:spPr>
          <a:xfrm>
            <a:off x="998317" y="1257236"/>
            <a:ext cx="2399788" cy="44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DBMS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51780" y="1236100"/>
            <a:ext cx="2399788" cy="441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WAS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8638674" y="1236100"/>
            <a:ext cx="2471435" cy="441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Build Tool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1614485" y="3831310"/>
            <a:ext cx="3212431" cy="441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Framework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7823606" y="3831310"/>
            <a:ext cx="2399788" cy="441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RPA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501369" y="1924026"/>
            <a:ext cx="3416361" cy="796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Oracle RDBMS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MySql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SQL Developer</a:t>
            </a: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4264429" y="1925801"/>
            <a:ext cx="3397165" cy="803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Apache Tomcat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8008295" y="1925801"/>
            <a:ext cx="3570513" cy="803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Maven</a:t>
            </a: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1512521" y="4419694"/>
            <a:ext cx="3416361" cy="963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Spring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MyBatis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Tiles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3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7324917" y="4420692"/>
            <a:ext cx="3397165" cy="97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Brity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Designer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Brity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Bot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Ui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Path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02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 환경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74" y="2885849"/>
            <a:ext cx="499586" cy="4568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7907018-8492-550D-7BAC-16FA726F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773" y="2226760"/>
            <a:ext cx="877293" cy="545262"/>
          </a:xfrm>
          <a:prstGeom prst="rect">
            <a:avLst/>
          </a:prstGeom>
        </p:spPr>
      </p:pic>
      <p:pic>
        <p:nvPicPr>
          <p:cNvPr id="52" name="Picture 22" descr="파일:Apache Tomcat logo.svg - 위키백과, 우리 모두의 백과사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61" y="1894370"/>
            <a:ext cx="630060" cy="4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8" descr="파일의, 유형, maven 아이콘 에 vsco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957" y="1825482"/>
            <a:ext cx="588868" cy="58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2" descr="Spring Boot icon in Color Sty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79" y="4344386"/>
            <a:ext cx="480185" cy="4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4" descr="mybatis logo • Tc-Web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13734" r="8072" b="12671"/>
          <a:stretch/>
        </p:blipFill>
        <p:spPr bwMode="auto">
          <a:xfrm>
            <a:off x="3805360" y="4860372"/>
            <a:ext cx="541421" cy="4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6" descr="Apache Tiles Alternatives in 2022 - community voted on SaaS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78" y="5253022"/>
            <a:ext cx="590583" cy="59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6" t="15626" r="26409" b="11727"/>
          <a:stretch/>
        </p:blipFill>
        <p:spPr>
          <a:xfrm>
            <a:off x="10223394" y="4563808"/>
            <a:ext cx="589469" cy="59801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548" y="5364036"/>
            <a:ext cx="917159" cy="3253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9" b="33292"/>
          <a:stretch/>
        </p:blipFill>
        <p:spPr>
          <a:xfrm>
            <a:off x="3043609" y="2019114"/>
            <a:ext cx="874120" cy="1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9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1" y="1346513"/>
            <a:ext cx="11164823" cy="45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7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03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"/>
          <a:stretch/>
        </p:blipFill>
        <p:spPr>
          <a:xfrm>
            <a:off x="490031" y="1476487"/>
            <a:ext cx="11175597" cy="40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80605"/>
              </p:ext>
            </p:extLst>
          </p:nvPr>
        </p:nvGraphicFramePr>
        <p:xfrm>
          <a:off x="7744968" y="1166550"/>
          <a:ext cx="3909886" cy="496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365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main/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main.jsp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Main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464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9623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/>
                        <a:t>홈페이지의 메인 페이지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121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Header </a:t>
                      </a:r>
                      <a:r>
                        <a:rPr lang="en-US" altLang="ko-KR" sz="1200" baseline="0" dirty="0"/>
                        <a:t> ( </a:t>
                      </a:r>
                      <a:r>
                        <a:rPr lang="ko-KR" altLang="en-US" sz="1200" baseline="0" dirty="0"/>
                        <a:t>항상 고정 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- </a:t>
                      </a:r>
                      <a:r>
                        <a:rPr lang="ko-KR" altLang="en-US" sz="1200" dirty="0"/>
                        <a:t>로고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클릭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-&gt;</a:t>
                      </a:r>
                      <a:r>
                        <a:rPr lang="ko-KR" altLang="en-US" sz="1200" dirty="0"/>
                        <a:t> 메인 페이지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- </a:t>
                      </a:r>
                      <a:r>
                        <a:rPr lang="ko-KR" altLang="en-US" sz="1200" dirty="0"/>
                        <a:t>상단 메뉴</a:t>
                      </a:r>
                      <a:r>
                        <a:rPr lang="en-US" altLang="ko-KR" sz="1200" dirty="0"/>
                        <a:t>( Shop Best Bob </a:t>
                      </a:r>
                      <a:r>
                        <a:rPr lang="en-US" altLang="ko-KR" sz="1200" dirty="0" err="1"/>
                        <a:t>Communuty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 - </a:t>
                      </a:r>
                      <a:r>
                        <a:rPr lang="ko-KR" altLang="en-US" sz="1200" dirty="0"/>
                        <a:t>로그인 회원가입 검색 장바구니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- </a:t>
                      </a:r>
                      <a:r>
                        <a:rPr lang="ko-KR" altLang="en-US" sz="1200" dirty="0"/>
                        <a:t>로그인 했을 경우 로그인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로그아웃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                    </a:t>
                      </a:r>
                      <a:r>
                        <a:rPr lang="ko-KR" altLang="en-US" sz="1200" dirty="0"/>
                        <a:t>회원가입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 err="1"/>
                        <a:t>마이페이지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1119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Body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- </a:t>
                      </a:r>
                      <a:r>
                        <a:rPr lang="ko-KR" altLang="en-US" sz="1200" baseline="0" dirty="0"/>
                        <a:t>메인 </a:t>
                      </a:r>
                      <a:r>
                        <a:rPr lang="ko-KR" altLang="en-US" sz="1200" baseline="0" dirty="0" err="1"/>
                        <a:t>베너</a:t>
                      </a:r>
                      <a:r>
                        <a:rPr lang="ko-KR" altLang="en-US" sz="1200" baseline="0" dirty="0"/>
                        <a:t> 자동 화면 전환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 - </a:t>
                      </a:r>
                      <a:r>
                        <a:rPr lang="ko-KR" altLang="en-US" sz="1200" baseline="0" dirty="0"/>
                        <a:t>베스트 상품 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ko-KR" altLang="en-US" sz="1200" baseline="0" dirty="0"/>
                        <a:t>클릭 </a:t>
                      </a:r>
                      <a:r>
                        <a:rPr lang="en-US" altLang="ko-KR" sz="1200" baseline="0" dirty="0"/>
                        <a:t>-&gt; </a:t>
                      </a:r>
                      <a:r>
                        <a:rPr lang="ko-KR" altLang="en-US" sz="1200" baseline="0" dirty="0"/>
                        <a:t>상품 상세 페이지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                                </a:t>
                      </a:r>
                      <a:r>
                        <a:rPr lang="en-US" altLang="ko-KR" sz="1200" baseline="0" dirty="0" err="1"/>
                        <a:t>goodsDetail.jsp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 - All Product : </a:t>
                      </a:r>
                      <a:r>
                        <a:rPr lang="ko-KR" altLang="en-US" sz="1200" baseline="0" dirty="0"/>
                        <a:t>클릭 </a:t>
                      </a:r>
                      <a:r>
                        <a:rPr lang="en-US" altLang="ko-KR" sz="1200" baseline="0" dirty="0"/>
                        <a:t>-&gt; </a:t>
                      </a:r>
                      <a:r>
                        <a:rPr lang="ko-KR" altLang="en-US" sz="1200" baseline="0" dirty="0"/>
                        <a:t>상품 상세 페이지</a:t>
                      </a:r>
                      <a:endParaRPr lang="en-US" altLang="ko-KR" sz="1200" baseline="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39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Footer</a:t>
                      </a:r>
                      <a:r>
                        <a:rPr lang="en-US" altLang="ko-KR" sz="1200" baseline="0" dirty="0"/>
                        <a:t> ( </a:t>
                      </a:r>
                      <a:r>
                        <a:rPr lang="ko-KR" altLang="en-US" sz="1200" baseline="0" dirty="0"/>
                        <a:t>항상 고정 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- </a:t>
                      </a:r>
                      <a:r>
                        <a:rPr lang="ko-KR" altLang="en-US" sz="1200" baseline="0" dirty="0"/>
                        <a:t>오시는 길 등 회사 정보 제공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0031" y="1177063"/>
            <a:ext cx="7038925" cy="977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26163" y="1222871"/>
            <a:ext cx="1672164" cy="864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마이페이지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87647" y="1563424"/>
            <a:ext cx="3222504" cy="37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상단 </a:t>
            </a:r>
            <a:r>
              <a:rPr lang="ko-KR" altLang="en-US" dirty="0" err="1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7740" y="1563423"/>
            <a:ext cx="1329813" cy="370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7739" y="2628094"/>
            <a:ext cx="6780587" cy="822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</a:t>
            </a:r>
            <a:r>
              <a:rPr lang="ko-KR" altLang="en-US" dirty="0" err="1">
                <a:solidFill>
                  <a:schemeClr val="tx1"/>
                </a:solidFill>
              </a:rPr>
              <a:t>베너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7740" y="3524206"/>
            <a:ext cx="6780587" cy="5302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베스트 상품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7740" y="4121886"/>
            <a:ext cx="6780587" cy="8749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 Product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0031" y="5147144"/>
            <a:ext cx="7038925" cy="9791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0031" y="1167394"/>
            <a:ext cx="1288974" cy="3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0031" y="5147144"/>
            <a:ext cx="1288974" cy="3165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0031" y="2222585"/>
            <a:ext cx="7038925" cy="28511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2222397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5" name="타원 4"/>
          <p:cNvSpPr/>
          <p:nvPr/>
        </p:nvSpPr>
        <p:spPr>
          <a:xfrm>
            <a:off x="298007" y="1143433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308088" y="2214047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308088" y="5131799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374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17248"/>
              </p:ext>
            </p:extLst>
          </p:nvPr>
        </p:nvGraphicFramePr>
        <p:xfrm>
          <a:off x="7744968" y="1167394"/>
          <a:ext cx="3909886" cy="435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loginForm.jps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로그아웃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 클릭 시 화면 출력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- </a:t>
                      </a:r>
                      <a:r>
                        <a:rPr lang="ko-KR" altLang="en-US" sz="1200" dirty="0"/>
                        <a:t>회원 정보 조회하여 아이디와 비밀번호가 일치할 경우 로그인 상태로 전환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- </a:t>
                      </a:r>
                      <a:r>
                        <a:rPr lang="ko-KR" altLang="en-US" sz="1200" dirty="0"/>
                        <a:t>탈퇴한 회원 정보 조회하여 </a:t>
                      </a:r>
                      <a:r>
                        <a:rPr lang="en-US" altLang="ko-KR" sz="1200" dirty="0" err="1"/>
                        <a:t>alret</a:t>
                      </a:r>
                      <a:r>
                        <a:rPr lang="ko-KR" altLang="en-US" sz="1200" dirty="0"/>
                        <a:t> 출력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입력된 아이디와 비밀번호 정보를 통해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로그인 계정 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아이디와 비밀번호가 일치할 경우 로그인 상태로 전환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일치하지 않을 경우 </a:t>
                      </a:r>
                      <a:r>
                        <a:rPr lang="en-US" altLang="ko-KR" sz="1200" dirty="0" err="1"/>
                        <a:t>alret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창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약관동의 페이지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join.jsp</a:t>
                      </a:r>
                      <a:r>
                        <a:rPr lang="ko-KR" altLang="en-US" sz="120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dirty="0"/>
                        <a:t>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53558" y="2940959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 입력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53558" y="3438264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 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53558" y="4553258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회원가입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53558" y="3894292"/>
            <a:ext cx="3120190" cy="555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 버튼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53558" y="2382087"/>
            <a:ext cx="3120190" cy="4227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28442" y="1781744"/>
            <a:ext cx="3974432" cy="37242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61534" y="3192825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타원 28"/>
          <p:cNvSpPr/>
          <p:nvPr/>
        </p:nvSpPr>
        <p:spPr>
          <a:xfrm>
            <a:off x="2361534" y="3994387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타원 29"/>
          <p:cNvSpPr/>
          <p:nvPr/>
        </p:nvSpPr>
        <p:spPr>
          <a:xfrm>
            <a:off x="2361534" y="4540221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836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031" y="1087955"/>
            <a:ext cx="1116482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031" y="6199782"/>
            <a:ext cx="111648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부제목 2"/>
          <p:cNvSpPr txBox="1">
            <a:spLocks/>
          </p:cNvSpPr>
          <p:nvPr/>
        </p:nvSpPr>
        <p:spPr>
          <a:xfrm>
            <a:off x="7072829" y="6334699"/>
            <a:ext cx="4582025" cy="33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반려동물 사료 쇼핑몰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웹개발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90032" y="430622"/>
            <a:ext cx="765892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>
                <a:solidFill>
                  <a:schemeClr val="accent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779005" y="430622"/>
            <a:ext cx="9875850" cy="60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및 기능 설계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24469"/>
              </p:ext>
            </p:extLst>
          </p:nvPr>
        </p:nvGraphicFramePr>
        <p:xfrm>
          <a:off x="7744968" y="1167394"/>
          <a:ext cx="3909886" cy="435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6">
                  <a:extLst>
                    <a:ext uri="{9D8B030D-6E8A-4147-A177-3AD203B41FA5}">
                      <a16:colId xmlns:a16="http://schemas.microsoft.com/office/drawing/2014/main" val="655209331"/>
                    </a:ext>
                  </a:extLst>
                </a:gridCol>
                <a:gridCol w="3187510">
                  <a:extLst>
                    <a:ext uri="{9D8B030D-6E8A-4147-A177-3AD203B41FA5}">
                      <a16:colId xmlns:a16="http://schemas.microsoft.com/office/drawing/2014/main" val="2134808280"/>
                    </a:ext>
                  </a:extLst>
                </a:gridCol>
              </a:tblGrid>
              <a:tr h="401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join.jsp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5368"/>
                  </a:ext>
                </a:extLst>
              </a:tr>
              <a:tr h="38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약관동의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80598"/>
                  </a:ext>
                </a:extLst>
              </a:tr>
              <a:tr h="3807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05557"/>
                  </a:ext>
                </a:extLst>
              </a:tr>
              <a:tr h="136353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약관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과 약관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baseline="0" dirty="0"/>
                        <a:t>는 필수 요건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둘 중 하나의 약관이라도 체크되어 있지 않다면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회원가입 불가능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268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 약관 </a:t>
                      </a:r>
                      <a:r>
                        <a:rPr lang="en-US" altLang="ko-KR" sz="1200" dirty="0"/>
                        <a:t>1 , </a:t>
                      </a:r>
                      <a:r>
                        <a:rPr lang="ko-KR" altLang="en-US" sz="1200" dirty="0"/>
                        <a:t>약관 </a:t>
                      </a: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모두 동시에 </a:t>
                      </a:r>
                      <a:r>
                        <a:rPr lang="ko-KR" altLang="en-US" sz="1200" dirty="0" err="1"/>
                        <a:t>체킹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69800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</a:t>
                      </a:r>
                      <a:r>
                        <a:rPr lang="ko-KR" altLang="en-US" sz="1200" dirty="0" err="1"/>
                        <a:t>약관별</a:t>
                      </a:r>
                      <a:r>
                        <a:rPr lang="ko-KR" altLang="en-US" sz="1200" dirty="0"/>
                        <a:t> 체크 가능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클릭 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baseline="0" dirty="0"/>
                        <a:t> 약관 세부내용 화면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1781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확인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회원정보 입력 페이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memberForm.jsp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/>
                        <a:t>이동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취소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로그인 페이지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loginForm.jps</a:t>
                      </a:r>
                      <a:r>
                        <a:rPr lang="ko-KR" altLang="en-US" sz="1200" dirty="0"/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2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90031" y="1222870"/>
            <a:ext cx="7038925" cy="4841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031" y="1241191"/>
            <a:ext cx="1288974" cy="3165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28442" y="1781744"/>
            <a:ext cx="3974432" cy="37242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684" y="2601131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전체 동의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41684" y="3098436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약관 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1684" y="3615259"/>
            <a:ext cx="3120190" cy="352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약관 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76481" y="4130879"/>
            <a:ext cx="1282171" cy="555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37097" y="4130879"/>
            <a:ext cx="1282171" cy="555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361534" y="257475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1" name="타원 30"/>
          <p:cNvSpPr/>
          <p:nvPr/>
        </p:nvSpPr>
        <p:spPr>
          <a:xfrm>
            <a:off x="2361534" y="3326263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타원 32"/>
          <p:cNvSpPr/>
          <p:nvPr/>
        </p:nvSpPr>
        <p:spPr>
          <a:xfrm>
            <a:off x="2361534" y="4216718"/>
            <a:ext cx="384048" cy="384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183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2775</Words>
  <Application>Microsoft Office PowerPoint</Application>
  <PresentationFormat>와이드스크린</PresentationFormat>
  <Paragraphs>1022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경기천년바탕 Bold</vt:lpstr>
      <vt:lpstr>경기천년제목 Light</vt:lpstr>
      <vt:lpstr>경기천년제목 Medium</vt:lpstr>
      <vt:lpstr>경기천년제목V Bold</vt:lpstr>
      <vt:lpstr>맑은 고딕</vt:lpstr>
      <vt:lpstr>Arial</vt:lpstr>
      <vt:lpstr>Office 테마</vt:lpstr>
      <vt:lpstr>밥멍냥  사료(밥) + 강아지(멍) + 고양이(냥) Spring Framework 쇼핑몰 웹개발 포트폴리오 Ver 1.0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 도현</cp:lastModifiedBy>
  <cp:revision>65</cp:revision>
  <dcterms:created xsi:type="dcterms:W3CDTF">2023-07-21T01:56:14Z</dcterms:created>
  <dcterms:modified xsi:type="dcterms:W3CDTF">2023-07-26T07:06:36Z</dcterms:modified>
</cp:coreProperties>
</file>