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4" r:id="rId1"/>
  </p:sldMasterIdLst>
  <p:notesMasterIdLst>
    <p:notesMasterId r:id="rId30"/>
  </p:notesMasterIdLst>
  <p:handoutMasterIdLst>
    <p:handoutMasterId r:id="rId31"/>
  </p:handoutMasterIdLst>
  <p:sldIdLst>
    <p:sldId id="318" r:id="rId2"/>
    <p:sldId id="319" r:id="rId3"/>
    <p:sldId id="360" r:id="rId4"/>
    <p:sldId id="352" r:id="rId5"/>
    <p:sldId id="322" r:id="rId6"/>
    <p:sldId id="323" r:id="rId7"/>
    <p:sldId id="324" r:id="rId8"/>
    <p:sldId id="326" r:id="rId9"/>
    <p:sldId id="327" r:id="rId10"/>
    <p:sldId id="328" r:id="rId11"/>
    <p:sldId id="353" r:id="rId12"/>
    <p:sldId id="354" r:id="rId13"/>
    <p:sldId id="332" r:id="rId14"/>
    <p:sldId id="355" r:id="rId15"/>
    <p:sldId id="356" r:id="rId16"/>
    <p:sldId id="336" r:id="rId17"/>
    <p:sldId id="357" r:id="rId18"/>
    <p:sldId id="338" r:id="rId19"/>
    <p:sldId id="340" r:id="rId20"/>
    <p:sldId id="342" r:id="rId21"/>
    <p:sldId id="343" r:id="rId22"/>
    <p:sldId id="344" r:id="rId23"/>
    <p:sldId id="361" r:id="rId24"/>
    <p:sldId id="347" r:id="rId25"/>
    <p:sldId id="348" r:id="rId26"/>
    <p:sldId id="359" r:id="rId27"/>
    <p:sldId id="350" r:id="rId28"/>
    <p:sldId id="351" r:id="rId29"/>
  </p:sldIdLst>
  <p:sldSz cx="9144000" cy="6858000" type="letter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5pPr>
    <a:lvl6pPr marL="2286000" algn="l" defTabSz="457200" rtl="0" eaLnBrk="1" latinLnBrk="0" hangingPunct="1"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6pPr>
    <a:lvl7pPr marL="2743200" algn="l" defTabSz="457200" rtl="0" eaLnBrk="1" latinLnBrk="0" hangingPunct="1"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7pPr>
    <a:lvl8pPr marL="3200400" algn="l" defTabSz="457200" rtl="0" eaLnBrk="1" latinLnBrk="0" hangingPunct="1"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8pPr>
    <a:lvl9pPr marL="3657600" algn="l" defTabSz="457200" rtl="0" eaLnBrk="1" latinLnBrk="0" hangingPunct="1">
      <a:defRPr sz="4000" kern="1200">
        <a:solidFill>
          <a:srgbClr val="AE2B21"/>
        </a:solidFill>
        <a:latin typeface="Tahoma" pitchFamily="-65" charset="0"/>
        <a:ea typeface="ヒラギノ角ゴ Pro W3" pitchFamily="-65" charset="-128"/>
        <a:cs typeface="ヒラギノ角ゴ Pro W3" pitchFamily="-6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800080"/>
    <a:srgbClr val="CCFF66"/>
    <a:srgbClr val="61765E"/>
    <a:srgbClr val="5B5748"/>
    <a:srgbClr val="808080"/>
    <a:srgbClr val="83060C"/>
    <a:srgbClr val="5E6F5B"/>
    <a:srgbClr val="7D8077"/>
    <a:srgbClr val="565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9" autoAdjust="0"/>
    <p:restoredTop sz="94617" autoAdjust="0"/>
  </p:normalViewPr>
  <p:slideViewPr>
    <p:cSldViewPr>
      <p:cViewPr varScale="1">
        <p:scale>
          <a:sx n="84" d="100"/>
          <a:sy n="84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8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9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0EF9D739-DB96-BC46-A449-C08C87F8A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E3791B8C-22D8-CC4E-AEAF-5A352ECD9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2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058BF-3E60-0F49-AC6D-E7AAC8D11A4C}" type="slidenum">
              <a:rPr lang="en-US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</a:t>
            </a:fld>
            <a:endParaRPr lang="en-US" dirty="0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122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95943-3EDE-434A-9DE5-65BADF8C9D05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12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F6C4A-A397-204E-8673-317A2D30C0B4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13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8848B-6A70-9744-9FA5-B79181BA9053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15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EAD310-495C-B440-AE8F-44703E5A0385}" type="slidenum">
              <a:rPr lang="en-US"/>
              <a:pPr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708C6-3577-4C4C-B7A2-7D4337A5D6EE}" type="slidenum">
              <a:rPr lang="en-US"/>
              <a:pPr/>
              <a:t>19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DE9E6-34D2-E54F-A000-D81E049F4273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20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8DE9E6-34D2-E54F-A000-D81E049F4273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21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0C694-9F6D-3348-9755-C5424D53DB7F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22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E072C-4E9D-3142-B7F3-E9990AC58CB0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26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66738A-1875-074C-991C-C689F670E42F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27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2B1E4-503D-EA4F-B4C2-26AB19E94C00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4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D542D-8A26-C446-B081-31046D3B2158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28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72CBB-5DE5-9C45-AB7A-CDCFB183C348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5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FF99C-08A9-AF42-A014-D9DB0310596F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6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E1BC1-AA12-ED4F-B304-F245CCB17B53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7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448C9-D794-9E4F-BFFD-BE257CBF7E40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8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65F23-75AA-4D4E-875E-8BA4498884F0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9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E9647-0D22-264D-8462-6B94AAA3BC2B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10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95943-3EDE-434A-9DE5-65BADF8C9D05}" type="slidenum">
              <a:rPr lang="en-AU">
                <a:latin typeface="Tahoma" pitchFamily="-65" charset="0"/>
                <a:ea typeface="ヒラギノ角ゴ Pro W3" pitchFamily="-65" charset="-128"/>
                <a:cs typeface="ヒラギノ角ゴ Pro W3" pitchFamily="-65" charset="-128"/>
              </a:rPr>
              <a:pPr/>
              <a:t>11</a:t>
            </a:fld>
            <a:endParaRPr lang="en-AU">
              <a:latin typeface="Tahoma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Gill Sans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22460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0400" rtlCol="0" anchor="b" anchorCtr="0"/>
          <a:lstStyle/>
          <a:p>
            <a:pPr algn="r"/>
            <a:r>
              <a:rPr lang="en-AU" sz="7200" b="1" i="0" dirty="0"/>
              <a:t>5</a:t>
            </a:r>
            <a:endParaRPr sz="7200" b="1" i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193265" y="2492896"/>
            <a:ext cx="5644281" cy="2736304"/>
          </a:xfrm>
        </p:spPr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7418"/>
            <a:ext cx="3960440" cy="1381382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8" y="1844824"/>
            <a:ext cx="3970785" cy="4104456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1"/>
            <a:ext cx="4096512" cy="50306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9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733800"/>
            <a:ext cx="7924800" cy="2503512"/>
          </a:xfrm>
        </p:spPr>
        <p:txBody>
          <a:bodyPr/>
          <a:lstStyle>
            <a:lvl1pPr marL="1588" indent="-1588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GB" noProof="0" dirty="0"/>
          </a:p>
        </p:txBody>
      </p:sp>
      <p:sp>
        <p:nvSpPr>
          <p:cNvPr id="7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13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114800" y="1676400"/>
            <a:ext cx="4648200" cy="4572000"/>
          </a:xfrm>
        </p:spPr>
        <p:txBody>
          <a:bodyPr/>
          <a:lstStyle>
            <a:lvl1pPr marL="261938" indent="-225425">
              <a:defRPr sz="2400"/>
            </a:lvl1pPr>
            <a:lvl2pPr marL="538163" indent="-276225">
              <a:defRPr sz="2200"/>
            </a:lvl2pPr>
            <a:lvl3pPr marL="800100" indent="-261938">
              <a:defRPr sz="2000"/>
            </a:lvl3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 dirty="0"/>
          </a:p>
        </p:txBody>
      </p:sp>
      <p:sp>
        <p:nvSpPr>
          <p:cNvPr id="7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17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91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3810000"/>
            <a:ext cx="77724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24000"/>
            <a:ext cx="77724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91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08911" cy="4785395"/>
          </a:xfrm>
        </p:spPr>
        <p:txBody>
          <a:bodyPr/>
          <a:lstStyle>
            <a:lvl1pPr>
              <a:buClr>
                <a:srgbClr val="800080"/>
              </a:buClr>
              <a:defRPr/>
            </a:lvl1pPr>
            <a:lvl2pPr>
              <a:buClr>
                <a:srgbClr val="008080"/>
              </a:buClr>
              <a:defRPr/>
            </a:lvl2pPr>
            <a:lvl3pPr>
              <a:buClr>
                <a:srgbClr val="FF6600"/>
              </a:buClr>
              <a:defRPr/>
            </a:lvl3pPr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00808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00808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9" y="1412776"/>
            <a:ext cx="4392488" cy="471338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32040" y="1412776"/>
            <a:ext cx="3816424" cy="468052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4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7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11960" y="1379909"/>
            <a:ext cx="4392488" cy="471338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97072" y="1360821"/>
            <a:ext cx="3816424" cy="468052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00808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74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113040"/>
          </a:xfrm>
          <a:prstGeom prst="rect">
            <a:avLst/>
          </a:prstGeom>
          <a:solidFill>
            <a:srgbClr val="5B5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8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784" y="1556792"/>
            <a:ext cx="3750183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+mj-lt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84" y="2192071"/>
            <a:ext cx="3750183" cy="3436751"/>
          </a:xfrm>
        </p:spPr>
        <p:txBody>
          <a:bodyPr>
            <a:normAutofit/>
          </a:bodyPr>
          <a:lstStyle>
            <a:lvl1pPr>
              <a:defRPr sz="1800">
                <a:latin typeface="Calibri"/>
                <a:cs typeface="Calibri"/>
              </a:defRPr>
            </a:lvl1pPr>
            <a:lvl2pPr>
              <a:defRPr sz="18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569585"/>
            <a:ext cx="3710176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  <a:latin typeface="+mj-lt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204864"/>
            <a:ext cx="3710176" cy="3436751"/>
          </a:xfrm>
        </p:spPr>
        <p:txBody>
          <a:bodyPr>
            <a:normAutofit/>
          </a:bodyPr>
          <a:lstStyle>
            <a:lvl1pPr>
              <a:defRPr sz="1800">
                <a:latin typeface="Calibri"/>
                <a:cs typeface="Calibri"/>
              </a:defRPr>
            </a:lvl1pPr>
            <a:lvl2pPr>
              <a:defRPr sz="1800">
                <a:latin typeface="Calibri"/>
                <a:cs typeface="Calibri"/>
              </a:defRPr>
            </a:lvl2pPr>
            <a:lvl3pPr>
              <a:defRPr sz="18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5871" y="0"/>
            <a:ext cx="7588497" cy="1143000"/>
          </a:xfrm>
        </p:spPr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00808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op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395536" y="3356992"/>
            <a:ext cx="8208912" cy="2736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5871" y="0"/>
            <a:ext cx="7588497" cy="1143000"/>
          </a:xfrm>
        </p:spPr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00808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95536" y="1412874"/>
            <a:ext cx="8208912" cy="172809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10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323528" y="1412776"/>
            <a:ext cx="8208912" cy="2736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5871" y="0"/>
            <a:ext cx="7588497" cy="1143000"/>
          </a:xfrm>
        </p:spPr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00808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317660" y="4437112"/>
            <a:ext cx="8208912" cy="1728094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AU"/>
              <a:t>Drag picture to placeholder or click icon to add</a:t>
            </a:r>
            <a:endParaRPr lang="en-US" dirty="0"/>
          </a:p>
        </p:txBody>
      </p:sp>
      <p:sp>
        <p:nvSpPr>
          <p:cNvPr id="10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75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5871" y="0"/>
            <a:ext cx="7588497" cy="1143000"/>
          </a:xfrm>
        </p:spPr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56376" y="116632"/>
            <a:ext cx="1069856" cy="93610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96752"/>
            <a:ext cx="9144000" cy="1588"/>
          </a:xfrm>
          <a:prstGeom prst="line">
            <a:avLst/>
          </a:prstGeom>
          <a:ln>
            <a:solidFill>
              <a:srgbClr val="00808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Slide Number Placeholder 2"/>
          <p:cNvSpPr txBox="1">
            <a:spLocks noGrp="1"/>
          </p:cNvSpPr>
          <p:nvPr userDrawn="1"/>
        </p:nvSpPr>
        <p:spPr bwMode="auto">
          <a:xfrm>
            <a:off x="6797675" y="6507163"/>
            <a:ext cx="2193925" cy="3508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zh-CN" sz="1000" dirty="0">
                <a:latin typeface="Times New Roman" charset="0"/>
                <a:ea typeface="宋体" charset="-122"/>
              </a:rPr>
              <a:t>5-</a:t>
            </a:r>
            <a:fld id="{904A1C09-83D9-4225-B389-16680B713356}" type="slidenum">
              <a:rPr lang="en-US" altLang="zh-CN" sz="1000" smtClean="0">
                <a:latin typeface="Times New Roman" charset="0"/>
                <a:ea typeface="宋体" charset="-122"/>
              </a:rPr>
              <a:pPr algn="r" eaLnBrk="1" hangingPunct="1">
                <a:defRPr/>
              </a:pPr>
              <a:t>‹#›</a:t>
            </a:fld>
            <a:endParaRPr lang="en-US" altLang="zh-CN" sz="1000" dirty="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871" y="0"/>
            <a:ext cx="758849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208911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7" r:id="rId3"/>
    <p:sldLayoutId id="2147483828" r:id="rId4"/>
    <p:sldLayoutId id="2147483809" r:id="rId5"/>
    <p:sldLayoutId id="2147483812" r:id="rId6"/>
    <p:sldLayoutId id="2147483813" r:id="rId7"/>
    <p:sldLayoutId id="2147483829" r:id="rId8"/>
    <p:sldLayoutId id="2147483816" r:id="rId9"/>
    <p:sldLayoutId id="2147483819" r:id="rId10"/>
    <p:sldLayoutId id="2147483834" r:id="rId11"/>
    <p:sldLayoutId id="2147483835" r:id="rId12"/>
    <p:sldLayoutId id="2147483837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200" b="1" i="0" kern="1200">
          <a:solidFill>
            <a:srgbClr val="61765E"/>
          </a:solidFill>
          <a:latin typeface="+mj-lt"/>
          <a:ea typeface="+mj-ea"/>
          <a:cs typeface="Calibri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rgbClr val="800080"/>
        </a:buClr>
        <a:buSzPct val="100000"/>
        <a:buFont typeface="Wingdings 2" pitchFamily="18" charset="2"/>
        <a:buChar char="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008080"/>
        </a:buClr>
        <a:buSzPct val="100000"/>
        <a:buFont typeface="Wingdings 2" pitchFamily="18" charset="2"/>
        <a:buChar char="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rgbClr val="FF6600"/>
        </a:buClr>
        <a:buSzPct val="100000"/>
        <a:buFont typeface="Wingdings" charset="2"/>
        <a:buChar char="Ø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22527" y="2492896"/>
            <a:ext cx="3515019" cy="2736304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latin typeface="+mj-lt"/>
              </a:rPr>
              <a:t>Foundations of Employee Motivation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22526" y="6304002"/>
            <a:ext cx="38214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FF9933"/>
              </a:buClr>
              <a:buFont typeface="Wingdings" charset="2"/>
              <a:buChar char="Ø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9933"/>
              </a:buClr>
              <a:buFont typeface="Wingdings" charset="2"/>
              <a:buChar char="Ø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9933"/>
              </a:buClr>
              <a:buFont typeface="Wingdings" charset="2"/>
              <a:buChar char="Ø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1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Copyright © 2015 McGraw-Hill Education. All rights reserved. No reproduction or distribution without the prior written consent of McGraw-Hill Education.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5322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54764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Learned Needs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for achievement (</a:t>
            </a:r>
            <a:r>
              <a:rPr lang="en-US" dirty="0" err="1"/>
              <a:t>nAch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Want to accomplish reasonably challenging goals</a:t>
            </a:r>
          </a:p>
          <a:p>
            <a:pPr lvl="1"/>
            <a:r>
              <a:rPr lang="en-US" dirty="0"/>
              <a:t>Desire clear feedback, moderate risk tasks</a:t>
            </a:r>
          </a:p>
          <a:p>
            <a:r>
              <a:rPr lang="en-US" dirty="0"/>
              <a:t>Need for affiliation (</a:t>
            </a:r>
            <a:r>
              <a:rPr lang="en-US" dirty="0" err="1"/>
              <a:t>nAff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Seek approval from others, conform to others’ wishes, avoid conflict</a:t>
            </a:r>
          </a:p>
          <a:p>
            <a:pPr lvl="1"/>
            <a:r>
              <a:rPr lang="en-US" dirty="0"/>
              <a:t>Effective decision makers have low </a:t>
            </a:r>
            <a:r>
              <a:rPr lang="en-US" dirty="0" err="1"/>
              <a:t>nAff</a:t>
            </a:r>
            <a:endParaRPr lang="en-US" dirty="0"/>
          </a:p>
          <a:p>
            <a:r>
              <a:rPr lang="en-US" dirty="0"/>
              <a:t>Need for power (</a:t>
            </a:r>
            <a:r>
              <a:rPr lang="en-US" dirty="0" err="1"/>
              <a:t>nPow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Desire to control one’s environment</a:t>
            </a:r>
          </a:p>
          <a:p>
            <a:pPr lvl="1"/>
            <a:r>
              <a:rPr lang="en-US" dirty="0"/>
              <a:t>Personalized versus socialized power</a:t>
            </a:r>
          </a:p>
        </p:txBody>
      </p:sp>
    </p:spTree>
    <p:extLst>
      <p:ext uri="{BB962C8B-B14F-4D97-AF65-F5344CB8AC3E}">
        <p14:creationId xmlns:p14="http://schemas.microsoft.com/office/powerpoint/2010/main" val="262691537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sz="half" idx="13"/>
          </p:nvPr>
        </p:nvSpPr>
        <p:spPr>
          <a:xfrm>
            <a:off x="323528" y="1412776"/>
            <a:ext cx="8208912" cy="2016224"/>
          </a:xfrm>
        </p:spPr>
        <p:txBody>
          <a:bodyPr numCol="2" spcCol="36000">
            <a:normAutofit/>
          </a:bodyPr>
          <a:lstStyle/>
          <a:p>
            <a:r>
              <a:rPr lang="en-AU" b="1" dirty="0"/>
              <a:t>Drive to acquire</a:t>
            </a:r>
            <a:r>
              <a:rPr lang="en-AU" dirty="0"/>
              <a:t>: seek, acquire, control, retain objects or experiences</a:t>
            </a:r>
          </a:p>
          <a:p>
            <a:r>
              <a:rPr lang="en-AU" b="1" dirty="0"/>
              <a:t>Drive to bond</a:t>
            </a:r>
            <a:r>
              <a:rPr lang="en-AU" dirty="0"/>
              <a:t>: form social relationships and develop mutual caring commitments with others</a:t>
            </a:r>
          </a:p>
          <a:p>
            <a:r>
              <a:rPr lang="en-AU" b="1" dirty="0"/>
              <a:t>Drive to comprehend</a:t>
            </a:r>
            <a:r>
              <a:rPr lang="en-AU" dirty="0"/>
              <a:t>: satisfy our curiosity, know and understand ourselves and the environment </a:t>
            </a:r>
          </a:p>
          <a:p>
            <a:r>
              <a:rPr lang="en-AU" b="1" dirty="0"/>
              <a:t>Drive to defend</a:t>
            </a:r>
            <a:r>
              <a:rPr lang="en-AU" dirty="0"/>
              <a:t>: protect ourselves physically and socially 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Drive Theory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58416" y="3645024"/>
            <a:ext cx="7169968" cy="2381250"/>
            <a:chOff x="827584" y="4000078"/>
            <a:chExt cx="7169968" cy="2381250"/>
          </a:xfrm>
        </p:grpSpPr>
        <p:sp>
          <p:nvSpPr>
            <p:cNvPr id="45060" name="Rectangle 7"/>
            <p:cNvSpPr>
              <a:spLocks noChangeArrowheads="1"/>
            </p:cNvSpPr>
            <p:nvPr/>
          </p:nvSpPr>
          <p:spPr bwMode="auto">
            <a:xfrm>
              <a:off x="827584" y="4027374"/>
              <a:ext cx="1634620" cy="533400"/>
            </a:xfrm>
            <a:prstGeom prst="rect">
              <a:avLst/>
            </a:prstGeom>
            <a:solidFill>
              <a:srgbClr val="4F664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>
                  <a:solidFill>
                    <a:srgbClr val="ECE8E5"/>
                  </a:solidFill>
                  <a:latin typeface="Arial" pitchFamily="-65" charset="0"/>
                </a:rPr>
                <a:t>Drive to Acquire</a:t>
              </a:r>
            </a:p>
          </p:txBody>
        </p:sp>
        <p:sp>
          <p:nvSpPr>
            <p:cNvPr id="45061" name="AutoShape 8"/>
            <p:cNvSpPr>
              <a:spLocks noChangeArrowheads="1"/>
            </p:cNvSpPr>
            <p:nvPr/>
          </p:nvSpPr>
          <p:spPr bwMode="auto">
            <a:xfrm>
              <a:off x="2678832" y="4000078"/>
              <a:ext cx="1219200" cy="685800"/>
            </a:xfrm>
            <a:prstGeom prst="downArrow">
              <a:avLst>
                <a:gd name="adj1" fmla="val 74722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rIns="18288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ECE8E5"/>
                  </a:solidFill>
                  <a:latin typeface="Arial" pitchFamily="-65" charset="0"/>
                </a:rPr>
                <a:t>Social norms</a:t>
              </a:r>
            </a:p>
          </p:txBody>
        </p:sp>
        <p:sp>
          <p:nvSpPr>
            <p:cNvPr id="45062" name="Rectangle 10"/>
            <p:cNvSpPr>
              <a:spLocks noChangeArrowheads="1"/>
            </p:cNvSpPr>
            <p:nvPr/>
          </p:nvSpPr>
          <p:spPr bwMode="auto">
            <a:xfrm>
              <a:off x="827584" y="4628728"/>
              <a:ext cx="1622648" cy="533400"/>
            </a:xfrm>
            <a:prstGeom prst="rect">
              <a:avLst/>
            </a:prstGeom>
            <a:solidFill>
              <a:srgbClr val="872B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>
                  <a:solidFill>
                    <a:srgbClr val="ECE8E5"/>
                  </a:solidFill>
                  <a:latin typeface="Arial" pitchFamily="-65" charset="0"/>
                </a:rPr>
                <a:t>Drive to Bond</a:t>
              </a:r>
            </a:p>
          </p:txBody>
        </p:sp>
        <p:sp>
          <p:nvSpPr>
            <p:cNvPr id="45063" name="Rectangle 11"/>
            <p:cNvSpPr>
              <a:spLocks noChangeArrowheads="1"/>
            </p:cNvSpPr>
            <p:nvPr/>
          </p:nvSpPr>
          <p:spPr bwMode="auto">
            <a:xfrm>
              <a:off x="827584" y="5238328"/>
              <a:ext cx="1622648" cy="533400"/>
            </a:xfrm>
            <a:prstGeom prst="rect">
              <a:avLst/>
            </a:prstGeom>
            <a:solidFill>
              <a:srgbClr val="5933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Comprehend</a:t>
              </a:r>
            </a:p>
          </p:txBody>
        </p:sp>
        <p:sp>
          <p:nvSpPr>
            <p:cNvPr id="45064" name="Rectangle 12"/>
            <p:cNvSpPr>
              <a:spLocks noChangeArrowheads="1"/>
            </p:cNvSpPr>
            <p:nvPr/>
          </p:nvSpPr>
          <p:spPr bwMode="auto">
            <a:xfrm>
              <a:off x="827584" y="5847928"/>
              <a:ext cx="1622648" cy="533400"/>
            </a:xfrm>
            <a:prstGeom prst="rect">
              <a:avLst/>
            </a:prstGeom>
            <a:solidFill>
              <a:srgbClr val="2C2C2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>
                  <a:solidFill>
                    <a:srgbClr val="ECE8E5"/>
                  </a:solidFill>
                  <a:latin typeface="Arial" pitchFamily="-65" charset="0"/>
                </a:rPr>
                <a:t>Drive to Defend</a:t>
              </a:r>
            </a:p>
          </p:txBody>
        </p:sp>
        <p:sp>
          <p:nvSpPr>
            <p:cNvPr id="45065" name="AutoShape 14"/>
            <p:cNvSpPr>
              <a:spLocks noChangeArrowheads="1"/>
            </p:cNvSpPr>
            <p:nvPr/>
          </p:nvSpPr>
          <p:spPr bwMode="auto">
            <a:xfrm>
              <a:off x="3898032" y="4000078"/>
              <a:ext cx="1219200" cy="685800"/>
            </a:xfrm>
            <a:prstGeom prst="downArrow">
              <a:avLst>
                <a:gd name="adj1" fmla="val 74722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rIns="7200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ECE8E5"/>
                  </a:solidFill>
                  <a:latin typeface="Arial" pitchFamily="-65" charset="0"/>
                </a:rPr>
                <a:t>Personal values</a:t>
              </a:r>
            </a:p>
          </p:txBody>
        </p:sp>
        <p:sp>
          <p:nvSpPr>
            <p:cNvPr id="45066" name="AutoShape 15"/>
            <p:cNvSpPr>
              <a:spLocks noChangeArrowheads="1"/>
            </p:cNvSpPr>
            <p:nvPr/>
          </p:nvSpPr>
          <p:spPr bwMode="auto">
            <a:xfrm>
              <a:off x="5117232" y="4000078"/>
              <a:ext cx="1219200" cy="685800"/>
            </a:xfrm>
            <a:prstGeom prst="downArrow">
              <a:avLst>
                <a:gd name="adj1" fmla="val 71991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ECE8E5"/>
                  </a:solidFill>
                  <a:latin typeface="Arial" pitchFamily="-65" charset="0"/>
                </a:rPr>
                <a:t>Past experience</a:t>
              </a:r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3059832" y="4704928"/>
              <a:ext cx="2895600" cy="990600"/>
            </a:xfrm>
            <a:prstGeom prst="rect">
              <a:avLst/>
            </a:prstGeom>
            <a:solidFill>
              <a:srgbClr val="2F4F77"/>
            </a:solidFill>
            <a:ln w="9525">
              <a:solidFill>
                <a:srgbClr val="314F7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Mental skill set resolves competing drive demands</a:t>
              </a:r>
            </a:p>
          </p:txBody>
        </p:sp>
        <p:sp>
          <p:nvSpPr>
            <p:cNvPr id="112657" name="AutoShape 17"/>
            <p:cNvSpPr>
              <a:spLocks noChangeArrowheads="1"/>
            </p:cNvSpPr>
            <p:nvPr/>
          </p:nvSpPr>
          <p:spPr bwMode="auto">
            <a:xfrm>
              <a:off x="5940152" y="4776936"/>
              <a:ext cx="2057400" cy="838200"/>
            </a:xfrm>
            <a:prstGeom prst="rightArrow">
              <a:avLst>
                <a:gd name="adj1" fmla="val 67046"/>
                <a:gd name="adj2" fmla="val 59807"/>
              </a:avLst>
            </a:prstGeom>
            <a:gradFill rotWithShape="0">
              <a:gsLst>
                <a:gs pos="0">
                  <a:srgbClr val="2F4F77"/>
                </a:gs>
                <a:gs pos="100000">
                  <a:srgbClr val="9E8BAE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Goal-directed</a:t>
              </a:r>
              <a:b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choice and effort</a:t>
              </a:r>
            </a:p>
          </p:txBody>
        </p:sp>
        <p:sp>
          <p:nvSpPr>
            <p:cNvPr id="45069" name="Line 20"/>
            <p:cNvSpPr>
              <a:spLocks noChangeShapeType="1"/>
            </p:cNvSpPr>
            <p:nvPr/>
          </p:nvSpPr>
          <p:spPr bwMode="auto">
            <a:xfrm>
              <a:off x="2462204" y="4408374"/>
              <a:ext cx="609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0" name="Line 21"/>
            <p:cNvSpPr>
              <a:spLocks noChangeShapeType="1"/>
            </p:cNvSpPr>
            <p:nvPr/>
          </p:nvSpPr>
          <p:spPr bwMode="auto">
            <a:xfrm flipV="1">
              <a:off x="2450232" y="5466928"/>
              <a:ext cx="609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1" name="Line 22"/>
            <p:cNvSpPr>
              <a:spLocks noChangeShapeType="1"/>
            </p:cNvSpPr>
            <p:nvPr/>
          </p:nvSpPr>
          <p:spPr bwMode="auto">
            <a:xfrm flipV="1">
              <a:off x="2450232" y="5238328"/>
              <a:ext cx="6096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2" name="Line 23"/>
            <p:cNvSpPr>
              <a:spLocks noChangeShapeType="1"/>
            </p:cNvSpPr>
            <p:nvPr/>
          </p:nvSpPr>
          <p:spPr bwMode="auto">
            <a:xfrm>
              <a:off x="2450232" y="4857328"/>
              <a:ext cx="6096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96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5"/>
          <p:cNvSpPr>
            <a:spLocks noGrp="1" noChangeArrowheads="1"/>
          </p:cNvSpPr>
          <p:nvPr>
            <p:ph sz="half" idx="13"/>
          </p:nvPr>
        </p:nvSpPr>
        <p:spPr>
          <a:xfrm>
            <a:off x="323528" y="1412776"/>
            <a:ext cx="8208912" cy="2160240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Four drives determine which emotions are automatically tagged to incoming sensory information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Emotions are usually nonconscious, but become conscious experiences when sufficiently strong or conflict with each other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Mental skill set relies on social norms, personal values, and experience to transform drive-based emotions into goal-directed choice and effort</a:t>
            </a:r>
            <a:r>
              <a:rPr lang="en-AU" dirty="0"/>
              <a:t>. 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Four Drives Motivate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858416" y="3645024"/>
            <a:ext cx="7169968" cy="2381250"/>
            <a:chOff x="827584" y="4000078"/>
            <a:chExt cx="7169968" cy="2381250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827584" y="4027374"/>
              <a:ext cx="1634620" cy="533400"/>
            </a:xfrm>
            <a:prstGeom prst="rect">
              <a:avLst/>
            </a:prstGeom>
            <a:solidFill>
              <a:srgbClr val="4F664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>
                  <a:solidFill>
                    <a:srgbClr val="ECE8E5"/>
                  </a:solidFill>
                  <a:latin typeface="Arial" pitchFamily="-65" charset="0"/>
                </a:rPr>
                <a:t>Drive to Acquire</a:t>
              </a:r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auto">
            <a:xfrm>
              <a:off x="2678832" y="4000078"/>
              <a:ext cx="1219200" cy="685800"/>
            </a:xfrm>
            <a:prstGeom prst="downArrow">
              <a:avLst>
                <a:gd name="adj1" fmla="val 74722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rIns="18288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ECE8E5"/>
                  </a:solidFill>
                  <a:latin typeface="Arial" pitchFamily="-65" charset="0"/>
                </a:rPr>
                <a:t>Social norms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827584" y="4628728"/>
              <a:ext cx="1622648" cy="533400"/>
            </a:xfrm>
            <a:prstGeom prst="rect">
              <a:avLst/>
            </a:prstGeom>
            <a:solidFill>
              <a:srgbClr val="872B5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>
                  <a:solidFill>
                    <a:srgbClr val="ECE8E5"/>
                  </a:solidFill>
                  <a:latin typeface="Arial" pitchFamily="-65" charset="0"/>
                </a:rPr>
                <a:t>Drive to Bond</a:t>
              </a: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827584" y="5238328"/>
              <a:ext cx="1622648" cy="533400"/>
            </a:xfrm>
            <a:prstGeom prst="rect">
              <a:avLst/>
            </a:prstGeom>
            <a:solidFill>
              <a:srgbClr val="59337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 dirty="0">
                  <a:solidFill>
                    <a:srgbClr val="ECE8E5"/>
                  </a:solidFill>
                  <a:latin typeface="Arial" pitchFamily="-65" charset="0"/>
                </a:rPr>
                <a:t>Drive to Comprehend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827584" y="5847928"/>
              <a:ext cx="1622648" cy="533400"/>
            </a:xfrm>
            <a:prstGeom prst="rect">
              <a:avLst/>
            </a:prstGeom>
            <a:solidFill>
              <a:srgbClr val="2C2C2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r>
                <a:rPr lang="en-US" sz="1400">
                  <a:solidFill>
                    <a:srgbClr val="ECE8E5"/>
                  </a:solidFill>
                  <a:latin typeface="Arial" pitchFamily="-65" charset="0"/>
                </a:rPr>
                <a:t>Drive to Defend</a:t>
              </a:r>
            </a:p>
          </p:txBody>
        </p:sp>
        <p:sp>
          <p:nvSpPr>
            <p:cNvPr id="33" name="AutoShape 14"/>
            <p:cNvSpPr>
              <a:spLocks noChangeArrowheads="1"/>
            </p:cNvSpPr>
            <p:nvPr/>
          </p:nvSpPr>
          <p:spPr bwMode="auto">
            <a:xfrm>
              <a:off x="3898032" y="4000078"/>
              <a:ext cx="1219200" cy="685800"/>
            </a:xfrm>
            <a:prstGeom prst="downArrow">
              <a:avLst>
                <a:gd name="adj1" fmla="val 74722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rIns="7200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ECE8E5"/>
                  </a:solidFill>
                  <a:latin typeface="Arial" pitchFamily="-65" charset="0"/>
                </a:rPr>
                <a:t>Personal values</a:t>
              </a:r>
            </a:p>
          </p:txBody>
        </p:sp>
        <p:sp>
          <p:nvSpPr>
            <p:cNvPr id="34" name="AutoShape 15"/>
            <p:cNvSpPr>
              <a:spLocks noChangeArrowheads="1"/>
            </p:cNvSpPr>
            <p:nvPr/>
          </p:nvSpPr>
          <p:spPr bwMode="auto">
            <a:xfrm>
              <a:off x="5117232" y="4000078"/>
              <a:ext cx="1219200" cy="685800"/>
            </a:xfrm>
            <a:prstGeom prst="downArrow">
              <a:avLst>
                <a:gd name="adj1" fmla="val 71991"/>
                <a:gd name="adj2" fmla="val 32407"/>
              </a:avLst>
            </a:prstGeom>
            <a:solidFill>
              <a:srgbClr val="2C3B4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>
              <a:prstTxWarp prst="textNoShape">
                <a:avLst/>
              </a:prstTxWarp>
            </a:bodyPr>
            <a:lstStyle/>
            <a:p>
              <a:r>
                <a:rPr lang="en-US" sz="1200">
                  <a:solidFill>
                    <a:srgbClr val="ECE8E5"/>
                  </a:solidFill>
                  <a:latin typeface="Arial" pitchFamily="-65" charset="0"/>
                </a:rPr>
                <a:t>Past experience</a:t>
              </a: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3059832" y="4704928"/>
              <a:ext cx="2895600" cy="990600"/>
            </a:xfrm>
            <a:prstGeom prst="rect">
              <a:avLst/>
            </a:prstGeom>
            <a:solidFill>
              <a:srgbClr val="2F4F77"/>
            </a:solidFill>
            <a:ln w="9525">
              <a:solidFill>
                <a:srgbClr val="314F7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400" dirty="0">
                  <a:solidFill>
                    <a:schemeClr val="bg1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Mental skill set resolves competing drive demands</a:t>
              </a:r>
            </a:p>
          </p:txBody>
        </p:sp>
        <p:sp>
          <p:nvSpPr>
            <p:cNvPr id="36" name="AutoShape 17"/>
            <p:cNvSpPr>
              <a:spLocks noChangeArrowheads="1"/>
            </p:cNvSpPr>
            <p:nvPr/>
          </p:nvSpPr>
          <p:spPr bwMode="auto">
            <a:xfrm>
              <a:off x="5940152" y="4776936"/>
              <a:ext cx="2057400" cy="838200"/>
            </a:xfrm>
            <a:prstGeom prst="rightArrow">
              <a:avLst>
                <a:gd name="adj1" fmla="val 67046"/>
                <a:gd name="adj2" fmla="val 59807"/>
              </a:avLst>
            </a:prstGeom>
            <a:gradFill rotWithShape="0">
              <a:gsLst>
                <a:gs pos="0">
                  <a:srgbClr val="2F4F77"/>
                </a:gs>
                <a:gs pos="100000">
                  <a:srgbClr val="9E8BAE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274320" rIns="27432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Goal-directed</a:t>
              </a:r>
              <a:b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choice and effort</a:t>
              </a: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2462204" y="4408374"/>
              <a:ext cx="609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V="1">
              <a:off x="2450232" y="5466928"/>
              <a:ext cx="609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V="1">
              <a:off x="2450232" y="5238328"/>
              <a:ext cx="6096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2450232" y="4857328"/>
              <a:ext cx="6096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53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Four Drive Theory Implications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208911" cy="4497363"/>
          </a:xfrm>
        </p:spPr>
        <p:txBody>
          <a:bodyPr/>
          <a:lstStyle/>
          <a:p>
            <a:r>
              <a:rPr lang="en-US" dirty="0"/>
              <a:t>Provide a balanced opportunity for employees to fulfill all four drives</a:t>
            </a:r>
          </a:p>
          <a:p>
            <a:pPr lvl="1"/>
            <a:r>
              <a:rPr lang="en-US" dirty="0"/>
              <a:t>Employees continually seek fulfillment of drives</a:t>
            </a:r>
          </a:p>
          <a:p>
            <a:pPr lvl="1"/>
            <a:r>
              <a:rPr lang="en-US" dirty="0"/>
              <a:t>Keep fulfillment of all four drives in balance</a:t>
            </a:r>
          </a:p>
          <a:p>
            <a:pPr lvl="2"/>
            <a:r>
              <a:rPr lang="en-US" dirty="0"/>
              <a:t>Avoid conditions supporting one drive more than others</a:t>
            </a:r>
          </a:p>
        </p:txBody>
      </p:sp>
    </p:spTree>
    <p:extLst>
      <p:ext uri="{BB962C8B-B14F-4D97-AF65-F5344CB8AC3E}">
        <p14:creationId xmlns:p14="http://schemas.microsoft.com/office/powerpoint/2010/main" val="281283243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>
            <a:off x="2411760" y="4797152"/>
            <a:ext cx="1080120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 rot="10800000" flipH="1">
            <a:off x="5292080" y="4165326"/>
            <a:ext cx="1189360" cy="55981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6457900" y="3866182"/>
            <a:ext cx="1410891" cy="535781"/>
          </a:xfrm>
          <a:prstGeom prst="rect">
            <a:avLst/>
          </a:prstGeom>
          <a:solidFill>
            <a:srgbClr val="3E5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solidFill>
                  <a:srgbClr val="FFFFFF"/>
                </a:solidFill>
                <a:ea typeface="ＭＳ Ｐゴシック" charset="0"/>
                <a:cs typeface="Gill Sans" charset="0"/>
              </a:rPr>
              <a:t>Outcome 1</a:t>
            </a:r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6457900" y="4509120"/>
            <a:ext cx="1410891" cy="535781"/>
          </a:xfrm>
          <a:prstGeom prst="rect">
            <a:avLst/>
          </a:prstGeom>
          <a:solidFill>
            <a:srgbClr val="3E5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solidFill>
                  <a:srgbClr val="FFFFFF"/>
                </a:solidFill>
                <a:ea typeface="ＭＳ Ｐゴシック" charset="0"/>
                <a:cs typeface="Gill Sans" charset="0"/>
              </a:rPr>
              <a:t>Outcome 2</a:t>
            </a:r>
          </a:p>
        </p:txBody>
      </p:sp>
      <p:sp>
        <p:nvSpPr>
          <p:cNvPr id="15366" name="Rectangle 6"/>
          <p:cNvSpPr>
            <a:spLocks/>
          </p:cNvSpPr>
          <p:nvPr/>
        </p:nvSpPr>
        <p:spPr bwMode="auto">
          <a:xfrm>
            <a:off x="6457900" y="5152057"/>
            <a:ext cx="1410891" cy="535781"/>
          </a:xfrm>
          <a:prstGeom prst="rect">
            <a:avLst/>
          </a:prstGeom>
          <a:solidFill>
            <a:srgbClr val="3E5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700">
                <a:solidFill>
                  <a:srgbClr val="FFFFFF"/>
                </a:solidFill>
                <a:ea typeface="ＭＳ Ｐゴシック" charset="0"/>
                <a:cs typeface="Gill Sans" charset="0"/>
              </a:rPr>
              <a:t>Outcome 3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5292081" y="4777010"/>
            <a:ext cx="1181546" cy="2014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5292080" y="4869161"/>
            <a:ext cx="1196057" cy="51618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0" name="Rectangle 10"/>
          <p:cNvSpPr>
            <a:spLocks/>
          </p:cNvSpPr>
          <p:nvPr/>
        </p:nvSpPr>
        <p:spPr bwMode="auto">
          <a:xfrm>
            <a:off x="2127920" y="1928440"/>
            <a:ext cx="1651992" cy="312539"/>
          </a:xfrm>
          <a:prstGeom prst="rect">
            <a:avLst/>
          </a:prstGeom>
          <a:solidFill>
            <a:srgbClr val="4F4B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500">
                <a:solidFill>
                  <a:srgbClr val="FFFFFF"/>
                </a:solidFill>
                <a:latin typeface="Franklin Gothic Medium" charset="0"/>
                <a:ea typeface="ＭＳ Ｐゴシック" charset="0"/>
                <a:cs typeface="Franklin Gothic Medium" charset="0"/>
                <a:sym typeface="Franklin Gothic Medium" charset="0"/>
              </a:rPr>
              <a:t>E-to-P Expectancy</a:t>
            </a:r>
          </a:p>
        </p:txBody>
      </p:sp>
      <p:sp>
        <p:nvSpPr>
          <p:cNvPr id="15371" name="Rectangle 11"/>
          <p:cNvSpPr>
            <a:spLocks/>
          </p:cNvSpPr>
          <p:nvPr/>
        </p:nvSpPr>
        <p:spPr bwMode="auto">
          <a:xfrm>
            <a:off x="2127920" y="2240979"/>
            <a:ext cx="1651992" cy="910828"/>
          </a:xfrm>
          <a:prstGeom prst="rect">
            <a:avLst/>
          </a:prstGeom>
          <a:solidFill>
            <a:srgbClr val="E6DBB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72000" tIns="46800" rIns="36000" bIns="0"/>
          <a:lstStyle/>
          <a:p>
            <a:pPr algn="l"/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Probability a specific effort level will result in a specific level of performance </a:t>
            </a:r>
          </a:p>
        </p:txBody>
      </p:sp>
      <p:sp>
        <p:nvSpPr>
          <p:cNvPr id="15372" name="Rectangle 12"/>
          <p:cNvSpPr>
            <a:spLocks/>
          </p:cNvSpPr>
          <p:nvPr/>
        </p:nvSpPr>
        <p:spPr bwMode="auto">
          <a:xfrm>
            <a:off x="4720208" y="1892721"/>
            <a:ext cx="1651992" cy="312539"/>
          </a:xfrm>
          <a:prstGeom prst="rect">
            <a:avLst/>
          </a:prstGeom>
          <a:solidFill>
            <a:srgbClr val="4F4B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500">
                <a:solidFill>
                  <a:srgbClr val="FFFFFF"/>
                </a:solidFill>
                <a:latin typeface="Franklin Gothic Medium" charset="0"/>
                <a:ea typeface="ＭＳ Ｐゴシック" charset="0"/>
                <a:cs typeface="Franklin Gothic Medium" charset="0"/>
                <a:sym typeface="Franklin Gothic Medium" charset="0"/>
              </a:rPr>
              <a:t>P-to-O Expectancy</a:t>
            </a:r>
          </a:p>
        </p:txBody>
      </p:sp>
      <p:sp>
        <p:nvSpPr>
          <p:cNvPr id="15373" name="Rectangle 13"/>
          <p:cNvSpPr>
            <a:spLocks/>
          </p:cNvSpPr>
          <p:nvPr/>
        </p:nvSpPr>
        <p:spPr bwMode="auto">
          <a:xfrm>
            <a:off x="4720208" y="2205260"/>
            <a:ext cx="1651992" cy="910828"/>
          </a:xfrm>
          <a:prstGeom prst="rect">
            <a:avLst/>
          </a:prstGeom>
          <a:solidFill>
            <a:srgbClr val="E6DBB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72000" tIns="46800" rIns="36000" bIns="0"/>
          <a:lstStyle/>
          <a:p>
            <a:pPr algn="l"/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Probability a specific performance level will result in specific outcomes</a:t>
            </a:r>
          </a:p>
        </p:txBody>
      </p:sp>
      <p:sp>
        <p:nvSpPr>
          <p:cNvPr id="15374" name="AutoShape 14"/>
          <p:cNvSpPr>
            <a:spLocks/>
          </p:cNvSpPr>
          <p:nvPr/>
        </p:nvSpPr>
        <p:spPr bwMode="auto">
          <a:xfrm rot="5400000">
            <a:off x="2306513" y="3455417"/>
            <a:ext cx="1125141" cy="517922"/>
          </a:xfrm>
          <a:prstGeom prst="rightArrow">
            <a:avLst>
              <a:gd name="adj1" fmla="val 32000"/>
              <a:gd name="adj2" fmla="val 75864"/>
            </a:avLst>
          </a:prstGeom>
          <a:gradFill rotWithShape="0">
            <a:gsLst>
              <a:gs pos="0">
                <a:srgbClr val="1C2724"/>
              </a:gs>
              <a:gs pos="100000">
                <a:srgbClr val="E6DBB9"/>
              </a:gs>
            </a:gsLst>
            <a:lin ang="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5" name="AutoShape 15"/>
          <p:cNvSpPr>
            <a:spLocks/>
          </p:cNvSpPr>
          <p:nvPr/>
        </p:nvSpPr>
        <p:spPr bwMode="auto">
          <a:xfrm rot="5400000">
            <a:off x="4988099" y="3419698"/>
            <a:ext cx="1125141" cy="517922"/>
          </a:xfrm>
          <a:prstGeom prst="rightArrow">
            <a:avLst>
              <a:gd name="adj1" fmla="val 32000"/>
              <a:gd name="adj2" fmla="val 75864"/>
            </a:avLst>
          </a:prstGeom>
          <a:gradFill rotWithShape="0">
            <a:gsLst>
              <a:gs pos="0">
                <a:srgbClr val="1C2724"/>
              </a:gs>
              <a:gs pos="100000">
                <a:srgbClr val="E6DBB9"/>
              </a:gs>
            </a:gsLst>
            <a:lin ang="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76" name="Rectangle 16"/>
          <p:cNvSpPr>
            <a:spLocks/>
          </p:cNvSpPr>
          <p:nvPr/>
        </p:nvSpPr>
        <p:spPr bwMode="auto">
          <a:xfrm>
            <a:off x="7024464" y="1892721"/>
            <a:ext cx="1651992" cy="312539"/>
          </a:xfrm>
          <a:prstGeom prst="rect">
            <a:avLst/>
          </a:prstGeom>
          <a:solidFill>
            <a:srgbClr val="4F4B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500">
                <a:solidFill>
                  <a:srgbClr val="FFFFFF"/>
                </a:solidFill>
                <a:latin typeface="Franklin Gothic Medium" charset="0"/>
                <a:ea typeface="ＭＳ Ｐゴシック" charset="0"/>
                <a:cs typeface="Franklin Gothic Medium" charset="0"/>
                <a:sym typeface="Franklin Gothic Medium" charset="0"/>
              </a:rPr>
              <a:t>Valence</a:t>
            </a:r>
          </a:p>
        </p:txBody>
      </p:sp>
      <p:sp>
        <p:nvSpPr>
          <p:cNvPr id="15377" name="Rectangle 17"/>
          <p:cNvSpPr>
            <a:spLocks/>
          </p:cNvSpPr>
          <p:nvPr/>
        </p:nvSpPr>
        <p:spPr bwMode="auto">
          <a:xfrm>
            <a:off x="7024464" y="2205260"/>
            <a:ext cx="1651992" cy="910828"/>
          </a:xfrm>
          <a:prstGeom prst="rect">
            <a:avLst/>
          </a:prstGeom>
          <a:solidFill>
            <a:srgbClr val="E6DBB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72000" tIns="46800" rIns="36000" bIns="0"/>
          <a:lstStyle/>
          <a:p>
            <a:pPr algn="l"/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Anticipated satisfaction from</a:t>
            </a:r>
            <a:b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</a:br>
            <a:r>
              <a:rPr lang="en-US" sz="13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the outcome</a:t>
            </a:r>
          </a:p>
        </p:txBody>
      </p:sp>
      <p:sp>
        <p:nvSpPr>
          <p:cNvPr id="15378" name="Oval 18"/>
          <p:cNvSpPr>
            <a:spLocks/>
          </p:cNvSpPr>
          <p:nvPr/>
        </p:nvSpPr>
        <p:spPr bwMode="auto">
          <a:xfrm>
            <a:off x="7743775" y="3919760"/>
            <a:ext cx="428625" cy="428625"/>
          </a:xfrm>
          <a:prstGeom prst="ellipse">
            <a:avLst/>
          </a:prstGeom>
          <a:solidFill>
            <a:srgbClr val="AECCE6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>
                <a:solidFill>
                  <a:schemeClr val="tx1"/>
                </a:solidFill>
                <a:ea typeface="ＭＳ Ｐゴシック" charset="0"/>
                <a:cs typeface="Gill Sans" charset="0"/>
              </a:rPr>
              <a:t>+/–</a:t>
            </a:r>
          </a:p>
        </p:txBody>
      </p:sp>
      <p:sp>
        <p:nvSpPr>
          <p:cNvPr id="15379" name="Oval 19"/>
          <p:cNvSpPr>
            <a:spLocks/>
          </p:cNvSpPr>
          <p:nvPr/>
        </p:nvSpPr>
        <p:spPr bwMode="auto">
          <a:xfrm>
            <a:off x="7743775" y="4562698"/>
            <a:ext cx="428625" cy="428625"/>
          </a:xfrm>
          <a:prstGeom prst="ellipse">
            <a:avLst/>
          </a:prstGeom>
          <a:solidFill>
            <a:srgbClr val="AECCE6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>
                <a:solidFill>
                  <a:schemeClr val="tx1"/>
                </a:solidFill>
                <a:ea typeface="ＭＳ Ｐゴシック" charset="0"/>
                <a:cs typeface="Gill Sans" charset="0"/>
              </a:rPr>
              <a:t>+/–</a:t>
            </a:r>
          </a:p>
        </p:txBody>
      </p:sp>
      <p:sp>
        <p:nvSpPr>
          <p:cNvPr id="15380" name="Oval 20"/>
          <p:cNvSpPr>
            <a:spLocks/>
          </p:cNvSpPr>
          <p:nvPr/>
        </p:nvSpPr>
        <p:spPr bwMode="auto">
          <a:xfrm>
            <a:off x="7743775" y="5205635"/>
            <a:ext cx="428625" cy="428625"/>
          </a:xfrm>
          <a:prstGeom prst="ellipse">
            <a:avLst/>
          </a:prstGeom>
          <a:solidFill>
            <a:srgbClr val="AECCE6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400">
                <a:solidFill>
                  <a:schemeClr val="tx1"/>
                </a:solidFill>
                <a:ea typeface="ＭＳ Ｐゴシック" charset="0"/>
                <a:cs typeface="Gill Sans" charset="0"/>
              </a:rPr>
              <a:t>+/–</a:t>
            </a:r>
          </a:p>
        </p:txBody>
      </p:sp>
      <p:sp>
        <p:nvSpPr>
          <p:cNvPr id="15381" name="AutoShape 21"/>
          <p:cNvSpPr>
            <a:spLocks/>
          </p:cNvSpPr>
          <p:nvPr/>
        </p:nvSpPr>
        <p:spPr bwMode="auto">
          <a:xfrm rot="5400000">
            <a:off x="7591500" y="3200920"/>
            <a:ext cx="705445" cy="517922"/>
          </a:xfrm>
          <a:prstGeom prst="rightArrow">
            <a:avLst>
              <a:gd name="adj1" fmla="val 32000"/>
              <a:gd name="adj2" fmla="val 75866"/>
            </a:avLst>
          </a:prstGeom>
          <a:gradFill rotWithShape="0">
            <a:gsLst>
              <a:gs pos="0">
                <a:srgbClr val="1C2724"/>
              </a:gs>
              <a:gs pos="100000">
                <a:srgbClr val="E6DBB9"/>
              </a:gs>
            </a:gsLst>
            <a:lin ang="0" scaled="1"/>
          </a:gra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65" charset="-128"/>
              </a:rPr>
              <a:t>Expectancy Theory of Motivation</a:t>
            </a:r>
            <a:endParaRPr lang="en-US" dirty="0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611560" y="4399384"/>
            <a:ext cx="1828800" cy="685800"/>
          </a:xfrm>
          <a:prstGeom prst="rect">
            <a:avLst/>
          </a:prstGeom>
          <a:solidFill>
            <a:srgbClr val="1B274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Effort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463280" y="4399384"/>
            <a:ext cx="1828800" cy="685800"/>
          </a:xfrm>
          <a:prstGeom prst="rect">
            <a:avLst/>
          </a:prstGeom>
          <a:solidFill>
            <a:srgbClr val="7429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rPr>
              <a:t>Performance</a:t>
            </a:r>
            <a:endParaRPr lang="en-US" sz="1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66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Expectancy Theory in Practice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Increasing E-to-P Expectancies</a:t>
            </a:r>
          </a:p>
          <a:p>
            <a:pPr lvl="1"/>
            <a:r>
              <a:rPr lang="en-US"/>
              <a:t>Hire, train, and match people to job requirements</a:t>
            </a:r>
          </a:p>
          <a:p>
            <a:pPr lvl="1"/>
            <a:r>
              <a:rPr lang="en-US"/>
              <a:t>Provide role clarity and sufficient resources</a:t>
            </a:r>
          </a:p>
          <a:p>
            <a:pPr lvl="1"/>
            <a:r>
              <a:rPr lang="en-US"/>
              <a:t>Provide behavioral modeling and coaching</a:t>
            </a:r>
          </a:p>
          <a:p>
            <a:r>
              <a:rPr lang="en-US"/>
              <a:t>Increasing P-to-O Expectancies</a:t>
            </a:r>
          </a:p>
          <a:p>
            <a:pPr lvl="1"/>
            <a:r>
              <a:rPr lang="en-US"/>
              <a:t>Measure performance accurately</a:t>
            </a:r>
          </a:p>
          <a:p>
            <a:pPr lvl="1"/>
            <a:r>
              <a:rPr lang="en-US"/>
              <a:t>Explain how rewards are linked to performance</a:t>
            </a:r>
          </a:p>
          <a:p>
            <a:pPr lvl="1"/>
            <a:r>
              <a:rPr lang="en-US"/>
              <a:t>Explain how rewards are caused by past performance</a:t>
            </a:r>
          </a:p>
          <a:p>
            <a:r>
              <a:rPr lang="en-US"/>
              <a:t>Increasing Outcome Valences</a:t>
            </a:r>
          </a:p>
          <a:p>
            <a:pPr lvl="1"/>
            <a:r>
              <a:rPr lang="en-US"/>
              <a:t>Ensure that rewards are valued</a:t>
            </a:r>
          </a:p>
          <a:p>
            <a:pPr lvl="1"/>
            <a:r>
              <a:rPr lang="en-US"/>
              <a:t>Individualize rewards</a:t>
            </a:r>
          </a:p>
          <a:p>
            <a:pPr lvl="1"/>
            <a:r>
              <a:rPr lang="en-US"/>
              <a:t>Minimize countervalent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700" dirty="0">
                <a:ea typeface="ＭＳ Ｐゴシック" pitchFamily="-65" charset="-128"/>
              </a:rPr>
              <a:t>A-B-Cs of Behavior Modification</a:t>
            </a: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>
            <a:off x="5681663" y="2438400"/>
            <a:ext cx="33813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 flipV="1">
            <a:off x="5638800" y="5181600"/>
            <a:ext cx="323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6019800" y="1600200"/>
            <a:ext cx="2362200" cy="1676400"/>
          </a:xfrm>
          <a:prstGeom prst="rect">
            <a:avLst/>
          </a:prstGeom>
          <a:solidFill>
            <a:srgbClr val="401E3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FFFE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Consequences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What happens</a:t>
            </a: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after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behavior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</p:txBody>
      </p:sp>
      <p:sp>
        <p:nvSpPr>
          <p:cNvPr id="290824" name="Rectangle 8"/>
          <p:cNvSpPr>
            <a:spLocks noChangeArrowheads="1"/>
          </p:cNvSpPr>
          <p:nvPr/>
        </p:nvSpPr>
        <p:spPr bwMode="auto">
          <a:xfrm>
            <a:off x="6019800" y="4267200"/>
            <a:ext cx="2362200" cy="1676400"/>
          </a:xfrm>
          <a:prstGeom prst="rect">
            <a:avLst/>
          </a:prstGeom>
          <a:solidFill>
            <a:srgbClr val="401E3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Co-workers</a:t>
            </a:r>
          </a:p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thank </a:t>
            </a:r>
          </a:p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operator</a:t>
            </a:r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793750" y="3643313"/>
            <a:ext cx="1643063" cy="5159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sz="2800" b="1">
                <a:solidFill>
                  <a:schemeClr val="tx2"/>
                </a:solidFill>
                <a:latin typeface="Arial" pitchFamily="-65" charset="0"/>
              </a:rPr>
              <a:t>Example</a:t>
            </a:r>
            <a:endParaRPr lang="en-GB" sz="2800" b="1">
              <a:solidFill>
                <a:srgbClr val="663300"/>
              </a:solidFill>
              <a:latin typeface="Arial" pitchFamily="-65" charset="0"/>
            </a:endParaRP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143000" y="152400"/>
            <a:ext cx="746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l" eaLnBrk="0" hangingPunct="0"/>
            <a:endParaRPr lang="en-GB" sz="3400">
              <a:solidFill>
                <a:schemeClr val="tx1"/>
              </a:solidFill>
              <a:latin typeface="Times New Roman" pitchFamily="-65" charset="0"/>
            </a:endParaRPr>
          </a:p>
        </p:txBody>
      </p:sp>
      <p:sp>
        <p:nvSpPr>
          <p:cNvPr id="52233" name="Line 12"/>
          <p:cNvSpPr>
            <a:spLocks noChangeShapeType="1"/>
          </p:cNvSpPr>
          <p:nvPr/>
        </p:nvSpPr>
        <p:spPr bwMode="auto">
          <a:xfrm>
            <a:off x="3048000" y="2438400"/>
            <a:ext cx="3381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Line 14"/>
          <p:cNvSpPr>
            <a:spLocks noChangeShapeType="1"/>
          </p:cNvSpPr>
          <p:nvPr/>
        </p:nvSpPr>
        <p:spPr bwMode="auto">
          <a:xfrm flipV="1">
            <a:off x="2667000" y="5181600"/>
            <a:ext cx="6286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3352800" y="1600200"/>
            <a:ext cx="2362200" cy="1676400"/>
          </a:xfrm>
          <a:prstGeom prst="rect">
            <a:avLst/>
          </a:prstGeom>
          <a:solidFill>
            <a:srgbClr val="00545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E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Behavior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What person</a:t>
            </a: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says or does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</p:txBody>
      </p:sp>
      <p:sp>
        <p:nvSpPr>
          <p:cNvPr id="290832" name="Rectangle 16"/>
          <p:cNvSpPr>
            <a:spLocks noChangeArrowheads="1"/>
          </p:cNvSpPr>
          <p:nvPr/>
        </p:nvSpPr>
        <p:spPr bwMode="auto">
          <a:xfrm>
            <a:off x="3352800" y="4267200"/>
            <a:ext cx="2362200" cy="1676400"/>
          </a:xfrm>
          <a:prstGeom prst="rect">
            <a:avLst/>
          </a:prstGeom>
          <a:solidFill>
            <a:srgbClr val="00545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Machine </a:t>
            </a:r>
          </a:p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operator turns</a:t>
            </a:r>
          </a:p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off power</a:t>
            </a:r>
          </a:p>
        </p:txBody>
      </p:sp>
      <p:sp>
        <p:nvSpPr>
          <p:cNvPr id="290834" name="Rectangle 18"/>
          <p:cNvSpPr>
            <a:spLocks noChangeArrowheads="1"/>
          </p:cNvSpPr>
          <p:nvPr/>
        </p:nvSpPr>
        <p:spPr bwMode="auto">
          <a:xfrm>
            <a:off x="685800" y="1600200"/>
            <a:ext cx="2362200" cy="1676400"/>
          </a:xfrm>
          <a:prstGeom prst="rect">
            <a:avLst/>
          </a:prstGeom>
          <a:solidFill>
            <a:srgbClr val="A92E0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FFFE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Antecedents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What happens</a:t>
            </a:r>
          </a:p>
          <a:p>
            <a:pPr eaLnBrk="0" hangingPunct="0">
              <a:defRPr/>
            </a:pPr>
            <a:r>
              <a:rPr lang="en-GB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before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behavior</a:t>
            </a:r>
            <a:endParaRPr lang="en-GB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65" charset="0"/>
            </a:endParaRPr>
          </a:p>
        </p:txBody>
      </p:sp>
      <p:sp>
        <p:nvSpPr>
          <p:cNvPr id="290835" name="Rectangle 19"/>
          <p:cNvSpPr>
            <a:spLocks noChangeArrowheads="1"/>
          </p:cNvSpPr>
          <p:nvPr/>
        </p:nvSpPr>
        <p:spPr bwMode="auto">
          <a:xfrm>
            <a:off x="685800" y="4267200"/>
            <a:ext cx="2362200" cy="1676400"/>
          </a:xfrm>
          <a:prstGeom prst="rect">
            <a:avLst/>
          </a:prstGeom>
          <a:solidFill>
            <a:srgbClr val="A92E0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Warning</a:t>
            </a:r>
          </a:p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light</a:t>
            </a:r>
          </a:p>
          <a:p>
            <a:pPr eaLnBrk="0" hangingPunct="0">
              <a:defRPr/>
            </a:pPr>
            <a:r>
              <a:rPr lang="en-GB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65" charset="0"/>
              </a:rPr>
              <a:t>flashes</a:t>
            </a:r>
          </a:p>
        </p:txBody>
      </p:sp>
    </p:spTree>
    <p:extLst>
      <p:ext uri="{BB962C8B-B14F-4D97-AF65-F5344CB8AC3E}">
        <p14:creationId xmlns:p14="http://schemas.microsoft.com/office/powerpoint/2010/main" val="753236793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OB Mod Consequences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412776"/>
            <a:ext cx="4608512" cy="4680520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Positive reinforcement – when </a:t>
            </a:r>
            <a:r>
              <a:rPr lang="en-US" sz="2200" dirty="0" err="1"/>
              <a:t>reinforcer</a:t>
            </a:r>
            <a:r>
              <a:rPr lang="en-US" sz="2200" dirty="0"/>
              <a:t> (consequence) is introduced, the behavior is increased/maintained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Punishment – when introduced, the frequency or probability of the behavior decreases 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Negative reinforcement –when this consequence is removed, behavior is increased/maintained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Extinction –behavior decreases when no consequence occurs</a:t>
            </a:r>
          </a:p>
        </p:txBody>
      </p:sp>
      <p:pic>
        <p:nvPicPr>
          <p:cNvPr id="10" name="Picture Placeholder 9" descr="Carrot icon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" r="2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9161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Reinforcing Behavior</a:t>
            </a:r>
            <a:br>
              <a:rPr lang="en-US" dirty="0"/>
            </a:br>
            <a:r>
              <a:rPr lang="en-US" dirty="0"/>
              <a:t>Through </a:t>
            </a:r>
            <a:r>
              <a:rPr lang="en-US" dirty="0" err="1"/>
              <a:t>Gamification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323528" y="1412776"/>
            <a:ext cx="4680519" cy="47133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Deloitte </a:t>
            </a:r>
            <a:r>
              <a:rPr lang="en-US" sz="2200" dirty="0" err="1"/>
              <a:t>Touche</a:t>
            </a:r>
            <a:r>
              <a:rPr lang="en-US" sz="2200" dirty="0"/>
              <a:t> Tohmatsu employees earn “badges” for documenting meetings and completing online learning modules. Earned badges are posted on leader boards, which further motivates them through friendly competition and status.</a:t>
            </a:r>
          </a:p>
          <a:p>
            <a:pPr>
              <a:lnSpc>
                <a:spcPct val="120000"/>
              </a:lnSpc>
              <a:buNone/>
            </a:pPr>
            <a:endParaRPr lang="en-US" sz="2200" dirty="0"/>
          </a:p>
        </p:txBody>
      </p:sp>
      <p:pic>
        <p:nvPicPr>
          <p:cNvPr id="9" name="Picture Placeholder 8" descr="Deloitte Gamification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-463"/>
          <a:stretch/>
        </p:blipFill>
        <p:spPr>
          <a:xfrm>
            <a:off x="5436096" y="1412776"/>
            <a:ext cx="3329466" cy="4963146"/>
          </a:xfrm>
        </p:spPr>
      </p:pic>
    </p:spTree>
    <p:extLst>
      <p:ext uri="{BB962C8B-B14F-4D97-AF65-F5344CB8AC3E}">
        <p14:creationId xmlns:p14="http://schemas.microsoft.com/office/powerpoint/2010/main" val="24591643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Social Cognitive Theory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-65" charset="-128"/>
              </a:rPr>
              <a:t>Learning behavior outcomes</a:t>
            </a:r>
          </a:p>
          <a:p>
            <a:pPr lvl="1" eaLnBrk="1" hangingPunct="1">
              <a:spcAft>
                <a:spcPts val="0"/>
              </a:spcAft>
            </a:pPr>
            <a:r>
              <a:rPr lang="en-US" dirty="0">
                <a:ea typeface="Tahoma" pitchFamily="-65" charset="0"/>
                <a:cs typeface="Tahoma" pitchFamily="-65" charset="0"/>
              </a:rPr>
              <a:t>Observing consequences that others experience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>
                <a:ea typeface="Tahoma" pitchFamily="-65" charset="0"/>
                <a:cs typeface="Tahoma" pitchFamily="-65" charset="0"/>
              </a:rPr>
              <a:t>Anticipate consequences in other situations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Behavior modeling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>
                <a:ea typeface="Tahoma" pitchFamily="-65" charset="0"/>
                <a:cs typeface="Tahoma" pitchFamily="-65" charset="0"/>
              </a:rPr>
              <a:t>Observing and modeling behavior of others</a:t>
            </a:r>
          </a:p>
          <a:p>
            <a:pPr eaLnBrk="1" hangingPunct="1"/>
            <a:r>
              <a:rPr lang="en-US" dirty="0">
                <a:ea typeface="ＭＳ Ｐゴシック" pitchFamily="-65" charset="-128"/>
              </a:rPr>
              <a:t>Self-regulation</a:t>
            </a:r>
          </a:p>
          <a:p>
            <a:pPr lvl="1"/>
            <a:r>
              <a:rPr lang="en-US" dirty="0"/>
              <a:t>We engage in intentional, purposive action</a:t>
            </a:r>
          </a:p>
          <a:p>
            <a:pPr lvl="1"/>
            <a:r>
              <a:rPr lang="en-US" dirty="0"/>
              <a:t>We set goals, set standards, anticipate consequences</a:t>
            </a:r>
            <a:endParaRPr lang="en-US" dirty="0">
              <a:ea typeface="Tahoma" pitchFamily="-65" charset="0"/>
              <a:cs typeface="Tahoma" pitchFamily="-65" charset="0"/>
            </a:endParaRPr>
          </a:p>
          <a:p>
            <a:pPr lvl="1" eaLnBrk="1" hangingPunct="1"/>
            <a:r>
              <a:rPr lang="en-US" dirty="0">
                <a:ea typeface="Tahoma" pitchFamily="-65" charset="0"/>
                <a:cs typeface="Tahoma" pitchFamily="-65" charset="0"/>
              </a:rPr>
              <a:t>We reinforce our own behavior (self-reinforcement)</a:t>
            </a:r>
          </a:p>
        </p:txBody>
      </p:sp>
    </p:spTree>
    <p:extLst>
      <p:ext uri="{BB962C8B-B14F-4D97-AF65-F5344CB8AC3E}">
        <p14:creationId xmlns:p14="http://schemas.microsoft.com/office/powerpoint/2010/main" val="2401719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Employee Engagement and Motivation at DHL Express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280"/>
              </a:lnSpc>
              <a:buNone/>
            </a:pPr>
            <a:r>
              <a:rPr lang="en-US" sz="2400" dirty="0"/>
              <a:t>DHL Express, the courier division of Germany’s Deutsche Post, has been building a workforce of highly engaged employees in Africa (shown here) and globally. “Motivated and engaged employees are crucial to the success of any business,” says a DHL Express executive.</a:t>
            </a:r>
          </a:p>
        </p:txBody>
      </p:sp>
      <p:pic>
        <p:nvPicPr>
          <p:cNvPr id="3" name="Picture Placeholder 2" descr="DHL Africa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t="-68" r="-1353"/>
          <a:stretch/>
        </p:blipFill>
        <p:spPr>
          <a:xfrm>
            <a:off x="390739" y="1409632"/>
            <a:ext cx="3432926" cy="4683664"/>
          </a:xfrm>
        </p:spPr>
      </p:pic>
    </p:spTree>
    <p:extLst>
      <p:ext uri="{BB962C8B-B14F-4D97-AF65-F5344CB8AC3E}">
        <p14:creationId xmlns:p14="http://schemas.microsoft.com/office/powerpoint/2010/main" val="299565462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7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Effective Goal Setting Features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1331640" y="1340768"/>
            <a:ext cx="7200799" cy="4752528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Specific </a:t>
            </a:r>
            <a:r>
              <a:rPr lang="en-US" dirty="0"/>
              <a:t>– What, how, where, when, and with whom the task needs to be accomplished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Measurable </a:t>
            </a:r>
            <a:r>
              <a:rPr lang="en-US" dirty="0"/>
              <a:t>– how much, how well, at what cost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Achievable </a:t>
            </a:r>
            <a:r>
              <a:rPr lang="en-US" dirty="0"/>
              <a:t>– challenging, yet accepted (E-to-P)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Relevant </a:t>
            </a:r>
            <a:r>
              <a:rPr lang="en-US" dirty="0"/>
              <a:t>– within employee’s control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Time-framed </a:t>
            </a:r>
            <a:r>
              <a:rPr lang="en-US" dirty="0"/>
              <a:t>– due date and when assessed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Exciting </a:t>
            </a:r>
            <a:r>
              <a:rPr lang="en-US" dirty="0"/>
              <a:t>– employee commitment, not just compliance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Reviewed </a:t>
            </a:r>
            <a:r>
              <a:rPr lang="en-US" dirty="0"/>
              <a:t>– feedback and recognition on goal progress and accomplishment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4478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921894"/>
              </a:gs>
              <a:gs pos="100000">
                <a:srgbClr val="EC54D8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1209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005556"/>
              </a:gs>
              <a:gs pos="100000">
                <a:srgbClr val="1E9C9C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27940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CE3701"/>
              </a:gs>
              <a:gs pos="100000">
                <a:srgbClr val="F18C0F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34671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004080"/>
              </a:gs>
              <a:gs pos="100000">
                <a:srgbClr val="0C64BB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41402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00AA01"/>
              </a:gs>
              <a:gs pos="100000">
                <a:srgbClr val="00FF0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48133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5B3302"/>
              </a:gs>
              <a:gs pos="100000">
                <a:srgbClr val="8F541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" y="5486400"/>
            <a:ext cx="792000" cy="540000"/>
          </a:xfrm>
          <a:prstGeom prst="rect">
            <a:avLst/>
          </a:prstGeom>
          <a:gradFill flip="none" rotWithShape="1">
            <a:gsLst>
              <a:gs pos="0">
                <a:srgbClr val="B70202"/>
              </a:gs>
              <a:gs pos="100000">
                <a:srgbClr val="FF400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RightUp">
              <a:rot lat="900000" lon="19554000" rev="42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75532769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Scorecard</a:t>
            </a:r>
            <a:endParaRPr lang="en-US" dirty="0"/>
          </a:p>
        </p:txBody>
      </p:sp>
      <p:sp>
        <p:nvSpPr>
          <p:cNvPr id="55299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Organizational-level goal setting and feedback</a:t>
            </a:r>
          </a:p>
          <a:p>
            <a:r>
              <a:rPr lang="en-US" dirty="0"/>
              <a:t>Usually financial, customer, internal, and learning/growth process goals</a:t>
            </a:r>
          </a:p>
          <a:p>
            <a:r>
              <a:rPr lang="en-US" dirty="0"/>
              <a:t>Several goals within each process</a:t>
            </a:r>
          </a:p>
        </p:txBody>
      </p:sp>
    </p:spTree>
    <p:extLst>
      <p:ext uri="{BB962C8B-B14F-4D97-AF65-F5344CB8AC3E}">
        <p14:creationId xmlns:p14="http://schemas.microsoft.com/office/powerpoint/2010/main" val="359529329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Effective Feedback</a:t>
            </a:r>
          </a:p>
        </p:txBody>
      </p:sp>
      <p:sp>
        <p:nvSpPr>
          <p:cNvPr id="59395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– connected to goal details</a:t>
            </a:r>
          </a:p>
          <a:p>
            <a:r>
              <a:rPr lang="en-US" dirty="0"/>
              <a:t>Relevant – Relates to person’s behavior</a:t>
            </a:r>
          </a:p>
          <a:p>
            <a:r>
              <a:rPr lang="en-US" dirty="0"/>
              <a:t>Timely –links actions to outcomes</a:t>
            </a:r>
          </a:p>
          <a:p>
            <a:r>
              <a:rPr lang="en-US" dirty="0"/>
              <a:t>Credible – trustworthy source</a:t>
            </a:r>
          </a:p>
          <a:p>
            <a:r>
              <a:rPr lang="en-US" dirty="0"/>
              <a:t>Sufficiently frequent</a:t>
            </a:r>
          </a:p>
          <a:p>
            <a:pPr lvl="1"/>
            <a:r>
              <a:rPr lang="en-US" dirty="0"/>
              <a:t>Employee’s knowledge/experience</a:t>
            </a:r>
          </a:p>
          <a:p>
            <a:pPr lvl="1"/>
            <a:r>
              <a:rPr lang="en-US" dirty="0"/>
              <a:t>Task cycle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838200" y="5334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>
              <a:defRPr/>
            </a:pPr>
            <a:endParaRPr lang="en-AU">
              <a:latin typeface="Tahoma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39697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Feedback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Social sources -- feedback directly from others </a:t>
            </a:r>
          </a:p>
          <a:p>
            <a:pPr lvl="1"/>
            <a:r>
              <a:rPr lang="en-US" dirty="0"/>
              <a:t>e.g., boss, customers, multisource</a:t>
            </a:r>
          </a:p>
          <a:p>
            <a:r>
              <a:rPr lang="en-US" dirty="0"/>
              <a:t>Nonsocial sources -- feedback not conveyed directly by people</a:t>
            </a:r>
          </a:p>
          <a:p>
            <a:pPr lvl="1"/>
            <a:r>
              <a:rPr lang="en-US" dirty="0"/>
              <a:t>e.g., electronic displays, customer survey results</a:t>
            </a:r>
          </a:p>
          <a:p>
            <a:r>
              <a:rPr lang="en-US" dirty="0"/>
              <a:t>Preferred feedback source:</a:t>
            </a:r>
          </a:p>
          <a:p>
            <a:pPr lvl="1"/>
            <a:r>
              <a:rPr lang="en-US" dirty="0"/>
              <a:t>Nonsocial feedback for goal progress feedback</a:t>
            </a:r>
          </a:p>
          <a:p>
            <a:pPr lvl="2"/>
            <a:r>
              <a:rPr lang="en-US" dirty="0"/>
              <a:t>considered more accurate</a:t>
            </a:r>
          </a:p>
          <a:p>
            <a:pPr lvl="2"/>
            <a:r>
              <a:rPr lang="en-US" dirty="0"/>
              <a:t>negative feedback less damaging to self-esteem</a:t>
            </a:r>
          </a:p>
          <a:p>
            <a:pPr lvl="1"/>
            <a:r>
              <a:rPr lang="en-US" dirty="0"/>
              <a:t>Social sources for conveying positive feedback </a:t>
            </a:r>
          </a:p>
          <a:p>
            <a:pPr lvl="2"/>
            <a:r>
              <a:rPr lang="en-US" dirty="0"/>
              <a:t>Enhances employee’s self-esteem</a:t>
            </a:r>
          </a:p>
        </p:txBody>
      </p:sp>
    </p:spTree>
    <p:extLst>
      <p:ext uri="{BB962C8B-B14F-4D97-AF65-F5344CB8AC3E}">
        <p14:creationId xmlns:p14="http://schemas.microsoft.com/office/powerpoint/2010/main" val="34501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Organizational Justice</a:t>
            </a:r>
            <a:endParaRPr lang="en-US" dirty="0"/>
          </a:p>
        </p:txBody>
      </p:sp>
      <p:sp>
        <p:nvSpPr>
          <p:cNvPr id="645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Distributive justice</a:t>
            </a:r>
          </a:p>
          <a:p>
            <a:pPr lvl="1"/>
            <a:r>
              <a:rPr lang="en-US"/>
              <a:t>Perceived fairness in outcomes we receive relative to our contributions and the outcomes and contributions of others</a:t>
            </a:r>
          </a:p>
          <a:p>
            <a:r>
              <a:rPr lang="en-US"/>
              <a:t>Procedural justice</a:t>
            </a:r>
          </a:p>
          <a:p>
            <a:pPr lvl="1"/>
            <a:r>
              <a:rPr lang="en-US"/>
              <a:t>Perceived fairness of the procedures used to decide the distribution of resources</a:t>
            </a:r>
            <a:endParaRPr lang="en-US" dirty="0"/>
          </a:p>
        </p:txBody>
      </p:sp>
      <p:pic>
        <p:nvPicPr>
          <p:cNvPr id="14" name="Picture Placeholder 13" descr="Scales narrow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753" r="14753"/>
          <a:stretch>
            <a:fillRect/>
          </a:stretch>
        </p:blipFill>
        <p:spPr>
          <a:xfrm>
            <a:off x="4932363" y="1412875"/>
            <a:ext cx="3816350" cy="4679950"/>
          </a:xfrm>
          <a:prstGeom prst="rect">
            <a:avLst/>
          </a:prstGeom>
          <a:effectLst>
            <a:outerShdw blurRad="88900" dist="101600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16764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34"/>
          <p:cNvSpPr/>
          <p:nvPr/>
        </p:nvSpPr>
        <p:spPr>
          <a:xfrm>
            <a:off x="4152900" y="4156047"/>
            <a:ext cx="914400" cy="1066800"/>
          </a:xfrm>
          <a:prstGeom prst="downArrow">
            <a:avLst/>
          </a:prstGeom>
          <a:solidFill>
            <a:srgbClr val="4E340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2315639"/>
            <a:ext cx="2339578" cy="2446734"/>
            <a:chOff x="0" y="0"/>
            <a:chExt cx="2096" cy="2192"/>
          </a:xfrm>
        </p:grpSpPr>
        <p:sp>
          <p:nvSpPr>
            <p:cNvPr id="17409" name="Rectangle 1"/>
            <p:cNvSpPr>
              <a:spLocks/>
            </p:cNvSpPr>
            <p:nvPr/>
          </p:nvSpPr>
          <p:spPr bwMode="auto">
            <a:xfrm>
              <a:off x="0" y="0"/>
              <a:ext cx="2096" cy="2192"/>
            </a:xfrm>
            <a:prstGeom prst="rect">
              <a:avLst/>
            </a:prstGeom>
            <a:solidFill>
              <a:srgbClr val="D9CCAD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blurRad="101600" dist="76200" dir="2700000">
                <a:srgbClr val="000000">
                  <a:alpha val="43000"/>
                </a:srgb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4" name="Rectangle 6"/>
            <p:cNvSpPr>
              <a:spLocks/>
            </p:cNvSpPr>
            <p:nvPr/>
          </p:nvSpPr>
          <p:spPr bwMode="auto">
            <a:xfrm>
              <a:off x="232" y="273"/>
              <a:ext cx="1624" cy="719"/>
            </a:xfrm>
            <a:prstGeom prst="rect">
              <a:avLst/>
            </a:prstGeom>
            <a:gradFill rotWithShape="0">
              <a:gsLst>
                <a:gs pos="0">
                  <a:srgbClr val="3A4F49"/>
                </a:gs>
                <a:gs pos="100000">
                  <a:srgbClr val="1C2724"/>
                </a:gs>
              </a:gsLst>
              <a:lin ang="5400000" scaled="1"/>
            </a:gra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140400" rIns="0" bIns="0" anchor="ctr">
              <a:prstTxWarp prst="textNoShape">
                <a:avLst/>
              </a:prstTxWarp>
            </a:bodyPr>
            <a:lstStyle/>
            <a:p>
              <a:pPr>
                <a:buSzPct val="125000"/>
              </a:pPr>
              <a:r>
                <a:rPr lang="en-US" sz="1800" dirty="0">
                  <a:solidFill>
                    <a:schemeClr val="bg2"/>
                  </a:solidFill>
                  <a:ea typeface="Gill Sans" pitchFamily="-83" charset="0"/>
                  <a:cs typeface="Gill Sans" pitchFamily="-83" charset="0"/>
                </a:rPr>
                <a:t>Own outcomes</a:t>
              </a:r>
            </a:p>
            <a:p>
              <a:pPr marL="125011" indent="-125011" algn="l">
                <a:buSzPct val="125000"/>
              </a:pPr>
              <a:endParaRPr lang="en-US" sz="1800" dirty="0">
                <a:solidFill>
                  <a:schemeClr val="bg2"/>
                </a:solidFill>
                <a:ea typeface="Gill Sans" pitchFamily="-83" charset="0"/>
                <a:cs typeface="Gill Sans" pitchFamily="-83" charset="0"/>
              </a:endParaRPr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149" y="1092"/>
              <a:ext cx="1789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18" name="Rectangle 10"/>
          <p:cNvSpPr>
            <a:spLocks/>
          </p:cNvSpPr>
          <p:nvPr/>
        </p:nvSpPr>
        <p:spPr bwMode="auto">
          <a:xfrm>
            <a:off x="1092994" y="1641447"/>
            <a:ext cx="1973461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Your Own</a:t>
            </a:r>
            <a:b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</a:br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Outcome/Input Ratio</a:t>
            </a:r>
          </a:p>
        </p:txBody>
      </p:sp>
      <p:sp>
        <p:nvSpPr>
          <p:cNvPr id="17419" name="Rectangle 11"/>
          <p:cNvSpPr>
            <a:spLocks/>
          </p:cNvSpPr>
          <p:nvPr/>
        </p:nvSpPr>
        <p:spPr bwMode="auto">
          <a:xfrm>
            <a:off x="6123980" y="1645912"/>
            <a:ext cx="1973461" cy="51792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Comparison Other’s</a:t>
            </a:r>
            <a:b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</a:br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Outcome/Input Ratio</a:t>
            </a:r>
          </a:p>
        </p:txBody>
      </p:sp>
      <p:sp>
        <p:nvSpPr>
          <p:cNvPr id="17422" name="Rectangle 14"/>
          <p:cNvSpPr>
            <a:spLocks/>
          </p:cNvSpPr>
          <p:nvPr/>
        </p:nvSpPr>
        <p:spPr bwMode="auto">
          <a:xfrm>
            <a:off x="3875906" y="5126236"/>
            <a:ext cx="1534294" cy="7411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chemeClr val="tx1"/>
                </a:solidFill>
                <a:latin typeface="Franklin Gothic Medium" pitchFamily="-83" charset="0"/>
                <a:ea typeface="Franklin Gothic Medium" pitchFamily="-83" charset="0"/>
                <a:cs typeface="Franklin Gothic Medium" pitchFamily="-83" charset="0"/>
                <a:sym typeface="Franklin Gothic Medium" pitchFamily="-83" charset="0"/>
              </a:rPr>
              <a:t>Perceptions of equity or inequity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Equity Theory</a:t>
            </a:r>
            <a:endParaRPr lang="en-US" dirty="0"/>
          </a:p>
        </p:txBody>
      </p:sp>
      <p:sp>
        <p:nvSpPr>
          <p:cNvPr id="29" name="Rectangle 6"/>
          <p:cNvSpPr>
            <a:spLocks/>
          </p:cNvSpPr>
          <p:nvPr/>
        </p:nvSpPr>
        <p:spPr bwMode="auto">
          <a:xfrm>
            <a:off x="1143000" y="3646758"/>
            <a:ext cx="1812726" cy="802481"/>
          </a:xfrm>
          <a:prstGeom prst="rect">
            <a:avLst/>
          </a:prstGeom>
          <a:gradFill rotWithShape="0">
            <a:gsLst>
              <a:gs pos="0">
                <a:srgbClr val="3A4F49"/>
              </a:gs>
              <a:gs pos="100000">
                <a:srgbClr val="1C2724"/>
              </a:gs>
            </a:gsLst>
            <a:lin ang="54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140400" rIns="0" bIns="0" anchor="ctr">
            <a:prstTxWarp prst="textNoShape">
              <a:avLst/>
            </a:prstTxWarp>
          </a:bodyPr>
          <a:lstStyle/>
          <a:p>
            <a:pPr>
              <a:buSzPct val="125000"/>
            </a:pPr>
            <a:r>
              <a:rPr lang="en-US" sz="1800" dirty="0">
                <a:solidFill>
                  <a:schemeClr val="bg2"/>
                </a:solidFill>
                <a:ea typeface="Gill Sans" pitchFamily="-83" charset="0"/>
                <a:cs typeface="Gill Sans" pitchFamily="-83" charset="0"/>
              </a:rPr>
              <a:t>Own inputs</a:t>
            </a:r>
          </a:p>
          <a:p>
            <a:pPr marL="125011" indent="-125011" algn="l">
              <a:buSzPct val="125000"/>
            </a:pPr>
            <a:endParaRPr lang="en-US" sz="1800" dirty="0">
              <a:solidFill>
                <a:schemeClr val="bg2"/>
              </a:solidFill>
              <a:ea typeface="Gill Sans" pitchFamily="-83" charset="0"/>
              <a:cs typeface="Gill Sans" pitchFamily="-83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966222" y="2315639"/>
            <a:ext cx="2339578" cy="2446734"/>
            <a:chOff x="0" y="0"/>
            <a:chExt cx="2096" cy="2192"/>
          </a:xfrm>
        </p:grpSpPr>
        <p:sp>
          <p:nvSpPr>
            <p:cNvPr id="31" name="Rectangle 1"/>
            <p:cNvSpPr>
              <a:spLocks/>
            </p:cNvSpPr>
            <p:nvPr/>
          </p:nvSpPr>
          <p:spPr bwMode="auto">
            <a:xfrm>
              <a:off x="0" y="0"/>
              <a:ext cx="2096" cy="2192"/>
            </a:xfrm>
            <a:prstGeom prst="rect">
              <a:avLst/>
            </a:prstGeom>
            <a:solidFill>
              <a:srgbClr val="D9CCAD"/>
            </a:solidFill>
            <a:ln w="25400" cap="flat">
              <a:noFill/>
              <a:miter lim="800000"/>
              <a:headEnd type="none" w="med" len="med"/>
              <a:tailEnd type="none" w="med" len="med"/>
            </a:ln>
            <a:effectLst>
              <a:outerShdw blurRad="101600" dist="76200" dir="2700000">
                <a:srgbClr val="000000">
                  <a:alpha val="43000"/>
                </a:srgbClr>
              </a:outerShdw>
            </a:effectLst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6"/>
            <p:cNvSpPr>
              <a:spLocks/>
            </p:cNvSpPr>
            <p:nvPr/>
          </p:nvSpPr>
          <p:spPr bwMode="auto">
            <a:xfrm>
              <a:off x="232" y="273"/>
              <a:ext cx="1624" cy="719"/>
            </a:xfrm>
            <a:prstGeom prst="rect">
              <a:avLst/>
            </a:prstGeom>
            <a:gradFill rotWithShape="0">
              <a:gsLst>
                <a:gs pos="0">
                  <a:srgbClr val="3A4F49"/>
                </a:gs>
                <a:gs pos="100000">
                  <a:srgbClr val="1C2724"/>
                </a:gs>
              </a:gsLst>
              <a:lin ang="5400000" scaled="1"/>
            </a:gradFill>
            <a:ln w="9525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140400" rIns="0" bIns="0" anchor="ctr">
              <a:prstTxWarp prst="textNoShape">
                <a:avLst/>
              </a:prstTxWarp>
            </a:bodyPr>
            <a:lstStyle/>
            <a:p>
              <a:pPr>
                <a:buSzPct val="125000"/>
              </a:pPr>
              <a:r>
                <a:rPr lang="en-US" sz="1800" dirty="0">
                  <a:solidFill>
                    <a:schemeClr val="bg2"/>
                  </a:solidFill>
                  <a:ea typeface="Gill Sans" pitchFamily="-83" charset="0"/>
                  <a:cs typeface="Gill Sans" pitchFamily="-83" charset="0"/>
                </a:rPr>
                <a:t>Other’s outcomes</a:t>
              </a:r>
            </a:p>
            <a:p>
              <a:pPr marL="125011" indent="-125011" algn="l">
                <a:buSzPct val="125000"/>
              </a:pPr>
              <a:endParaRPr lang="en-US" sz="1800" dirty="0">
                <a:solidFill>
                  <a:schemeClr val="bg2"/>
                </a:solidFill>
                <a:ea typeface="Gill Sans" pitchFamily="-83" charset="0"/>
                <a:cs typeface="Gill Sans" pitchFamily="-83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149" y="1092"/>
              <a:ext cx="1789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6"/>
          <p:cNvSpPr>
            <a:spLocks/>
          </p:cNvSpPr>
          <p:nvPr/>
        </p:nvSpPr>
        <p:spPr bwMode="auto">
          <a:xfrm>
            <a:off x="6194822" y="3662817"/>
            <a:ext cx="1812726" cy="802481"/>
          </a:xfrm>
          <a:prstGeom prst="rect">
            <a:avLst/>
          </a:prstGeom>
          <a:gradFill rotWithShape="0">
            <a:gsLst>
              <a:gs pos="0">
                <a:srgbClr val="3A4F49"/>
              </a:gs>
              <a:gs pos="100000">
                <a:srgbClr val="1C2724"/>
              </a:gs>
            </a:gsLst>
            <a:lin ang="5400000" scaled="1"/>
          </a:gra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140400" rIns="0" bIns="0" anchor="ctr">
            <a:prstTxWarp prst="textNoShape">
              <a:avLst/>
            </a:prstTxWarp>
          </a:bodyPr>
          <a:lstStyle/>
          <a:p>
            <a:pPr>
              <a:buSzPct val="125000"/>
            </a:pPr>
            <a:r>
              <a:rPr lang="en-US" sz="1800" dirty="0">
                <a:solidFill>
                  <a:schemeClr val="bg2"/>
                </a:solidFill>
                <a:ea typeface="Gill Sans" pitchFamily="-83" charset="0"/>
                <a:cs typeface="Gill Sans" pitchFamily="-83" charset="0"/>
              </a:rPr>
              <a:t>Other’s inputs</a:t>
            </a:r>
          </a:p>
          <a:p>
            <a:pPr marL="125011" indent="-125011" algn="l">
              <a:buSzPct val="125000"/>
            </a:pPr>
            <a:endParaRPr lang="en-US" sz="1800" dirty="0">
              <a:solidFill>
                <a:schemeClr val="bg2"/>
              </a:solidFill>
              <a:ea typeface="Gill Sans" pitchFamily="-83" charset="0"/>
              <a:cs typeface="Gill Sans" pitchFamily="-83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86200" y="2860647"/>
            <a:ext cx="1447800" cy="1447800"/>
          </a:xfrm>
          <a:prstGeom prst="ellipse">
            <a:avLst/>
          </a:prstGeom>
          <a:gradFill>
            <a:gsLst>
              <a:gs pos="53000">
                <a:srgbClr val="4E3406"/>
              </a:gs>
              <a:gs pos="0">
                <a:srgbClr val="96745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 Narrow"/>
                <a:ea typeface="Franklin Gothic Medium" pitchFamily="-83" charset="0"/>
                <a:cs typeface="Arial Narrow"/>
                <a:sym typeface="Franklin Gothic Medium" pitchFamily="-83" charset="0"/>
              </a:rPr>
              <a:t>Compare own ratio with Other’s ratio</a:t>
            </a:r>
          </a:p>
        </p:txBody>
      </p:sp>
      <p:sp>
        <p:nvSpPr>
          <p:cNvPr id="28" name="Striped Right Arrow 27"/>
          <p:cNvSpPr/>
          <p:nvPr/>
        </p:nvSpPr>
        <p:spPr>
          <a:xfrm>
            <a:off x="3200400" y="3241647"/>
            <a:ext cx="685800" cy="685800"/>
          </a:xfrm>
          <a:prstGeom prst="stripedRightArrow">
            <a:avLst/>
          </a:prstGeom>
          <a:gradFill flip="none" rotWithShape="1">
            <a:gsLst>
              <a:gs pos="43000">
                <a:srgbClr val="4E3406"/>
              </a:gs>
              <a:gs pos="0">
                <a:srgbClr val="9674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Striped Right Arrow 29"/>
          <p:cNvSpPr/>
          <p:nvPr/>
        </p:nvSpPr>
        <p:spPr>
          <a:xfrm flipH="1">
            <a:off x="5334000" y="3241647"/>
            <a:ext cx="685800" cy="685800"/>
          </a:xfrm>
          <a:prstGeom prst="stripedRightArrow">
            <a:avLst/>
          </a:prstGeom>
          <a:gradFill flip="none" rotWithShape="1">
            <a:gsLst>
              <a:gs pos="43000">
                <a:srgbClr val="4E3406"/>
              </a:gs>
              <a:gs pos="0">
                <a:srgbClr val="9674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9838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Equity Theory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Outcome/input ratio  </a:t>
            </a:r>
          </a:p>
          <a:p>
            <a:pPr lvl="1"/>
            <a:r>
              <a:rPr lang="en-US" dirty="0"/>
              <a:t>inputs -- what employee contributes (e.g., skill)</a:t>
            </a:r>
          </a:p>
          <a:p>
            <a:pPr lvl="1"/>
            <a:r>
              <a:rPr lang="en-US" dirty="0"/>
              <a:t>outcomes -- what employee receives (e.g., pay)</a:t>
            </a:r>
          </a:p>
          <a:p>
            <a:r>
              <a:rPr lang="en-US" dirty="0"/>
              <a:t>Comparison other</a:t>
            </a:r>
          </a:p>
          <a:p>
            <a:pPr lvl="1"/>
            <a:r>
              <a:rPr lang="en-US" dirty="0"/>
              <a:t>person/people whom we compare our ratio</a:t>
            </a:r>
          </a:p>
          <a:p>
            <a:pPr lvl="1"/>
            <a:r>
              <a:rPr lang="en-US" dirty="0"/>
              <a:t>not easily identifiable</a:t>
            </a:r>
          </a:p>
          <a:p>
            <a:r>
              <a:rPr lang="en-US" dirty="0"/>
              <a:t>Equity evaluation</a:t>
            </a:r>
          </a:p>
          <a:p>
            <a:pPr lvl="1"/>
            <a:r>
              <a:rPr lang="en-US" dirty="0"/>
              <a:t>Compare ratio </a:t>
            </a:r>
            <a:r>
              <a:rPr lang="en-US"/>
              <a:t>with the comparison </a:t>
            </a:r>
            <a:r>
              <a:rPr lang="en-US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431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65" charset="-128"/>
              </a:rPr>
              <a:t>Correcting Inequity Tension</a:t>
            </a:r>
          </a:p>
        </p:txBody>
      </p:sp>
      <p:graphicFrame>
        <p:nvGraphicFramePr>
          <p:cNvPr id="121896" name="Group 4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730195490"/>
              </p:ext>
            </p:extLst>
          </p:nvPr>
        </p:nvGraphicFramePr>
        <p:xfrm>
          <a:off x="971600" y="1992228"/>
          <a:ext cx="7391400" cy="4001135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Reduce our 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Less organizational citizenship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Increase our outcomes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Ask for pay increase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Increase other’s inputs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Ask coworker to work harder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Reduce other’s outputs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Ask boss to stop giving preferred treatment to coworker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Change our perceptions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Start thinking that coworker’s perks aren’t really so valuable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Change comparison 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Compare self to someone closer to your situation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Leave the field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Quit job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613" name="Text Box 36"/>
          <p:cNvSpPr txBox="1">
            <a:spLocks noChangeArrowheads="1"/>
          </p:cNvSpPr>
          <p:nvPr/>
        </p:nvSpPr>
        <p:spPr bwMode="auto">
          <a:xfrm>
            <a:off x="1170141" y="1340768"/>
            <a:ext cx="2890535" cy="6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742905"/>
                </a:solidFill>
                <a:latin typeface="Arial" pitchFamily="-65" charset="0"/>
              </a:rPr>
              <a:t>Actions to correct</a:t>
            </a:r>
            <a:br>
              <a:rPr lang="en-US" sz="2000" b="1">
                <a:solidFill>
                  <a:srgbClr val="742905"/>
                </a:solidFill>
                <a:latin typeface="Arial" pitchFamily="-65" charset="0"/>
              </a:rPr>
            </a:br>
            <a:r>
              <a:rPr lang="en-US" sz="2000" b="1">
                <a:solidFill>
                  <a:srgbClr val="742905"/>
                </a:solidFill>
                <a:latin typeface="Arial" pitchFamily="-65" charset="0"/>
              </a:rPr>
              <a:t>underreward inequity</a:t>
            </a:r>
          </a:p>
        </p:txBody>
      </p:sp>
      <p:sp>
        <p:nvSpPr>
          <p:cNvPr id="67614" name="Text Box 37"/>
          <p:cNvSpPr txBox="1">
            <a:spLocks noChangeArrowheads="1"/>
          </p:cNvSpPr>
          <p:nvPr/>
        </p:nvSpPr>
        <p:spPr bwMode="auto">
          <a:xfrm>
            <a:off x="4648200" y="1595353"/>
            <a:ext cx="122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742905"/>
                </a:solidFill>
                <a:latin typeface="Arial" pitchFamily="-65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281647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Justice</a:t>
            </a:r>
            <a:endParaRPr lang="en-US" dirty="0"/>
          </a:p>
        </p:txBody>
      </p:sp>
      <p:sp>
        <p:nvSpPr>
          <p:cNvPr id="71683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Perceived fairness of procedures used to decide the distribution of resources</a:t>
            </a:r>
          </a:p>
          <a:p>
            <a:r>
              <a:rPr lang="en-US"/>
              <a:t>Higher procedural fairness with:</a:t>
            </a:r>
          </a:p>
          <a:p>
            <a:pPr lvl="1"/>
            <a:r>
              <a:rPr lang="en-US"/>
              <a:t>Voice</a:t>
            </a:r>
          </a:p>
          <a:p>
            <a:pPr lvl="1"/>
            <a:r>
              <a:rPr lang="en-US"/>
              <a:t>Unbiased decision maker </a:t>
            </a:r>
          </a:p>
          <a:p>
            <a:pPr lvl="1"/>
            <a:r>
              <a:rPr lang="en-US"/>
              <a:t>Decision based on all information</a:t>
            </a:r>
          </a:p>
          <a:p>
            <a:pPr lvl="1"/>
            <a:r>
              <a:rPr lang="en-US"/>
              <a:t>Existing policies consistently</a:t>
            </a:r>
          </a:p>
          <a:p>
            <a:pPr lvl="1"/>
            <a:r>
              <a:rPr lang="en-US"/>
              <a:t>Decision maker listened to all sides</a:t>
            </a:r>
          </a:p>
          <a:p>
            <a:pPr lvl="1"/>
            <a:r>
              <a:rPr lang="en-US"/>
              <a:t>Those who complain are treated respectfully </a:t>
            </a:r>
          </a:p>
          <a:p>
            <a:pPr lvl="1"/>
            <a:r>
              <a:rPr lang="en-US"/>
              <a:t>Those who complain are given full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151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 Defined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forces within a person that affect the direction, intensity, and persistence of voluntary behavior</a:t>
            </a:r>
          </a:p>
          <a:p>
            <a:r>
              <a:rPr lang="en-US" dirty="0"/>
              <a:t>Motivated employees are willing to exert a particular level of effort (intensity), for a certain amount of time (persistence), toward a particular goal (direction)</a:t>
            </a:r>
            <a:endParaRPr lang="en-US" sz="2400" dirty="0"/>
          </a:p>
        </p:txBody>
      </p:sp>
      <p:pic>
        <p:nvPicPr>
          <p:cNvPr id="3" name="Picture Placeholder 2" descr="DHL Africa.jp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t="-68" r="-1353"/>
          <a:stretch/>
        </p:blipFill>
        <p:spPr>
          <a:xfrm>
            <a:off x="390739" y="1409632"/>
            <a:ext cx="3432926" cy="4683664"/>
          </a:xfrm>
        </p:spPr>
      </p:pic>
    </p:spTree>
    <p:extLst>
      <p:ext uri="{BB962C8B-B14F-4D97-AF65-F5344CB8AC3E}">
        <p14:creationId xmlns:p14="http://schemas.microsoft.com/office/powerpoint/2010/main" val="19116407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Employee Engagement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idx="1"/>
          </p:nvPr>
        </p:nvSpPr>
        <p:spPr>
          <a:xfrm>
            <a:off x="3995936" y="1556792"/>
            <a:ext cx="4608512" cy="4536504"/>
          </a:xfrm>
        </p:spPr>
        <p:txBody>
          <a:bodyPr>
            <a:normAutofit/>
          </a:bodyPr>
          <a:lstStyle/>
          <a:p>
            <a:r>
              <a:rPr lang="en-US" dirty="0"/>
              <a:t>Both emotional and cognitive motivation</a:t>
            </a:r>
          </a:p>
          <a:p>
            <a:r>
              <a:rPr lang="en-US" dirty="0"/>
              <a:t>Focused, intense, persistent, purposive effort toward goals</a:t>
            </a:r>
          </a:p>
          <a:p>
            <a:r>
              <a:rPr lang="en-US" dirty="0"/>
              <a:t>High level of absorption (focus)</a:t>
            </a:r>
          </a:p>
          <a:p>
            <a:r>
              <a:rPr lang="en-US" dirty="0"/>
              <a:t>High self-efficacy</a:t>
            </a:r>
          </a:p>
        </p:txBody>
      </p:sp>
      <p:pic>
        <p:nvPicPr>
          <p:cNvPr id="4" name="Picture Placeholder 3" descr="Engagement icon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7" r="-63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54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sz="half" idx="13"/>
          </p:nvPr>
        </p:nvSpPr>
        <p:spPr>
          <a:xfrm>
            <a:off x="323528" y="1412776"/>
            <a:ext cx="8208912" cy="2304256"/>
          </a:xfrm>
        </p:spPr>
        <p:txBody>
          <a:bodyPr>
            <a:normAutofit/>
          </a:bodyPr>
          <a:lstStyle/>
          <a:p>
            <a:r>
              <a:rPr lang="en-US" sz="2400" dirty="0">
                <a:ea typeface="ＭＳ Ｐゴシック" pitchFamily="-65" charset="-128"/>
              </a:rPr>
              <a:t>Drives (primary needs)</a:t>
            </a:r>
          </a:p>
          <a:p>
            <a:pPr lvl="1"/>
            <a:r>
              <a:rPr lang="en-US" sz="2000" dirty="0">
                <a:ea typeface="Tahoma" pitchFamily="-65" charset="0"/>
                <a:cs typeface="Tahoma" pitchFamily="-65" charset="0"/>
              </a:rPr>
              <a:t>Hardwired brain activity (neural states) that energize individuals through generation of emotions to correct deficiencies and maintain equilibrium</a:t>
            </a:r>
          </a:p>
          <a:p>
            <a:pPr lvl="1"/>
            <a:r>
              <a:rPr lang="en-US" sz="2000" dirty="0">
                <a:ea typeface="Tahoma" pitchFamily="-65" charset="0"/>
                <a:cs typeface="Tahoma" pitchFamily="-65" charset="0"/>
              </a:rPr>
              <a:t>Prime movers of behavior -- activate emotions that put us in a state of readiness</a:t>
            </a:r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65" charset="-128"/>
              </a:rPr>
              <a:t>Drives and Needs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2667000" y="4038600"/>
            <a:ext cx="3429000" cy="685800"/>
          </a:xfrm>
          <a:prstGeom prst="rect">
            <a:avLst/>
          </a:prstGeom>
          <a:solidFill>
            <a:srgbClr val="2D41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Self-concept, social norms,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and past experience</a:t>
            </a: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1600200" y="5257800"/>
            <a:ext cx="16002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D0D0D"/>
                </a:solidFill>
              </a:rPr>
              <a:t>Drives</a:t>
            </a:r>
          </a:p>
          <a:p>
            <a:r>
              <a:rPr lang="en-US" sz="1600" dirty="0">
                <a:solidFill>
                  <a:srgbClr val="0D0D0D"/>
                </a:solidFill>
              </a:rPr>
              <a:t>and Emotions</a:t>
            </a: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3733800" y="5257800"/>
            <a:ext cx="13716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D0D0D"/>
                </a:solidFill>
              </a:rPr>
              <a:t>Needs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5638800" y="5257800"/>
            <a:ext cx="16002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D0D0D"/>
                </a:solidFill>
              </a:rPr>
              <a:t>Decisions and Behavior</a:t>
            </a:r>
          </a:p>
        </p:txBody>
      </p:sp>
      <p:sp>
        <p:nvSpPr>
          <p:cNvPr id="20488" name="Line 11"/>
          <p:cNvSpPr>
            <a:spLocks noChangeShapeType="1"/>
          </p:cNvSpPr>
          <p:nvPr/>
        </p:nvSpPr>
        <p:spPr bwMode="auto">
          <a:xfrm>
            <a:off x="3200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Line 12"/>
          <p:cNvSpPr>
            <a:spLocks noChangeShapeType="1"/>
          </p:cNvSpPr>
          <p:nvPr/>
        </p:nvSpPr>
        <p:spPr bwMode="auto">
          <a:xfrm>
            <a:off x="5105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>
            <a:off x="3429000" y="4724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Line 14"/>
          <p:cNvSpPr>
            <a:spLocks noChangeShapeType="1"/>
          </p:cNvSpPr>
          <p:nvPr/>
        </p:nvSpPr>
        <p:spPr bwMode="auto">
          <a:xfrm>
            <a:off x="5334000" y="4724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291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sz="half" idx="13"/>
          </p:nvPr>
        </p:nvSpPr>
        <p:spPr>
          <a:xfrm>
            <a:off x="323528" y="1412776"/>
            <a:ext cx="8208912" cy="2088232"/>
          </a:xfrm>
        </p:spPr>
        <p:txBody>
          <a:bodyPr>
            <a:normAutofit/>
          </a:bodyPr>
          <a:lstStyle/>
          <a:p>
            <a:r>
              <a:rPr lang="en-US" sz="2400" dirty="0">
                <a:ea typeface="ＭＳ Ｐゴシック" pitchFamily="-65" charset="-128"/>
              </a:rPr>
              <a:t>Needs</a:t>
            </a:r>
          </a:p>
          <a:p>
            <a:pPr lvl="1"/>
            <a:r>
              <a:rPr lang="en-US" sz="2000" dirty="0">
                <a:ea typeface="Tahoma" pitchFamily="-65" charset="0"/>
                <a:cs typeface="Tahoma" pitchFamily="-65" charset="0"/>
              </a:rPr>
              <a:t>Goal-directed forces that people experience. </a:t>
            </a:r>
          </a:p>
          <a:p>
            <a:pPr lvl="1"/>
            <a:r>
              <a:rPr lang="en-US" sz="2000" dirty="0">
                <a:ea typeface="Tahoma" pitchFamily="-65" charset="0"/>
                <a:cs typeface="Tahoma" pitchFamily="-65" charset="0"/>
              </a:rPr>
              <a:t>We channel emotional forces toward specific goals</a:t>
            </a:r>
          </a:p>
          <a:p>
            <a:pPr lvl="1"/>
            <a:r>
              <a:rPr lang="en-US" sz="2000" dirty="0">
                <a:ea typeface="Tahoma" pitchFamily="-65" charset="0"/>
                <a:cs typeface="Tahoma" pitchFamily="-65" charset="0"/>
              </a:rPr>
              <a:t>Goals formed by self-concept, social norms, and experience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65" charset="-128"/>
              </a:rPr>
              <a:t>Drives and Needs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667000" y="4038600"/>
            <a:ext cx="3429000" cy="685800"/>
          </a:xfrm>
          <a:prstGeom prst="rect">
            <a:avLst/>
          </a:prstGeom>
          <a:solidFill>
            <a:srgbClr val="2D415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Self-concept, social norms,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and past experience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600200" y="5257800"/>
            <a:ext cx="16002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0D0D0D"/>
                </a:solidFill>
              </a:rPr>
              <a:t>Drives</a:t>
            </a:r>
          </a:p>
          <a:p>
            <a:r>
              <a:rPr lang="en-US" sz="1600" dirty="0">
                <a:solidFill>
                  <a:srgbClr val="0D0D0D"/>
                </a:solidFill>
              </a:rPr>
              <a:t>and Emotions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3733800" y="5257800"/>
            <a:ext cx="13716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D0D0D"/>
                </a:solidFill>
              </a:rPr>
              <a:t>Needs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638800" y="5257800"/>
            <a:ext cx="1600200" cy="685800"/>
          </a:xfrm>
          <a:prstGeom prst="rect">
            <a:avLst/>
          </a:prstGeom>
          <a:solidFill>
            <a:srgbClr val="F2E19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1500" dirty="0">
                <a:solidFill>
                  <a:srgbClr val="0D0D0D"/>
                </a:solidFill>
              </a:rPr>
              <a:t>Decisions and Behavior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3200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5105400" y="5562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3429000" y="4724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5334000" y="4724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7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Maslow’s Needs Hierarchy </a:t>
            </a:r>
            <a:r>
              <a:rPr lang="en-US" sz="3900" dirty="0"/>
              <a:t>Theory</a:t>
            </a:r>
          </a:p>
        </p:txBody>
      </p:sp>
      <p:sp>
        <p:nvSpPr>
          <p:cNvPr id="104458" name="Rectangle 10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4896544" cy="4713387"/>
          </a:xfrm>
        </p:spPr>
        <p:txBody>
          <a:bodyPr>
            <a:normAutofit/>
          </a:bodyPr>
          <a:lstStyle/>
          <a:p>
            <a:r>
              <a:rPr lang="en-US" dirty="0"/>
              <a:t>Seven categories – five in a hierarchy -- capture most needs</a:t>
            </a:r>
          </a:p>
          <a:p>
            <a:r>
              <a:rPr lang="en-US" dirty="0"/>
              <a:t>Lowest unmet need is strongest -- when satisfied, next higher need becomes primary motivator</a:t>
            </a:r>
          </a:p>
          <a:p>
            <a:r>
              <a:rPr lang="en-US" dirty="0"/>
              <a:t>Model lacks empirical support</a:t>
            </a:r>
          </a:p>
          <a:p>
            <a:pPr lvl="1"/>
            <a:r>
              <a:rPr lang="en-US" dirty="0"/>
              <a:t>Main problem: Needs hierarchy is unique to each person, not universal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499992" y="1412776"/>
            <a:ext cx="4248472" cy="4464496"/>
            <a:chOff x="838200" y="1524000"/>
            <a:chExt cx="3886200" cy="4191000"/>
          </a:xfrm>
        </p:grpSpPr>
        <p:sp>
          <p:nvSpPr>
            <p:cNvPr id="104459" name="AutoShape 11"/>
            <p:cNvSpPr>
              <a:spLocks noChangeArrowheads="1"/>
            </p:cNvSpPr>
            <p:nvPr/>
          </p:nvSpPr>
          <p:spPr bwMode="auto">
            <a:xfrm>
              <a:off x="2238375" y="1524000"/>
              <a:ext cx="1100138" cy="1219200"/>
            </a:xfrm>
            <a:prstGeom prst="triangle">
              <a:avLst>
                <a:gd name="adj" fmla="val 50000"/>
              </a:avLst>
            </a:prstGeom>
            <a:solidFill>
              <a:srgbClr val="547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 bIns="187200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Self-actual-</a:t>
              </a:r>
              <a:r>
                <a:rPr lang="en-US" sz="12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ization</a:t>
              </a:r>
              <a:endPara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  <a:ea typeface="ヒラギノ角ゴ Pro W3" pitchFamily="-109" charset="-128"/>
                <a:cs typeface="ヒラギノ角ゴ Pro W3" pitchFamily="-109" charset="-128"/>
              </a:endParaRPr>
            </a:p>
          </p:txBody>
        </p:sp>
        <p:sp>
          <p:nvSpPr>
            <p:cNvPr id="104460" name="AutoShape 12"/>
            <p:cNvSpPr>
              <a:spLocks noChangeArrowheads="1"/>
            </p:cNvSpPr>
            <p:nvPr/>
          </p:nvSpPr>
          <p:spPr bwMode="auto">
            <a:xfrm flipV="1">
              <a:off x="838200" y="5029200"/>
              <a:ext cx="3886200" cy="685800"/>
            </a:xfrm>
            <a:custGeom>
              <a:avLst/>
              <a:gdLst>
                <a:gd name="G0" fmla="+- 1805 0 0"/>
                <a:gd name="G1" fmla="+- 21600 0 1805"/>
                <a:gd name="G2" fmla="*/ 1805 1 2"/>
                <a:gd name="G3" fmla="+- 21600 0 G2"/>
                <a:gd name="G4" fmla="+/ 1805 21600 2"/>
                <a:gd name="G5" fmla="+/ G1 0 2"/>
                <a:gd name="G6" fmla="*/ 21600 21600 1805"/>
                <a:gd name="G7" fmla="*/ G6 1 2"/>
                <a:gd name="G8" fmla="+- 21600 0 G7"/>
                <a:gd name="G9" fmla="*/ 21600 1 2"/>
                <a:gd name="G10" fmla="+- 1805 0 G9"/>
                <a:gd name="G11" fmla="?: G10 G8 0"/>
                <a:gd name="G12" fmla="?: G10 G7 21600"/>
                <a:gd name="T0" fmla="*/ 20697 w 21600"/>
                <a:gd name="T1" fmla="*/ 10800 h 21600"/>
                <a:gd name="T2" fmla="*/ 10800 w 21600"/>
                <a:gd name="T3" fmla="*/ 21600 h 21600"/>
                <a:gd name="T4" fmla="*/ 903 w 21600"/>
                <a:gd name="T5" fmla="*/ 10800 h 21600"/>
                <a:gd name="T6" fmla="*/ 10800 w 21600"/>
                <a:gd name="T7" fmla="*/ 0 h 21600"/>
                <a:gd name="T8" fmla="*/ 2703 w 21600"/>
                <a:gd name="T9" fmla="*/ 2703 h 21600"/>
                <a:gd name="T10" fmla="*/ 18897 w 21600"/>
                <a:gd name="T11" fmla="*/ 1889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805" y="21600"/>
                  </a:lnTo>
                  <a:lnTo>
                    <a:pt x="1979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D213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Physiological</a:t>
              </a:r>
            </a:p>
          </p:txBody>
        </p:sp>
        <p:sp>
          <p:nvSpPr>
            <p:cNvPr id="104461" name="AutoShape 13"/>
            <p:cNvSpPr>
              <a:spLocks noChangeArrowheads="1"/>
            </p:cNvSpPr>
            <p:nvPr/>
          </p:nvSpPr>
          <p:spPr bwMode="auto">
            <a:xfrm flipV="1">
              <a:off x="1195388" y="4267200"/>
              <a:ext cx="3171825" cy="685800"/>
            </a:xfrm>
            <a:custGeom>
              <a:avLst/>
              <a:gdLst>
                <a:gd name="G0" fmla="+- 2224 0 0"/>
                <a:gd name="G1" fmla="+- 21600 0 2224"/>
                <a:gd name="G2" fmla="*/ 2224 1 2"/>
                <a:gd name="G3" fmla="+- 21600 0 G2"/>
                <a:gd name="G4" fmla="+/ 2224 21600 2"/>
                <a:gd name="G5" fmla="+/ G1 0 2"/>
                <a:gd name="G6" fmla="*/ 21600 21600 2224"/>
                <a:gd name="G7" fmla="*/ G6 1 2"/>
                <a:gd name="G8" fmla="+- 21600 0 G7"/>
                <a:gd name="G9" fmla="*/ 21600 1 2"/>
                <a:gd name="G10" fmla="+- 2224 0 G9"/>
                <a:gd name="G11" fmla="?: G10 G8 0"/>
                <a:gd name="G12" fmla="?: G10 G7 21600"/>
                <a:gd name="T0" fmla="*/ 20488 w 21600"/>
                <a:gd name="T1" fmla="*/ 10800 h 21600"/>
                <a:gd name="T2" fmla="*/ 10800 w 21600"/>
                <a:gd name="T3" fmla="*/ 21600 h 21600"/>
                <a:gd name="T4" fmla="*/ 1112 w 21600"/>
                <a:gd name="T5" fmla="*/ 10800 h 21600"/>
                <a:gd name="T6" fmla="*/ 10800 w 21600"/>
                <a:gd name="T7" fmla="*/ 0 h 21600"/>
                <a:gd name="T8" fmla="*/ 2912 w 21600"/>
                <a:gd name="T9" fmla="*/ 2912 h 21600"/>
                <a:gd name="T10" fmla="*/ 18688 w 21600"/>
                <a:gd name="T11" fmla="*/ 1868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224" y="21600"/>
                  </a:lnTo>
                  <a:lnTo>
                    <a:pt x="1937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E3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Safety</a:t>
              </a:r>
            </a:p>
          </p:txBody>
        </p:sp>
        <p:sp>
          <p:nvSpPr>
            <p:cNvPr id="104462" name="AutoShape 14"/>
            <p:cNvSpPr>
              <a:spLocks noChangeArrowheads="1"/>
            </p:cNvSpPr>
            <p:nvPr/>
          </p:nvSpPr>
          <p:spPr bwMode="auto">
            <a:xfrm flipV="1">
              <a:off x="1552575" y="3505200"/>
              <a:ext cx="2457450" cy="685800"/>
            </a:xfrm>
            <a:custGeom>
              <a:avLst/>
              <a:gdLst>
                <a:gd name="G0" fmla="+- 2781 0 0"/>
                <a:gd name="G1" fmla="+- 21600 0 2781"/>
                <a:gd name="G2" fmla="*/ 2781 1 2"/>
                <a:gd name="G3" fmla="+- 21600 0 G2"/>
                <a:gd name="G4" fmla="+/ 2781 21600 2"/>
                <a:gd name="G5" fmla="+/ G1 0 2"/>
                <a:gd name="G6" fmla="*/ 21600 21600 2781"/>
                <a:gd name="G7" fmla="*/ G6 1 2"/>
                <a:gd name="G8" fmla="+- 21600 0 G7"/>
                <a:gd name="G9" fmla="*/ 21600 1 2"/>
                <a:gd name="G10" fmla="+- 2781 0 G9"/>
                <a:gd name="G11" fmla="?: G10 G8 0"/>
                <a:gd name="G12" fmla="?: G10 G7 21600"/>
                <a:gd name="T0" fmla="*/ 20209 w 21600"/>
                <a:gd name="T1" fmla="*/ 10800 h 21600"/>
                <a:gd name="T2" fmla="*/ 10800 w 21600"/>
                <a:gd name="T3" fmla="*/ 21600 h 21600"/>
                <a:gd name="T4" fmla="*/ 1391 w 21600"/>
                <a:gd name="T5" fmla="*/ 10800 h 21600"/>
                <a:gd name="T6" fmla="*/ 10800 w 21600"/>
                <a:gd name="T7" fmla="*/ 0 h 21600"/>
                <a:gd name="T8" fmla="*/ 3191 w 21600"/>
                <a:gd name="T9" fmla="*/ 3191 h 21600"/>
                <a:gd name="T10" fmla="*/ 18409 w 21600"/>
                <a:gd name="T11" fmla="*/ 1840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781" y="21600"/>
                  </a:lnTo>
                  <a:lnTo>
                    <a:pt x="1881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Belongingness</a:t>
              </a:r>
            </a:p>
          </p:txBody>
        </p:sp>
        <p:sp>
          <p:nvSpPr>
            <p:cNvPr id="104463" name="AutoShape 15"/>
            <p:cNvSpPr>
              <a:spLocks noChangeArrowheads="1"/>
            </p:cNvSpPr>
            <p:nvPr/>
          </p:nvSpPr>
          <p:spPr bwMode="auto">
            <a:xfrm flipV="1">
              <a:off x="1909763" y="2819400"/>
              <a:ext cx="1743075" cy="609600"/>
            </a:xfrm>
            <a:custGeom>
              <a:avLst/>
              <a:gdLst>
                <a:gd name="G0" fmla="+- 3589 0 0"/>
                <a:gd name="G1" fmla="+- 21600 0 3589"/>
                <a:gd name="G2" fmla="*/ 3589 1 2"/>
                <a:gd name="G3" fmla="+- 21600 0 G2"/>
                <a:gd name="G4" fmla="+/ 3589 21600 2"/>
                <a:gd name="G5" fmla="+/ G1 0 2"/>
                <a:gd name="G6" fmla="*/ 21600 21600 3589"/>
                <a:gd name="G7" fmla="*/ G6 1 2"/>
                <a:gd name="G8" fmla="+- 21600 0 G7"/>
                <a:gd name="G9" fmla="*/ 21600 1 2"/>
                <a:gd name="G10" fmla="+- 3589 0 G9"/>
                <a:gd name="G11" fmla="?: G10 G8 0"/>
                <a:gd name="G12" fmla="?: G10 G7 21600"/>
                <a:gd name="T0" fmla="*/ 19805 w 21600"/>
                <a:gd name="T1" fmla="*/ 10800 h 21600"/>
                <a:gd name="T2" fmla="*/ 10800 w 21600"/>
                <a:gd name="T3" fmla="*/ 21600 h 21600"/>
                <a:gd name="T4" fmla="*/ 1795 w 21600"/>
                <a:gd name="T5" fmla="*/ 10800 h 21600"/>
                <a:gd name="T6" fmla="*/ 10800 w 21600"/>
                <a:gd name="T7" fmla="*/ 0 h 21600"/>
                <a:gd name="T8" fmla="*/ 3595 w 21600"/>
                <a:gd name="T9" fmla="*/ 3595 h 21600"/>
                <a:gd name="T10" fmla="*/ 18005 w 21600"/>
                <a:gd name="T11" fmla="*/ 1800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589" y="21600"/>
                  </a:lnTo>
                  <a:lnTo>
                    <a:pt x="1801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33A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Esteem</a:t>
              </a:r>
            </a:p>
          </p:txBody>
        </p:sp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3743325" y="1593850"/>
              <a:ext cx="903288" cy="628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Need to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know</a:t>
              </a:r>
            </a:p>
          </p:txBody>
        </p:sp>
        <p:sp>
          <p:nvSpPr>
            <p:cNvPr id="104465" name="Rectangle 17"/>
            <p:cNvSpPr>
              <a:spLocks noChangeArrowheads="1"/>
            </p:cNvSpPr>
            <p:nvPr/>
          </p:nvSpPr>
          <p:spPr bwMode="auto">
            <a:xfrm>
              <a:off x="3743325" y="2362200"/>
              <a:ext cx="903288" cy="628650"/>
            </a:xfrm>
            <a:prstGeom prst="rect">
              <a:avLst/>
            </a:prstGeom>
            <a:solidFill>
              <a:srgbClr val="7C278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-109" charset="0"/>
                  <a:ea typeface="ヒラギノ角ゴ Pro W3" pitchFamily="-109" charset="-128"/>
                  <a:cs typeface="ヒラギノ角ゴ Pro W3" pitchFamily="-109" charset="-128"/>
                </a:rPr>
                <a:t>Need for beauty</a:t>
              </a:r>
              <a:endPara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109" charset="0"/>
                <a:ea typeface="ヒラギノ角ゴ Pro W3" pitchFamily="-109" charset="-128"/>
                <a:cs typeface="ヒラギノ角ゴ Pro W3" pitchFamily="-10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647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Maslow’s Contribution to Motivation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Holistic perspective</a:t>
            </a:r>
          </a:p>
          <a:p>
            <a:pPr lvl="1"/>
            <a:r>
              <a:rPr lang="en-US" dirty="0"/>
              <a:t>Study multiple needs together</a:t>
            </a:r>
          </a:p>
          <a:p>
            <a:r>
              <a:rPr lang="en-US" dirty="0"/>
              <a:t>Humanistic perspective</a:t>
            </a:r>
          </a:p>
          <a:p>
            <a:pPr lvl="1"/>
            <a:r>
              <a:rPr lang="en-US" dirty="0"/>
              <a:t>Influence of social dynamics, not just instinct</a:t>
            </a:r>
          </a:p>
          <a:p>
            <a:r>
              <a:rPr lang="en-US" dirty="0"/>
              <a:t>Positive perspective</a:t>
            </a:r>
          </a:p>
          <a:p>
            <a:pPr lvl="1"/>
            <a:r>
              <a:rPr lang="en-US" dirty="0"/>
              <a:t>Self-actualization (growth needs)</a:t>
            </a:r>
          </a:p>
          <a:p>
            <a:pPr lvl="1"/>
            <a:r>
              <a:rPr lang="en-US" dirty="0"/>
              <a:t>Foundation of positive OB</a:t>
            </a:r>
          </a:p>
        </p:txBody>
      </p:sp>
      <p:pic>
        <p:nvPicPr>
          <p:cNvPr id="3" name="Picture Placeholder 2" descr="maslow.jpg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" b="222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320576" y="5682734"/>
            <a:ext cx="1947168" cy="338554"/>
          </a:xfrm>
          <a:prstGeom prst="rect">
            <a:avLst/>
          </a:prstGeom>
          <a:solidFill>
            <a:schemeClr val="accent6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Abraham Maslow</a:t>
            </a:r>
          </a:p>
        </p:txBody>
      </p:sp>
    </p:spTree>
    <p:extLst>
      <p:ext uri="{BB962C8B-B14F-4D97-AF65-F5344CB8AC3E}">
        <p14:creationId xmlns:p14="http://schemas.microsoft.com/office/powerpoint/2010/main" val="1065573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Learned Needs Theory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are amplified or suppressed through self-concept, social norms, and past experience</a:t>
            </a:r>
          </a:p>
          <a:p>
            <a:r>
              <a:rPr lang="en-US" dirty="0"/>
              <a:t>Therefore, needs can be “learned”</a:t>
            </a:r>
          </a:p>
          <a:p>
            <a:pPr lvl="1"/>
            <a:r>
              <a:rPr lang="en-US" dirty="0"/>
              <a:t>strengthened through reinforcement, learning, and social conditions</a:t>
            </a:r>
          </a:p>
        </p:txBody>
      </p:sp>
    </p:spTree>
    <p:extLst>
      <p:ext uri="{BB962C8B-B14F-4D97-AF65-F5344CB8AC3E}">
        <p14:creationId xmlns:p14="http://schemas.microsoft.com/office/powerpoint/2010/main" val="3024822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/>
    </p:bldLst>
  </p:timing>
</p:sld>
</file>

<file path=ppt/theme/theme1.xml><?xml version="1.0" encoding="utf-8"?>
<a:theme xmlns:a="http://schemas.openxmlformats.org/drawingml/2006/main" name="McShaneOB7_Ch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McShaneOB7_Ch.potx</Template>
  <TotalTime>2718</TotalTime>
  <Pages>0</Pages>
  <Words>1359</Words>
  <Characters>0</Characters>
  <Application>Microsoft Macintosh PowerPoint</Application>
  <PresentationFormat>Letter Paper (8.5x11 in)</PresentationFormat>
  <Lines>0</Lines>
  <Paragraphs>275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ＭＳ Ｐゴシック</vt:lpstr>
      <vt:lpstr>宋体</vt:lpstr>
      <vt:lpstr>ヒラギノ角ゴ Pro W3</vt:lpstr>
      <vt:lpstr>Arial</vt:lpstr>
      <vt:lpstr>Arial Narrow</vt:lpstr>
      <vt:lpstr>Calibri</vt:lpstr>
      <vt:lpstr>Century Gothic</vt:lpstr>
      <vt:lpstr>Comic Sans MS</vt:lpstr>
      <vt:lpstr>Franklin Gothic Medium</vt:lpstr>
      <vt:lpstr>Gill Sans</vt:lpstr>
      <vt:lpstr>Tahoma</vt:lpstr>
      <vt:lpstr>Times New Roman</vt:lpstr>
      <vt:lpstr>Wingdings</vt:lpstr>
      <vt:lpstr>Wingdings 2</vt:lpstr>
      <vt:lpstr>McShaneOB7_Ch</vt:lpstr>
      <vt:lpstr>Foundations of Employee Motivation</vt:lpstr>
      <vt:lpstr>Employee Engagement and Motivation at DHL Express</vt:lpstr>
      <vt:lpstr>Motivation Defined</vt:lpstr>
      <vt:lpstr>Employee Engagement</vt:lpstr>
      <vt:lpstr>Drives and Needs</vt:lpstr>
      <vt:lpstr>Drives and Needs</vt:lpstr>
      <vt:lpstr>Maslow’s Needs Hierarchy Theory</vt:lpstr>
      <vt:lpstr>Maslow’s Contribution to Motivation</vt:lpstr>
      <vt:lpstr>Learned Needs Theory</vt:lpstr>
      <vt:lpstr>Three Learned Needs</vt:lpstr>
      <vt:lpstr>Four Drive Theory</vt:lpstr>
      <vt:lpstr>How Four Drives Motivate</vt:lpstr>
      <vt:lpstr>Four Drive Theory Implications</vt:lpstr>
      <vt:lpstr>Expectancy Theory of Motivation</vt:lpstr>
      <vt:lpstr>Expectancy Theory in Practice</vt:lpstr>
      <vt:lpstr>A-B-Cs of Behavior Modification</vt:lpstr>
      <vt:lpstr>Four OB Mod Consequences</vt:lpstr>
      <vt:lpstr>Reinforcing Behavior Through Gamification</vt:lpstr>
      <vt:lpstr>Social Cognitive Theory</vt:lpstr>
      <vt:lpstr>Effective Goal Setting Features</vt:lpstr>
      <vt:lpstr>Balanced Scorecard</vt:lpstr>
      <vt:lpstr>Characteristics of Effective Feedback</vt:lpstr>
      <vt:lpstr>Sources of Feedback</vt:lpstr>
      <vt:lpstr>Organizational Justice</vt:lpstr>
      <vt:lpstr>Equity Theory</vt:lpstr>
      <vt:lpstr>Elements of Equity Theory</vt:lpstr>
      <vt:lpstr>Correcting Inequity Tension</vt:lpstr>
      <vt:lpstr>Procedural Justice</vt:lpstr>
    </vt:vector>
  </TitlesOfParts>
  <Manager/>
  <Company>University of Western Australia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Employee Motivation</dc:title>
  <dc:subject/>
  <dc:creator>Steven McShane</dc:creator>
  <cp:keywords/>
  <dc:description/>
  <cp:lastModifiedBy>Leow Meng Chew</cp:lastModifiedBy>
  <cp:revision>216</cp:revision>
  <cp:lastPrinted>2008-02-24T08:45:31Z</cp:lastPrinted>
  <dcterms:created xsi:type="dcterms:W3CDTF">2011-12-07T16:09:33Z</dcterms:created>
  <dcterms:modified xsi:type="dcterms:W3CDTF">2019-11-13T15:18:58Z</dcterms:modified>
  <cp:category/>
</cp:coreProperties>
</file>