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5" r:id="rId3"/>
    <p:sldId id="290" r:id="rId4"/>
    <p:sldId id="311" r:id="rId5"/>
    <p:sldId id="384" r:id="rId6"/>
    <p:sldId id="313" r:id="rId7"/>
    <p:sldId id="378" r:id="rId8"/>
    <p:sldId id="299" r:id="rId9"/>
    <p:sldId id="379" r:id="rId10"/>
    <p:sldId id="380" r:id="rId11"/>
    <p:sldId id="382" r:id="rId12"/>
    <p:sldId id="383" r:id="rId13"/>
    <p:sldId id="385" r:id="rId14"/>
    <p:sldId id="282" r:id="rId15"/>
    <p:sldId id="387" r:id="rId16"/>
    <p:sldId id="388" r:id="rId17"/>
    <p:sldId id="355" r:id="rId18"/>
    <p:sldId id="325" r:id="rId19"/>
    <p:sldId id="375" r:id="rId20"/>
    <p:sldId id="376" r:id="rId21"/>
    <p:sldId id="371" r:id="rId22"/>
    <p:sldId id="402" r:id="rId23"/>
    <p:sldId id="368" r:id="rId24"/>
  </p:sldIdLst>
  <p:sldSz cx="9144000" cy="5143500" type="screen16x9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承展 莊" initials="承展" lastIdx="5" clrIdx="0">
    <p:extLst>
      <p:ext uri="{19B8F6BF-5375-455C-9EA6-DF929625EA0E}">
        <p15:presenceInfo xmlns:p15="http://schemas.microsoft.com/office/powerpoint/2012/main" userId="821072c00df3dd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F37"/>
    <a:srgbClr val="2C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53" autoAdjust="0"/>
  </p:normalViewPr>
  <p:slideViewPr>
    <p:cSldViewPr>
      <p:cViewPr>
        <p:scale>
          <a:sx n="125" d="100"/>
          <a:sy n="125" d="100"/>
        </p:scale>
        <p:origin x="-90" y="9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245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F4F5-754A-43B1-89D4-C3F25D6DB019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9B577-CD31-4A37-AFF3-75A7A974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5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04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12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如果被盜用一個等於所有系統都可以使用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71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國壽、產險</a:t>
            </a:r>
            <a:r>
              <a:rPr lang="zh-TW" altLang="en-US" baseline="0" dirty="0"/>
              <a:t> </a:t>
            </a:r>
            <a:r>
              <a:rPr lang="en-US" altLang="zh-TW" baseline="0" dirty="0"/>
              <a:t>=&gt;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SSO</a:t>
            </a:r>
            <a:r>
              <a:rPr lang="zh-TW" altLang="en-US" baseline="0" dirty="0"/>
              <a:t> </a:t>
            </a:r>
            <a:r>
              <a:rPr lang="en-US" altLang="zh-TW" baseline="0" dirty="0"/>
              <a:t>Token</a:t>
            </a:r>
            <a:r>
              <a:rPr lang="zh-TW" altLang="en-US" baseline="0" dirty="0"/>
              <a:t> 來自於中台  </a:t>
            </a:r>
            <a:r>
              <a:rPr lang="en-US" altLang="zh-TW" baseline="0" dirty="0"/>
              <a:t>(</a:t>
            </a:r>
            <a:r>
              <a:rPr lang="zh-TW" altLang="en-US" baseline="0" dirty="0"/>
              <a:t>國壽跳轉頁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InsuranceSSORedirect</a:t>
            </a:r>
            <a:r>
              <a:rPr lang="en-US" altLang="zh-TW" baseline="0" dirty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34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綠色是</a:t>
            </a:r>
            <a:r>
              <a:rPr lang="en-US" altLang="zh-TW" dirty="0"/>
              <a:t>Controller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5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綠色是</a:t>
            </a:r>
            <a:r>
              <a:rPr lang="en-US" altLang="zh-TW" dirty="0"/>
              <a:t>Controller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38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90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參考文章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https://medium.com/as-a-product-designer/%E4%B8%8D%E6%96%87%E8%AC%85%E8%AC%85-%E5%81%9A%E5%88%B0%E9%80%99%E4%BA%9B%E4%BD%A0%E7%9A%84%E5%B0%88%E6%A1%88%E5%B0%B1%E5%9C%A8%E8%B7%91%E6%95%8F%E6%8D%B7-3861b56bf392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9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Sprint Planning </a:t>
            </a:r>
            <a:r>
              <a:rPr lang="zh-TW" altLang="en-US" dirty="0"/>
              <a:t>每個</a:t>
            </a:r>
            <a:r>
              <a:rPr lang="en-US" altLang="zh-TW" dirty="0"/>
              <a:t>Sprint </a:t>
            </a:r>
            <a:r>
              <a:rPr lang="zh-TW" altLang="en-US" dirty="0"/>
              <a:t>開始的會議，會在會議中了解該</a:t>
            </a:r>
            <a:r>
              <a:rPr lang="en-US" altLang="zh-TW" dirty="0"/>
              <a:t>Sprint</a:t>
            </a:r>
            <a:r>
              <a:rPr lang="zh-TW" altLang="en-US" dirty="0"/>
              <a:t>所要進行的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Story </a:t>
            </a:r>
            <a:r>
              <a:rPr lang="zh-TW" altLang="en-US" dirty="0"/>
              <a:t>，並且請大家估算該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Story</a:t>
            </a:r>
            <a:r>
              <a:rPr lang="zh-TW" altLang="en-US" dirty="0"/>
              <a:t>所應花費的 </a:t>
            </a:r>
            <a:r>
              <a:rPr lang="en-US" altLang="zh-TW" dirty="0"/>
              <a:t>Story</a:t>
            </a:r>
            <a:r>
              <a:rPr lang="en-US" altLang="zh-TW" baseline="0" dirty="0"/>
              <a:t> point 0</a:t>
            </a:r>
            <a:r>
              <a:rPr lang="zh-TW" altLang="en-US" baseline="0" dirty="0"/>
              <a:t> </a:t>
            </a:r>
            <a:r>
              <a:rPr lang="en-US" altLang="zh-TW" baseline="0" dirty="0"/>
              <a:t>~3</a:t>
            </a:r>
            <a:r>
              <a:rPr lang="zh-TW" altLang="en-US" baseline="0" dirty="0"/>
              <a:t>  </a:t>
            </a:r>
            <a:r>
              <a:rPr lang="en-US" altLang="zh-TW" baseline="0" dirty="0"/>
              <a:t>(</a:t>
            </a:r>
            <a:r>
              <a:rPr lang="zh-TW" altLang="en-US" baseline="0" dirty="0"/>
              <a:t> </a:t>
            </a:r>
            <a:r>
              <a:rPr lang="en-US" altLang="zh-TW" baseline="0" dirty="0"/>
              <a:t>PM</a:t>
            </a:r>
            <a:r>
              <a:rPr lang="zh-TW" altLang="en-US" baseline="0" dirty="0"/>
              <a:t> </a:t>
            </a:r>
            <a:r>
              <a:rPr lang="en-US" altLang="zh-TW" baseline="0" dirty="0"/>
              <a:t>ART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Stand-up Meeting </a:t>
            </a:r>
            <a:r>
              <a:rPr lang="zh-TW" altLang="en-US" baseline="0" dirty="0"/>
              <a:t>每天的例行公事 分享昨天與今天的工作進度，並提出目前遇到的問題，透過直接溝通，立即解決問題</a:t>
            </a:r>
            <a:endParaRPr lang="en-US" altLang="zh-TW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Sprint Review </a:t>
            </a:r>
            <a:r>
              <a:rPr lang="zh-TW" altLang="en-US" dirty="0"/>
              <a:t>每個</a:t>
            </a:r>
            <a:r>
              <a:rPr lang="en-US" altLang="zh-TW" dirty="0"/>
              <a:t>Sprint</a:t>
            </a:r>
            <a:r>
              <a:rPr lang="zh-TW" altLang="en-US" dirty="0"/>
              <a:t> 最後一天進行的會議，檢討該</a:t>
            </a:r>
            <a:r>
              <a:rPr lang="en-US" altLang="zh-TW" dirty="0"/>
              <a:t>Sprint</a:t>
            </a:r>
            <a:r>
              <a:rPr lang="zh-TW" altLang="en-US" dirty="0"/>
              <a:t> 所進行的修正，說明做了些什麼，改了些什麼項目。 龍哥會在 </a:t>
            </a:r>
            <a:r>
              <a:rPr lang="en-US" altLang="zh-TW" dirty="0"/>
              <a:t>Plaining</a:t>
            </a:r>
            <a:r>
              <a:rPr lang="en-US" altLang="zh-TW" baseline="0" dirty="0"/>
              <a:t> </a:t>
            </a:r>
            <a:r>
              <a:rPr lang="zh-TW" altLang="en-US" baseline="0" dirty="0"/>
              <a:t>後請</a:t>
            </a:r>
            <a:r>
              <a:rPr lang="en-US" altLang="zh-TW" baseline="0" dirty="0"/>
              <a:t>art</a:t>
            </a:r>
            <a:r>
              <a:rPr lang="zh-TW" altLang="en-US" baseline="0" dirty="0"/>
              <a:t> 跟 </a:t>
            </a:r>
            <a:r>
              <a:rPr lang="en-US" altLang="zh-TW" baseline="0" dirty="0"/>
              <a:t>pm</a:t>
            </a:r>
            <a:r>
              <a:rPr lang="zh-TW" altLang="en-US" baseline="0" dirty="0"/>
              <a:t> 先離開的那場會議</a:t>
            </a:r>
            <a:endParaRPr lang="en-US" altLang="zh-TW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Sprint Refine </a:t>
            </a:r>
            <a:r>
              <a:rPr lang="zh-TW" altLang="en-US" dirty="0"/>
              <a:t>當有較大的需求，需要對需求輪廓、細節做完整的討論就會進行，參與的會議就會包含需求單位以及</a:t>
            </a:r>
            <a:r>
              <a:rPr lang="en-US" altLang="zh-TW" dirty="0"/>
              <a:t>Scrum</a:t>
            </a:r>
            <a:r>
              <a:rPr lang="zh-TW" altLang="en-US" dirty="0"/>
              <a:t> </a:t>
            </a:r>
            <a:r>
              <a:rPr lang="en-US" altLang="zh-TW" dirty="0"/>
              <a:t>team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https://cunnyyun.blogspot.com/2019/01/refinement-meeting.html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82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31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8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58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59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827584" y="2116063"/>
            <a:ext cx="7848872" cy="75790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27584" y="2630512"/>
            <a:ext cx="7848872" cy="521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7584" y="3234010"/>
            <a:ext cx="101845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D40D8-BA83-5743-9FAB-AA6DE88C3F2B}" type="datetime1">
              <a:rPr lang="zh-TW" altLang="en-US" smtClean="0"/>
              <a:pPr/>
              <a:t>2021/7/15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8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圖片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298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5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5" name="圖片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95537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9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95537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17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9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20" name="圖片 1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19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065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71900" y="898058"/>
            <a:ext cx="5014900" cy="3545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915567"/>
            <a:ext cx="3132347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7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54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7" y="771550"/>
            <a:ext cx="8350218" cy="2880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7" y="3795886"/>
            <a:ext cx="8350218" cy="833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250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825527" y="2599184"/>
            <a:ext cx="5474665" cy="1340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0000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4100393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4645362" y="915566"/>
            <a:ext cx="4100393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16921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2751773"/>
            <a:ext cx="410309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2751771"/>
            <a:ext cx="4103101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55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2751770"/>
            <a:ext cx="8350219" cy="16921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915566"/>
            <a:ext cx="410309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915566"/>
            <a:ext cx="4103101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3959085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98637" y="915567"/>
            <a:ext cx="424711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498637" y="2751771"/>
            <a:ext cx="4247118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86670" y="915566"/>
            <a:ext cx="3959085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7" y="915567"/>
            <a:ext cx="424711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395537" y="2751771"/>
            <a:ext cx="4247118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7" y="915567"/>
            <a:ext cx="4103777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395537" y="2751771"/>
            <a:ext cx="4103777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1977" y="915567"/>
            <a:ext cx="4103777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4641977" y="2751771"/>
            <a:ext cx="4103777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783388"/>
            <a:ext cx="8748463" cy="228618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395537" y="915566"/>
            <a:ext cx="8291263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4783" y="4715473"/>
            <a:ext cx="395536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93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50" r:id="rId3"/>
    <p:sldLayoutId id="2147483652" r:id="rId4"/>
    <p:sldLayoutId id="2147483664" r:id="rId5"/>
    <p:sldLayoutId id="2147483672" r:id="rId6"/>
    <p:sldLayoutId id="2147483671" r:id="rId7"/>
    <p:sldLayoutId id="2147483670" r:id="rId8"/>
    <p:sldLayoutId id="2147483673" r:id="rId9"/>
    <p:sldLayoutId id="2147483653" r:id="rId10"/>
    <p:sldLayoutId id="2147483674" r:id="rId11"/>
    <p:sldLayoutId id="2147483675" r:id="rId12"/>
    <p:sldLayoutId id="2147483676" r:id="rId13"/>
    <p:sldLayoutId id="2147483654" r:id="rId14"/>
    <p:sldLayoutId id="2147483679" r:id="rId15"/>
    <p:sldLayoutId id="2147483656" r:id="rId16"/>
    <p:sldLayoutId id="2147483657" r:id="rId17"/>
    <p:sldLayoutId id="2147483677" r:id="rId18"/>
    <p:sldLayoutId id="2147483662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第一次新人報告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2841262"/>
            <a:ext cx="7848872" cy="521196"/>
          </a:xfrm>
        </p:spPr>
        <p:txBody>
          <a:bodyPr>
            <a:normAutofit/>
          </a:bodyPr>
          <a:lstStyle/>
          <a:p>
            <a:r>
              <a:rPr lang="zh-TW" altLang="en-US" dirty="0"/>
              <a:t>報告人 廖裕豪</a:t>
            </a:r>
            <a:r>
              <a:rPr lang="en-US" altLang="zh-TW" dirty="0"/>
              <a:t>(Tony)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80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endParaRPr lang="en-US" altLang="zh-TW" dirty="0"/>
          </a:p>
          <a:p>
            <a:pPr lvl="1"/>
            <a:r>
              <a:rPr lang="zh-TW" altLang="en-US" dirty="0"/>
              <a:t>分支命名規則：</a:t>
            </a:r>
            <a:r>
              <a:rPr lang="en-US" altLang="zh-TW" dirty="0"/>
              <a:t>sprint{number}/{</a:t>
            </a:r>
            <a:r>
              <a:rPr lang="zh-TW" altLang="en-US" dirty="0"/>
              <a:t>電文單號</a:t>
            </a:r>
            <a:r>
              <a:rPr lang="en-US" altLang="zh-TW" dirty="0"/>
              <a:t>}_{</a:t>
            </a:r>
            <a:r>
              <a:rPr lang="zh-TW" altLang="en-US" dirty="0"/>
              <a:t>描述</a:t>
            </a:r>
            <a:r>
              <a:rPr lang="en-US" altLang="zh-TW" dirty="0"/>
              <a:t>}</a:t>
            </a:r>
          </a:p>
          <a:p>
            <a:pPr lvl="2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sprint29/0000510612066_</a:t>
            </a:r>
            <a:r>
              <a:rPr lang="zh-TW" altLang="en-US" dirty="0"/>
              <a:t>更新「後收型基金申購／轉換費用說明表」</a:t>
            </a:r>
            <a:endParaRPr lang="en-US" altLang="zh-TW" dirty="0"/>
          </a:p>
          <a:p>
            <a:r>
              <a:rPr lang="en-US" altLang="zh-TW" dirty="0"/>
              <a:t>Git-Flow</a:t>
            </a:r>
          </a:p>
          <a:p>
            <a:pPr lvl="1"/>
            <a:r>
              <a:rPr lang="zh-TW" altLang="en-US" dirty="0"/>
              <a:t>開發階段</a:t>
            </a:r>
            <a:endParaRPr lang="en-US" altLang="zh-TW" dirty="0"/>
          </a:p>
          <a:p>
            <a:pPr lvl="1"/>
            <a:r>
              <a:rPr lang="zh-TW" altLang="en-US" dirty="0"/>
              <a:t>上線階段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02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1600" dirty="0"/>
              <a:t>開發階段</a:t>
            </a:r>
            <a:endParaRPr lang="en-US" altLang="zh-TW" sz="1600" dirty="0"/>
          </a:p>
          <a:p>
            <a:pPr lvl="1"/>
            <a:r>
              <a:rPr lang="zh-TW" altLang="en-US" sz="1400" dirty="0"/>
              <a:t>切分支開發</a:t>
            </a:r>
            <a:endParaRPr lang="en-US" altLang="zh-TW" sz="1400" dirty="0"/>
          </a:p>
          <a:p>
            <a:pPr lvl="2"/>
            <a:r>
              <a:rPr lang="en-US" altLang="zh-TW" sz="1200" dirty="0"/>
              <a:t>Develop → </a:t>
            </a:r>
            <a:r>
              <a:rPr lang="zh-TW" altLang="en-US" sz="1200" dirty="0"/>
              <a:t>開發分支 </a:t>
            </a:r>
            <a:r>
              <a:rPr lang="en-US" altLang="zh-TW" sz="1200" dirty="0"/>
              <a:t>(</a:t>
            </a:r>
            <a:r>
              <a:rPr lang="en-US" altLang="zh-TW" sz="1200" dirty="0">
                <a:solidFill>
                  <a:srgbClr val="FF0000"/>
                </a:solidFill>
              </a:rPr>
              <a:t>sprint{number}/{</a:t>
            </a:r>
            <a:r>
              <a:rPr lang="zh-TW" altLang="en-US" sz="1200" dirty="0">
                <a:solidFill>
                  <a:srgbClr val="FF0000"/>
                </a:solidFill>
              </a:rPr>
              <a:t>電文單號</a:t>
            </a:r>
            <a:r>
              <a:rPr lang="en-US" altLang="zh-TW" sz="1200" dirty="0">
                <a:solidFill>
                  <a:srgbClr val="FF0000"/>
                </a:solidFill>
              </a:rPr>
              <a:t>}_{</a:t>
            </a:r>
            <a:r>
              <a:rPr lang="zh-TW" altLang="en-US" sz="1200" dirty="0">
                <a:solidFill>
                  <a:srgbClr val="FF0000"/>
                </a:solidFill>
              </a:rPr>
              <a:t>描述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)</a:t>
            </a:r>
          </a:p>
          <a:p>
            <a:pPr lvl="1"/>
            <a:r>
              <a:rPr lang="zh-TW" altLang="en-US" sz="1400" dirty="0"/>
              <a:t>上測試</a:t>
            </a:r>
            <a:endParaRPr lang="en-US" altLang="zh-TW" sz="1400" dirty="0"/>
          </a:p>
          <a:p>
            <a:pPr lvl="2"/>
            <a:r>
              <a:rPr lang="zh-TW" altLang="en-US" sz="1200" dirty="0"/>
              <a:t>開發分支 合到 </a:t>
            </a:r>
            <a:r>
              <a:rPr lang="en-US" altLang="zh-TW" sz="1200" dirty="0"/>
              <a:t>TT or UT2 (</a:t>
            </a:r>
            <a:r>
              <a:rPr lang="zh-TW" altLang="en-US" sz="1200" dirty="0"/>
              <a:t>上</a:t>
            </a:r>
            <a:r>
              <a:rPr lang="en-US" altLang="zh-TW" sz="1200" dirty="0"/>
              <a:t>UT CI/CD)</a:t>
            </a:r>
          </a:p>
          <a:p>
            <a:pPr lvl="3"/>
            <a:r>
              <a:rPr lang="en-US" altLang="zh-TW" sz="1100" dirty="0"/>
              <a:t>TT ( </a:t>
            </a:r>
            <a:r>
              <a:rPr lang="zh-TW" altLang="en-US" sz="1100" dirty="0"/>
              <a:t>舊畫面</a:t>
            </a:r>
            <a:r>
              <a:rPr lang="en-US" altLang="zh-TW" sz="1100" dirty="0"/>
              <a:t>)</a:t>
            </a:r>
          </a:p>
          <a:p>
            <a:pPr lvl="3"/>
            <a:r>
              <a:rPr lang="en-US" altLang="zh-TW" sz="1100" dirty="0"/>
              <a:t>UT2 (</a:t>
            </a:r>
            <a:r>
              <a:rPr lang="zh-TW" altLang="en-US" sz="1100" dirty="0"/>
              <a:t>新畫面</a:t>
            </a:r>
            <a:r>
              <a:rPr lang="en-US" altLang="zh-TW" sz="1100" dirty="0"/>
              <a:t>)</a:t>
            </a:r>
          </a:p>
          <a:p>
            <a:pPr lvl="1"/>
            <a:r>
              <a:rPr lang="zh-TW" altLang="en-US" sz="1400" dirty="0"/>
              <a:t>上 </a:t>
            </a:r>
            <a:r>
              <a:rPr lang="en-US" altLang="zh-TW" sz="1400" dirty="0"/>
              <a:t>UAT</a:t>
            </a:r>
          </a:p>
          <a:p>
            <a:pPr lvl="2"/>
            <a:r>
              <a:rPr lang="zh-TW" altLang="en-US" sz="1200" dirty="0"/>
              <a:t>開發分支 → </a:t>
            </a:r>
            <a:r>
              <a:rPr lang="en-US" altLang="zh-TW" sz="1200" dirty="0"/>
              <a:t>UAT</a:t>
            </a:r>
          </a:p>
          <a:p>
            <a:pPr lvl="3"/>
            <a:r>
              <a:rPr lang="en-US" altLang="zh-TW" sz="1100" dirty="0"/>
              <a:t>DXMYBANK05UAT</a:t>
            </a:r>
          </a:p>
          <a:p>
            <a:pPr lvl="3"/>
            <a:r>
              <a:rPr lang="en-US" altLang="zh-TW" sz="1100" dirty="0"/>
              <a:t>DXMYBANK05UAT2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7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5"/>
            <a:ext cx="8350219" cy="3888433"/>
          </a:xfrm>
        </p:spPr>
        <p:txBody>
          <a:bodyPr>
            <a:normAutofit/>
          </a:bodyPr>
          <a:lstStyle/>
          <a:p>
            <a:r>
              <a:rPr lang="zh-TW" altLang="en-US" sz="1700" dirty="0"/>
              <a:t>上線階段</a:t>
            </a:r>
            <a:endParaRPr lang="en-US" altLang="zh-TW" sz="1700" dirty="0"/>
          </a:p>
          <a:p>
            <a:pPr lvl="1"/>
            <a:r>
              <a:rPr lang="zh-TW" altLang="en-US" sz="1400" dirty="0"/>
              <a:t>開發分支合回 </a:t>
            </a:r>
            <a:r>
              <a:rPr lang="en-US" altLang="zh-TW" sz="1400" dirty="0"/>
              <a:t>Develop </a:t>
            </a:r>
            <a:r>
              <a:rPr lang="zh-TW" altLang="en-US" sz="1400" dirty="0"/>
              <a:t>跟 </a:t>
            </a:r>
            <a:r>
              <a:rPr lang="en-US" altLang="zh-TW" sz="1400" dirty="0"/>
              <a:t>Release</a:t>
            </a:r>
          </a:p>
          <a:p>
            <a:pPr lvl="2"/>
            <a:r>
              <a:rPr lang="zh-TW" altLang="en-US" sz="1200" dirty="0"/>
              <a:t>開發分支 → </a:t>
            </a:r>
            <a:r>
              <a:rPr lang="en-US" altLang="zh-TW" sz="1200" dirty="0"/>
              <a:t>Develop</a:t>
            </a:r>
          </a:p>
          <a:p>
            <a:pPr lvl="2"/>
            <a:r>
              <a:rPr lang="en-US" altLang="zh-TW" sz="1200" dirty="0"/>
              <a:t>Develop → Release</a:t>
            </a:r>
          </a:p>
          <a:p>
            <a:pPr lvl="1"/>
            <a:r>
              <a:rPr lang="zh-TW" altLang="en-US" sz="1400" dirty="0"/>
              <a:t>上測試</a:t>
            </a:r>
            <a:endParaRPr lang="en-US" altLang="zh-TW" sz="1400" dirty="0"/>
          </a:p>
          <a:p>
            <a:pPr lvl="2"/>
            <a:r>
              <a:rPr lang="en-US" altLang="zh-TW" sz="1200" dirty="0"/>
              <a:t>Release → UT</a:t>
            </a:r>
            <a:endParaRPr lang="en-US" altLang="zh-TW" dirty="0"/>
          </a:p>
          <a:p>
            <a:pPr lvl="1"/>
            <a:r>
              <a:rPr lang="zh-TW" altLang="en-US" sz="1400" dirty="0"/>
              <a:t>上 </a:t>
            </a:r>
            <a:r>
              <a:rPr lang="en-US" altLang="zh-TW" sz="1400" dirty="0"/>
              <a:t>UAT</a:t>
            </a:r>
          </a:p>
          <a:p>
            <a:pPr lvl="2"/>
            <a:r>
              <a:rPr lang="en-US" altLang="zh-TW" sz="1200" dirty="0"/>
              <a:t>Release → UAT</a:t>
            </a:r>
          </a:p>
          <a:p>
            <a:pPr lvl="1"/>
            <a:r>
              <a:rPr lang="zh-TW" altLang="en-US" sz="1400" dirty="0"/>
              <a:t>上 </a:t>
            </a:r>
            <a:r>
              <a:rPr lang="en-US" altLang="zh-TW" sz="1400" dirty="0"/>
              <a:t>PRD</a:t>
            </a:r>
          </a:p>
          <a:p>
            <a:pPr lvl="2"/>
            <a:r>
              <a:rPr lang="en-US" altLang="zh-TW" sz="1200" dirty="0"/>
              <a:t>Release → PRD</a:t>
            </a:r>
          </a:p>
          <a:p>
            <a:pPr lvl="2"/>
            <a:r>
              <a:rPr lang="en-US" altLang="zh-TW" sz="1200" dirty="0"/>
              <a:t>Release → master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33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951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系統架構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系統架構與網銀功能</a:t>
            </a:r>
          </a:p>
        </p:txBody>
      </p:sp>
    </p:spTree>
    <p:extLst>
      <p:ext uri="{BB962C8B-B14F-4D97-AF65-F5344CB8AC3E}">
        <p14:creationId xmlns:p14="http://schemas.microsoft.com/office/powerpoint/2010/main" val="33791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7584" y="915566"/>
            <a:ext cx="2472997" cy="3888432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2900" b="1" dirty="0">
                <a:latin typeface="+mj-ea"/>
                <a:ea typeface="+mj-ea"/>
              </a:rPr>
              <a:t>臺幣存匯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帳戶查詢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轉帳服務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貸款服務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線上定存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sz="2900" b="1" dirty="0">
                <a:latin typeface="+mj-ea"/>
                <a:ea typeface="+mj-ea"/>
              </a:rPr>
              <a:t>外幣存匯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帳戶查詢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換匯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轉帳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匯出匯款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匯入匯款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線上定存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sz="2900" b="1" dirty="0">
                <a:latin typeface="+mj-ea"/>
                <a:ea typeface="+mj-ea"/>
              </a:rPr>
              <a:t>信用卡</a:t>
            </a:r>
            <a:endParaRPr lang="en-US" altLang="zh-TW" sz="2900" b="1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帳務查詢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回饋專區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預借現金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分期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00581" y="915566"/>
            <a:ext cx="2736304" cy="3888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1" dirty="0">
                <a:latin typeface="+mj-ea"/>
                <a:ea typeface="+mj-ea"/>
              </a:rPr>
              <a:t>繳費繳稅</a:t>
            </a:r>
            <a:endParaRPr lang="en-US" altLang="zh-TW" sz="1600" b="1" dirty="0">
              <a:latin typeface="+mj-ea"/>
              <a:ea typeface="+mj-ea"/>
            </a:endParaRPr>
          </a:p>
          <a:p>
            <a:pPr lvl="1"/>
            <a:r>
              <a:rPr lang="zh-TW" altLang="en-US" sz="1000" b="1" dirty="0">
                <a:latin typeface="+mj-ea"/>
                <a:ea typeface="+mj-ea"/>
              </a:rPr>
              <a:t>繳稅</a:t>
            </a:r>
            <a:endParaRPr lang="en-US" altLang="zh-TW" sz="1000" b="1" dirty="0">
              <a:latin typeface="+mj-ea"/>
              <a:ea typeface="+mj-ea"/>
            </a:endParaRPr>
          </a:p>
          <a:p>
            <a:pPr lvl="1"/>
            <a:r>
              <a:rPr lang="zh-TW" altLang="en-US" sz="1000" b="1" dirty="0">
                <a:latin typeface="+mj-ea"/>
                <a:ea typeface="+mj-ea"/>
              </a:rPr>
              <a:t>停車費</a:t>
            </a:r>
            <a:endParaRPr lang="en-US" altLang="zh-TW" sz="1000" b="1" dirty="0">
              <a:latin typeface="+mj-ea"/>
              <a:ea typeface="+mj-ea"/>
            </a:endParaRPr>
          </a:p>
          <a:p>
            <a:pPr lvl="1"/>
            <a:r>
              <a:rPr lang="zh-TW" altLang="en-US" sz="1000" b="1" dirty="0">
                <a:latin typeface="+mj-ea"/>
                <a:ea typeface="+mj-ea"/>
              </a:rPr>
              <a:t>電費、水費</a:t>
            </a:r>
            <a:endParaRPr lang="en-US" altLang="zh-TW" sz="1000" b="1" dirty="0">
              <a:latin typeface="+mj-ea"/>
              <a:ea typeface="+mj-ea"/>
            </a:endParaRPr>
          </a:p>
          <a:p>
            <a:r>
              <a:rPr lang="zh-TW" altLang="en-US" sz="1600" b="1" dirty="0">
                <a:latin typeface="+mj-ea"/>
                <a:ea typeface="+mj-ea"/>
              </a:rPr>
              <a:t>基金信託</a:t>
            </a:r>
            <a:endParaRPr lang="en-US" altLang="zh-TW" sz="1600" b="1" dirty="0">
              <a:latin typeface="+mj-ea"/>
              <a:ea typeface="+mj-ea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投資組合查詢</a:t>
            </a:r>
            <a:endParaRPr lang="en-US" altLang="zh-TW" sz="1000" b="1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申購</a:t>
            </a:r>
            <a:r>
              <a:rPr lang="en-US" altLang="zh-TW" sz="1000" b="0" i="0" dirty="0">
                <a:solidFill>
                  <a:srgbClr val="333333"/>
                </a:solidFill>
                <a:effectLst/>
                <a:latin typeface="-apple-system"/>
              </a:rPr>
              <a:t>/</a:t>
            </a:r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贖回</a:t>
            </a:r>
            <a:endParaRPr lang="en-US" altLang="zh-TW" sz="10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轉換</a:t>
            </a:r>
            <a:r>
              <a:rPr lang="en-US" altLang="zh-TW" sz="1000" b="0" i="0" dirty="0">
                <a:solidFill>
                  <a:srgbClr val="333333"/>
                </a:solidFill>
                <a:effectLst/>
                <a:latin typeface="-apple-system"/>
              </a:rPr>
              <a:t>/</a:t>
            </a:r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變更</a:t>
            </a:r>
            <a:endParaRPr lang="en-US" altLang="zh-TW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智能投資</a:t>
            </a:r>
          </a:p>
          <a:p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保險</a:t>
            </a: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保單查詢</a:t>
            </a:r>
            <a:endParaRPr lang="en-US" altLang="zh-TW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線上投保</a:t>
            </a:r>
            <a:endParaRPr lang="en-US" altLang="zh-TW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貸款服務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7AEA836-352E-4F84-AFD2-033C47534D9B}"/>
              </a:ext>
            </a:extLst>
          </p:cNvPr>
          <p:cNvSpPr txBox="1">
            <a:spLocks/>
          </p:cNvSpPr>
          <p:nvPr/>
        </p:nvSpPr>
        <p:spPr>
          <a:xfrm>
            <a:off x="6009451" y="915566"/>
            <a:ext cx="2736304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證期投資</a:t>
            </a: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組合式商品</a:t>
            </a:r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國外有價證券</a:t>
            </a:r>
            <a:endParaRPr lang="en-US" altLang="zh-TW" sz="105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證期帳務</a:t>
            </a:r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證期下單</a:t>
            </a:r>
            <a:endParaRPr lang="en-US" altLang="zh-TW" sz="105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複委託</a:t>
            </a:r>
            <a:endParaRPr lang="zh-TW" altLang="en-US" sz="11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62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標題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網銀系統架構圖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3498EEF-3DAF-487B-9545-8E5C9B9C5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9542"/>
            <a:ext cx="7390868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1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5314439-D5AD-4FDB-BE7F-BB7EDAAEE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外幣定存開戶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E66BBFC-DE13-4AB8-BF43-B7E6762F1A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程式執行流程與電文處理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2F964E-9F96-45E6-840A-A18F9471D1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58225" y="4714875"/>
            <a:ext cx="485775" cy="28575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87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113876-7C73-4798-AE39-E183725FD5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58225" y="4714875"/>
            <a:ext cx="485775" cy="28575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23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+mj-ea"/>
                <a:ea typeface="+mj-ea"/>
              </a:rPr>
              <a:t>目的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不用對每個單一系統都逐一登入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/>
              <a:t>優點</a:t>
            </a:r>
            <a:endParaRPr lang="en-US" altLang="zh-TW" dirty="0"/>
          </a:p>
          <a:p>
            <a:pPr lvl="1"/>
            <a:r>
              <a:rPr lang="zh-TW" altLang="en-US" dirty="0"/>
              <a:t>減少釣魚網站成功的機會</a:t>
            </a:r>
            <a:endParaRPr lang="en-US" altLang="zh-TW" dirty="0"/>
          </a:p>
          <a:p>
            <a:pPr lvl="1"/>
            <a:r>
              <a:rPr lang="zh-TW" altLang="en-US" dirty="0"/>
              <a:t>減少因密碼組數太多造成遺忘的困擾</a:t>
            </a:r>
            <a:endParaRPr lang="en-US" altLang="zh-TW" dirty="0"/>
          </a:p>
          <a:p>
            <a:pPr lvl="1" algn="l"/>
            <a:r>
              <a:rPr lang="zh-TW" altLang="en-US" dirty="0"/>
              <a:t>減少為相同的身分重新輸入密碼所花費的時間。</a:t>
            </a:r>
            <a:endParaRPr lang="en-US" altLang="zh-TW" dirty="0"/>
          </a:p>
          <a:p>
            <a:r>
              <a:rPr lang="zh-TW" altLang="en-US" dirty="0"/>
              <a:t>缺點</a:t>
            </a:r>
            <a:endParaRPr lang="en-US" altLang="zh-TW" dirty="0"/>
          </a:p>
          <a:p>
            <a:pPr lvl="1"/>
            <a:r>
              <a:rPr lang="zh-TW" altLang="en-US" dirty="0"/>
              <a:t>登入之後所有系統都可以使用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46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+mn-ea"/>
              </a:rPr>
              <a:t>敏捷開發 </a:t>
            </a:r>
            <a:r>
              <a:rPr lang="en-US" altLang="zh-TW" dirty="0">
                <a:latin typeface="+mn-ea"/>
              </a:rPr>
              <a:t>Scrum</a:t>
            </a:r>
          </a:p>
          <a:p>
            <a:r>
              <a:rPr lang="zh-TW" altLang="en-US" dirty="0">
                <a:latin typeface="+mn-ea"/>
              </a:rPr>
              <a:t>開發流程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網銀系統與架構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功能導覽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系統架構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外幣開立定存功能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SSO</a:t>
            </a:r>
            <a:r>
              <a:rPr lang="zh-TW" altLang="en-US" dirty="0">
                <a:latin typeface="+mn-ea"/>
              </a:rPr>
              <a:t>機制</a:t>
            </a:r>
            <a:endParaRPr lang="en-US" altLang="zh-TW" dirty="0">
              <a:latin typeface="+mn-ea"/>
            </a:endParaRPr>
          </a:p>
          <a:p>
            <a:r>
              <a:rPr lang="zh-TW" altLang="en-US" i="0" dirty="0">
                <a:solidFill>
                  <a:srgbClr val="333333"/>
                </a:solidFill>
                <a:effectLst/>
                <a:latin typeface="+mn-ea"/>
              </a:rPr>
              <a:t>網銀拉皮</a:t>
            </a:r>
            <a:endParaRPr lang="en-US" altLang="zh-TW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zh-TW" altLang="en-US" b="1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pPr marL="457200" lvl="1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895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銀行內部</a:t>
            </a:r>
            <a:endParaRPr lang="en-US" altLang="zh-TW" dirty="0"/>
          </a:p>
          <a:p>
            <a:pPr lvl="1"/>
            <a:r>
              <a:rPr lang="zh-TW" altLang="en-US" dirty="0"/>
              <a:t>網銀 </a:t>
            </a:r>
            <a:r>
              <a:rPr lang="en-US" altLang="zh-TW" dirty="0"/>
              <a:t>APP</a:t>
            </a: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Robo</a:t>
            </a:r>
            <a:endParaRPr lang="en-US" altLang="zh-TW" dirty="0"/>
          </a:p>
          <a:p>
            <a:pPr lvl="1"/>
            <a:r>
              <a:rPr lang="zh-TW" altLang="en-US" dirty="0"/>
              <a:t>官網 </a:t>
            </a:r>
            <a:r>
              <a:rPr lang="en-US" altLang="zh-TW" dirty="0"/>
              <a:t>(CUB)</a:t>
            </a:r>
          </a:p>
          <a:p>
            <a:r>
              <a:rPr lang="zh-TW" altLang="en-US" dirty="0"/>
              <a:t>銀行外部</a:t>
            </a:r>
            <a:endParaRPr lang="en-US" altLang="zh-TW" dirty="0"/>
          </a:p>
          <a:p>
            <a:pPr lvl="1"/>
            <a:r>
              <a:rPr lang="zh-TW" altLang="en-US" dirty="0"/>
              <a:t>國泰人壽</a:t>
            </a:r>
            <a:endParaRPr lang="en-US" altLang="zh-TW" dirty="0"/>
          </a:p>
          <a:p>
            <a:pPr lvl="1"/>
            <a:r>
              <a:rPr lang="zh-TW" altLang="en-US" dirty="0"/>
              <a:t>國泰產險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44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 </a:t>
            </a:r>
            <a:r>
              <a:rPr lang="en-US" altLang="zh-TW" b="0" dirty="0" err="1"/>
              <a:t>MyBank</a:t>
            </a:r>
            <a:r>
              <a:rPr lang="en-US" altLang="zh-TW" b="0" dirty="0"/>
              <a:t> </a:t>
            </a:r>
            <a:r>
              <a:rPr lang="zh-TW" altLang="en-US" b="0" dirty="0"/>
              <a:t>到 官網</a:t>
            </a:r>
            <a:r>
              <a:rPr lang="en-US" altLang="zh-TW" b="0" dirty="0"/>
              <a:t>(</a:t>
            </a:r>
            <a:r>
              <a:rPr lang="zh-TW" altLang="en-US" b="0" dirty="0"/>
              <a:t>信貸、信用卡申辦</a:t>
            </a:r>
            <a:r>
              <a:rPr lang="en-US" altLang="zh-TW" b="0" dirty="0"/>
              <a:t>)</a:t>
            </a:r>
            <a:r>
              <a:rPr lang="zh-TW" altLang="en-US" b="0" dirty="0"/>
              <a:t>　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018D1A-122A-44D5-B7F6-090465886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84" y="807561"/>
            <a:ext cx="8058671" cy="41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9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 </a:t>
            </a:r>
            <a:r>
              <a:rPr lang="en-US" altLang="zh-TW" b="0" dirty="0" err="1"/>
              <a:t>MyBank</a:t>
            </a:r>
            <a:r>
              <a:rPr lang="en-US" altLang="zh-TW" b="0" dirty="0"/>
              <a:t> </a:t>
            </a:r>
            <a:r>
              <a:rPr lang="zh-TW" altLang="en-US" b="0" dirty="0"/>
              <a:t>到 </a:t>
            </a:r>
            <a:r>
              <a:rPr lang="en-US" altLang="zh-TW" b="0" dirty="0"/>
              <a:t>(</a:t>
            </a:r>
            <a:r>
              <a:rPr lang="zh-TW" altLang="en-US" b="0" dirty="0"/>
              <a:t>人壽、產險</a:t>
            </a:r>
            <a:r>
              <a:rPr lang="en-US" altLang="zh-TW" b="0" dirty="0"/>
              <a:t>)</a:t>
            </a:r>
            <a:r>
              <a:rPr lang="zh-TW" altLang="en-US" b="0" dirty="0"/>
              <a:t>　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6B5750-7ADD-4B2A-99B2-7675AD3B7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" y="987574"/>
            <a:ext cx="804386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3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658225" y="4714875"/>
            <a:ext cx="485775" cy="28575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71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敏捷開發 </a:t>
            </a:r>
            <a:r>
              <a:rPr kumimoji="1" lang="en-US" altLang="zh-TW" dirty="0"/>
              <a:t>Scrum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98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D41B6-D872-45E7-A8C1-BDC4EB12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DF900-AC7F-4F07-8A58-D34C46FA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355" y="687119"/>
            <a:ext cx="8202093" cy="39728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Sprint</a:t>
            </a:r>
            <a:r>
              <a:rPr lang="zh-TW" altLang="en-US" dirty="0"/>
              <a:t> ：指 </a:t>
            </a:r>
            <a:r>
              <a:rPr lang="en-US" altLang="zh-TW" dirty="0"/>
              <a:t>Scrum </a:t>
            </a:r>
            <a:r>
              <a:rPr lang="zh-TW" altLang="en-US" dirty="0"/>
              <a:t>團隊完成一定的工作量所需的周期</a:t>
            </a:r>
            <a:endParaRPr lang="en-US" altLang="zh-TW" b="1" dirty="0"/>
          </a:p>
          <a:p>
            <a:pPr lvl="1"/>
            <a:r>
              <a:rPr lang="zh-TW" altLang="en-US" dirty="0"/>
              <a:t>目前團隊一個 </a:t>
            </a:r>
            <a:r>
              <a:rPr lang="en-US" altLang="zh-TW" dirty="0"/>
              <a:t>Sprint</a:t>
            </a:r>
            <a:r>
              <a:rPr lang="zh-TW" altLang="en-US" b="1" dirty="0">
                <a:solidFill>
                  <a:srgbClr val="FF0000"/>
                </a:solidFill>
              </a:rPr>
              <a:t>兩週</a:t>
            </a:r>
            <a:r>
              <a:rPr lang="zh-TW" altLang="en-US" dirty="0"/>
              <a:t>為開發週期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更有彈性的去迎接改變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4A807F-32AE-41F6-ABDE-B5ACB41D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18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角色</a:t>
            </a:r>
            <a:endParaRPr lang="en-US" altLang="zh-TW" dirty="0"/>
          </a:p>
          <a:p>
            <a:pPr lvl="1"/>
            <a:r>
              <a:rPr lang="en-US" altLang="zh-TW" dirty="0"/>
              <a:t>Scrum Master</a:t>
            </a:r>
          </a:p>
          <a:p>
            <a:pPr lvl="2"/>
            <a:r>
              <a:rPr lang="zh-TW" altLang="en-US" dirty="0"/>
              <a:t>主持敏捷相關會議</a:t>
            </a:r>
            <a:endParaRPr lang="en-US" altLang="zh-TW" dirty="0"/>
          </a:p>
          <a:p>
            <a:pPr lvl="2"/>
            <a:r>
              <a:rPr lang="zh-TW" altLang="en-US" dirty="0"/>
              <a:t>持續改善流程及幫助團隊解決問題</a:t>
            </a:r>
          </a:p>
          <a:p>
            <a:pPr lvl="1"/>
            <a:r>
              <a:rPr lang="en-US" altLang="zh-TW" dirty="0"/>
              <a:t>Product Owner</a:t>
            </a:r>
          </a:p>
          <a:p>
            <a:pPr lvl="2"/>
            <a:r>
              <a:rPr lang="zh-TW" altLang="en-US" dirty="0"/>
              <a:t>釐清需求</a:t>
            </a:r>
          </a:p>
          <a:p>
            <a:pPr lvl="2"/>
            <a:r>
              <a:rPr lang="zh-TW" altLang="en-US" dirty="0"/>
              <a:t>決定需求的優先順序</a:t>
            </a:r>
          </a:p>
          <a:p>
            <a:pPr lvl="1"/>
            <a:r>
              <a:rPr lang="en-US" altLang="zh-TW" dirty="0"/>
              <a:t>Scrum Team Member</a:t>
            </a:r>
          </a:p>
          <a:p>
            <a:pPr lvl="2"/>
            <a:r>
              <a:rPr lang="zh-TW" altLang="en-US" dirty="0"/>
              <a:t>完成優先順序較高之任務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68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469FC-2F23-41EE-A7F2-A6C31396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76CF0C-1653-4B08-ABA1-01054BED1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0464235-6A43-4669-A51F-94DC749B4053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95288" y="915988"/>
            <a:ext cx="8350250" cy="3799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900" dirty="0"/>
              <a:t>團隊內的四個 </a:t>
            </a:r>
            <a:r>
              <a:rPr lang="en-US" altLang="zh-TW" sz="2900" dirty="0"/>
              <a:t>Scrum </a:t>
            </a:r>
            <a:r>
              <a:rPr lang="zh-TW" altLang="en-US" sz="2900" dirty="0"/>
              <a:t>會議</a:t>
            </a:r>
            <a:endParaRPr lang="en-US" altLang="zh-TW" sz="2900" dirty="0"/>
          </a:p>
          <a:p>
            <a:pPr lvl="1"/>
            <a:r>
              <a:rPr lang="en-US" altLang="zh-TW" sz="1900" dirty="0"/>
              <a:t>Planning Meeting</a:t>
            </a:r>
          </a:p>
          <a:p>
            <a:pPr lvl="2"/>
            <a:r>
              <a:rPr lang="zh-TW" altLang="en-US" dirty="0"/>
              <a:t>每個 </a:t>
            </a:r>
            <a:r>
              <a:rPr lang="en-US" altLang="zh-TW" dirty="0"/>
              <a:t>Sprint </a:t>
            </a:r>
            <a:r>
              <a:rPr lang="zh-TW" altLang="en-US" dirty="0"/>
              <a:t>開始的會議</a:t>
            </a:r>
          </a:p>
          <a:p>
            <a:pPr lvl="2"/>
            <a:r>
              <a:rPr lang="zh-TW" altLang="en-US" dirty="0"/>
              <a:t>會在會議中了解該 </a:t>
            </a:r>
            <a:r>
              <a:rPr lang="en-US" altLang="zh-TW" dirty="0"/>
              <a:t>Sprint </a:t>
            </a:r>
            <a:r>
              <a:rPr lang="zh-TW" altLang="en-US" dirty="0"/>
              <a:t>所要進行的 </a:t>
            </a:r>
            <a:r>
              <a:rPr lang="en-US" altLang="zh-TW" dirty="0"/>
              <a:t>User Story </a:t>
            </a:r>
          </a:p>
          <a:p>
            <a:pPr lvl="2"/>
            <a:r>
              <a:rPr lang="zh-TW" altLang="en-US" dirty="0"/>
              <a:t>請大家估算該 </a:t>
            </a:r>
            <a:r>
              <a:rPr lang="en-US" altLang="zh-TW" dirty="0"/>
              <a:t>User Story </a:t>
            </a:r>
            <a:r>
              <a:rPr lang="zh-TW" altLang="en-US" dirty="0"/>
              <a:t>所應花費的 </a:t>
            </a:r>
            <a:r>
              <a:rPr lang="en-US" altLang="zh-TW" dirty="0"/>
              <a:t>Story point 0.5 ~ 3 </a:t>
            </a:r>
            <a:r>
              <a:rPr lang="zh-TW" altLang="en-US" dirty="0"/>
              <a:t>點</a:t>
            </a:r>
          </a:p>
          <a:p>
            <a:pPr lvl="1"/>
            <a:r>
              <a:rPr lang="en-US" altLang="zh-TW" sz="1900" dirty="0"/>
              <a:t>Stand-up Meeting</a:t>
            </a:r>
          </a:p>
          <a:p>
            <a:pPr lvl="2"/>
            <a:r>
              <a:rPr lang="zh-TW" altLang="en-US" dirty="0"/>
              <a:t>每日站立會議</a:t>
            </a:r>
            <a:endParaRPr lang="en-US" altLang="zh-TW" dirty="0"/>
          </a:p>
          <a:p>
            <a:pPr lvl="2"/>
            <a:r>
              <a:rPr lang="zh-TW" altLang="en-US" dirty="0"/>
              <a:t>昨天進度</a:t>
            </a:r>
          </a:p>
          <a:p>
            <a:pPr lvl="2" algn="l"/>
            <a:r>
              <a:rPr lang="zh-TW" altLang="en-US" dirty="0"/>
              <a:t>今日進度</a:t>
            </a:r>
            <a:endParaRPr lang="en-US" altLang="zh-TW" dirty="0"/>
          </a:p>
          <a:p>
            <a:pPr lvl="2" algn="l"/>
            <a:r>
              <a:rPr lang="zh-TW" altLang="en-US" dirty="0"/>
              <a:t>有沒有遇到問題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373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700" dirty="0"/>
              <a:t>團隊內的四個 </a:t>
            </a:r>
            <a:r>
              <a:rPr lang="en-US" altLang="zh-TW" sz="2700" dirty="0"/>
              <a:t>Scrum </a:t>
            </a:r>
            <a:r>
              <a:rPr lang="zh-TW" altLang="en-US" sz="2700" dirty="0"/>
              <a:t>會議 </a:t>
            </a:r>
            <a:endParaRPr lang="en-US" altLang="zh-TW" sz="2700" dirty="0"/>
          </a:p>
          <a:p>
            <a:pPr lvl="1"/>
            <a:r>
              <a:rPr lang="en-US" altLang="zh-TW" sz="1700" dirty="0"/>
              <a:t>Review Meeting</a:t>
            </a:r>
          </a:p>
          <a:p>
            <a:pPr lvl="2"/>
            <a:r>
              <a:rPr lang="zh-TW" altLang="en-US" sz="1500" dirty="0"/>
              <a:t>每個 </a:t>
            </a:r>
            <a:r>
              <a:rPr lang="en-US" altLang="zh-TW" sz="1500" dirty="0"/>
              <a:t>Sprint </a:t>
            </a:r>
            <a:r>
              <a:rPr lang="zh-TW" altLang="en-US" sz="1500" dirty="0"/>
              <a:t>最後一天進行的會議</a:t>
            </a:r>
          </a:p>
          <a:p>
            <a:pPr lvl="2"/>
            <a:r>
              <a:rPr lang="zh-TW" altLang="en-US" sz="1500" dirty="0"/>
              <a:t>檢視該 </a:t>
            </a:r>
            <a:r>
              <a:rPr lang="en-US" altLang="zh-TW" sz="1500" dirty="0"/>
              <a:t>Sprint </a:t>
            </a:r>
            <a:r>
              <a:rPr lang="zh-TW" altLang="en-US" sz="1500" dirty="0"/>
              <a:t>所進行的項目及完成的情況</a:t>
            </a:r>
          </a:p>
          <a:p>
            <a:pPr lvl="2"/>
            <a:r>
              <a:rPr lang="zh-TW" altLang="en-US" sz="1500" dirty="0"/>
              <a:t>檢討與修正 </a:t>
            </a:r>
            <a:r>
              <a:rPr lang="en-US" altLang="zh-TW" sz="1500" dirty="0"/>
              <a:t>Sprint </a:t>
            </a:r>
            <a:r>
              <a:rPr lang="zh-TW" altLang="en-US" sz="1500" dirty="0"/>
              <a:t>內所進行的任務</a:t>
            </a:r>
          </a:p>
          <a:p>
            <a:pPr lvl="2"/>
            <a:r>
              <a:rPr lang="zh-TW" altLang="en-US" sz="1500" dirty="0"/>
              <a:t>工作上有沒有什麼要改善的</a:t>
            </a:r>
          </a:p>
          <a:p>
            <a:pPr lvl="1"/>
            <a:r>
              <a:rPr lang="en-US" altLang="zh-TW" sz="1700" dirty="0"/>
              <a:t>Refine Meeting</a:t>
            </a:r>
          </a:p>
          <a:p>
            <a:pPr lvl="2"/>
            <a:r>
              <a:rPr lang="zh-TW" altLang="en-US" sz="1500" dirty="0"/>
              <a:t>當有較大的需求，需要對需求輪廓、細節做完整的討論就會進行</a:t>
            </a:r>
          </a:p>
          <a:p>
            <a:pPr lvl="2"/>
            <a:r>
              <a:rPr lang="zh-TW" altLang="en-US" sz="1500" dirty="0"/>
              <a:t>參與會議的同仁會包含需求單位以及 </a:t>
            </a:r>
            <a:r>
              <a:rPr lang="en-US" altLang="zh-TW" sz="1500" dirty="0"/>
              <a:t>Scrum team</a:t>
            </a:r>
            <a:endParaRPr lang="zh-TW" altLang="en-US" sz="15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2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開發流程</a:t>
            </a:r>
          </a:p>
        </p:txBody>
      </p:sp>
    </p:spTree>
    <p:extLst>
      <p:ext uri="{BB962C8B-B14F-4D97-AF65-F5344CB8AC3E}">
        <p14:creationId xmlns:p14="http://schemas.microsoft.com/office/powerpoint/2010/main" val="339268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7F6D8637-7D9B-44D4-B53C-C2DFCA25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Azure DevOps </a:t>
            </a:r>
            <a:r>
              <a:rPr lang="zh-TW" altLang="en-US" dirty="0"/>
              <a:t>認領工作或新增 </a:t>
            </a:r>
            <a:r>
              <a:rPr lang="en-US" altLang="zh-TW" dirty="0"/>
              <a:t>Task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59435" y="915988"/>
            <a:ext cx="4621956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0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27861</TotalTime>
  <Words>915</Words>
  <Application>Microsoft Office PowerPoint</Application>
  <PresentationFormat>如螢幕大小 (16:9)</PresentationFormat>
  <Paragraphs>185</Paragraphs>
  <Slides>23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-apple-system</vt:lpstr>
      <vt:lpstr>微軟正黑體</vt:lpstr>
      <vt:lpstr>Arial</vt:lpstr>
      <vt:lpstr>Calibri</vt:lpstr>
      <vt:lpstr>Wingdings</vt:lpstr>
      <vt:lpstr>Office 佈景主題</vt:lpstr>
      <vt:lpstr>第一次新人報告</vt:lpstr>
      <vt:lpstr>Agenda</vt:lpstr>
      <vt:lpstr>敏捷開發 Scrum</vt:lpstr>
      <vt:lpstr>團隊的 Scrum 運作</vt:lpstr>
      <vt:lpstr>團隊的 Scrum 運作</vt:lpstr>
      <vt:lpstr>團隊的 Scrum 運作</vt:lpstr>
      <vt:lpstr>團隊的 Scrum 運作</vt:lpstr>
      <vt:lpstr>開發流程</vt:lpstr>
      <vt:lpstr>在 Azure DevOps 認領工作或新增 Task</vt:lpstr>
      <vt:lpstr>團隊 Git Flow</vt:lpstr>
      <vt:lpstr>團隊 Git Flow</vt:lpstr>
      <vt:lpstr>團隊 Git Flow</vt:lpstr>
      <vt:lpstr>團隊 Git Flow</vt:lpstr>
      <vt:lpstr>系統架構</vt:lpstr>
      <vt:lpstr>網銀功能</vt:lpstr>
      <vt:lpstr>網銀系統架構圖</vt:lpstr>
      <vt:lpstr>外幣定存開戶</vt:lpstr>
      <vt:lpstr>Single sign-on </vt:lpstr>
      <vt:lpstr>Single sign-on</vt:lpstr>
      <vt:lpstr>Single sign-on</vt:lpstr>
      <vt:lpstr>Single sign-on  MyBank 到 官網(信貸、信用卡申辦)　</vt:lpstr>
      <vt:lpstr>Single sign-on  MyBank 到 (人壽、產險)　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裕豪 廖</cp:lastModifiedBy>
  <cp:revision>519</cp:revision>
  <cp:lastPrinted>2021-04-08T11:12:17Z</cp:lastPrinted>
  <dcterms:created xsi:type="dcterms:W3CDTF">2017-09-05T01:58:19Z</dcterms:created>
  <dcterms:modified xsi:type="dcterms:W3CDTF">2021-07-15T15:12:15Z</dcterms:modified>
</cp:coreProperties>
</file>