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95" r:id="rId3"/>
    <p:sldId id="290" r:id="rId4"/>
    <p:sldId id="311" r:id="rId5"/>
    <p:sldId id="384" r:id="rId6"/>
    <p:sldId id="313" r:id="rId7"/>
    <p:sldId id="378" r:id="rId8"/>
    <p:sldId id="299" r:id="rId9"/>
    <p:sldId id="379" r:id="rId10"/>
    <p:sldId id="380" r:id="rId11"/>
    <p:sldId id="382" r:id="rId12"/>
    <p:sldId id="383" r:id="rId13"/>
    <p:sldId id="385" r:id="rId14"/>
    <p:sldId id="282" r:id="rId15"/>
    <p:sldId id="288" r:id="rId16"/>
    <p:sldId id="387" r:id="rId17"/>
    <p:sldId id="388" r:id="rId18"/>
    <p:sldId id="355" r:id="rId19"/>
    <p:sldId id="365" r:id="rId20"/>
    <p:sldId id="325" r:id="rId21"/>
    <p:sldId id="375" r:id="rId22"/>
    <p:sldId id="377" r:id="rId23"/>
    <p:sldId id="376" r:id="rId24"/>
    <p:sldId id="371" r:id="rId25"/>
    <p:sldId id="374" r:id="rId26"/>
    <p:sldId id="368" r:id="rId27"/>
  </p:sldIdLst>
  <p:sldSz cx="9144000" cy="5143500" type="screen16x9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承展 莊" initials="承展" lastIdx="5" clrIdx="0">
    <p:extLst>
      <p:ext uri="{19B8F6BF-5375-455C-9EA6-DF929625EA0E}">
        <p15:presenceInfo xmlns:p15="http://schemas.microsoft.com/office/powerpoint/2012/main" userId="821072c00df3dd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9F37"/>
    <a:srgbClr val="2C95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83275" autoAdjust="0"/>
  </p:normalViewPr>
  <p:slideViewPr>
    <p:cSldViewPr>
      <p:cViewPr varScale="1">
        <p:scale>
          <a:sx n="125" d="100"/>
          <a:sy n="125" d="100"/>
        </p:scale>
        <p:origin x="270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8" d="100"/>
          <a:sy n="118" d="100"/>
        </p:scale>
        <p:origin x="245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AF4F5-754A-43B1-89D4-C3F25D6DB019}" type="datetimeFigureOut">
              <a:rPr lang="zh-TW" altLang="en-US" smtClean="0"/>
              <a:t>2021/7/13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9B577-CD31-4A37-AFF3-75A7A97468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35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304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BNS-C-TRNLIMITQ001</a:t>
            </a:r>
          </a:p>
          <a:p>
            <a:r>
              <a:rPr lang="en-US" altLang="zh-TW" dirty="0" err="1"/>
              <a:t>SameIdFlag</a:t>
            </a:r>
            <a:endParaRPr lang="en-US" altLang="zh-TW" dirty="0"/>
          </a:p>
          <a:p>
            <a:r>
              <a:rPr lang="en-US" altLang="zh-TW" dirty="0" err="1"/>
              <a:t>NomFlag</a:t>
            </a:r>
            <a:endParaRPr lang="en-US" altLang="zh-TW" dirty="0"/>
          </a:p>
          <a:p>
            <a:r>
              <a:rPr lang="en-US" altLang="zh-TW" dirty="0" err="1"/>
              <a:t>UnNomFlag</a:t>
            </a:r>
            <a:endParaRPr lang="en-US" altLang="zh-TW" dirty="0"/>
          </a:p>
          <a:p>
            <a:r>
              <a:rPr lang="en-US" altLang="zh-TW" dirty="0" err="1"/>
              <a:t>ToAcctFlag</a:t>
            </a:r>
            <a:endParaRPr lang="en-US" altLang="zh-TW" dirty="0"/>
          </a:p>
          <a:p>
            <a:r>
              <a:rPr lang="en-US" altLang="zh-TW" dirty="0" err="1"/>
              <a:t>TxnFlag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38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國壽、產險</a:t>
            </a:r>
            <a:r>
              <a:rPr lang="zh-TW" altLang="en-US" baseline="0" dirty="0"/>
              <a:t> </a:t>
            </a:r>
            <a:r>
              <a:rPr lang="en-US" altLang="zh-TW" baseline="0" dirty="0"/>
              <a:t>=&gt;</a:t>
            </a:r>
            <a:r>
              <a:rPr lang="zh-TW" altLang="en-US" baseline="0" dirty="0"/>
              <a:t> </a:t>
            </a:r>
            <a:r>
              <a:rPr lang="en-US" altLang="zh-TW" baseline="0" dirty="0"/>
              <a:t>SSO</a:t>
            </a:r>
            <a:r>
              <a:rPr lang="zh-TW" altLang="en-US" baseline="0" dirty="0"/>
              <a:t> </a:t>
            </a:r>
            <a:r>
              <a:rPr lang="en-US" altLang="zh-TW" baseline="0" dirty="0"/>
              <a:t>Token</a:t>
            </a:r>
            <a:r>
              <a:rPr lang="zh-TW" altLang="en-US" baseline="0" dirty="0"/>
              <a:t> 來自於中台  </a:t>
            </a:r>
            <a:r>
              <a:rPr lang="en-US" altLang="zh-TW" baseline="0" dirty="0"/>
              <a:t>(</a:t>
            </a:r>
            <a:r>
              <a:rPr lang="zh-TW" altLang="en-US" baseline="0" dirty="0"/>
              <a:t>國壽跳轉頁 </a:t>
            </a:r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InsuranceSSORedirect</a:t>
            </a:r>
            <a:r>
              <a:rPr lang="en-US" altLang="zh-TW" baseline="0" dirty="0"/>
              <a:t>)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346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綠色是</a:t>
            </a:r>
            <a:r>
              <a:rPr lang="en-US" altLang="zh-TW" dirty="0"/>
              <a:t>Controller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65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SysMenuOpen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ExceptionFlag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ExceptionList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CloseMessage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</a:t>
            </a:r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Menu_Info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where </a:t>
            </a:r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MenuID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</a:t>
            </a:r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disabledLoginROBO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and </a:t>
            </a:r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MenuLevel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5</a:t>
            </a:r>
          </a:p>
          <a:p>
            <a:r>
              <a:rPr lang="zh-TW" altLang="en-US" dirty="0"/>
              <a:t>拒登網銀 </a:t>
            </a:r>
            <a:r>
              <a:rPr lang="en-US" altLang="zh-TW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disabledLogin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282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參考文章 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https://medium.com/as-a-product-designer/%E4%B8%8D%E6%96%87%E8%AC%85%E8%AC%85-%E5%81%9A%E5%88%B0%E9%80%99%E4%BA%9B%E4%BD%A0%E7%9A%84%E5%B0%88%E6%A1%88%E5%B0%B1%E5%9C%A8%E8%B7%91%E6%95%8F%E6%8D%B7-3861b56bf392</a:t>
            </a:r>
            <a:b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『Sprint』: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固定時間很重要，多一天少一天都不行，這樣可以讓團隊的工作有一個固定的節奏，如果時間不斷更動，會讓團隊成員覺得「在這個時間內完成不了也是沒關係的心態」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更有彈性的去迎改變 </a:t>
            </a:r>
            <a:r>
              <a:rPr lang="en-US" altLang="zh-TW" dirty="0"/>
              <a:t>:</a:t>
            </a:r>
            <a:r>
              <a:rPr lang="zh-TW" altLang="en-US" dirty="0"/>
              <a:t> 以往在工作中 常常碰到 需求改變 或是緊急需求，因為 </a:t>
            </a:r>
            <a:r>
              <a:rPr lang="en-US" altLang="zh-TW" dirty="0"/>
              <a:t>Run Scrum </a:t>
            </a:r>
            <a:r>
              <a:rPr lang="zh-TW" altLang="en-US" dirty="0"/>
              <a:t>每次工作週期較短，比較能應付需求的變更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197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Sprint Planning </a:t>
            </a:r>
            <a:r>
              <a:rPr lang="zh-TW" altLang="en-US" dirty="0"/>
              <a:t>每個</a:t>
            </a:r>
            <a:r>
              <a:rPr lang="en-US" altLang="zh-TW" dirty="0"/>
              <a:t>Sprint </a:t>
            </a:r>
            <a:r>
              <a:rPr lang="zh-TW" altLang="en-US" dirty="0"/>
              <a:t>開始的會議，會在會議中了解該</a:t>
            </a:r>
            <a:r>
              <a:rPr lang="en-US" altLang="zh-TW" dirty="0"/>
              <a:t>Sprint</a:t>
            </a:r>
            <a:r>
              <a:rPr lang="zh-TW" altLang="en-US" dirty="0"/>
              <a:t>所要進行的 </a:t>
            </a:r>
            <a:r>
              <a:rPr lang="en-US" altLang="zh-TW" dirty="0"/>
              <a:t>User</a:t>
            </a:r>
            <a:r>
              <a:rPr lang="zh-TW" altLang="en-US" dirty="0"/>
              <a:t> </a:t>
            </a:r>
            <a:r>
              <a:rPr lang="en-US" altLang="zh-TW" dirty="0"/>
              <a:t>Story </a:t>
            </a:r>
            <a:r>
              <a:rPr lang="zh-TW" altLang="en-US" dirty="0"/>
              <a:t>，並且請大家估算該</a:t>
            </a:r>
            <a:r>
              <a:rPr lang="en-US" altLang="zh-TW" dirty="0"/>
              <a:t>User</a:t>
            </a:r>
            <a:r>
              <a:rPr lang="zh-TW" altLang="en-US" dirty="0"/>
              <a:t> </a:t>
            </a:r>
            <a:r>
              <a:rPr lang="en-US" altLang="zh-TW" dirty="0"/>
              <a:t>Story</a:t>
            </a:r>
            <a:r>
              <a:rPr lang="zh-TW" altLang="en-US" dirty="0"/>
              <a:t>所應花費的 </a:t>
            </a:r>
            <a:r>
              <a:rPr lang="en-US" altLang="zh-TW" dirty="0"/>
              <a:t>Story</a:t>
            </a:r>
            <a:r>
              <a:rPr lang="en-US" altLang="zh-TW" baseline="0" dirty="0"/>
              <a:t> point 0</a:t>
            </a:r>
            <a:r>
              <a:rPr lang="zh-TW" altLang="en-US" baseline="0" dirty="0"/>
              <a:t> </a:t>
            </a:r>
            <a:r>
              <a:rPr lang="en-US" altLang="zh-TW" baseline="0" dirty="0"/>
              <a:t>~3</a:t>
            </a:r>
            <a:r>
              <a:rPr lang="zh-TW" altLang="en-US" baseline="0" dirty="0"/>
              <a:t>  </a:t>
            </a:r>
            <a:r>
              <a:rPr lang="en-US" altLang="zh-TW" baseline="0" dirty="0"/>
              <a:t>(</a:t>
            </a:r>
            <a:r>
              <a:rPr lang="zh-TW" altLang="en-US" baseline="0" dirty="0"/>
              <a:t> </a:t>
            </a:r>
            <a:r>
              <a:rPr lang="en-US" altLang="zh-TW" baseline="0" dirty="0"/>
              <a:t>PM</a:t>
            </a:r>
            <a:r>
              <a:rPr lang="zh-TW" altLang="en-US" baseline="0" dirty="0"/>
              <a:t> </a:t>
            </a:r>
            <a:r>
              <a:rPr lang="en-US" altLang="zh-TW" baseline="0" dirty="0"/>
              <a:t>ART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Stand-up Meeting </a:t>
            </a:r>
            <a:r>
              <a:rPr lang="zh-TW" altLang="en-US" baseline="0" dirty="0"/>
              <a:t>每天的例行公事 分享昨天與今天的工作進度，並提出目前遇到的問題，透過直接溝通，立即解決問題</a:t>
            </a:r>
            <a:endParaRPr lang="en-US" altLang="zh-TW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Sprint Review </a:t>
            </a:r>
            <a:r>
              <a:rPr lang="zh-TW" altLang="en-US" dirty="0"/>
              <a:t>每個</a:t>
            </a:r>
            <a:r>
              <a:rPr lang="en-US" altLang="zh-TW" dirty="0"/>
              <a:t>Sprint</a:t>
            </a:r>
            <a:r>
              <a:rPr lang="zh-TW" altLang="en-US" dirty="0"/>
              <a:t> 最後一天進行的會議，檢討該</a:t>
            </a:r>
            <a:r>
              <a:rPr lang="en-US" altLang="zh-TW" dirty="0"/>
              <a:t>Sprint</a:t>
            </a:r>
            <a:r>
              <a:rPr lang="zh-TW" altLang="en-US" dirty="0"/>
              <a:t> 所進行的修正，說明做了些什麼，改了些什麼項目。 龍哥會在 </a:t>
            </a:r>
            <a:r>
              <a:rPr lang="en-US" altLang="zh-TW" dirty="0"/>
              <a:t>Plaining</a:t>
            </a:r>
            <a:r>
              <a:rPr lang="en-US" altLang="zh-TW" baseline="0" dirty="0"/>
              <a:t> </a:t>
            </a:r>
            <a:r>
              <a:rPr lang="zh-TW" altLang="en-US" baseline="0" dirty="0"/>
              <a:t>後請</a:t>
            </a:r>
            <a:r>
              <a:rPr lang="en-US" altLang="zh-TW" baseline="0" dirty="0"/>
              <a:t>art</a:t>
            </a:r>
            <a:r>
              <a:rPr lang="zh-TW" altLang="en-US" baseline="0" dirty="0"/>
              <a:t> 跟 </a:t>
            </a:r>
            <a:r>
              <a:rPr lang="en-US" altLang="zh-TW" baseline="0" dirty="0"/>
              <a:t>pm</a:t>
            </a:r>
            <a:r>
              <a:rPr lang="zh-TW" altLang="en-US" baseline="0" dirty="0"/>
              <a:t> 先離開的那場會議</a:t>
            </a:r>
            <a:endParaRPr lang="en-US" altLang="zh-TW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Sprint Refine </a:t>
            </a:r>
            <a:r>
              <a:rPr lang="zh-TW" altLang="en-US" dirty="0"/>
              <a:t>當有較大的需求，需要對需求輪廓、細節做完整的討論就會進行，參與的會議就會包含需求單位以及</a:t>
            </a:r>
            <a:r>
              <a:rPr lang="en-US" altLang="zh-TW" dirty="0"/>
              <a:t>Scrum</a:t>
            </a:r>
            <a:r>
              <a:rPr lang="zh-TW" altLang="en-US" dirty="0"/>
              <a:t> </a:t>
            </a:r>
            <a:r>
              <a:rPr lang="en-US" altLang="zh-TW" dirty="0"/>
              <a:t>team</a:t>
            </a:r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https://cunnyyun.blogspot.com/2019/01/refinement-meeting.html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828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311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986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584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593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772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[</a:t>
            </a:r>
            <a:r>
              <a:rPr lang="zh-TW" altLang="en-US" dirty="0"/>
              <a:t>信用卡</a:t>
            </a:r>
            <a:r>
              <a:rPr lang="en-US" altLang="zh-TW" dirty="0"/>
              <a:t>]ACO : </a:t>
            </a:r>
            <a:r>
              <a:rPr lang="zh-TW" altLang="en-US" dirty="0"/>
              <a:t>雙幣歷史帳單明細查詢、雙幣歷史帳單查詢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[</a:t>
            </a:r>
            <a:r>
              <a:rPr lang="zh-TW" altLang="en-US" dirty="0"/>
              <a:t>保險</a:t>
            </a:r>
            <a:r>
              <a:rPr lang="en-US" altLang="zh-TW" dirty="0"/>
              <a:t>]BMS : </a:t>
            </a:r>
            <a:r>
              <a:rPr lang="zh-TW" altLang="en-US" dirty="0"/>
              <a:t>查詢客戶買的保險商品、壽險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[</a:t>
            </a:r>
            <a:r>
              <a:rPr lang="zh-TW" altLang="en-US" dirty="0"/>
              <a:t>台幣</a:t>
            </a:r>
            <a:r>
              <a:rPr lang="en-US" altLang="zh-TW" dirty="0"/>
              <a:t>]BOS : </a:t>
            </a:r>
            <a:r>
              <a:rPr lang="zh-TW" altLang="en-US" dirty="0"/>
              <a:t>預約轉帳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[</a:t>
            </a:r>
            <a:r>
              <a:rPr lang="zh-TW" altLang="en-US" dirty="0"/>
              <a:t>台幣</a:t>
            </a:r>
            <a:r>
              <a:rPr lang="en-US" altLang="zh-TW" dirty="0"/>
              <a:t>]BNS : </a:t>
            </a:r>
            <a:r>
              <a:rPr lang="zh-TW" altLang="en-US" dirty="0"/>
              <a:t>台幣交易明細、貸款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[</a:t>
            </a:r>
            <a:r>
              <a:rPr lang="zh-TW" altLang="en-US" dirty="0"/>
              <a:t>信用卡</a:t>
            </a:r>
            <a:r>
              <a:rPr lang="en-US" altLang="zh-TW" dirty="0"/>
              <a:t>]CRD : </a:t>
            </a:r>
            <a:r>
              <a:rPr lang="zh-TW" altLang="en-US" dirty="0"/>
              <a:t>信用卡帳單分期、分期設定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[</a:t>
            </a:r>
            <a:r>
              <a:rPr lang="zh-TW" altLang="en-US" dirty="0"/>
              <a:t>信用卡</a:t>
            </a:r>
            <a:r>
              <a:rPr lang="en-US" altLang="zh-TW" dirty="0"/>
              <a:t>]CARD_MAIN : </a:t>
            </a:r>
            <a:r>
              <a:rPr lang="zh-TW" altLang="en-US" dirty="0"/>
              <a:t>預借現金</a:t>
            </a:r>
            <a:r>
              <a:rPr lang="en-US" altLang="zh-TW" dirty="0"/>
              <a:t>/</a:t>
            </a:r>
            <a:r>
              <a:rPr lang="zh-TW" altLang="en-US" dirty="0"/>
              <a:t>分期、帳務查詢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[</a:t>
            </a:r>
            <a:r>
              <a:rPr lang="zh-TW" altLang="en-US" dirty="0"/>
              <a:t>信用卡</a:t>
            </a:r>
            <a:r>
              <a:rPr lang="en-US" altLang="zh-TW" dirty="0"/>
              <a:t>]CARD_OUTER : </a:t>
            </a:r>
            <a:r>
              <a:rPr lang="zh-TW" altLang="en-US" dirty="0"/>
              <a:t>取得信用卡資料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[</a:t>
            </a:r>
            <a:r>
              <a:rPr lang="zh-TW" altLang="en-US" dirty="0"/>
              <a:t>信用卡</a:t>
            </a:r>
            <a:r>
              <a:rPr lang="en-US" altLang="zh-TW" dirty="0"/>
              <a:t>]CCP(</a:t>
            </a:r>
            <a:r>
              <a:rPr lang="zh-TW" altLang="en-US" dirty="0"/>
              <a:t>信用卡紅利</a:t>
            </a:r>
            <a:r>
              <a:rPr lang="en-US" altLang="zh-TW" dirty="0"/>
              <a:t>) : </a:t>
            </a:r>
            <a:r>
              <a:rPr lang="zh-TW" altLang="en-US" dirty="0"/>
              <a:t>回饋專區、帳務查詢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[</a:t>
            </a:r>
            <a:r>
              <a:rPr lang="zh-TW" altLang="en-US" dirty="0"/>
              <a:t>信用卡</a:t>
            </a:r>
            <a:r>
              <a:rPr lang="en-US" altLang="zh-TW" dirty="0"/>
              <a:t>]CRD : </a:t>
            </a:r>
            <a:r>
              <a:rPr lang="zh-TW" altLang="en-US" dirty="0"/>
              <a:t>帳單分期查詢、帳單分期設定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[</a:t>
            </a:r>
            <a:r>
              <a:rPr lang="zh-TW" altLang="en-US" dirty="0"/>
              <a:t>基金</a:t>
            </a:r>
            <a:r>
              <a:rPr lang="en-US" altLang="zh-TW" dirty="0"/>
              <a:t>]ETF : </a:t>
            </a:r>
            <a:r>
              <a:rPr lang="zh-TW" altLang="en-US" dirty="0"/>
              <a:t>國外有價證券交易明細、取得</a:t>
            </a:r>
            <a:r>
              <a:rPr lang="en-US" altLang="zh-TW" dirty="0"/>
              <a:t>ETF</a:t>
            </a:r>
            <a:r>
              <a:rPr lang="zh-TW" altLang="en-US" dirty="0"/>
              <a:t>依信託帳號查詢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[</a:t>
            </a:r>
            <a:r>
              <a:rPr lang="zh-TW" altLang="en-US" dirty="0"/>
              <a:t>基金</a:t>
            </a:r>
            <a:r>
              <a:rPr lang="en-US" altLang="zh-TW" dirty="0"/>
              <a:t>]</a:t>
            </a:r>
            <a:r>
              <a:rPr lang="en-US" altLang="zh-TW" dirty="0" err="1"/>
              <a:t>ExETF</a:t>
            </a:r>
            <a:r>
              <a:rPr lang="en-US" altLang="zh-TW" dirty="0"/>
              <a:t> : </a:t>
            </a:r>
            <a:r>
              <a:rPr lang="zh-TW" altLang="en-US" dirty="0"/>
              <a:t>商品資料查詢、歷史交易查詢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[</a:t>
            </a:r>
            <a:r>
              <a:rPr lang="zh-TW" altLang="en-US" dirty="0"/>
              <a:t>台幣</a:t>
            </a:r>
            <a:r>
              <a:rPr lang="en-US" altLang="zh-TW" dirty="0"/>
              <a:t>]FNS : </a:t>
            </a:r>
            <a:r>
              <a:rPr lang="zh-TW" altLang="en-US" dirty="0"/>
              <a:t>定存、基金、台幣帳戶總攬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[</a:t>
            </a:r>
            <a:r>
              <a:rPr lang="zh-TW" altLang="en-US" dirty="0"/>
              <a:t>基金</a:t>
            </a:r>
            <a:r>
              <a:rPr lang="en-US" altLang="zh-TW" dirty="0"/>
              <a:t>]FUND : </a:t>
            </a:r>
            <a:r>
              <a:rPr lang="zh-TW" altLang="en-US" dirty="0"/>
              <a:t>取得基金、申購贖回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[</a:t>
            </a:r>
            <a:r>
              <a:rPr lang="zh-TW" altLang="en-US" dirty="0"/>
              <a:t>外幣</a:t>
            </a:r>
            <a:r>
              <a:rPr lang="en-US" altLang="zh-TW" dirty="0"/>
              <a:t>]FXS : </a:t>
            </a:r>
            <a:r>
              <a:rPr lang="zh-TW" altLang="en-US" dirty="0"/>
              <a:t>帳戶明細、電子存摺匯出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[</a:t>
            </a:r>
            <a:r>
              <a:rPr lang="zh-TW" altLang="en-US" dirty="0"/>
              <a:t>託收</a:t>
            </a:r>
            <a:r>
              <a:rPr lang="en-US" altLang="zh-TW" dirty="0"/>
              <a:t>]Har : </a:t>
            </a:r>
            <a:r>
              <a:rPr lang="zh-TW" altLang="en-US" dirty="0"/>
              <a:t>託收票據查詢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[</a:t>
            </a:r>
            <a:r>
              <a:rPr lang="zh-TW" altLang="en-US" dirty="0"/>
              <a:t>外幣</a:t>
            </a:r>
            <a:r>
              <a:rPr lang="en-US" altLang="zh-TW" dirty="0"/>
              <a:t>]IFX : </a:t>
            </a:r>
            <a:r>
              <a:rPr lang="zh-TW" altLang="en-US" dirty="0"/>
              <a:t>匯出交易試算、餘額查詢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[</a:t>
            </a:r>
            <a:r>
              <a:rPr lang="zh-TW" altLang="en-US" dirty="0"/>
              <a:t>基金</a:t>
            </a:r>
            <a:r>
              <a:rPr lang="en-US" altLang="zh-TW" dirty="0"/>
              <a:t>]IVP : </a:t>
            </a:r>
            <a:r>
              <a:rPr lang="zh-TW" altLang="en-US" dirty="0"/>
              <a:t>交易營業日、計算下單費用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[</a:t>
            </a:r>
            <a:r>
              <a:rPr lang="zh-TW" altLang="en-US" dirty="0"/>
              <a:t>保險</a:t>
            </a:r>
            <a:r>
              <a:rPr lang="en-US" altLang="zh-TW" dirty="0"/>
              <a:t>]MSP : </a:t>
            </a:r>
            <a:r>
              <a:rPr lang="zh-TW" altLang="en-US" dirty="0"/>
              <a:t>產險</a:t>
            </a:r>
            <a:r>
              <a:rPr lang="en-US" altLang="zh-TW" dirty="0"/>
              <a:t>/</a:t>
            </a:r>
            <a:r>
              <a:rPr lang="zh-TW" altLang="en-US" dirty="0"/>
              <a:t>人壽 </a:t>
            </a:r>
            <a:r>
              <a:rPr lang="en-US" altLang="zh-TW" dirty="0"/>
              <a:t>SSO </a:t>
            </a:r>
            <a:r>
              <a:rPr lang="zh-TW" altLang="en-US" dirty="0"/>
              <a:t>授權同意書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ODS : </a:t>
            </a:r>
            <a:r>
              <a:rPr lang="zh-TW" altLang="en-US" dirty="0"/>
              <a:t>貸款、證券、基金、信用卡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[</a:t>
            </a:r>
            <a:r>
              <a:rPr lang="zh-TW" altLang="en-US" dirty="0"/>
              <a:t>繳費</a:t>
            </a:r>
            <a:r>
              <a:rPr lang="en-US" altLang="zh-TW" dirty="0"/>
              <a:t>]OTHER : </a:t>
            </a:r>
            <a:r>
              <a:rPr lang="zh-TW" altLang="en-US" dirty="0"/>
              <a:t>繳費 自來水費、停車費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[</a:t>
            </a:r>
            <a:r>
              <a:rPr lang="zh-TW" altLang="en-US" dirty="0"/>
              <a:t>證卷</a:t>
            </a:r>
            <a:r>
              <a:rPr lang="en-US" altLang="zh-TW" dirty="0"/>
              <a:t>]SEC : </a:t>
            </a:r>
            <a:r>
              <a:rPr lang="zh-TW" altLang="en-US" dirty="0"/>
              <a:t>取得證券帳號、證券集保資訊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[</a:t>
            </a:r>
            <a:r>
              <a:rPr lang="zh-TW" altLang="en-US" dirty="0"/>
              <a:t>基金</a:t>
            </a:r>
            <a:r>
              <a:rPr lang="en-US" altLang="zh-TW" dirty="0"/>
              <a:t>]WMS : </a:t>
            </a:r>
            <a:r>
              <a:rPr lang="zh-TW" altLang="en-US" dirty="0"/>
              <a:t>取得理專資訊、判斷客戶單筆投資優惠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[</a:t>
            </a:r>
            <a:r>
              <a:rPr lang="zh-TW" altLang="en-US" dirty="0"/>
              <a:t>轉帳</a:t>
            </a:r>
            <a:r>
              <a:rPr lang="en-US" altLang="zh-TW" dirty="0"/>
              <a:t>]Xfer : </a:t>
            </a:r>
            <a:r>
              <a:rPr lang="zh-TW" altLang="en-US" dirty="0"/>
              <a:t>預約轉帳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127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499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ctrTitle" hasCustomPrompt="1"/>
          </p:nvPr>
        </p:nvSpPr>
        <p:spPr>
          <a:xfrm>
            <a:off x="827584" y="2116063"/>
            <a:ext cx="7848872" cy="757907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TW" dirty="0"/>
              <a:t>Presentation Template</a:t>
            </a:r>
            <a:endParaRPr lang="zh-TW" altLang="en-US" dirty="0"/>
          </a:p>
        </p:txBody>
      </p:sp>
      <p:sp>
        <p:nvSpPr>
          <p:cNvPr id="9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827584" y="2630512"/>
            <a:ext cx="7848872" cy="5211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Subtitle</a:t>
            </a:r>
            <a:endParaRPr lang="zh-TW" altLang="en-US" dirty="0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7584" y="3234010"/>
            <a:ext cx="1018456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F4D40D8-BA83-5743-9FAB-AA6DE88C3F2B}" type="datetime1">
              <a:rPr lang="zh-TW" altLang="en-US" smtClean="0"/>
              <a:pPr/>
              <a:t>2021/7/13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481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5536" y="915566"/>
            <a:ext cx="4103101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536" y="1395388"/>
            <a:ext cx="4103101" cy="30485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2653" y="915566"/>
            <a:ext cx="4103102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2653" y="1395388"/>
            <a:ext cx="4103102" cy="30485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12" name="圖片 11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  <p:sp>
        <p:nvSpPr>
          <p:cNvPr id="1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298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5536" y="915566"/>
            <a:ext cx="4103101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536" y="1395388"/>
            <a:ext cx="4103101" cy="30485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2653" y="915566"/>
            <a:ext cx="4103102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1" name="內容版面配置區 3"/>
          <p:cNvSpPr>
            <a:spLocks noGrp="1"/>
          </p:cNvSpPr>
          <p:nvPr>
            <p:ph sz="half" idx="13"/>
          </p:nvPr>
        </p:nvSpPr>
        <p:spPr>
          <a:xfrm>
            <a:off x="4642653" y="1395387"/>
            <a:ext cx="4103102" cy="12123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2" name="文字版面配置區 4"/>
          <p:cNvSpPr>
            <a:spLocks noGrp="1"/>
          </p:cNvSpPr>
          <p:nvPr>
            <p:ph type="body" sz="quarter" idx="14"/>
          </p:nvPr>
        </p:nvSpPr>
        <p:spPr>
          <a:xfrm>
            <a:off x="4642653" y="2751772"/>
            <a:ext cx="4103102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內容版面配置區 3"/>
          <p:cNvSpPr>
            <a:spLocks noGrp="1"/>
          </p:cNvSpPr>
          <p:nvPr>
            <p:ph sz="half" idx="15"/>
          </p:nvPr>
        </p:nvSpPr>
        <p:spPr>
          <a:xfrm>
            <a:off x="4642653" y="3231593"/>
            <a:ext cx="4103102" cy="12123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pic>
        <p:nvPicPr>
          <p:cNvPr id="15" name="圖片 14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14" name="頁尾版面配置區 4"/>
          <p:cNvSpPr>
            <a:spLocks noGrp="1"/>
          </p:cNvSpPr>
          <p:nvPr>
            <p:ph type="ftr" sz="quarter" idx="16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  <p:sp>
        <p:nvSpPr>
          <p:cNvPr id="1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2653" y="915566"/>
            <a:ext cx="4103102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2653" y="1395388"/>
            <a:ext cx="4103102" cy="30485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1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395537" y="915566"/>
            <a:ext cx="4103102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2" name="內容版面配置區 3"/>
          <p:cNvSpPr>
            <a:spLocks noGrp="1"/>
          </p:cNvSpPr>
          <p:nvPr>
            <p:ph sz="half" idx="14"/>
          </p:nvPr>
        </p:nvSpPr>
        <p:spPr>
          <a:xfrm>
            <a:off x="395537" y="1395387"/>
            <a:ext cx="4103102" cy="12123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3" name="文字版面配置區 4"/>
          <p:cNvSpPr>
            <a:spLocks noGrp="1"/>
          </p:cNvSpPr>
          <p:nvPr>
            <p:ph type="body" sz="quarter" idx="15"/>
          </p:nvPr>
        </p:nvSpPr>
        <p:spPr>
          <a:xfrm>
            <a:off x="395537" y="2751772"/>
            <a:ext cx="4103102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內容版面配置區 3"/>
          <p:cNvSpPr>
            <a:spLocks noGrp="1"/>
          </p:cNvSpPr>
          <p:nvPr>
            <p:ph sz="half" idx="16"/>
          </p:nvPr>
        </p:nvSpPr>
        <p:spPr>
          <a:xfrm>
            <a:off x="395537" y="3231593"/>
            <a:ext cx="4103102" cy="12123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pic>
        <p:nvPicPr>
          <p:cNvPr id="16" name="圖片 15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15" name="頁尾版面配置區 4"/>
          <p:cNvSpPr>
            <a:spLocks noGrp="1"/>
          </p:cNvSpPr>
          <p:nvPr>
            <p:ph type="ftr" sz="quarter" idx="18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19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1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395537" y="915566"/>
            <a:ext cx="4103102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2" name="內容版面配置區 3"/>
          <p:cNvSpPr>
            <a:spLocks noGrp="1"/>
          </p:cNvSpPr>
          <p:nvPr>
            <p:ph sz="half" idx="14"/>
          </p:nvPr>
        </p:nvSpPr>
        <p:spPr>
          <a:xfrm>
            <a:off x="395537" y="1395387"/>
            <a:ext cx="4103102" cy="12123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3" name="文字版面配置區 4"/>
          <p:cNvSpPr>
            <a:spLocks noGrp="1"/>
          </p:cNvSpPr>
          <p:nvPr>
            <p:ph type="body" sz="quarter" idx="15"/>
          </p:nvPr>
        </p:nvSpPr>
        <p:spPr>
          <a:xfrm>
            <a:off x="395537" y="2751772"/>
            <a:ext cx="4103102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內容版面配置區 3"/>
          <p:cNvSpPr>
            <a:spLocks noGrp="1"/>
          </p:cNvSpPr>
          <p:nvPr>
            <p:ph sz="half" idx="16"/>
          </p:nvPr>
        </p:nvSpPr>
        <p:spPr>
          <a:xfrm>
            <a:off x="395537" y="3231593"/>
            <a:ext cx="4103102" cy="12123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2653" y="915566"/>
            <a:ext cx="4103102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6" name="內容版面配置區 3"/>
          <p:cNvSpPr>
            <a:spLocks noGrp="1"/>
          </p:cNvSpPr>
          <p:nvPr>
            <p:ph sz="half" idx="17"/>
          </p:nvPr>
        </p:nvSpPr>
        <p:spPr>
          <a:xfrm>
            <a:off x="4642653" y="1395387"/>
            <a:ext cx="4103102" cy="12123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7" name="文字版面配置區 4"/>
          <p:cNvSpPr>
            <a:spLocks noGrp="1"/>
          </p:cNvSpPr>
          <p:nvPr>
            <p:ph type="body" sz="quarter" idx="18"/>
          </p:nvPr>
        </p:nvSpPr>
        <p:spPr>
          <a:xfrm>
            <a:off x="4642653" y="2751772"/>
            <a:ext cx="4103102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內容版面配置區 3"/>
          <p:cNvSpPr>
            <a:spLocks noGrp="1"/>
          </p:cNvSpPr>
          <p:nvPr>
            <p:ph sz="half" idx="19"/>
          </p:nvPr>
        </p:nvSpPr>
        <p:spPr>
          <a:xfrm>
            <a:off x="4642653" y="3231593"/>
            <a:ext cx="4103102" cy="12123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pic>
        <p:nvPicPr>
          <p:cNvPr id="20" name="圖片 1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19" name="頁尾版面配置區 4"/>
          <p:cNvSpPr>
            <a:spLocks noGrp="1"/>
          </p:cNvSpPr>
          <p:nvPr>
            <p:ph type="ftr" sz="quarter" idx="20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7" name="圖片 6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6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8198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Presentation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1065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71900" y="898058"/>
            <a:ext cx="5014900" cy="35459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95536" y="915567"/>
            <a:ext cx="3132347" cy="3528392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Font typeface="Wingdings" charset="2"/>
              <a:buChar char="n"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395537" y="205979"/>
            <a:ext cx="8350217" cy="42155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13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0542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95537" y="771550"/>
            <a:ext cx="8350218" cy="2880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95537" y="3795886"/>
            <a:ext cx="8350218" cy="833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22508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尾標語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ctrTitle" hasCustomPrompt="1"/>
          </p:nvPr>
        </p:nvSpPr>
        <p:spPr>
          <a:xfrm>
            <a:off x="825527" y="1697261"/>
            <a:ext cx="7850929" cy="757907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altLang="zh-TW" dirty="0"/>
              <a:t>Thank you for listening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尾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0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499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ctrTitle" hasCustomPrompt="1"/>
          </p:nvPr>
        </p:nvSpPr>
        <p:spPr>
          <a:xfrm>
            <a:off x="825527" y="1697261"/>
            <a:ext cx="7850929" cy="757907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altLang="zh-TW" dirty="0"/>
              <a:t>CHAPTER TITLE</a:t>
            </a:r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825527" y="2599184"/>
            <a:ext cx="5474665" cy="13407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2000"/>
            </a:lvl1pPr>
            <a:lvl2pPr marL="457200" indent="0">
              <a:lnSpc>
                <a:spcPct val="100000"/>
              </a:lnSpc>
              <a:buFontTx/>
              <a:buNone/>
              <a:defRPr sz="1800"/>
            </a:lvl2pPr>
            <a:lvl3pPr marL="914400" indent="0">
              <a:lnSpc>
                <a:spcPct val="100000"/>
              </a:lnSpc>
              <a:buFontTx/>
              <a:buNone/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sz="half" idx="1"/>
          </p:nvPr>
        </p:nvSpPr>
        <p:spPr>
          <a:xfrm>
            <a:off x="395536" y="915566"/>
            <a:ext cx="8350219" cy="35283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pic>
        <p:nvPicPr>
          <p:cNvPr id="7" name="圖片 6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0000"/>
            <a:ext cx="9000000" cy="46800"/>
          </a:xfrm>
          <a:prstGeom prst="rect">
            <a:avLst/>
          </a:prstGeom>
        </p:spPr>
      </p:pic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35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536" y="915566"/>
            <a:ext cx="4100393" cy="35283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2" name="內容版面配置區 2"/>
          <p:cNvSpPr>
            <a:spLocks noGrp="1"/>
          </p:cNvSpPr>
          <p:nvPr>
            <p:ph sz="half" idx="13"/>
          </p:nvPr>
        </p:nvSpPr>
        <p:spPr>
          <a:xfrm>
            <a:off x="4645362" y="915566"/>
            <a:ext cx="4100393" cy="35283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8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952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536" y="915566"/>
            <a:ext cx="8350219" cy="16921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536" y="2751773"/>
            <a:ext cx="4103098" cy="16921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8" name="內容版面配置區 3"/>
          <p:cNvSpPr>
            <a:spLocks noGrp="1"/>
          </p:cNvSpPr>
          <p:nvPr>
            <p:ph sz="half" idx="13"/>
          </p:nvPr>
        </p:nvSpPr>
        <p:spPr>
          <a:xfrm>
            <a:off x="4642653" y="2751771"/>
            <a:ext cx="4103101" cy="16921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555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536" y="2751770"/>
            <a:ext cx="8350219" cy="16921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536" y="915566"/>
            <a:ext cx="4103098" cy="16921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8" name="內容版面配置區 3"/>
          <p:cNvSpPr>
            <a:spLocks noGrp="1"/>
          </p:cNvSpPr>
          <p:nvPr>
            <p:ph sz="half" idx="13"/>
          </p:nvPr>
        </p:nvSpPr>
        <p:spPr>
          <a:xfrm>
            <a:off x="4642653" y="915566"/>
            <a:ext cx="4103101" cy="16921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536" y="915566"/>
            <a:ext cx="3959085" cy="35283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498637" y="915567"/>
            <a:ext cx="4247118" cy="16921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8" name="內容版面配置區 3"/>
          <p:cNvSpPr>
            <a:spLocks noGrp="1"/>
          </p:cNvSpPr>
          <p:nvPr>
            <p:ph sz="half" idx="13"/>
          </p:nvPr>
        </p:nvSpPr>
        <p:spPr>
          <a:xfrm>
            <a:off x="4498637" y="2751771"/>
            <a:ext cx="4247118" cy="16921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86670" y="915566"/>
            <a:ext cx="3959085" cy="35283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537" y="915567"/>
            <a:ext cx="4247118" cy="16921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8" name="內容版面配置區 3"/>
          <p:cNvSpPr>
            <a:spLocks noGrp="1"/>
          </p:cNvSpPr>
          <p:nvPr>
            <p:ph sz="half" idx="13"/>
          </p:nvPr>
        </p:nvSpPr>
        <p:spPr>
          <a:xfrm>
            <a:off x="395537" y="2751771"/>
            <a:ext cx="4247118" cy="16921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537" y="915567"/>
            <a:ext cx="4103777" cy="16921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8" name="內容版面配置區 3"/>
          <p:cNvSpPr>
            <a:spLocks noGrp="1"/>
          </p:cNvSpPr>
          <p:nvPr>
            <p:ph sz="half" idx="13"/>
          </p:nvPr>
        </p:nvSpPr>
        <p:spPr>
          <a:xfrm>
            <a:off x="395537" y="2751771"/>
            <a:ext cx="4103777" cy="16921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1" name="內容版面配置區 3"/>
          <p:cNvSpPr>
            <a:spLocks noGrp="1"/>
          </p:cNvSpPr>
          <p:nvPr>
            <p:ph sz="half" idx="14"/>
          </p:nvPr>
        </p:nvSpPr>
        <p:spPr>
          <a:xfrm>
            <a:off x="4641977" y="915567"/>
            <a:ext cx="4103777" cy="16921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2" name="內容版面配置區 3"/>
          <p:cNvSpPr>
            <a:spLocks noGrp="1"/>
          </p:cNvSpPr>
          <p:nvPr>
            <p:ph sz="half" idx="15"/>
          </p:nvPr>
        </p:nvSpPr>
        <p:spPr>
          <a:xfrm>
            <a:off x="4641977" y="2751771"/>
            <a:ext cx="4103777" cy="16921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1219"/>
            <a:ext cx="9000000" cy="46800"/>
          </a:xfrm>
          <a:prstGeom prst="rect">
            <a:avLst/>
          </a:prstGeom>
        </p:spPr>
      </p:pic>
      <p:sp>
        <p:nvSpPr>
          <p:cNvPr id="1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  <p:sp>
        <p:nvSpPr>
          <p:cNvPr id="1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4783388"/>
            <a:ext cx="8748463" cy="228618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文字版面配置區 2"/>
          <p:cNvSpPr>
            <a:spLocks noGrp="1"/>
          </p:cNvSpPr>
          <p:nvPr>
            <p:ph type="body" idx="1"/>
          </p:nvPr>
        </p:nvSpPr>
        <p:spPr>
          <a:xfrm>
            <a:off x="395537" y="915566"/>
            <a:ext cx="8291263" cy="3679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44783" y="4715473"/>
            <a:ext cx="395536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/>
              <a:t>Presentation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993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8" r:id="rId2"/>
    <p:sldLayoutId id="2147483650" r:id="rId3"/>
    <p:sldLayoutId id="2147483652" r:id="rId4"/>
    <p:sldLayoutId id="2147483664" r:id="rId5"/>
    <p:sldLayoutId id="2147483672" r:id="rId6"/>
    <p:sldLayoutId id="2147483671" r:id="rId7"/>
    <p:sldLayoutId id="2147483670" r:id="rId8"/>
    <p:sldLayoutId id="2147483673" r:id="rId9"/>
    <p:sldLayoutId id="2147483653" r:id="rId10"/>
    <p:sldLayoutId id="2147483674" r:id="rId11"/>
    <p:sldLayoutId id="2147483675" r:id="rId12"/>
    <p:sldLayoutId id="2147483676" r:id="rId13"/>
    <p:sldLayoutId id="2147483654" r:id="rId14"/>
    <p:sldLayoutId id="2147483679" r:id="rId15"/>
    <p:sldLayoutId id="2147483656" r:id="rId16"/>
    <p:sldLayoutId id="2147483657" r:id="rId17"/>
    <p:sldLayoutId id="2147483677" r:id="rId18"/>
    <p:sldLayoutId id="2147483662" r:id="rId19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just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Font typeface="Wingdings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Font typeface="Wingdings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第一次新人報告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27584" y="2841262"/>
            <a:ext cx="7848872" cy="521196"/>
          </a:xfrm>
        </p:spPr>
        <p:txBody>
          <a:bodyPr>
            <a:normAutofit/>
          </a:bodyPr>
          <a:lstStyle/>
          <a:p>
            <a:r>
              <a:rPr lang="zh-TW" altLang="en-US" dirty="0"/>
              <a:t>報告人 廖裕豪</a:t>
            </a:r>
          </a:p>
        </p:txBody>
      </p:sp>
    </p:spTree>
    <p:extLst>
      <p:ext uri="{BB962C8B-B14F-4D97-AF65-F5344CB8AC3E}">
        <p14:creationId xmlns:p14="http://schemas.microsoft.com/office/powerpoint/2010/main" val="427280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6"/>
    </mc:Choice>
    <mc:Fallback xmlns="">
      <p:transition spd="slow" advTm="136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團隊 </a:t>
            </a:r>
            <a:r>
              <a:rPr kumimoji="1" lang="en-US" altLang="zh-TW" dirty="0" err="1"/>
              <a:t>Git</a:t>
            </a:r>
            <a:r>
              <a:rPr kumimoji="1" lang="en-US" altLang="zh-TW" dirty="0"/>
              <a:t> 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Git</a:t>
            </a:r>
            <a:endParaRPr lang="en-US" altLang="zh-TW" dirty="0"/>
          </a:p>
          <a:p>
            <a:pPr lvl="1"/>
            <a:r>
              <a:rPr lang="zh-TW" altLang="en-US" dirty="0"/>
              <a:t>分支命名規則：</a:t>
            </a:r>
            <a:r>
              <a:rPr lang="en-US" altLang="zh-TW" dirty="0"/>
              <a:t>sprint{number}/{</a:t>
            </a:r>
            <a:r>
              <a:rPr lang="zh-TW" altLang="en-US" dirty="0"/>
              <a:t>電文單號</a:t>
            </a:r>
            <a:r>
              <a:rPr lang="en-US" altLang="zh-TW" dirty="0"/>
              <a:t>}_{</a:t>
            </a:r>
            <a:r>
              <a:rPr lang="zh-TW" altLang="en-US" dirty="0"/>
              <a:t>描述</a:t>
            </a:r>
            <a:r>
              <a:rPr lang="en-US" altLang="zh-TW" dirty="0"/>
              <a:t>}</a:t>
            </a:r>
          </a:p>
          <a:p>
            <a:pPr lvl="2"/>
            <a:r>
              <a:rPr lang="zh-TW" altLang="en-US" dirty="0"/>
              <a:t>範例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sprint29/0000510612066_</a:t>
            </a:r>
            <a:r>
              <a:rPr lang="zh-TW" altLang="en-US" dirty="0"/>
              <a:t>更新「後收型基金申購／轉換費用說明表」</a:t>
            </a:r>
            <a:endParaRPr lang="en-US" altLang="zh-TW" dirty="0"/>
          </a:p>
          <a:p>
            <a:r>
              <a:rPr lang="en-US" altLang="zh-TW" dirty="0" err="1"/>
              <a:t>Git</a:t>
            </a:r>
            <a:r>
              <a:rPr lang="en-US" altLang="zh-TW" dirty="0"/>
              <a:t>-Flow</a:t>
            </a:r>
          </a:p>
          <a:p>
            <a:pPr lvl="1"/>
            <a:r>
              <a:rPr lang="zh-TW" altLang="en-US" dirty="0"/>
              <a:t>開發階段</a:t>
            </a:r>
            <a:endParaRPr lang="en-US" altLang="zh-TW" dirty="0"/>
          </a:p>
          <a:p>
            <a:pPr lvl="1"/>
            <a:r>
              <a:rPr lang="zh-TW" altLang="en-US" dirty="0"/>
              <a:t>上線階段</a:t>
            </a: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Presentation Sample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5027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團隊 </a:t>
            </a:r>
            <a:r>
              <a:rPr kumimoji="1" lang="en-US" altLang="zh-TW" dirty="0" err="1"/>
              <a:t>Git</a:t>
            </a:r>
            <a:r>
              <a:rPr kumimoji="1" lang="en-US" altLang="zh-TW" dirty="0"/>
              <a:t> 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開發階段</a:t>
            </a:r>
            <a:endParaRPr lang="en-US" altLang="zh-TW" dirty="0"/>
          </a:p>
          <a:p>
            <a:pPr lvl="1"/>
            <a:r>
              <a:rPr lang="zh-TW" altLang="en-US" dirty="0"/>
              <a:t>切分支開發</a:t>
            </a:r>
            <a:endParaRPr lang="en-US" altLang="zh-TW" dirty="0"/>
          </a:p>
          <a:p>
            <a:pPr lvl="2"/>
            <a:r>
              <a:rPr lang="en-US" altLang="zh-TW" dirty="0"/>
              <a:t>Develop → </a:t>
            </a:r>
            <a:r>
              <a:rPr lang="zh-TW" altLang="en-US" dirty="0"/>
              <a:t>開發分支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sprint{number}/{</a:t>
            </a:r>
            <a:r>
              <a:rPr lang="zh-TW" altLang="en-US" dirty="0">
                <a:solidFill>
                  <a:srgbClr val="FF0000"/>
                </a:solidFill>
              </a:rPr>
              <a:t>電文單號</a:t>
            </a:r>
            <a:r>
              <a:rPr lang="en-US" altLang="zh-TW" dirty="0">
                <a:solidFill>
                  <a:srgbClr val="FF0000"/>
                </a:solidFill>
              </a:rPr>
              <a:t>}_{</a:t>
            </a:r>
            <a:r>
              <a:rPr lang="zh-TW" altLang="en-US" dirty="0">
                <a:solidFill>
                  <a:srgbClr val="FF0000"/>
                </a:solidFill>
              </a:rPr>
              <a:t>描述</a:t>
            </a:r>
            <a:r>
              <a:rPr lang="en-US" altLang="zh-TW" dirty="0">
                <a:solidFill>
                  <a:srgbClr val="FF0000"/>
                </a:solidFill>
              </a:rPr>
              <a:t>}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上測試</a:t>
            </a:r>
            <a:endParaRPr lang="en-US" altLang="zh-TW" dirty="0"/>
          </a:p>
          <a:p>
            <a:pPr lvl="2"/>
            <a:r>
              <a:rPr lang="zh-TW" altLang="en-US" dirty="0"/>
              <a:t>開發分支 合到 </a:t>
            </a:r>
            <a:r>
              <a:rPr lang="en-US" altLang="zh-TW" dirty="0"/>
              <a:t>TT or UT2 (</a:t>
            </a:r>
            <a:r>
              <a:rPr lang="zh-TW" altLang="en-US" dirty="0"/>
              <a:t>上</a:t>
            </a:r>
            <a:r>
              <a:rPr lang="en-US" altLang="zh-TW" dirty="0"/>
              <a:t>UT CI/CD)</a:t>
            </a:r>
          </a:p>
          <a:p>
            <a:pPr lvl="3"/>
            <a:r>
              <a:rPr lang="en-US" altLang="zh-TW" dirty="0"/>
              <a:t>TT (DXMYBANK05UAT(</a:t>
            </a:r>
            <a:r>
              <a:rPr lang="zh-TW" altLang="en-US" dirty="0"/>
              <a:t>舊畫面</a:t>
            </a:r>
            <a:r>
              <a:rPr lang="en-US" altLang="zh-TW" dirty="0"/>
              <a:t>))</a:t>
            </a:r>
          </a:p>
          <a:p>
            <a:pPr lvl="3"/>
            <a:r>
              <a:rPr lang="en-US" altLang="zh-TW" dirty="0"/>
              <a:t>UT2 (DXMYBANK05UAT2(</a:t>
            </a:r>
            <a:r>
              <a:rPr lang="zh-TW" altLang="en-US" dirty="0"/>
              <a:t>新畫面</a:t>
            </a:r>
            <a:r>
              <a:rPr lang="en-US" altLang="zh-TW" dirty="0"/>
              <a:t>))</a:t>
            </a:r>
          </a:p>
          <a:p>
            <a:pPr lvl="1"/>
            <a:r>
              <a:rPr lang="zh-TW" altLang="en-US" dirty="0"/>
              <a:t>上 </a:t>
            </a:r>
            <a:r>
              <a:rPr lang="en-US" altLang="zh-TW" dirty="0"/>
              <a:t>UAT</a:t>
            </a:r>
          </a:p>
          <a:p>
            <a:pPr lvl="2"/>
            <a:r>
              <a:rPr lang="zh-TW" altLang="en-US" dirty="0"/>
              <a:t>開發分支 → </a:t>
            </a:r>
            <a:r>
              <a:rPr lang="en-US" altLang="zh-TW" dirty="0"/>
              <a:t>UAT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Presentation Sample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575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團隊 </a:t>
            </a:r>
            <a:r>
              <a:rPr kumimoji="1" lang="en-US" altLang="zh-TW" dirty="0" err="1"/>
              <a:t>Git</a:t>
            </a:r>
            <a:r>
              <a:rPr kumimoji="1" lang="en-US" altLang="zh-TW" dirty="0"/>
              <a:t> 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上線階段</a:t>
            </a:r>
            <a:endParaRPr lang="en-US" altLang="zh-TW" dirty="0"/>
          </a:p>
          <a:p>
            <a:pPr lvl="1"/>
            <a:r>
              <a:rPr lang="zh-TW" altLang="en-US" dirty="0"/>
              <a:t>開發分支合回 </a:t>
            </a:r>
            <a:r>
              <a:rPr lang="en-US" altLang="zh-TW" dirty="0"/>
              <a:t>Develop </a:t>
            </a:r>
            <a:r>
              <a:rPr lang="zh-TW" altLang="en-US" dirty="0"/>
              <a:t>跟 </a:t>
            </a:r>
            <a:r>
              <a:rPr lang="en-US" altLang="zh-TW" dirty="0"/>
              <a:t>Release</a:t>
            </a:r>
          </a:p>
          <a:p>
            <a:pPr lvl="2"/>
            <a:r>
              <a:rPr lang="zh-TW" altLang="en-US" dirty="0"/>
              <a:t>開發分支 → </a:t>
            </a:r>
            <a:r>
              <a:rPr lang="en-US" altLang="zh-TW" dirty="0"/>
              <a:t>Develop</a:t>
            </a:r>
          </a:p>
          <a:p>
            <a:pPr lvl="2"/>
            <a:r>
              <a:rPr lang="en-US" altLang="zh-TW" dirty="0"/>
              <a:t>Develop → Release</a:t>
            </a:r>
          </a:p>
          <a:p>
            <a:pPr lvl="1"/>
            <a:r>
              <a:rPr lang="zh-TW" altLang="en-US" dirty="0"/>
              <a:t>上測試</a:t>
            </a:r>
            <a:endParaRPr lang="en-US" altLang="zh-TW" dirty="0"/>
          </a:p>
          <a:p>
            <a:pPr lvl="2"/>
            <a:r>
              <a:rPr lang="en-US" altLang="zh-TW" dirty="0"/>
              <a:t>Release → UT</a:t>
            </a:r>
          </a:p>
          <a:p>
            <a:pPr lvl="1"/>
            <a:r>
              <a:rPr lang="zh-TW" altLang="en-US" dirty="0"/>
              <a:t>上 </a:t>
            </a:r>
            <a:r>
              <a:rPr lang="en-US" altLang="zh-TW" dirty="0"/>
              <a:t>UAT</a:t>
            </a:r>
          </a:p>
          <a:p>
            <a:pPr lvl="2"/>
            <a:r>
              <a:rPr lang="en-US" altLang="zh-TW" dirty="0"/>
              <a:t>Release → UAT</a:t>
            </a:r>
          </a:p>
          <a:p>
            <a:pPr lvl="1"/>
            <a:r>
              <a:rPr lang="zh-TW" altLang="en-US" dirty="0"/>
              <a:t>上 </a:t>
            </a:r>
            <a:r>
              <a:rPr lang="en-US" altLang="zh-TW" dirty="0"/>
              <a:t>PRD</a:t>
            </a:r>
          </a:p>
          <a:p>
            <a:pPr lvl="2"/>
            <a:r>
              <a:rPr lang="en-US" altLang="zh-TW" dirty="0"/>
              <a:t>Release → PRD</a:t>
            </a:r>
          </a:p>
          <a:p>
            <a:pPr lvl="2"/>
            <a:r>
              <a:rPr lang="en-US" altLang="zh-TW" dirty="0"/>
              <a:t>Release → master</a:t>
            </a:r>
          </a:p>
          <a:p>
            <a:pPr lvl="2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Presentation Sample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0330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團隊 </a:t>
            </a:r>
            <a:r>
              <a:rPr kumimoji="1" lang="en-US" altLang="zh-TW" dirty="0" err="1"/>
              <a:t>Git</a:t>
            </a:r>
            <a:r>
              <a:rPr kumimoji="1" lang="en-US" altLang="zh-TW" dirty="0"/>
              <a:t> 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待補流程圖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Presentation Sample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9514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系統架構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系統架構與網銀功能</a:t>
            </a:r>
          </a:p>
        </p:txBody>
      </p:sp>
    </p:spTree>
    <p:extLst>
      <p:ext uri="{BB962C8B-B14F-4D97-AF65-F5344CB8AC3E}">
        <p14:creationId xmlns:p14="http://schemas.microsoft.com/office/powerpoint/2010/main" val="337914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網銀功能</a:t>
            </a:r>
          </a:p>
        </p:txBody>
      </p:sp>
      <p:grpSp>
        <p:nvGrpSpPr>
          <p:cNvPr id="11" name="群組 10"/>
          <p:cNvGrpSpPr/>
          <p:nvPr/>
        </p:nvGrpSpPr>
        <p:grpSpPr>
          <a:xfrm>
            <a:off x="1293031" y="2267258"/>
            <a:ext cx="973343" cy="1089412"/>
            <a:chOff x="1187624" y="2366761"/>
            <a:chExt cx="973343" cy="1089412"/>
          </a:xfrm>
        </p:grpSpPr>
        <p:pic>
          <p:nvPicPr>
            <p:cNvPr id="1026" name="Picture 2" descr="Online banking premium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2097" y="2366761"/>
              <a:ext cx="758751" cy="758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文字方塊 7"/>
            <p:cNvSpPr txBox="1"/>
            <p:nvPr/>
          </p:nvSpPr>
          <p:spPr>
            <a:xfrm>
              <a:off x="1187624" y="3086841"/>
              <a:ext cx="973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err="1"/>
                <a:t>MyBank</a:t>
              </a:r>
              <a:endParaRPr lang="zh-TW" altLang="en-US" b="1" dirty="0"/>
            </a:p>
          </p:txBody>
        </p:sp>
      </p:grpSp>
      <p:sp>
        <p:nvSpPr>
          <p:cNvPr id="10" name="矩形 9"/>
          <p:cNvSpPr/>
          <p:nvPr/>
        </p:nvSpPr>
        <p:spPr>
          <a:xfrm>
            <a:off x="3525389" y="1281275"/>
            <a:ext cx="1152128" cy="68080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台幣存匯</a:t>
            </a:r>
          </a:p>
        </p:txBody>
      </p:sp>
      <p:sp>
        <p:nvSpPr>
          <p:cNvPr id="13" name="矩形 12"/>
          <p:cNvSpPr/>
          <p:nvPr/>
        </p:nvSpPr>
        <p:spPr>
          <a:xfrm>
            <a:off x="3546119" y="2131162"/>
            <a:ext cx="1152128" cy="68080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外幣存匯</a:t>
            </a:r>
          </a:p>
        </p:txBody>
      </p:sp>
      <p:sp>
        <p:nvSpPr>
          <p:cNvPr id="14" name="矩形 13"/>
          <p:cNvSpPr/>
          <p:nvPr/>
        </p:nvSpPr>
        <p:spPr>
          <a:xfrm>
            <a:off x="3546119" y="2927520"/>
            <a:ext cx="1152128" cy="68080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信用卡</a:t>
            </a:r>
          </a:p>
        </p:txBody>
      </p:sp>
      <p:sp>
        <p:nvSpPr>
          <p:cNvPr id="15" name="矩形 14"/>
          <p:cNvSpPr/>
          <p:nvPr/>
        </p:nvSpPr>
        <p:spPr>
          <a:xfrm>
            <a:off x="3546119" y="3723878"/>
            <a:ext cx="1152128" cy="68080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繳費繳稅</a:t>
            </a:r>
          </a:p>
        </p:txBody>
      </p:sp>
      <p:sp>
        <p:nvSpPr>
          <p:cNvPr id="16" name="矩形 15"/>
          <p:cNvSpPr/>
          <p:nvPr/>
        </p:nvSpPr>
        <p:spPr>
          <a:xfrm>
            <a:off x="6009691" y="1581674"/>
            <a:ext cx="1152128" cy="68080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基金信託</a:t>
            </a:r>
          </a:p>
        </p:txBody>
      </p:sp>
      <p:sp>
        <p:nvSpPr>
          <p:cNvPr id="18" name="矩形 17"/>
          <p:cNvSpPr/>
          <p:nvPr/>
        </p:nvSpPr>
        <p:spPr>
          <a:xfrm>
            <a:off x="6009691" y="2467951"/>
            <a:ext cx="1152128" cy="68080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保險</a:t>
            </a:r>
          </a:p>
        </p:txBody>
      </p:sp>
      <p:sp>
        <p:nvSpPr>
          <p:cNvPr id="19" name="矩形 18"/>
          <p:cNvSpPr/>
          <p:nvPr/>
        </p:nvSpPr>
        <p:spPr>
          <a:xfrm>
            <a:off x="6009691" y="3336395"/>
            <a:ext cx="1152128" cy="68080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證期投資</a:t>
            </a:r>
          </a:p>
        </p:txBody>
      </p:sp>
      <p:sp>
        <p:nvSpPr>
          <p:cNvPr id="23" name="矩形 22"/>
          <p:cNvSpPr/>
          <p:nvPr/>
        </p:nvSpPr>
        <p:spPr>
          <a:xfrm>
            <a:off x="4716016" y="1215297"/>
            <a:ext cx="12369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台幣相關業務</a:t>
            </a:r>
            <a:endParaRPr lang="en-US" altLang="zh-TW" sz="1200" dirty="0"/>
          </a:p>
          <a:p>
            <a:r>
              <a:rPr lang="zh-TW" altLang="en-US" sz="1200" dirty="0"/>
              <a:t>帳務查詢、轉帳、定存、貸款</a:t>
            </a:r>
            <a:endParaRPr lang="en-US" altLang="zh-TW" sz="1200" dirty="0"/>
          </a:p>
        </p:txBody>
      </p:sp>
      <p:sp>
        <p:nvSpPr>
          <p:cNvPr id="27" name="矩形 26"/>
          <p:cNvSpPr/>
          <p:nvPr/>
        </p:nvSpPr>
        <p:spPr>
          <a:xfrm>
            <a:off x="4736746" y="2068097"/>
            <a:ext cx="12369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外幣相關業務</a:t>
            </a:r>
            <a:endParaRPr lang="en-US" altLang="zh-TW" sz="1200" dirty="0"/>
          </a:p>
          <a:p>
            <a:r>
              <a:rPr lang="zh-TW" altLang="en-US" sz="1200" dirty="0"/>
              <a:t>帳務查詢、換匯、轉帳、水單查詢</a:t>
            </a:r>
            <a:endParaRPr lang="en-US" altLang="zh-TW" sz="1200" dirty="0"/>
          </a:p>
        </p:txBody>
      </p:sp>
      <p:sp>
        <p:nvSpPr>
          <p:cNvPr id="28" name="矩形 27"/>
          <p:cNvSpPr/>
          <p:nvPr/>
        </p:nvSpPr>
        <p:spPr>
          <a:xfrm>
            <a:off x="4736746" y="2920897"/>
            <a:ext cx="1236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信用卡帳務、開卡、消費明細、年費查詢</a:t>
            </a:r>
            <a:endParaRPr lang="en-US" altLang="zh-TW" sz="1200" dirty="0"/>
          </a:p>
        </p:txBody>
      </p:sp>
      <p:sp>
        <p:nvSpPr>
          <p:cNvPr id="29" name="矩形 28"/>
          <p:cNvSpPr/>
          <p:nvPr/>
        </p:nvSpPr>
        <p:spPr>
          <a:xfrm>
            <a:off x="4736827" y="3723878"/>
            <a:ext cx="1236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繳稅、停車、</a:t>
            </a:r>
            <a:r>
              <a:rPr lang="en-US" altLang="zh-TW" sz="1200" dirty="0"/>
              <a:t>E-Tag</a:t>
            </a:r>
            <a:r>
              <a:rPr lang="zh-TW" altLang="en-US" sz="1200" dirty="0"/>
              <a:t>扣繳</a:t>
            </a:r>
            <a:endParaRPr lang="en-US" altLang="zh-TW" sz="1200" dirty="0"/>
          </a:p>
        </p:txBody>
      </p:sp>
      <p:sp>
        <p:nvSpPr>
          <p:cNvPr id="30" name="矩形 29"/>
          <p:cNvSpPr/>
          <p:nvPr/>
        </p:nvSpPr>
        <p:spPr>
          <a:xfrm>
            <a:off x="7161819" y="1494544"/>
            <a:ext cx="12369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基金查詢、基金業務的申購與查詢、</a:t>
            </a:r>
            <a:r>
              <a:rPr lang="en-US" altLang="zh-TW" sz="1200" dirty="0"/>
              <a:t>ETF</a:t>
            </a:r>
            <a:r>
              <a:rPr lang="zh-TW" altLang="en-US" sz="1200" dirty="0"/>
              <a:t>申購贖回</a:t>
            </a:r>
            <a:endParaRPr lang="en-US" altLang="zh-TW" sz="1200" dirty="0"/>
          </a:p>
        </p:txBody>
      </p:sp>
      <p:sp>
        <p:nvSpPr>
          <p:cNvPr id="31" name="矩形 30"/>
          <p:cNvSpPr/>
          <p:nvPr/>
        </p:nvSpPr>
        <p:spPr>
          <a:xfrm>
            <a:off x="7161819" y="2465285"/>
            <a:ext cx="1236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立即保、車險、旅遊險、保單查詢</a:t>
            </a:r>
            <a:endParaRPr lang="en-US" altLang="zh-TW" sz="1200" dirty="0"/>
          </a:p>
        </p:txBody>
      </p:sp>
      <p:sp>
        <p:nvSpPr>
          <p:cNvPr id="20" name="矩形 19"/>
          <p:cNvSpPr/>
          <p:nvPr/>
        </p:nvSpPr>
        <p:spPr>
          <a:xfrm>
            <a:off x="7200318" y="3336395"/>
            <a:ext cx="1236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組合式商品查詢、集保查詢</a:t>
            </a: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1211153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網銀功能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27584" y="915566"/>
            <a:ext cx="2736304" cy="3528392"/>
          </a:xfrm>
        </p:spPr>
        <p:txBody>
          <a:bodyPr>
            <a:normAutofit fontScale="55000" lnSpcReduction="20000"/>
          </a:bodyPr>
          <a:lstStyle/>
          <a:p>
            <a:r>
              <a:rPr lang="zh-TW" altLang="en-US" b="1" dirty="0">
                <a:latin typeface="+mj-ea"/>
                <a:ea typeface="+mj-ea"/>
              </a:rPr>
              <a:t>臺幣存匯</a:t>
            </a:r>
          </a:p>
          <a:p>
            <a:pPr lvl="1"/>
            <a:r>
              <a:rPr lang="zh-TW" altLang="en-US" dirty="0">
                <a:latin typeface="+mj-ea"/>
                <a:ea typeface="+mj-ea"/>
              </a:rPr>
              <a:t>帳戶查詢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zh-TW" altLang="en-US" dirty="0">
                <a:latin typeface="+mj-ea"/>
                <a:ea typeface="+mj-ea"/>
              </a:rPr>
              <a:t>轉帳服務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zh-TW" altLang="en-US" dirty="0">
                <a:latin typeface="+mj-ea"/>
                <a:ea typeface="+mj-ea"/>
              </a:rPr>
              <a:t>貸款服務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zh-TW" altLang="en-US" dirty="0">
                <a:latin typeface="+mj-ea"/>
                <a:ea typeface="+mj-ea"/>
              </a:rPr>
              <a:t>線上定存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b="1" dirty="0">
                <a:latin typeface="+mj-ea"/>
                <a:ea typeface="+mj-ea"/>
              </a:rPr>
              <a:t>外幣存匯</a:t>
            </a:r>
          </a:p>
          <a:p>
            <a:pPr lvl="1"/>
            <a:r>
              <a:rPr lang="zh-TW" altLang="en-US" dirty="0">
                <a:latin typeface="+mj-ea"/>
                <a:ea typeface="+mj-ea"/>
              </a:rPr>
              <a:t>帳戶查詢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zh-TW" altLang="en-US" dirty="0">
                <a:latin typeface="+mj-ea"/>
                <a:ea typeface="+mj-ea"/>
              </a:rPr>
              <a:t>換匯</a:t>
            </a:r>
            <a:r>
              <a:rPr lang="en-US" altLang="zh-TW" dirty="0">
                <a:latin typeface="+mj-ea"/>
                <a:ea typeface="+mj-ea"/>
              </a:rPr>
              <a:t>/</a:t>
            </a:r>
            <a:r>
              <a:rPr lang="zh-TW" altLang="en-US" dirty="0">
                <a:latin typeface="+mj-ea"/>
                <a:ea typeface="+mj-ea"/>
              </a:rPr>
              <a:t>轉帳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zh-TW" altLang="en-US" dirty="0">
                <a:latin typeface="+mj-ea"/>
                <a:ea typeface="+mj-ea"/>
              </a:rPr>
              <a:t>匯出匯款</a:t>
            </a:r>
            <a:r>
              <a:rPr lang="en-US" altLang="zh-TW" dirty="0">
                <a:latin typeface="+mj-ea"/>
                <a:ea typeface="+mj-ea"/>
              </a:rPr>
              <a:t>/</a:t>
            </a:r>
            <a:r>
              <a:rPr lang="zh-TW" altLang="en-US" dirty="0">
                <a:latin typeface="+mj-ea"/>
                <a:ea typeface="+mj-ea"/>
              </a:rPr>
              <a:t>匯入匯款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zh-TW" altLang="en-US" dirty="0">
                <a:latin typeface="+mj-ea"/>
                <a:ea typeface="+mj-ea"/>
              </a:rPr>
              <a:t>線上定存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b="1" dirty="0">
                <a:latin typeface="+mj-ea"/>
                <a:ea typeface="+mj-ea"/>
              </a:rPr>
              <a:t>信用卡</a:t>
            </a:r>
            <a:endParaRPr lang="en-US" altLang="zh-TW" b="1" dirty="0">
              <a:latin typeface="+mj-ea"/>
              <a:ea typeface="+mj-ea"/>
            </a:endParaRPr>
          </a:p>
          <a:p>
            <a:pPr lvl="1"/>
            <a:r>
              <a:rPr lang="zh-TW" altLang="en-US" dirty="0">
                <a:latin typeface="+mj-ea"/>
                <a:ea typeface="+mj-ea"/>
              </a:rPr>
              <a:t>帳務查詢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zh-TW" altLang="en-US" dirty="0">
                <a:latin typeface="+mj-ea"/>
                <a:ea typeface="+mj-ea"/>
              </a:rPr>
              <a:t>回饋專區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zh-TW" altLang="en-US" dirty="0">
                <a:latin typeface="+mj-ea"/>
                <a:ea typeface="+mj-ea"/>
              </a:rPr>
              <a:t>預借現金</a:t>
            </a:r>
            <a:r>
              <a:rPr lang="en-US" altLang="zh-TW" dirty="0">
                <a:latin typeface="+mj-ea"/>
                <a:ea typeface="+mj-ea"/>
              </a:rPr>
              <a:t>/</a:t>
            </a:r>
            <a:r>
              <a:rPr lang="zh-TW" altLang="en-US" dirty="0">
                <a:latin typeface="+mj-ea"/>
                <a:ea typeface="+mj-ea"/>
              </a:rPr>
              <a:t>分期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Presentation Sample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300581" y="915566"/>
            <a:ext cx="2736304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charset="2"/>
              <a:buChar char="u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charset="2"/>
              <a:buChar char="u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charset="2"/>
              <a:buChar char="u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b="1" dirty="0">
                <a:latin typeface="+mj-ea"/>
                <a:ea typeface="+mj-ea"/>
              </a:rPr>
              <a:t>繳費繳稅</a:t>
            </a:r>
            <a:endParaRPr lang="en-US" altLang="zh-TW" sz="1100" b="1" dirty="0">
              <a:latin typeface="+mj-ea"/>
              <a:ea typeface="+mj-ea"/>
            </a:endParaRPr>
          </a:p>
          <a:p>
            <a:pPr lvl="1"/>
            <a:r>
              <a:rPr lang="zh-TW" altLang="en-US" sz="1000" b="1" dirty="0">
                <a:latin typeface="+mj-ea"/>
                <a:ea typeface="+mj-ea"/>
              </a:rPr>
              <a:t>繳稅</a:t>
            </a:r>
            <a:endParaRPr lang="en-US" altLang="zh-TW" sz="1000" b="1" dirty="0">
              <a:latin typeface="+mj-ea"/>
              <a:ea typeface="+mj-ea"/>
            </a:endParaRPr>
          </a:p>
          <a:p>
            <a:pPr lvl="1"/>
            <a:r>
              <a:rPr lang="zh-TW" altLang="en-US" sz="1000" b="1" dirty="0">
                <a:latin typeface="+mj-ea"/>
                <a:ea typeface="+mj-ea"/>
              </a:rPr>
              <a:t>停車費</a:t>
            </a:r>
            <a:endParaRPr lang="en-US" altLang="zh-TW" sz="1000" b="1" dirty="0">
              <a:latin typeface="+mj-ea"/>
              <a:ea typeface="+mj-ea"/>
            </a:endParaRPr>
          </a:p>
          <a:p>
            <a:pPr lvl="1"/>
            <a:r>
              <a:rPr lang="zh-TW" altLang="en-US" sz="1000" b="1" dirty="0">
                <a:latin typeface="+mj-ea"/>
                <a:ea typeface="+mj-ea"/>
              </a:rPr>
              <a:t>電費、水費</a:t>
            </a:r>
            <a:endParaRPr lang="en-US" altLang="zh-TW" sz="1000" b="1" dirty="0">
              <a:latin typeface="+mj-ea"/>
              <a:ea typeface="+mj-ea"/>
            </a:endParaRPr>
          </a:p>
          <a:p>
            <a:r>
              <a:rPr lang="zh-TW" altLang="en-US" sz="1100" b="1" dirty="0">
                <a:latin typeface="+mj-ea"/>
                <a:ea typeface="+mj-ea"/>
              </a:rPr>
              <a:t>基金信託</a:t>
            </a:r>
            <a:endParaRPr lang="en-US" altLang="zh-TW" sz="1100" b="1" dirty="0">
              <a:latin typeface="+mj-ea"/>
              <a:ea typeface="+mj-ea"/>
            </a:endParaRPr>
          </a:p>
          <a:p>
            <a:pPr lvl="1"/>
            <a:r>
              <a:rPr lang="zh-TW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投資組合查詢</a:t>
            </a:r>
            <a:endParaRPr lang="en-US" altLang="zh-TW" sz="1000" b="1" i="0" dirty="0">
              <a:solidFill>
                <a:srgbClr val="333333"/>
              </a:solidFill>
              <a:effectLst/>
              <a:latin typeface="+mj-ea"/>
              <a:ea typeface="+mj-ea"/>
            </a:endParaRPr>
          </a:p>
          <a:p>
            <a:pPr lvl="1"/>
            <a:r>
              <a:rPr lang="zh-TW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申購</a:t>
            </a:r>
            <a:r>
              <a:rPr lang="en-US" altLang="zh-TW" sz="1000" b="0" i="0" dirty="0">
                <a:solidFill>
                  <a:srgbClr val="333333"/>
                </a:solidFill>
                <a:effectLst/>
                <a:latin typeface="-apple-system"/>
              </a:rPr>
              <a:t>/</a:t>
            </a:r>
            <a:r>
              <a:rPr lang="zh-TW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贖回</a:t>
            </a:r>
            <a:endParaRPr lang="en-US" altLang="zh-TW" sz="1000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/>
            <a:r>
              <a:rPr lang="zh-TW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轉換</a:t>
            </a:r>
            <a:r>
              <a:rPr lang="en-US" altLang="zh-TW" sz="1000" b="0" i="0" dirty="0">
                <a:solidFill>
                  <a:srgbClr val="333333"/>
                </a:solidFill>
                <a:effectLst/>
                <a:latin typeface="-apple-system"/>
              </a:rPr>
              <a:t>/</a:t>
            </a:r>
            <a:r>
              <a:rPr lang="zh-TW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變更</a:t>
            </a:r>
            <a:endParaRPr lang="en-US" altLang="zh-TW" sz="10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zh-TW" altLang="en-US" sz="1100" b="1" i="0" dirty="0">
                <a:solidFill>
                  <a:srgbClr val="333333"/>
                </a:solidFill>
                <a:effectLst/>
                <a:latin typeface="-apple-system"/>
              </a:rPr>
              <a:t>智能投資</a:t>
            </a:r>
          </a:p>
          <a:p>
            <a:r>
              <a:rPr lang="zh-TW" altLang="en-US" sz="1100" b="1" i="0" dirty="0">
                <a:solidFill>
                  <a:srgbClr val="333333"/>
                </a:solidFill>
                <a:effectLst/>
                <a:latin typeface="-apple-system"/>
              </a:rPr>
              <a:t>保險</a:t>
            </a:r>
          </a:p>
          <a:p>
            <a:pPr lvl="1"/>
            <a:r>
              <a:rPr lang="zh-TW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保單查詢</a:t>
            </a:r>
            <a:endParaRPr lang="en-US" altLang="zh-TW" sz="10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zh-TW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線上投保</a:t>
            </a:r>
            <a:endParaRPr lang="en-US" altLang="zh-TW" sz="10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zh-TW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貸款服務</a:t>
            </a:r>
            <a:endParaRPr lang="zh-TW" altLang="en-US" sz="2000" b="1" dirty="0">
              <a:latin typeface="+mj-ea"/>
              <a:ea typeface="+mj-ea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7AEA836-352E-4F84-AFD2-033C47534D9B}"/>
              </a:ext>
            </a:extLst>
          </p:cNvPr>
          <p:cNvSpPr txBox="1">
            <a:spLocks/>
          </p:cNvSpPr>
          <p:nvPr/>
        </p:nvSpPr>
        <p:spPr>
          <a:xfrm>
            <a:off x="6009451" y="915566"/>
            <a:ext cx="2736304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charset="2"/>
              <a:buChar char="u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charset="2"/>
              <a:buChar char="u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charset="2"/>
              <a:buChar char="u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100" b="1" i="0" dirty="0">
                <a:solidFill>
                  <a:srgbClr val="333333"/>
                </a:solidFill>
                <a:effectLst/>
                <a:latin typeface="-apple-system"/>
              </a:rPr>
              <a:t>證期投資</a:t>
            </a:r>
          </a:p>
          <a:p>
            <a:pPr lvl="1"/>
            <a:r>
              <a:rPr lang="zh-TW" altLang="en-US" sz="1050" b="0" i="0" dirty="0">
                <a:solidFill>
                  <a:srgbClr val="333333"/>
                </a:solidFill>
                <a:effectLst/>
                <a:latin typeface="-apple-system"/>
              </a:rPr>
              <a:t>組合式商品</a:t>
            </a:r>
            <a:endParaRPr lang="en-US" altLang="zh-TW" sz="105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zh-TW" altLang="en-US" sz="1050" b="0" i="0" dirty="0">
                <a:solidFill>
                  <a:srgbClr val="333333"/>
                </a:solidFill>
                <a:effectLst/>
                <a:latin typeface="-apple-system"/>
              </a:rPr>
              <a:t>國外有價證券</a:t>
            </a:r>
            <a:endParaRPr lang="en-US" altLang="zh-TW" sz="1050" dirty="0">
              <a:solidFill>
                <a:srgbClr val="333333"/>
              </a:solidFill>
              <a:latin typeface="-apple-system"/>
            </a:endParaRPr>
          </a:p>
          <a:p>
            <a:pPr lvl="1"/>
            <a:r>
              <a:rPr lang="zh-TW" altLang="en-US" sz="1050" b="0" i="0" dirty="0">
                <a:solidFill>
                  <a:srgbClr val="333333"/>
                </a:solidFill>
                <a:effectLst/>
                <a:latin typeface="-apple-system"/>
              </a:rPr>
              <a:t>證期帳務</a:t>
            </a:r>
            <a:endParaRPr lang="en-US" altLang="zh-TW" sz="105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r>
              <a:rPr lang="zh-TW" altLang="en-US" sz="1050" b="0" i="0" dirty="0">
                <a:solidFill>
                  <a:srgbClr val="333333"/>
                </a:solidFill>
                <a:effectLst/>
                <a:latin typeface="-apple-system"/>
              </a:rPr>
              <a:t>證期下單</a:t>
            </a:r>
            <a:endParaRPr lang="en-US" altLang="zh-TW" sz="1050" dirty="0">
              <a:solidFill>
                <a:srgbClr val="333333"/>
              </a:solidFill>
              <a:latin typeface="-apple-system"/>
            </a:endParaRPr>
          </a:p>
          <a:p>
            <a:pPr lvl="1"/>
            <a:r>
              <a:rPr lang="zh-TW" altLang="en-US" sz="1050" b="0" i="0" dirty="0">
                <a:solidFill>
                  <a:srgbClr val="333333"/>
                </a:solidFill>
                <a:effectLst/>
                <a:latin typeface="-apple-system"/>
              </a:rPr>
              <a:t>複委託</a:t>
            </a:r>
            <a:endParaRPr lang="zh-TW" altLang="en-US" sz="11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15620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997068E6-7FE0-4961-9EFD-78451A075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83" y="416756"/>
            <a:ext cx="8888885" cy="4596416"/>
          </a:xfrm>
          <a:prstGeom prst="rect">
            <a:avLst/>
          </a:prstGeom>
        </p:spPr>
      </p:pic>
      <p:sp>
        <p:nvSpPr>
          <p:cNvPr id="105" name="標題 10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網銀系統架構圖</a:t>
            </a:r>
          </a:p>
        </p:txBody>
      </p:sp>
    </p:spTree>
    <p:extLst>
      <p:ext uri="{BB962C8B-B14F-4D97-AF65-F5344CB8AC3E}">
        <p14:creationId xmlns:p14="http://schemas.microsoft.com/office/powerpoint/2010/main" val="2080712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D5314439-D5AD-4FDB-BE7F-BB7EDAAEE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外幣定存開戶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EE66BBFC-DE13-4AB8-BF43-B7E6762F1A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程式執行流程與電文處理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2F964E-9F96-45E6-840A-A18F9471D13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58225" y="4714875"/>
            <a:ext cx="485775" cy="285750"/>
          </a:xfrm>
        </p:spPr>
        <p:txBody>
          <a:bodyPr/>
          <a:lstStyle/>
          <a:p>
            <a:fld id="{ADAF07C5-463E-4746-8662-F9EAE6427DB3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8874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流程圖: 程序 11">
            <a:extLst>
              <a:ext uri="{FF2B5EF4-FFF2-40B4-BE49-F238E27FC236}">
                <a16:creationId xmlns:a16="http://schemas.microsoft.com/office/drawing/2014/main" id="{AF9ADD28-010D-4CDF-A7CB-635A2A09F33F}"/>
              </a:ext>
            </a:extLst>
          </p:cNvPr>
          <p:cNvSpPr/>
          <p:nvPr/>
        </p:nvSpPr>
        <p:spPr>
          <a:xfrm>
            <a:off x="1256228" y="771550"/>
            <a:ext cx="7697599" cy="406501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276765" y="4758874"/>
            <a:ext cx="1677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註</a:t>
            </a:r>
            <a:r>
              <a:rPr lang="en-US" altLang="zh-TW" sz="1000" dirty="0"/>
              <a:t>:</a:t>
            </a:r>
            <a:r>
              <a:rPr lang="zh-TW" altLang="en-US" sz="1000" dirty="0"/>
              <a:t> </a:t>
            </a:r>
            <a:r>
              <a:rPr lang="en-US" altLang="zh-TW" sz="1000" dirty="0"/>
              <a:t>(B)</a:t>
            </a:r>
            <a:r>
              <a:rPr lang="zh-TW" altLang="en-US" sz="1000" dirty="0"/>
              <a:t> 表示</a:t>
            </a:r>
            <a:r>
              <a:rPr lang="en-US" altLang="zh-TW" sz="1000" dirty="0"/>
              <a:t>BANCS</a:t>
            </a:r>
            <a:r>
              <a:rPr lang="zh-TW" altLang="en-US" sz="1000" dirty="0"/>
              <a:t>系統電文</a:t>
            </a:r>
          </a:p>
        </p:txBody>
      </p:sp>
    </p:spTree>
    <p:extLst>
      <p:ext uri="{BB962C8B-B14F-4D97-AF65-F5344CB8AC3E}">
        <p14:creationId xmlns:p14="http://schemas.microsoft.com/office/powerpoint/2010/main" val="95877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敏捷開發 </a:t>
            </a:r>
            <a:r>
              <a:rPr lang="en-US" altLang="zh-TW" dirty="0"/>
              <a:t>Scrum</a:t>
            </a:r>
          </a:p>
          <a:p>
            <a:r>
              <a:rPr lang="en-US" altLang="zh-TW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Flow</a:t>
            </a:r>
          </a:p>
          <a:p>
            <a:r>
              <a:rPr lang="zh-TW" altLang="en-US" dirty="0"/>
              <a:t>網銀系統與架構</a:t>
            </a:r>
            <a:endParaRPr lang="en-US" altLang="zh-TW" dirty="0"/>
          </a:p>
          <a:p>
            <a:pPr lvl="1"/>
            <a:r>
              <a:rPr lang="zh-TW" altLang="en-US" dirty="0"/>
              <a:t>功能導覽</a:t>
            </a:r>
            <a:endParaRPr lang="en-US" altLang="zh-TW" dirty="0"/>
          </a:p>
          <a:p>
            <a:pPr lvl="1"/>
            <a:r>
              <a:rPr lang="zh-TW" altLang="en-US" dirty="0"/>
              <a:t>系統架構</a:t>
            </a:r>
            <a:endParaRPr lang="en-US" altLang="zh-TW" dirty="0"/>
          </a:p>
          <a:p>
            <a:r>
              <a:rPr lang="zh-TW" altLang="en-US" dirty="0"/>
              <a:t>外幣開立定存功能</a:t>
            </a:r>
            <a:endParaRPr lang="en-US" altLang="zh-TW" dirty="0"/>
          </a:p>
          <a:p>
            <a:r>
              <a:rPr lang="en-US" altLang="zh-TW" dirty="0"/>
              <a:t>SSO</a:t>
            </a:r>
            <a:r>
              <a:rPr lang="zh-TW" altLang="en-US" dirty="0"/>
              <a:t>機制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895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"/>
    </mc:Choice>
    <mc:Fallback xmlns="">
      <p:transition spd="slow" advTm="20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0" dirty="0"/>
              <a:t>Single sign-on</a:t>
            </a:r>
            <a:r>
              <a:rPr lang="zh-TW" altLang="en-US" b="0" dirty="0"/>
              <a:t> 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介紹網銀所使用的</a:t>
            </a:r>
            <a:r>
              <a:rPr lang="en-US" altLang="zh-TW" dirty="0"/>
              <a:t>Single sign-on</a:t>
            </a:r>
            <a:r>
              <a:rPr lang="zh-TW" altLang="en-US" dirty="0"/>
              <a:t> 機制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113876-7C73-4798-AE39-E183725FD5C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58225" y="4714875"/>
            <a:ext cx="485775" cy="285750"/>
          </a:xfrm>
        </p:spPr>
        <p:txBody>
          <a:bodyPr/>
          <a:lstStyle/>
          <a:p>
            <a:fld id="{ADAF07C5-463E-4746-8662-F9EAE6427DB3}" type="slidenum">
              <a:rPr lang="zh-TW" altLang="en-US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2235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Single sign-on</a:t>
            </a:r>
            <a:r>
              <a:rPr lang="zh-TW" altLang="en-US" b="0" dirty="0"/>
              <a:t>  單一登入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+mj-ea"/>
                <a:ea typeface="+mj-ea"/>
              </a:rPr>
              <a:t>對於多個獨立系統，提供一個共同存取控制屬性，使用戶在多個系統進行服務時，不需要對每個系統進行身分驗證</a:t>
            </a:r>
            <a:endParaRPr lang="en-US" altLang="zh-TW" dirty="0">
              <a:latin typeface="+mj-ea"/>
              <a:ea typeface="+mj-ea"/>
            </a:endParaRPr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pic>
        <p:nvPicPr>
          <p:cNvPr id="1028" name="Picture 4" descr="Single Sign-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55542"/>
            <a:ext cx="5328592" cy="232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467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Single sign-on</a:t>
            </a:r>
            <a:r>
              <a:rPr lang="zh-TW" altLang="en-US" b="0" dirty="0"/>
              <a:t>  單一登入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優點</a:t>
            </a:r>
            <a:endParaRPr lang="en-US" altLang="zh-TW" dirty="0"/>
          </a:p>
          <a:p>
            <a:pPr lvl="1"/>
            <a:r>
              <a:rPr lang="zh-TW" altLang="en-US" dirty="0"/>
              <a:t>降低存取第三方網站的風險（不儲存使用者密碼，或在外部管理）。</a:t>
            </a:r>
          </a:p>
          <a:p>
            <a:pPr lvl="1"/>
            <a:r>
              <a:rPr lang="zh-TW" altLang="en-US" dirty="0"/>
              <a:t>減少因不同的使用者名稱和密碼組合而帶來的密碼疲勞。</a:t>
            </a:r>
          </a:p>
          <a:p>
            <a:pPr lvl="1"/>
            <a:r>
              <a:rPr lang="zh-TW" altLang="en-US" dirty="0"/>
              <a:t>減少為相同的身分重新輸入密碼所花費的時間。</a:t>
            </a:r>
            <a:endParaRPr lang="en-US" altLang="zh-TW" dirty="0"/>
          </a:p>
          <a:p>
            <a:r>
              <a:rPr lang="zh-TW" altLang="en-US" dirty="0"/>
              <a:t>缺點</a:t>
            </a:r>
            <a:endParaRPr lang="en-US" altLang="zh-TW" dirty="0"/>
          </a:p>
          <a:p>
            <a:pPr lvl="1"/>
            <a:r>
              <a:rPr lang="zh-TW" altLang="en-US" dirty="0"/>
              <a:t>負責控管授權的服務承攬了整個體系的風險，當授權服務的系統遇到資安問題，可能造成連鎖式的資安危機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1541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Single sign-on</a:t>
            </a:r>
            <a:r>
              <a:rPr lang="zh-TW" altLang="en-US" b="0" dirty="0"/>
              <a:t>  單一登入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目前應用的平台包含</a:t>
            </a:r>
            <a:endParaRPr lang="en-US" altLang="zh-TW" dirty="0"/>
          </a:p>
          <a:p>
            <a:pPr lvl="1"/>
            <a:r>
              <a:rPr lang="en-US" altLang="zh-TW" dirty="0"/>
              <a:t>MYBANK</a:t>
            </a:r>
          </a:p>
          <a:p>
            <a:pPr lvl="1"/>
            <a:r>
              <a:rPr lang="en-US" altLang="zh-TW" dirty="0"/>
              <a:t>ROBO</a:t>
            </a:r>
          </a:p>
          <a:p>
            <a:pPr lvl="1"/>
            <a:r>
              <a:rPr lang="en-US" altLang="zh-TW" dirty="0"/>
              <a:t>MMB</a:t>
            </a:r>
          </a:p>
          <a:p>
            <a:pPr lvl="1"/>
            <a:r>
              <a:rPr lang="zh-TW" altLang="en-US" dirty="0"/>
              <a:t>國壽、產險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Token </a:t>
            </a:r>
            <a:r>
              <a:rPr lang="zh-TW" altLang="en-US" dirty="0"/>
              <a:t>來自中台</a:t>
            </a:r>
            <a:r>
              <a:rPr lang="en-US" altLang="zh-TW" dirty="0"/>
              <a:t>)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2445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Single sign-on</a:t>
            </a:r>
            <a:r>
              <a:rPr lang="zh-TW" altLang="en-US" b="0" dirty="0"/>
              <a:t>  運作實例 </a:t>
            </a:r>
            <a:r>
              <a:rPr lang="en-US" altLang="zh-TW" b="0" dirty="0"/>
              <a:t>-</a:t>
            </a:r>
            <a:r>
              <a:rPr lang="zh-TW" altLang="en-US" b="0" dirty="0"/>
              <a:t> </a:t>
            </a:r>
            <a:r>
              <a:rPr lang="en-US" altLang="zh-TW" b="0" dirty="0" err="1"/>
              <a:t>MyBank</a:t>
            </a:r>
            <a:r>
              <a:rPr lang="en-US" altLang="zh-TW" b="0" dirty="0"/>
              <a:t> </a:t>
            </a:r>
            <a:r>
              <a:rPr lang="zh-TW" altLang="en-US" b="0" dirty="0"/>
              <a:t>到 </a:t>
            </a:r>
            <a:r>
              <a:rPr lang="en-US" altLang="zh-TW" b="0" dirty="0"/>
              <a:t>ROBO</a:t>
            </a:r>
            <a:r>
              <a:rPr lang="zh-TW" altLang="en-US" b="0" dirty="0"/>
              <a:t>　</a:t>
            </a:r>
            <a:endParaRPr lang="zh-TW" altLang="en-US" dirty="0"/>
          </a:p>
        </p:txBody>
      </p:sp>
      <p:sp>
        <p:nvSpPr>
          <p:cNvPr id="2" name="流程圖: 程序 1"/>
          <p:cNvSpPr/>
          <p:nvPr/>
        </p:nvSpPr>
        <p:spPr>
          <a:xfrm>
            <a:off x="1259632" y="1925175"/>
            <a:ext cx="1656184" cy="504056"/>
          </a:xfrm>
          <a:prstGeom prst="flowChartProcess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MyBank</a:t>
            </a:r>
            <a:br>
              <a:rPr lang="en-US" altLang="zh-TW" dirty="0"/>
            </a:br>
            <a:r>
              <a:rPr lang="zh-TW" altLang="en-US" dirty="0"/>
              <a:t>跳轉按鈕</a:t>
            </a:r>
          </a:p>
        </p:txBody>
      </p:sp>
      <p:sp>
        <p:nvSpPr>
          <p:cNvPr id="30" name="流程圖: 程序 29"/>
          <p:cNvSpPr/>
          <p:nvPr/>
        </p:nvSpPr>
        <p:spPr>
          <a:xfrm>
            <a:off x="3563888" y="1923678"/>
            <a:ext cx="1656184" cy="504056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RoBoLogout</a:t>
            </a:r>
            <a:endParaRPr lang="zh-TW" altLang="en-US" dirty="0"/>
          </a:p>
        </p:txBody>
      </p:sp>
      <p:sp>
        <p:nvSpPr>
          <p:cNvPr id="34" name="流程圖: 程序 33"/>
          <p:cNvSpPr/>
          <p:nvPr/>
        </p:nvSpPr>
        <p:spPr>
          <a:xfrm>
            <a:off x="5868144" y="1929169"/>
            <a:ext cx="2232248" cy="504056"/>
          </a:xfrm>
          <a:prstGeom prst="flowChartProcess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SuperRedirect.cshtml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2" idx="3"/>
            <a:endCxn id="30" idx="1"/>
          </p:cNvCxnSpPr>
          <p:nvPr/>
        </p:nvCxnSpPr>
        <p:spPr>
          <a:xfrm flipV="1">
            <a:off x="2915816" y="2175706"/>
            <a:ext cx="648072" cy="14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30" idx="3"/>
            <a:endCxn id="34" idx="1"/>
          </p:cNvCxnSpPr>
          <p:nvPr/>
        </p:nvCxnSpPr>
        <p:spPr>
          <a:xfrm>
            <a:off x="5220072" y="2175706"/>
            <a:ext cx="648072" cy="54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矩形圖說文字 35"/>
          <p:cNvSpPr/>
          <p:nvPr/>
        </p:nvSpPr>
        <p:spPr>
          <a:xfrm>
            <a:off x="3203848" y="2681925"/>
            <a:ext cx="1872208" cy="609905"/>
          </a:xfrm>
          <a:prstGeom prst="wedgeRectCallout">
            <a:avLst>
              <a:gd name="adj1" fmla="val -7865"/>
              <a:gd name="adj2" fmla="val -77531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300" b="1" dirty="0" err="1"/>
              <a:t>GenLogonToken</a:t>
            </a:r>
            <a:r>
              <a:rPr lang="en-US" altLang="zh-TW" sz="1300" b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300" b="1" dirty="0"/>
              <a:t>新增 </a:t>
            </a:r>
            <a:r>
              <a:rPr lang="en-US" altLang="zh-TW" sz="1300" b="1" dirty="0"/>
              <a:t>Log (</a:t>
            </a:r>
            <a:r>
              <a:rPr lang="en-US" altLang="zh-TW" sz="1300" b="1" dirty="0" err="1"/>
              <a:t>RoBo_Log</a:t>
            </a:r>
            <a:r>
              <a:rPr lang="en-US" altLang="zh-TW" sz="1300" b="1" dirty="0"/>
              <a:t>)</a:t>
            </a:r>
          </a:p>
        </p:txBody>
      </p:sp>
      <p:sp>
        <p:nvSpPr>
          <p:cNvPr id="37" name="矩形圖說文字 36"/>
          <p:cNvSpPr/>
          <p:nvPr/>
        </p:nvSpPr>
        <p:spPr>
          <a:xfrm>
            <a:off x="5563029" y="2697115"/>
            <a:ext cx="2266414" cy="1284282"/>
          </a:xfrm>
          <a:prstGeom prst="wedgeRectCallout">
            <a:avLst>
              <a:gd name="adj1" fmla="val -15960"/>
              <a:gd name="adj2" fmla="val -62348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300" dirty="0"/>
              <a:t>帶著 </a:t>
            </a:r>
            <a:r>
              <a:rPr lang="en-US" altLang="zh-TW" sz="1300" dirty="0"/>
              <a:t>Token</a:t>
            </a:r>
            <a:r>
              <a:rPr lang="zh-TW" altLang="en-US" sz="1300" dirty="0"/>
              <a:t> 進行</a:t>
            </a:r>
            <a:r>
              <a:rPr lang="en-US" altLang="zh-TW" sz="1300" dirty="0"/>
              <a:t>Form</a:t>
            </a:r>
            <a:r>
              <a:rPr lang="zh-TW" altLang="en-US" sz="1300" dirty="0"/>
              <a:t> </a:t>
            </a:r>
            <a:r>
              <a:rPr lang="en-US" altLang="zh-TW" sz="1300" dirty="0"/>
              <a:t>Post </a:t>
            </a:r>
            <a:r>
              <a:rPr lang="zh-TW" altLang="en-US" sz="1300" dirty="0"/>
              <a:t>到目標網站</a:t>
            </a:r>
            <a:endParaRPr lang="en-US" altLang="zh-TW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300" dirty="0"/>
              <a:t>目標網站在去呼叫</a:t>
            </a:r>
            <a:r>
              <a:rPr lang="en-US" altLang="zh-TW" sz="1300" b="1" dirty="0" err="1"/>
              <a:t>VerifyLogonToken</a:t>
            </a:r>
            <a:r>
              <a:rPr lang="en-US" altLang="zh-TW" sz="1300" b="1" dirty="0"/>
              <a:t>()</a:t>
            </a:r>
            <a:r>
              <a:rPr lang="zh-TW" altLang="en-US" sz="1300" dirty="0"/>
              <a:t>去驗證帶過去的 </a:t>
            </a:r>
            <a:r>
              <a:rPr lang="en-US" altLang="zh-TW" sz="1300" dirty="0"/>
              <a:t>Token</a:t>
            </a:r>
            <a:r>
              <a:rPr lang="zh-TW" altLang="en-US" sz="1300" dirty="0"/>
              <a:t> 是否有效</a:t>
            </a:r>
            <a:endParaRPr lang="en-US" altLang="zh-TW" sz="13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259632" y="2450894"/>
            <a:ext cx="1457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i="1" dirty="0" err="1"/>
              <a:t>Eg</a:t>
            </a:r>
            <a:r>
              <a:rPr lang="en-US" altLang="zh-TW" sz="1000" b="1" i="1" dirty="0"/>
              <a:t>. Menu</a:t>
            </a:r>
            <a:r>
              <a:rPr lang="zh-TW" altLang="en-US" sz="1000" b="1" i="1" dirty="0"/>
              <a:t> </a:t>
            </a:r>
            <a:r>
              <a:rPr lang="en-US" altLang="zh-TW" sz="1000" b="1" i="1" dirty="0"/>
              <a:t>–</a:t>
            </a:r>
            <a:r>
              <a:rPr lang="zh-TW" altLang="en-US" sz="1000" b="1" i="1" dirty="0"/>
              <a:t> 智能投資</a:t>
            </a:r>
          </a:p>
        </p:txBody>
      </p:sp>
    </p:spTree>
    <p:extLst>
      <p:ext uri="{BB962C8B-B14F-4D97-AF65-F5344CB8AC3E}">
        <p14:creationId xmlns:p14="http://schemas.microsoft.com/office/powerpoint/2010/main" val="2707097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Single sign-on</a:t>
            </a:r>
            <a:r>
              <a:rPr lang="zh-TW" altLang="en-US" b="0" dirty="0"/>
              <a:t> 運作實例 </a:t>
            </a:r>
            <a:r>
              <a:rPr lang="en-US" altLang="zh-TW" b="0" dirty="0"/>
              <a:t>-</a:t>
            </a:r>
            <a:r>
              <a:rPr lang="zh-TW" altLang="en-US" b="0" dirty="0"/>
              <a:t> </a:t>
            </a:r>
            <a:r>
              <a:rPr lang="en-US" altLang="zh-TW" b="0" dirty="0"/>
              <a:t>ROBO </a:t>
            </a:r>
            <a:r>
              <a:rPr lang="zh-TW" altLang="en-US" b="0" dirty="0"/>
              <a:t>到 </a:t>
            </a:r>
            <a:r>
              <a:rPr lang="en-US" altLang="zh-TW" b="0" dirty="0" err="1"/>
              <a:t>MyBank</a:t>
            </a:r>
            <a:endParaRPr lang="zh-TW" altLang="en-US" dirty="0"/>
          </a:p>
        </p:txBody>
      </p:sp>
      <p:sp>
        <p:nvSpPr>
          <p:cNvPr id="2" name="流程圖: 程序 1"/>
          <p:cNvSpPr/>
          <p:nvPr/>
        </p:nvSpPr>
        <p:spPr>
          <a:xfrm>
            <a:off x="386994" y="1688236"/>
            <a:ext cx="1656184" cy="504056"/>
          </a:xfrm>
          <a:prstGeom prst="flowChart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Login_New</a:t>
            </a:r>
            <a:endParaRPr lang="zh-TW" altLang="en-US" dirty="0"/>
          </a:p>
        </p:txBody>
      </p:sp>
      <p:sp>
        <p:nvSpPr>
          <p:cNvPr id="30" name="流程圖: 程序 29"/>
          <p:cNvSpPr/>
          <p:nvPr/>
        </p:nvSpPr>
        <p:spPr>
          <a:xfrm>
            <a:off x="2419041" y="1685134"/>
            <a:ext cx="856815" cy="504056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Login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2" idx="3"/>
            <a:endCxn id="30" idx="1"/>
          </p:cNvCxnSpPr>
          <p:nvPr/>
        </p:nvCxnSpPr>
        <p:spPr>
          <a:xfrm flipV="1">
            <a:off x="2043178" y="1937162"/>
            <a:ext cx="375863" cy="31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16" idx="3"/>
            <a:endCxn id="32" idx="1"/>
          </p:cNvCxnSpPr>
          <p:nvPr/>
        </p:nvCxnSpPr>
        <p:spPr>
          <a:xfrm>
            <a:off x="5419013" y="1937162"/>
            <a:ext cx="305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1288119" y="2205600"/>
            <a:ext cx="11606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i="1" dirty="0" err="1"/>
              <a:t>Eg</a:t>
            </a:r>
            <a:r>
              <a:rPr lang="en-US" altLang="zh-TW" sz="1000" b="1" i="1" dirty="0"/>
              <a:t>. </a:t>
            </a:r>
            <a:r>
              <a:rPr lang="en-US" altLang="zh-TW" sz="1000" b="1" i="1" dirty="0" err="1"/>
              <a:t>RoBo</a:t>
            </a:r>
            <a:r>
              <a:rPr lang="zh-TW" altLang="en-US" sz="1000" b="1" i="1" dirty="0"/>
              <a:t>智能投資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330809" y="834126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/>
              <a:t>其他網站 回到 </a:t>
            </a:r>
            <a:r>
              <a:rPr lang="en-US" altLang="zh-TW" sz="1400" b="1" dirty="0" err="1"/>
              <a:t>MyBank</a:t>
            </a:r>
            <a:endParaRPr lang="zh-TW" altLang="en-US" sz="1400" b="1" dirty="0"/>
          </a:p>
        </p:txBody>
      </p:sp>
      <p:sp>
        <p:nvSpPr>
          <p:cNvPr id="16" name="流程圖: 程序 15"/>
          <p:cNvSpPr/>
          <p:nvPr/>
        </p:nvSpPr>
        <p:spPr>
          <a:xfrm>
            <a:off x="3762829" y="1685134"/>
            <a:ext cx="1656184" cy="504056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NormalSignIn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stCxn id="30" idx="3"/>
            <a:endCxn id="16" idx="1"/>
          </p:cNvCxnSpPr>
          <p:nvPr/>
        </p:nvCxnSpPr>
        <p:spPr>
          <a:xfrm>
            <a:off x="3275856" y="1937162"/>
            <a:ext cx="4869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矩形圖說文字 27"/>
          <p:cNvSpPr/>
          <p:nvPr/>
        </p:nvSpPr>
        <p:spPr>
          <a:xfrm>
            <a:off x="767059" y="2465528"/>
            <a:ext cx="1615581" cy="598353"/>
          </a:xfrm>
          <a:prstGeom prst="wedgeRectCallout">
            <a:avLst>
              <a:gd name="adj1" fmla="val -39380"/>
              <a:gd name="adj2" fmla="val -90759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85725" indent="-85725">
              <a:buFont typeface="Arial" panose="020B0604020202020204" pitchFamily="34" charset="0"/>
              <a:buChar char="•"/>
              <a:tabLst>
                <a:tab pos="85725" algn="l"/>
              </a:tabLst>
            </a:pPr>
            <a:r>
              <a:rPr lang="zh-TW" altLang="en-US" sz="1200" b="1" dirty="0"/>
              <a:t>帶 </a:t>
            </a:r>
            <a:r>
              <a:rPr lang="en-US" altLang="zh-TW" sz="1200" b="1" dirty="0"/>
              <a:t>Token</a:t>
            </a:r>
            <a:r>
              <a:rPr lang="zh-TW" altLang="en-US" sz="1200" b="1" dirty="0"/>
              <a:t> 進到該頁</a:t>
            </a:r>
            <a:endParaRPr lang="en-US" altLang="zh-TW" sz="1200" b="1" dirty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zh-TW" altLang="en-US" sz="1200" dirty="0"/>
              <a:t>判斷能否</a:t>
            </a:r>
            <a:r>
              <a:rPr lang="en-US" altLang="zh-TW" sz="1200" dirty="0"/>
              <a:t>ROBO</a:t>
            </a:r>
            <a:r>
              <a:rPr lang="zh-TW" altLang="en-US" sz="1200" dirty="0"/>
              <a:t>登入</a:t>
            </a:r>
            <a:r>
              <a:rPr lang="en-US" altLang="zh-TW" sz="1200" dirty="0"/>
              <a:t>(</a:t>
            </a:r>
            <a:r>
              <a:rPr lang="en-US" altLang="zh-TW" sz="1200" dirty="0" err="1">
                <a:solidFill>
                  <a:schemeClr val="tx1"/>
                </a:solidFill>
              </a:rPr>
              <a:t>Menu_Info</a:t>
            </a:r>
            <a:r>
              <a:rPr lang="en-US" altLang="zh-TW" sz="1200" dirty="0"/>
              <a:t>)</a:t>
            </a:r>
          </a:p>
        </p:txBody>
      </p:sp>
      <p:sp>
        <p:nvSpPr>
          <p:cNvPr id="31" name="矩形圖說文字 30"/>
          <p:cNvSpPr/>
          <p:nvPr/>
        </p:nvSpPr>
        <p:spPr>
          <a:xfrm>
            <a:off x="2514933" y="2454633"/>
            <a:ext cx="1572609" cy="598353"/>
          </a:xfrm>
          <a:prstGeom prst="wedgeRectCallout">
            <a:avLst>
              <a:gd name="adj1" fmla="val -37305"/>
              <a:gd name="adj2" fmla="val -85397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zh-TW" altLang="en-US" sz="1200" dirty="0"/>
              <a:t>判斷是否拒絕登入網銀</a:t>
            </a:r>
            <a:r>
              <a:rPr lang="en-US" altLang="zh-TW" sz="1200" dirty="0"/>
              <a:t>(</a:t>
            </a:r>
            <a:r>
              <a:rPr lang="en-US" altLang="zh-TW" sz="1200" dirty="0" err="1">
                <a:solidFill>
                  <a:schemeClr val="tx1"/>
                </a:solidFill>
              </a:rPr>
              <a:t>Menu_Info</a:t>
            </a:r>
            <a:r>
              <a:rPr lang="en-US" altLang="zh-TW" sz="1200" dirty="0">
                <a:solidFill>
                  <a:schemeClr val="tx1"/>
                </a:solidFill>
              </a:rPr>
              <a:t>)</a:t>
            </a:r>
            <a:endParaRPr lang="en-US" altLang="zh-TW" sz="1200" dirty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zh-TW" altLang="en-US" sz="1200" dirty="0"/>
              <a:t>外部參數檢核</a:t>
            </a:r>
            <a:endParaRPr lang="en-US" altLang="zh-TW" sz="1200" dirty="0"/>
          </a:p>
        </p:txBody>
      </p:sp>
      <p:sp>
        <p:nvSpPr>
          <p:cNvPr id="32" name="流程圖: 程序 31"/>
          <p:cNvSpPr/>
          <p:nvPr/>
        </p:nvSpPr>
        <p:spPr>
          <a:xfrm>
            <a:off x="5724128" y="1685134"/>
            <a:ext cx="2016224" cy="504056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NormalSigninResult</a:t>
            </a:r>
            <a:endParaRPr lang="zh-TW" altLang="en-US" dirty="0"/>
          </a:p>
        </p:txBody>
      </p:sp>
      <p:sp>
        <p:nvSpPr>
          <p:cNvPr id="39" name="矩形圖說文字 38"/>
          <p:cNvSpPr/>
          <p:nvPr/>
        </p:nvSpPr>
        <p:spPr>
          <a:xfrm>
            <a:off x="4211960" y="2454633"/>
            <a:ext cx="1669806" cy="608667"/>
          </a:xfrm>
          <a:prstGeom prst="wedgeRectCallout">
            <a:avLst>
              <a:gd name="adj1" fmla="val -21646"/>
              <a:gd name="adj2" fmla="val -85244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300" b="1" dirty="0" err="1"/>
              <a:t>VerifyLogonToken</a:t>
            </a:r>
            <a:r>
              <a:rPr lang="en-US" altLang="zh-TW" sz="1300" b="1" dirty="0"/>
              <a:t>()</a:t>
            </a:r>
          </a:p>
        </p:txBody>
      </p:sp>
      <p:sp>
        <p:nvSpPr>
          <p:cNvPr id="41" name="矩形圖說文字 40"/>
          <p:cNvSpPr/>
          <p:nvPr/>
        </p:nvSpPr>
        <p:spPr>
          <a:xfrm>
            <a:off x="6130601" y="2427734"/>
            <a:ext cx="1717763" cy="411133"/>
          </a:xfrm>
          <a:prstGeom prst="wedgeRectCallout">
            <a:avLst>
              <a:gd name="adj1" fmla="val -23795"/>
              <a:gd name="adj2" fmla="val -93798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300" b="1" dirty="0"/>
              <a:t>新增 </a:t>
            </a:r>
            <a:r>
              <a:rPr lang="en-US" altLang="zh-TW" sz="1300" b="1" dirty="0"/>
              <a:t>Log (</a:t>
            </a:r>
            <a:r>
              <a:rPr lang="en-US" altLang="zh-TW" sz="1300" b="1" dirty="0" err="1"/>
              <a:t>RoBo_Log</a:t>
            </a:r>
            <a:r>
              <a:rPr lang="en-US" altLang="zh-TW" sz="1300" b="1" dirty="0"/>
              <a:t>)</a:t>
            </a:r>
          </a:p>
        </p:txBody>
      </p:sp>
      <p:sp>
        <p:nvSpPr>
          <p:cNvPr id="42" name="流程圖: 程序 41"/>
          <p:cNvSpPr/>
          <p:nvPr/>
        </p:nvSpPr>
        <p:spPr>
          <a:xfrm>
            <a:off x="7956376" y="1685134"/>
            <a:ext cx="970270" cy="504056"/>
          </a:xfrm>
          <a:prstGeom prst="flowChartProcess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MyBank</a:t>
            </a:r>
            <a:endParaRPr lang="zh-TW" altLang="en-US" dirty="0"/>
          </a:p>
        </p:txBody>
      </p:sp>
      <p:cxnSp>
        <p:nvCxnSpPr>
          <p:cNvPr id="43" name="直線單箭頭接點 42"/>
          <p:cNvCxnSpPr>
            <a:stCxn id="32" idx="3"/>
            <a:endCxn id="42" idx="1"/>
          </p:cNvCxnSpPr>
          <p:nvPr/>
        </p:nvCxnSpPr>
        <p:spPr>
          <a:xfrm>
            <a:off x="7740352" y="1937162"/>
            <a:ext cx="2160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6649" y="3709385"/>
            <a:ext cx="1368152" cy="621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Externtal</a:t>
            </a:r>
            <a:endParaRPr lang="en-US" altLang="zh-TW" dirty="0"/>
          </a:p>
          <a:p>
            <a:pPr algn="ctr"/>
            <a:r>
              <a:rPr lang="en-US" altLang="zh-TW" dirty="0" err="1"/>
              <a:t>WebService</a:t>
            </a:r>
            <a:endParaRPr lang="zh-TW" altLang="en-US" dirty="0"/>
          </a:p>
        </p:txBody>
      </p:sp>
      <p:cxnSp>
        <p:nvCxnSpPr>
          <p:cNvPr id="44" name="直線單箭頭接點 43"/>
          <p:cNvCxnSpPr/>
          <p:nvPr/>
        </p:nvCxnSpPr>
        <p:spPr>
          <a:xfrm flipV="1">
            <a:off x="467544" y="2189190"/>
            <a:ext cx="0" cy="152019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圖說文字 45"/>
          <p:cNvSpPr/>
          <p:nvPr/>
        </p:nvSpPr>
        <p:spPr>
          <a:xfrm>
            <a:off x="1714164" y="3729336"/>
            <a:ext cx="1921732" cy="601754"/>
          </a:xfrm>
          <a:prstGeom prst="wedgeRectCallout">
            <a:avLst>
              <a:gd name="adj1" fmla="val -68721"/>
              <a:gd name="adj2" fmla="val -32532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300" b="1" dirty="0"/>
              <a:t>從</a:t>
            </a:r>
            <a:r>
              <a:rPr lang="en-US" altLang="zh-TW" sz="1300" b="1" dirty="0"/>
              <a:t>Web Service</a:t>
            </a:r>
            <a:r>
              <a:rPr lang="zh-TW" altLang="en-US" sz="1300" b="1" dirty="0"/>
              <a:t>取</a:t>
            </a:r>
            <a:r>
              <a:rPr lang="en-US" altLang="zh-TW" sz="1300" b="1" dirty="0"/>
              <a:t>Token </a:t>
            </a:r>
            <a:r>
              <a:rPr lang="en-US" altLang="zh-TW" sz="1300" b="1" dirty="0" err="1"/>
              <a:t>GenLogonToken</a:t>
            </a:r>
            <a:r>
              <a:rPr lang="en-US" altLang="zh-TW" sz="1300" b="1" dirty="0"/>
              <a:t>()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437509" y="3318614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Token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96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Q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8658225" y="4714875"/>
            <a:ext cx="485775" cy="285750"/>
          </a:xfrm>
        </p:spPr>
        <p:txBody>
          <a:bodyPr/>
          <a:lstStyle/>
          <a:p>
            <a:fld id="{ADAF07C5-463E-4746-8662-F9EAE6427DB3}" type="slidenum">
              <a:rPr lang="zh-TW" altLang="en-US" smtClean="0"/>
              <a:pPr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471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敏捷開發 </a:t>
            </a:r>
            <a:r>
              <a:rPr kumimoji="1" lang="en-US" altLang="zh-TW" dirty="0"/>
              <a:t>Scrum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598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9"/>
    </mc:Choice>
    <mc:Fallback xmlns="">
      <p:transition spd="slow" advTm="75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FD41B6-D872-45E7-A8C1-BDC4EB12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團隊的 </a:t>
            </a:r>
            <a:r>
              <a:rPr lang="en-US" altLang="zh-TW" dirty="0"/>
              <a:t>Scrum</a:t>
            </a:r>
            <a:r>
              <a:rPr lang="zh-TW" altLang="en-US" dirty="0"/>
              <a:t> 運作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7DF900-AC7F-4F07-8A58-D34C46FAD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2355" y="687119"/>
            <a:ext cx="8202093" cy="3972863"/>
          </a:xfrm>
        </p:spPr>
        <p:txBody>
          <a:bodyPr>
            <a:normAutofit/>
          </a:bodyPr>
          <a:lstStyle/>
          <a:p>
            <a:r>
              <a:rPr lang="en-US" altLang="zh-TW" b="1" dirty="0"/>
              <a:t>Sprint</a:t>
            </a:r>
            <a:r>
              <a:rPr lang="zh-TW" altLang="en-US" dirty="0"/>
              <a:t> ：指 </a:t>
            </a:r>
            <a:r>
              <a:rPr lang="en-US" altLang="zh-TW" dirty="0"/>
              <a:t>Scrum </a:t>
            </a:r>
            <a:r>
              <a:rPr lang="zh-TW" altLang="en-US" dirty="0"/>
              <a:t>團隊完成一定的工作量所需的周期</a:t>
            </a:r>
            <a:endParaRPr lang="en-US" altLang="zh-TW" b="1" dirty="0"/>
          </a:p>
          <a:p>
            <a:pPr lvl="1"/>
            <a:r>
              <a:rPr lang="zh-TW" altLang="en-US" dirty="0"/>
              <a:t>目前團隊一個 </a:t>
            </a:r>
            <a:r>
              <a:rPr lang="en-US" altLang="zh-TW" dirty="0"/>
              <a:t>Sprint</a:t>
            </a:r>
            <a:r>
              <a:rPr lang="zh-TW" altLang="en-US" b="1" dirty="0">
                <a:solidFill>
                  <a:srgbClr val="FF0000"/>
                </a:solidFill>
              </a:rPr>
              <a:t>兩週</a:t>
            </a:r>
            <a:r>
              <a:rPr lang="zh-TW" altLang="en-US" dirty="0"/>
              <a:t>為開發週期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b="1" dirty="0"/>
              <a:t>更有彈性的去迎接改變</a:t>
            </a:r>
            <a:endParaRPr lang="en-US" altLang="zh-TW" b="1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44A807F-32AE-41F6-ABDE-B5ACB41D2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9187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團隊的 </a:t>
            </a:r>
            <a:r>
              <a:rPr lang="en-US" altLang="zh-TW" dirty="0"/>
              <a:t>Scrum</a:t>
            </a:r>
            <a:r>
              <a:rPr lang="zh-TW" altLang="en-US" dirty="0"/>
              <a:t> 運作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b="1" dirty="0"/>
              <a:t>角色</a:t>
            </a:r>
            <a:endParaRPr lang="en-US" altLang="zh-TW" b="1" dirty="0"/>
          </a:p>
          <a:p>
            <a:pPr lvl="1"/>
            <a:r>
              <a:rPr lang="en-US" altLang="zh-TW" b="1" dirty="0"/>
              <a:t>Scrum Master</a:t>
            </a:r>
          </a:p>
          <a:p>
            <a:pPr lvl="2"/>
            <a:r>
              <a:rPr lang="zh-TW" altLang="en-US" b="1" dirty="0"/>
              <a:t>主持敏捷相關會議</a:t>
            </a:r>
            <a:endParaRPr lang="en-US" altLang="zh-TW" b="1" dirty="0"/>
          </a:p>
          <a:p>
            <a:pPr lvl="2"/>
            <a:r>
              <a:rPr lang="zh-TW" altLang="en-US" b="1" dirty="0"/>
              <a:t>持續改善流程及幫助團隊解決問題</a:t>
            </a:r>
          </a:p>
          <a:p>
            <a:pPr lvl="1"/>
            <a:r>
              <a:rPr lang="en-US" altLang="zh-TW" b="1" dirty="0"/>
              <a:t>Product Owner</a:t>
            </a:r>
          </a:p>
          <a:p>
            <a:pPr lvl="2"/>
            <a:r>
              <a:rPr lang="zh-TW" altLang="en-US" b="1" dirty="0"/>
              <a:t>釐清需求</a:t>
            </a:r>
          </a:p>
          <a:p>
            <a:pPr lvl="2"/>
            <a:r>
              <a:rPr lang="zh-TW" altLang="en-US" b="1" dirty="0"/>
              <a:t>決定需求的優先順序</a:t>
            </a:r>
          </a:p>
          <a:p>
            <a:pPr lvl="1"/>
            <a:r>
              <a:rPr lang="en-US" altLang="zh-TW" b="1" dirty="0"/>
              <a:t>Scrum Team Member</a:t>
            </a:r>
          </a:p>
          <a:p>
            <a:pPr lvl="2"/>
            <a:r>
              <a:rPr lang="zh-TW" altLang="en-US" b="1" dirty="0"/>
              <a:t>完成優先順序較高之任務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Presentation Sample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868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F469FC-2F23-41EE-A7F2-A6C31396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團隊的 </a:t>
            </a:r>
            <a:r>
              <a:rPr lang="en-US" altLang="zh-TW" dirty="0"/>
              <a:t>Scrum</a:t>
            </a:r>
            <a:r>
              <a:rPr lang="zh-TW" altLang="en-US" dirty="0"/>
              <a:t> 運作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676CF0C-1653-4B08-ABA1-01054BED1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00464235-6A43-4669-A51F-94DC749B4053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395288" y="915988"/>
            <a:ext cx="8350250" cy="35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just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charset="2"/>
              <a:buChar char="u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charset="2"/>
              <a:buChar char="u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charset="2"/>
              <a:buChar char="u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900" dirty="0"/>
              <a:t>團隊內的四個 </a:t>
            </a:r>
            <a:r>
              <a:rPr lang="en-US" altLang="zh-TW" sz="2900" dirty="0"/>
              <a:t>Scrum </a:t>
            </a:r>
            <a:r>
              <a:rPr lang="zh-TW" altLang="en-US" sz="2900" dirty="0"/>
              <a:t>會議</a:t>
            </a:r>
            <a:endParaRPr lang="en-US" altLang="zh-TW" sz="2900" dirty="0"/>
          </a:p>
          <a:p>
            <a:pPr lvl="1"/>
            <a:r>
              <a:rPr lang="en-US" altLang="zh-TW" b="1" dirty="0"/>
              <a:t>Planning Meeting</a:t>
            </a:r>
          </a:p>
          <a:p>
            <a:pPr lvl="2"/>
            <a:r>
              <a:rPr lang="zh-TW" altLang="en-US" b="1" dirty="0"/>
              <a:t>每個 </a:t>
            </a:r>
            <a:r>
              <a:rPr lang="en-US" altLang="zh-TW" b="1" dirty="0"/>
              <a:t>Sprint </a:t>
            </a:r>
            <a:r>
              <a:rPr lang="zh-TW" altLang="en-US" b="1" dirty="0"/>
              <a:t>開始的會議</a:t>
            </a:r>
          </a:p>
          <a:p>
            <a:pPr lvl="2"/>
            <a:r>
              <a:rPr lang="zh-TW" altLang="en-US" b="1" dirty="0"/>
              <a:t>會在會議中了解該 </a:t>
            </a:r>
            <a:r>
              <a:rPr lang="en-US" altLang="zh-TW" b="1" dirty="0"/>
              <a:t>Sprint </a:t>
            </a:r>
            <a:r>
              <a:rPr lang="zh-TW" altLang="en-US" b="1" dirty="0"/>
              <a:t>所要進行的 </a:t>
            </a:r>
            <a:r>
              <a:rPr lang="en-US" altLang="zh-TW" b="1" dirty="0"/>
              <a:t>User Story </a:t>
            </a:r>
          </a:p>
          <a:p>
            <a:pPr lvl="2"/>
            <a:r>
              <a:rPr lang="zh-TW" altLang="en-US" b="1" dirty="0"/>
              <a:t>請大家估算該 </a:t>
            </a:r>
            <a:r>
              <a:rPr lang="en-US" altLang="zh-TW" b="1" dirty="0"/>
              <a:t>User Story </a:t>
            </a:r>
            <a:r>
              <a:rPr lang="zh-TW" altLang="en-US" b="1" dirty="0"/>
              <a:t>所應花費的 </a:t>
            </a:r>
            <a:r>
              <a:rPr lang="en-US" altLang="zh-TW" b="1" dirty="0"/>
              <a:t>Story point 0.5 ~ 3 </a:t>
            </a:r>
            <a:r>
              <a:rPr lang="zh-TW" altLang="en-US" b="1" dirty="0"/>
              <a:t>點</a:t>
            </a:r>
          </a:p>
          <a:p>
            <a:pPr lvl="1"/>
            <a:r>
              <a:rPr lang="en-US" altLang="zh-TW" b="1" dirty="0"/>
              <a:t>Stand-up Meeting</a:t>
            </a:r>
          </a:p>
          <a:p>
            <a:pPr lvl="2"/>
            <a:r>
              <a:rPr lang="zh-TW" altLang="en-US" b="1" dirty="0"/>
              <a:t>每日站力會議</a:t>
            </a:r>
            <a:endParaRPr lang="en-US" altLang="zh-TW" b="1" dirty="0"/>
          </a:p>
          <a:p>
            <a:pPr lvl="2"/>
            <a:r>
              <a:rPr lang="zh-TW" altLang="en-US" b="1" dirty="0"/>
              <a:t>上一個工作進度</a:t>
            </a:r>
          </a:p>
          <a:p>
            <a:pPr lvl="2"/>
            <a:r>
              <a:rPr lang="zh-TW" altLang="en-US" b="1" dirty="0"/>
              <a:t>當日要進行的工作內容</a:t>
            </a:r>
          </a:p>
          <a:p>
            <a:pPr lvl="2"/>
            <a:r>
              <a:rPr lang="zh-TW" altLang="en-US" b="1" dirty="0"/>
              <a:t>並提出目前遇到的問題，透過直接溝通，立即解決問題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736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團隊的 </a:t>
            </a:r>
            <a:r>
              <a:rPr lang="en-US" altLang="zh-TW" dirty="0"/>
              <a:t>Scrum</a:t>
            </a:r>
            <a:r>
              <a:rPr lang="zh-TW" altLang="en-US" dirty="0"/>
              <a:t> 運作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團隊內的四個 </a:t>
            </a:r>
            <a:r>
              <a:rPr lang="en-US" altLang="zh-TW" dirty="0"/>
              <a:t>Scrum </a:t>
            </a:r>
            <a:r>
              <a:rPr lang="zh-TW" altLang="en-US" dirty="0"/>
              <a:t>會議 </a:t>
            </a:r>
            <a:endParaRPr lang="en-US" altLang="zh-TW" dirty="0"/>
          </a:p>
          <a:p>
            <a:pPr lvl="1"/>
            <a:r>
              <a:rPr lang="en-US" altLang="zh-TW" dirty="0"/>
              <a:t>Review Meeting</a:t>
            </a:r>
          </a:p>
          <a:p>
            <a:pPr lvl="2"/>
            <a:r>
              <a:rPr lang="zh-TW" altLang="en-US" dirty="0"/>
              <a:t>每個 </a:t>
            </a:r>
            <a:r>
              <a:rPr lang="en-US" altLang="zh-TW" dirty="0"/>
              <a:t>Sprint </a:t>
            </a:r>
            <a:r>
              <a:rPr lang="zh-TW" altLang="en-US" dirty="0"/>
              <a:t>最後一天進行的會議</a:t>
            </a:r>
          </a:p>
          <a:p>
            <a:pPr lvl="2"/>
            <a:r>
              <a:rPr lang="zh-TW" altLang="en-US" dirty="0"/>
              <a:t>檢視該 </a:t>
            </a:r>
            <a:r>
              <a:rPr lang="en-US" altLang="zh-TW" dirty="0"/>
              <a:t>Sprint </a:t>
            </a:r>
            <a:r>
              <a:rPr lang="zh-TW" altLang="en-US" dirty="0"/>
              <a:t>所進行的項目及完成的情況</a:t>
            </a:r>
          </a:p>
          <a:p>
            <a:pPr lvl="2"/>
            <a:r>
              <a:rPr lang="zh-TW" altLang="en-US" dirty="0"/>
              <a:t>檢討與修正 </a:t>
            </a:r>
            <a:r>
              <a:rPr lang="en-US" altLang="zh-TW" dirty="0"/>
              <a:t>Sprint </a:t>
            </a:r>
            <a:r>
              <a:rPr lang="zh-TW" altLang="en-US" dirty="0"/>
              <a:t>內所進行的任務</a:t>
            </a:r>
          </a:p>
          <a:p>
            <a:pPr lvl="2"/>
            <a:r>
              <a:rPr lang="zh-TW" altLang="en-US" dirty="0"/>
              <a:t>工作上有沒有什麼要改善的</a:t>
            </a:r>
          </a:p>
          <a:p>
            <a:pPr lvl="1"/>
            <a:r>
              <a:rPr lang="en-US" altLang="zh-TW" dirty="0"/>
              <a:t>Refine Meeting</a:t>
            </a:r>
          </a:p>
          <a:p>
            <a:pPr lvl="2"/>
            <a:r>
              <a:rPr lang="zh-TW" altLang="en-US" dirty="0"/>
              <a:t>當有較大的需求，需要對需求輪廓、細節做完整的討論就會進行</a:t>
            </a:r>
          </a:p>
          <a:p>
            <a:pPr lvl="2"/>
            <a:r>
              <a:rPr lang="zh-TW" altLang="en-US" dirty="0"/>
              <a:t>參與會議的同仁會包含需求單位以及 </a:t>
            </a:r>
            <a:r>
              <a:rPr lang="en-US" altLang="zh-TW" dirty="0"/>
              <a:t>Scrum team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Presentation Sample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1223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開發流程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2684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>
            <a:extLst>
              <a:ext uri="{FF2B5EF4-FFF2-40B4-BE49-F238E27FC236}">
                <a16:creationId xmlns:a16="http://schemas.microsoft.com/office/drawing/2014/main" id="{7F6D8637-7D9B-44D4-B53C-C2DFCA25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 </a:t>
            </a:r>
            <a:r>
              <a:rPr lang="en-US" altLang="zh-TW" dirty="0"/>
              <a:t>Azure DevOps </a:t>
            </a:r>
            <a:r>
              <a:rPr lang="zh-TW" altLang="en-US" dirty="0"/>
              <a:t>認領工作或新增 </a:t>
            </a:r>
            <a:r>
              <a:rPr lang="en-US" altLang="zh-TW" dirty="0"/>
              <a:t>Task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259435" y="915988"/>
            <a:ext cx="4621956" cy="352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04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國泰輔助色">
      <a:dk1>
        <a:sysClr val="windowText" lastClr="000000"/>
      </a:dk1>
      <a:lt1>
        <a:sysClr val="window" lastClr="FFFFFF"/>
      </a:lt1>
      <a:dk2>
        <a:srgbClr val="FFF200"/>
      </a:dk2>
      <a:lt2>
        <a:srgbClr val="00A94F"/>
      </a:lt2>
      <a:accent1>
        <a:srgbClr val="004C8D"/>
      </a:accent1>
      <a:accent2>
        <a:srgbClr val="4F8940"/>
      </a:accent2>
      <a:accent3>
        <a:srgbClr val="FBC93E"/>
      </a:accent3>
      <a:accent4>
        <a:srgbClr val="8C297A"/>
      </a:accent4>
      <a:accent5>
        <a:srgbClr val="C53246"/>
      </a:accent5>
      <a:accent6>
        <a:srgbClr val="29A4B1"/>
      </a:accent6>
      <a:hlink>
        <a:srgbClr val="0000FF"/>
      </a:hlink>
      <a:folHlink>
        <a:srgbClr val="800080"/>
      </a:folHlink>
    </a:clrScheme>
    <a:fontScheme name="國泰字體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25604</TotalTime>
  <Words>1616</Words>
  <Application>Microsoft Office PowerPoint</Application>
  <PresentationFormat>如螢幕大小 (16:9)</PresentationFormat>
  <Paragraphs>260</Paragraphs>
  <Slides>26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2" baseType="lpstr">
      <vt:lpstr>-apple-system</vt:lpstr>
      <vt:lpstr>微軟正黑體</vt:lpstr>
      <vt:lpstr>Arial</vt:lpstr>
      <vt:lpstr>Calibri</vt:lpstr>
      <vt:lpstr>Wingdings</vt:lpstr>
      <vt:lpstr>Office 佈景主題</vt:lpstr>
      <vt:lpstr>第一次新人報告</vt:lpstr>
      <vt:lpstr>Agenda</vt:lpstr>
      <vt:lpstr>敏捷開發 Scrum</vt:lpstr>
      <vt:lpstr>團隊的 Scrum 運作</vt:lpstr>
      <vt:lpstr>團隊的 Scrum 運作</vt:lpstr>
      <vt:lpstr>團隊的 Scrum 運作</vt:lpstr>
      <vt:lpstr>團隊的 Scrum 運作</vt:lpstr>
      <vt:lpstr>開發流程</vt:lpstr>
      <vt:lpstr>在 Azure DevOps 認領工作或新增 Task</vt:lpstr>
      <vt:lpstr>團隊 Git Flow</vt:lpstr>
      <vt:lpstr>團隊 Git Flow</vt:lpstr>
      <vt:lpstr>團隊 Git Flow</vt:lpstr>
      <vt:lpstr>團隊 Git Flow</vt:lpstr>
      <vt:lpstr>系統架構</vt:lpstr>
      <vt:lpstr>網銀功能</vt:lpstr>
      <vt:lpstr>網銀功能</vt:lpstr>
      <vt:lpstr>網銀系統架構圖</vt:lpstr>
      <vt:lpstr>外幣定存開戶</vt:lpstr>
      <vt:lpstr>PowerPoint 簡報</vt:lpstr>
      <vt:lpstr>Single sign-on </vt:lpstr>
      <vt:lpstr>Single sign-on  單一登入</vt:lpstr>
      <vt:lpstr>Single sign-on  單一登入</vt:lpstr>
      <vt:lpstr>Single sign-on  單一登入</vt:lpstr>
      <vt:lpstr>Single sign-on  運作實例 - MyBank 到 ROBO　</vt:lpstr>
      <vt:lpstr>Single sign-on 運作實例 - ROBO 到 MyBank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裕豪 廖</cp:lastModifiedBy>
  <cp:revision>471</cp:revision>
  <cp:lastPrinted>2021-04-08T11:12:17Z</cp:lastPrinted>
  <dcterms:created xsi:type="dcterms:W3CDTF">2017-09-05T01:58:19Z</dcterms:created>
  <dcterms:modified xsi:type="dcterms:W3CDTF">2021-07-12T23:01:12Z</dcterms:modified>
</cp:coreProperties>
</file>