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35"/>
  </p:notesMasterIdLst>
  <p:sldIdLst>
    <p:sldId id="256" r:id="rId2"/>
    <p:sldId id="311" r:id="rId3"/>
    <p:sldId id="258" r:id="rId4"/>
    <p:sldId id="261" r:id="rId5"/>
    <p:sldId id="260" r:id="rId6"/>
    <p:sldId id="312" r:id="rId7"/>
    <p:sldId id="267" r:id="rId8"/>
    <p:sldId id="313" r:id="rId9"/>
    <p:sldId id="314" r:id="rId10"/>
    <p:sldId id="315" r:id="rId11"/>
    <p:sldId id="316" r:id="rId12"/>
    <p:sldId id="317" r:id="rId13"/>
    <p:sldId id="341" r:id="rId14"/>
    <p:sldId id="318" r:id="rId15"/>
    <p:sldId id="319" r:id="rId16"/>
    <p:sldId id="320" r:id="rId17"/>
    <p:sldId id="326" r:id="rId18"/>
    <p:sldId id="321" r:id="rId19"/>
    <p:sldId id="322" r:id="rId20"/>
    <p:sldId id="323" r:id="rId21"/>
    <p:sldId id="324" r:id="rId22"/>
    <p:sldId id="262" r:id="rId23"/>
    <p:sldId id="272" r:id="rId24"/>
    <p:sldId id="263" r:id="rId25"/>
    <p:sldId id="328" r:id="rId26"/>
    <p:sldId id="330" r:id="rId27"/>
    <p:sldId id="332" r:id="rId28"/>
    <p:sldId id="329" r:id="rId29"/>
    <p:sldId id="335" r:id="rId30"/>
    <p:sldId id="339" r:id="rId31"/>
    <p:sldId id="279" r:id="rId32"/>
    <p:sldId id="259" r:id="rId33"/>
    <p:sldId id="270"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27896C-02BF-47A3-A701-87AB74548B55}">
  <a:tblStyle styleId="{7027896C-02BF-47A3-A701-87AB74548B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BD9DAB-2439-462A-8FD6-827A371C70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8c1b6e7d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8c1b6e7d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29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14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40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666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7395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605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20dd09bcc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220dd09bcc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20dd09bc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20dd09bc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744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20dd09bc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20dd09bc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5000"/>
          </a:blip>
          <a:srcRect b="15626"/>
          <a:stretch/>
        </p:blipFill>
        <p:spPr>
          <a:xfrm>
            <a:off x="0" y="0"/>
            <a:ext cx="9143999" cy="5143500"/>
          </a:xfrm>
          <a:prstGeom prst="rect">
            <a:avLst/>
          </a:prstGeom>
          <a:noFill/>
          <a:ln>
            <a:noFill/>
          </a:ln>
        </p:spPr>
      </p:pic>
      <p:sp>
        <p:nvSpPr>
          <p:cNvPr id="10" name="Google Shape;10;p2"/>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995300"/>
            <a:ext cx="6064200" cy="23433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5500" b="1">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3465075"/>
            <a:ext cx="2319000" cy="683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2">
    <p:spTree>
      <p:nvGrpSpPr>
        <p:cNvPr id="1" name="Shape 90"/>
        <p:cNvGrpSpPr/>
        <p:nvPr/>
      </p:nvGrpSpPr>
      <p:grpSpPr>
        <a:xfrm>
          <a:off x="0" y="0"/>
          <a:ext cx="0" cy="0"/>
          <a:chOff x="0" y="0"/>
          <a:chExt cx="0" cy="0"/>
        </a:xfrm>
      </p:grpSpPr>
      <p:pic>
        <p:nvPicPr>
          <p:cNvPr id="91" name="Google Shape;91;p16"/>
          <p:cNvPicPr preferRelativeResize="0"/>
          <p:nvPr/>
        </p:nvPicPr>
        <p:blipFill rotWithShape="1">
          <a:blip r:embed="rId2">
            <a:alphaModFix amt="65000"/>
          </a:blip>
          <a:srcRect b="15626"/>
          <a:stretch/>
        </p:blipFill>
        <p:spPr>
          <a:xfrm rot="10800000">
            <a:off x="0" y="0"/>
            <a:ext cx="9143999" cy="5143500"/>
          </a:xfrm>
          <a:prstGeom prst="rect">
            <a:avLst/>
          </a:prstGeom>
          <a:noFill/>
          <a:ln>
            <a:noFill/>
          </a:ln>
        </p:spPr>
      </p:pic>
      <p:sp>
        <p:nvSpPr>
          <p:cNvPr id="92" name="Google Shape;92;p16"/>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txBox="1">
            <a:spLocks noGrp="1"/>
          </p:cNvSpPr>
          <p:nvPr>
            <p:ph type="ctrTitle"/>
          </p:nvPr>
        </p:nvSpPr>
        <p:spPr>
          <a:xfrm>
            <a:off x="3555997" y="2229700"/>
            <a:ext cx="4874700" cy="9159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55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94" name="Google Shape;94;p16"/>
          <p:cNvSpPr txBox="1">
            <a:spLocks noGrp="1"/>
          </p:cNvSpPr>
          <p:nvPr>
            <p:ph type="subTitle" idx="1"/>
          </p:nvPr>
        </p:nvSpPr>
        <p:spPr>
          <a:xfrm>
            <a:off x="3556010" y="3272075"/>
            <a:ext cx="2319000" cy="68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5" name="Google Shape;95;p16"/>
          <p:cNvSpPr txBox="1">
            <a:spLocks noGrp="1"/>
          </p:cNvSpPr>
          <p:nvPr>
            <p:ph type="title" idx="2" hasCustomPrompt="1"/>
          </p:nvPr>
        </p:nvSpPr>
        <p:spPr>
          <a:xfrm>
            <a:off x="3556010" y="1188337"/>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a:spLocks noGrp="1"/>
          </p:cNvSpPr>
          <p:nvPr>
            <p:ph type="pic" idx="3"/>
          </p:nvPr>
        </p:nvSpPr>
        <p:spPr>
          <a:xfrm>
            <a:off x="277839" y="275707"/>
            <a:ext cx="2536800" cy="4592100"/>
          </a:xfrm>
          <a:prstGeom prst="rect">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8"/>
        <p:cNvGrpSpPr/>
        <p:nvPr/>
      </p:nvGrpSpPr>
      <p:grpSpPr>
        <a:xfrm>
          <a:off x="0" y="0"/>
          <a:ext cx="0" cy="0"/>
          <a:chOff x="0" y="0"/>
          <a:chExt cx="0" cy="0"/>
        </a:xfrm>
      </p:grpSpPr>
      <p:pic>
        <p:nvPicPr>
          <p:cNvPr id="119" name="Google Shape;119;p21"/>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120" name="Google Shape;120;p21"/>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22" name="Google Shape;122;p21"/>
          <p:cNvSpPr txBox="1">
            <a:spLocks noGrp="1"/>
          </p:cNvSpPr>
          <p:nvPr>
            <p:ph type="subTitle" idx="1"/>
          </p:nvPr>
        </p:nvSpPr>
        <p:spPr>
          <a:xfrm>
            <a:off x="2071150" y="2042633"/>
            <a:ext cx="4860900" cy="63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2"/>
          </p:nvPr>
        </p:nvSpPr>
        <p:spPr>
          <a:xfrm>
            <a:off x="2071158" y="1681259"/>
            <a:ext cx="4860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21"/>
          <p:cNvSpPr txBox="1">
            <a:spLocks noGrp="1"/>
          </p:cNvSpPr>
          <p:nvPr>
            <p:ph type="subTitle" idx="3"/>
          </p:nvPr>
        </p:nvSpPr>
        <p:spPr>
          <a:xfrm>
            <a:off x="2071150" y="3488809"/>
            <a:ext cx="4860900" cy="63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4"/>
          </p:nvPr>
        </p:nvSpPr>
        <p:spPr>
          <a:xfrm>
            <a:off x="2071152" y="3127421"/>
            <a:ext cx="4860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26"/>
        <p:cNvGrpSpPr/>
        <p:nvPr/>
      </p:nvGrpSpPr>
      <p:grpSpPr>
        <a:xfrm>
          <a:off x="0" y="0"/>
          <a:ext cx="0" cy="0"/>
          <a:chOff x="0" y="0"/>
          <a:chExt cx="0" cy="0"/>
        </a:xfrm>
      </p:grpSpPr>
      <p:pic>
        <p:nvPicPr>
          <p:cNvPr id="127" name="Google Shape;127;p22"/>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128" name="Google Shape;128;p22"/>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0" name="Google Shape;130;p22"/>
          <p:cNvSpPr txBox="1">
            <a:spLocks noGrp="1"/>
          </p:cNvSpPr>
          <p:nvPr>
            <p:ph type="subTitle" idx="1"/>
          </p:nvPr>
        </p:nvSpPr>
        <p:spPr>
          <a:xfrm>
            <a:off x="4724400" y="1876575"/>
            <a:ext cx="3512100" cy="19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2"/>
          <p:cNvSpPr txBox="1">
            <a:spLocks noGrp="1"/>
          </p:cNvSpPr>
          <p:nvPr>
            <p:ph type="subTitle" idx="2"/>
          </p:nvPr>
        </p:nvSpPr>
        <p:spPr>
          <a:xfrm>
            <a:off x="713225" y="1876575"/>
            <a:ext cx="3512100" cy="19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2"/>
        <p:cNvGrpSpPr/>
        <p:nvPr/>
      </p:nvGrpSpPr>
      <p:grpSpPr>
        <a:xfrm>
          <a:off x="0" y="0"/>
          <a:ext cx="0" cy="0"/>
          <a:chOff x="0" y="0"/>
          <a:chExt cx="0" cy="0"/>
        </a:xfrm>
      </p:grpSpPr>
      <p:pic>
        <p:nvPicPr>
          <p:cNvPr id="133" name="Google Shape;133;p23"/>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134" name="Google Shape;134;p23"/>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6" name="Google Shape;136;p23"/>
          <p:cNvSpPr txBox="1">
            <a:spLocks noGrp="1"/>
          </p:cNvSpPr>
          <p:nvPr>
            <p:ph type="subTitle" idx="1"/>
          </p:nvPr>
        </p:nvSpPr>
        <p:spPr>
          <a:xfrm>
            <a:off x="713225" y="3165257"/>
            <a:ext cx="1775700" cy="10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3"/>
          <p:cNvSpPr txBox="1">
            <a:spLocks noGrp="1"/>
          </p:cNvSpPr>
          <p:nvPr>
            <p:ph type="subTitle" idx="2"/>
          </p:nvPr>
        </p:nvSpPr>
        <p:spPr>
          <a:xfrm>
            <a:off x="713231" y="2803882"/>
            <a:ext cx="1775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8" name="Google Shape;138;p23"/>
          <p:cNvSpPr txBox="1">
            <a:spLocks noGrp="1"/>
          </p:cNvSpPr>
          <p:nvPr>
            <p:ph type="subTitle" idx="3"/>
          </p:nvPr>
        </p:nvSpPr>
        <p:spPr>
          <a:xfrm>
            <a:off x="3266850" y="3165257"/>
            <a:ext cx="1775700" cy="10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3"/>
          <p:cNvSpPr txBox="1">
            <a:spLocks noGrp="1"/>
          </p:cNvSpPr>
          <p:nvPr>
            <p:ph type="subTitle" idx="4"/>
          </p:nvPr>
        </p:nvSpPr>
        <p:spPr>
          <a:xfrm>
            <a:off x="3266856" y="2803882"/>
            <a:ext cx="1775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 name="Google Shape;140;p23"/>
          <p:cNvSpPr txBox="1">
            <a:spLocks noGrp="1"/>
          </p:cNvSpPr>
          <p:nvPr>
            <p:ph type="subTitle" idx="5"/>
          </p:nvPr>
        </p:nvSpPr>
        <p:spPr>
          <a:xfrm>
            <a:off x="5820475" y="3165257"/>
            <a:ext cx="1775700" cy="109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3"/>
          <p:cNvSpPr txBox="1">
            <a:spLocks noGrp="1"/>
          </p:cNvSpPr>
          <p:nvPr>
            <p:ph type="subTitle" idx="6"/>
          </p:nvPr>
        </p:nvSpPr>
        <p:spPr>
          <a:xfrm>
            <a:off x="5820481" y="2803882"/>
            <a:ext cx="17757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4"/>
        <p:cNvGrpSpPr/>
        <p:nvPr/>
      </p:nvGrpSpPr>
      <p:grpSpPr>
        <a:xfrm>
          <a:off x="0" y="0"/>
          <a:ext cx="0" cy="0"/>
          <a:chOff x="0" y="0"/>
          <a:chExt cx="0" cy="0"/>
        </a:xfrm>
      </p:grpSpPr>
      <p:pic>
        <p:nvPicPr>
          <p:cNvPr id="155" name="Google Shape;155;p25"/>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156" name="Google Shape;156;p25"/>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58" name="Google Shape;158;p25"/>
          <p:cNvSpPr txBox="1">
            <a:spLocks noGrp="1"/>
          </p:cNvSpPr>
          <p:nvPr>
            <p:ph type="subTitle" idx="1"/>
          </p:nvPr>
        </p:nvSpPr>
        <p:spPr>
          <a:xfrm>
            <a:off x="713226" y="2109124"/>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5"/>
          <p:cNvSpPr txBox="1">
            <a:spLocks noGrp="1"/>
          </p:cNvSpPr>
          <p:nvPr>
            <p:ph type="subTitle" idx="2"/>
          </p:nvPr>
        </p:nvSpPr>
        <p:spPr>
          <a:xfrm>
            <a:off x="713226" y="1747750"/>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25"/>
          <p:cNvSpPr txBox="1">
            <a:spLocks noGrp="1"/>
          </p:cNvSpPr>
          <p:nvPr>
            <p:ph type="subTitle" idx="3"/>
          </p:nvPr>
        </p:nvSpPr>
        <p:spPr>
          <a:xfrm>
            <a:off x="713226" y="3485027"/>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25"/>
          <p:cNvSpPr txBox="1">
            <a:spLocks noGrp="1"/>
          </p:cNvSpPr>
          <p:nvPr>
            <p:ph type="subTitle" idx="4"/>
          </p:nvPr>
        </p:nvSpPr>
        <p:spPr>
          <a:xfrm>
            <a:off x="713226" y="3123653"/>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2" name="Google Shape;162;p25"/>
          <p:cNvSpPr txBox="1">
            <a:spLocks noGrp="1"/>
          </p:cNvSpPr>
          <p:nvPr>
            <p:ph type="subTitle" idx="5"/>
          </p:nvPr>
        </p:nvSpPr>
        <p:spPr>
          <a:xfrm>
            <a:off x="3535801" y="2109124"/>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5"/>
          <p:cNvSpPr txBox="1">
            <a:spLocks noGrp="1"/>
          </p:cNvSpPr>
          <p:nvPr>
            <p:ph type="subTitle" idx="6"/>
          </p:nvPr>
        </p:nvSpPr>
        <p:spPr>
          <a:xfrm>
            <a:off x="3535801" y="1747750"/>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4" name="Google Shape;164;p25"/>
          <p:cNvSpPr txBox="1">
            <a:spLocks noGrp="1"/>
          </p:cNvSpPr>
          <p:nvPr>
            <p:ph type="subTitle" idx="7"/>
          </p:nvPr>
        </p:nvSpPr>
        <p:spPr>
          <a:xfrm>
            <a:off x="3535801" y="3485027"/>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5"/>
          <p:cNvSpPr txBox="1">
            <a:spLocks noGrp="1"/>
          </p:cNvSpPr>
          <p:nvPr>
            <p:ph type="subTitle" idx="8"/>
          </p:nvPr>
        </p:nvSpPr>
        <p:spPr>
          <a:xfrm>
            <a:off x="3535801" y="3123653"/>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6" name="Google Shape;166;p25"/>
          <p:cNvSpPr txBox="1">
            <a:spLocks noGrp="1"/>
          </p:cNvSpPr>
          <p:nvPr>
            <p:ph type="subTitle" idx="9"/>
          </p:nvPr>
        </p:nvSpPr>
        <p:spPr>
          <a:xfrm>
            <a:off x="6358376" y="2109124"/>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5"/>
          <p:cNvSpPr txBox="1">
            <a:spLocks noGrp="1"/>
          </p:cNvSpPr>
          <p:nvPr>
            <p:ph type="subTitle" idx="13"/>
          </p:nvPr>
        </p:nvSpPr>
        <p:spPr>
          <a:xfrm>
            <a:off x="6358376" y="1747750"/>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5"/>
          <p:cNvSpPr txBox="1">
            <a:spLocks noGrp="1"/>
          </p:cNvSpPr>
          <p:nvPr>
            <p:ph type="subTitle" idx="14"/>
          </p:nvPr>
        </p:nvSpPr>
        <p:spPr>
          <a:xfrm>
            <a:off x="6358376" y="3485027"/>
            <a:ext cx="20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5"/>
          <p:cNvSpPr txBox="1">
            <a:spLocks noGrp="1"/>
          </p:cNvSpPr>
          <p:nvPr>
            <p:ph type="subTitle" idx="15"/>
          </p:nvPr>
        </p:nvSpPr>
        <p:spPr>
          <a:xfrm>
            <a:off x="6358376" y="3123653"/>
            <a:ext cx="2072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2"/>
        <p:cNvGrpSpPr/>
        <p:nvPr/>
      </p:nvGrpSpPr>
      <p:grpSpPr>
        <a:xfrm>
          <a:off x="0" y="0"/>
          <a:ext cx="0" cy="0"/>
          <a:chOff x="0" y="0"/>
          <a:chExt cx="0" cy="0"/>
        </a:xfrm>
      </p:grpSpPr>
      <p:pic>
        <p:nvPicPr>
          <p:cNvPr id="203" name="Google Shape;203;p30"/>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204" name="Google Shape;204;p30"/>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5"/>
        <p:cNvGrpSpPr/>
        <p:nvPr/>
      </p:nvGrpSpPr>
      <p:grpSpPr>
        <a:xfrm>
          <a:off x="0" y="0"/>
          <a:ext cx="0" cy="0"/>
          <a:chOff x="0" y="0"/>
          <a:chExt cx="0" cy="0"/>
        </a:xfrm>
      </p:grpSpPr>
      <p:pic>
        <p:nvPicPr>
          <p:cNvPr id="206" name="Google Shape;206;p31"/>
          <p:cNvPicPr preferRelativeResize="0"/>
          <p:nvPr/>
        </p:nvPicPr>
        <p:blipFill rotWithShape="1">
          <a:blip r:embed="rId2">
            <a:alphaModFix amt="65000"/>
          </a:blip>
          <a:srcRect b="15626"/>
          <a:stretch/>
        </p:blipFill>
        <p:spPr>
          <a:xfrm rot="10800000" flipH="1">
            <a:off x="0" y="0"/>
            <a:ext cx="9143999"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65000"/>
          </a:blip>
          <a:srcRect b="15626"/>
          <a:stretch/>
        </p:blipFill>
        <p:spPr>
          <a:xfrm>
            <a:off x="0" y="0"/>
            <a:ext cx="9143999" cy="5143500"/>
          </a:xfrm>
          <a:prstGeom prst="rect">
            <a:avLst/>
          </a:prstGeom>
          <a:noFill/>
          <a:ln>
            <a:noFill/>
          </a:ln>
        </p:spPr>
      </p:pic>
      <p:sp>
        <p:nvSpPr>
          <p:cNvPr id="15" name="Google Shape;15;p3"/>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1180300" y="2229700"/>
            <a:ext cx="5395500" cy="9159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55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7" name="Google Shape;17;p3"/>
          <p:cNvSpPr txBox="1">
            <a:spLocks noGrp="1"/>
          </p:cNvSpPr>
          <p:nvPr>
            <p:ph type="subTitle" idx="1"/>
          </p:nvPr>
        </p:nvSpPr>
        <p:spPr>
          <a:xfrm>
            <a:off x="1180300" y="3272069"/>
            <a:ext cx="2319000" cy="68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1180300" y="1188331"/>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38" name="Google Shape;38;p7"/>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ctrTitle"/>
          </p:nvPr>
        </p:nvSpPr>
        <p:spPr>
          <a:xfrm>
            <a:off x="713225" y="906750"/>
            <a:ext cx="3499500" cy="9204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40" name="Google Shape;40;p7"/>
          <p:cNvSpPr txBox="1">
            <a:spLocks noGrp="1"/>
          </p:cNvSpPr>
          <p:nvPr>
            <p:ph type="subTitle" idx="1"/>
          </p:nvPr>
        </p:nvSpPr>
        <p:spPr>
          <a:xfrm>
            <a:off x="719873" y="2037142"/>
            <a:ext cx="3499500" cy="2199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1" name="Google Shape;41;p7"/>
          <p:cNvSpPr>
            <a:spLocks noGrp="1"/>
          </p:cNvSpPr>
          <p:nvPr>
            <p:ph type="pic" idx="2"/>
          </p:nvPr>
        </p:nvSpPr>
        <p:spPr>
          <a:xfrm>
            <a:off x="5438375" y="282525"/>
            <a:ext cx="3430500" cy="4583400"/>
          </a:xfrm>
          <a:prstGeom prst="rect">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65000"/>
          </a:blip>
          <a:srcRect b="15626"/>
          <a:stretch/>
        </p:blipFill>
        <p:spPr>
          <a:xfrm rot="10800000" flipH="1">
            <a:off x="0" y="0"/>
            <a:ext cx="9143999" cy="5143500"/>
          </a:xfrm>
          <a:prstGeom prst="rect">
            <a:avLst/>
          </a:prstGeom>
          <a:noFill/>
          <a:ln>
            <a:noFill/>
          </a:ln>
        </p:spPr>
      </p:pic>
      <p:sp>
        <p:nvSpPr>
          <p:cNvPr id="48" name="Google Shape;48;p9"/>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ctrTitle"/>
          </p:nvPr>
        </p:nvSpPr>
        <p:spPr>
          <a:xfrm>
            <a:off x="1207800" y="1491275"/>
            <a:ext cx="3291900" cy="10062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6000" b="1"/>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50" name="Google Shape;50;p9"/>
          <p:cNvSpPr txBox="1">
            <a:spLocks noGrp="1"/>
          </p:cNvSpPr>
          <p:nvPr>
            <p:ph type="subTitle" idx="1"/>
          </p:nvPr>
        </p:nvSpPr>
        <p:spPr>
          <a:xfrm>
            <a:off x="1207800" y="2546425"/>
            <a:ext cx="3291900" cy="1105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25" y="-13725"/>
            <a:ext cx="9144000" cy="5157300"/>
          </a:xfrm>
          <a:prstGeom prst="rect">
            <a:avLst/>
          </a:prstGeom>
          <a:noFill/>
          <a:ln>
            <a:noFill/>
          </a:ln>
        </p:spPr>
      </p:sp>
      <p:sp>
        <p:nvSpPr>
          <p:cNvPr id="53" name="Google Shape;53;p10"/>
          <p:cNvSpPr txBox="1">
            <a:spLocks noGrp="1"/>
          </p:cNvSpPr>
          <p:nvPr>
            <p:ph type="title"/>
          </p:nvPr>
        </p:nvSpPr>
        <p:spPr>
          <a:xfrm>
            <a:off x="709350" y="3948000"/>
            <a:ext cx="7725300" cy="6621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63" name="Google Shape;63;p13"/>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Clr>
                <a:srgbClr val="191919"/>
              </a:buClr>
              <a:buSzPts val="5200"/>
              <a:buNone/>
              <a:defRPr sz="30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65" name="Google Shape;65;p13"/>
          <p:cNvSpPr txBox="1">
            <a:spLocks noGrp="1"/>
          </p:cNvSpPr>
          <p:nvPr>
            <p:ph type="subTitle" idx="1"/>
          </p:nvPr>
        </p:nvSpPr>
        <p:spPr>
          <a:xfrm>
            <a:off x="1626732" y="2109129"/>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2" hasCustomPrompt="1"/>
          </p:nvPr>
        </p:nvSpPr>
        <p:spPr>
          <a:xfrm>
            <a:off x="713227" y="1747743"/>
            <a:ext cx="785400" cy="93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3"/>
          </p:nvPr>
        </p:nvSpPr>
        <p:spPr>
          <a:xfrm>
            <a:off x="1626732" y="1747754"/>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4"/>
          </p:nvPr>
        </p:nvSpPr>
        <p:spPr>
          <a:xfrm>
            <a:off x="1626732" y="363743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5" hasCustomPrompt="1"/>
          </p:nvPr>
        </p:nvSpPr>
        <p:spPr>
          <a:xfrm>
            <a:off x="713227" y="3276061"/>
            <a:ext cx="785400" cy="93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6"/>
          </p:nvPr>
        </p:nvSpPr>
        <p:spPr>
          <a:xfrm>
            <a:off x="1626732" y="327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 name="Google Shape;71;p13"/>
          <p:cNvSpPr txBox="1">
            <a:spLocks noGrp="1"/>
          </p:cNvSpPr>
          <p:nvPr>
            <p:ph type="subTitle" idx="7"/>
          </p:nvPr>
        </p:nvSpPr>
        <p:spPr>
          <a:xfrm>
            <a:off x="5485507" y="2109129"/>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8" hasCustomPrompt="1"/>
          </p:nvPr>
        </p:nvSpPr>
        <p:spPr>
          <a:xfrm>
            <a:off x="4572001" y="1747743"/>
            <a:ext cx="785400" cy="93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9"/>
          </p:nvPr>
        </p:nvSpPr>
        <p:spPr>
          <a:xfrm>
            <a:off x="5485507" y="1747754"/>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13"/>
          </p:nvPr>
        </p:nvSpPr>
        <p:spPr>
          <a:xfrm>
            <a:off x="5485507" y="363743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4" hasCustomPrompt="1"/>
          </p:nvPr>
        </p:nvSpPr>
        <p:spPr>
          <a:xfrm>
            <a:off x="4572001" y="3276061"/>
            <a:ext cx="785400" cy="93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5"/>
          </p:nvPr>
        </p:nvSpPr>
        <p:spPr>
          <a:xfrm>
            <a:off x="5485507" y="327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7"/>
        <p:cNvGrpSpPr/>
        <p:nvPr/>
      </p:nvGrpSpPr>
      <p:grpSpPr>
        <a:xfrm>
          <a:off x="0" y="0"/>
          <a:ext cx="0" cy="0"/>
          <a:chOff x="0" y="0"/>
          <a:chExt cx="0" cy="0"/>
        </a:xfrm>
      </p:grpSpPr>
      <p:pic>
        <p:nvPicPr>
          <p:cNvPr id="78" name="Google Shape;78;p14"/>
          <p:cNvPicPr preferRelativeResize="0"/>
          <p:nvPr/>
        </p:nvPicPr>
        <p:blipFill rotWithShape="1">
          <a:blip r:embed="rId2">
            <a:alphaModFix amt="65000"/>
          </a:blip>
          <a:srcRect b="15626"/>
          <a:stretch/>
        </p:blipFill>
        <p:spPr>
          <a:xfrm>
            <a:off x="0" y="0"/>
            <a:ext cx="9143999" cy="5143500"/>
          </a:xfrm>
          <a:prstGeom prst="rect">
            <a:avLst/>
          </a:prstGeom>
          <a:noFill/>
          <a:ln>
            <a:noFill/>
          </a:ln>
        </p:spPr>
      </p:pic>
      <p:sp>
        <p:nvSpPr>
          <p:cNvPr id="79" name="Google Shape;79;p14"/>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a:spLocks noGrp="1"/>
          </p:cNvSpPr>
          <p:nvPr>
            <p:ph type="ctrTitle"/>
          </p:nvPr>
        </p:nvSpPr>
        <p:spPr>
          <a:xfrm>
            <a:off x="2744025" y="656325"/>
            <a:ext cx="5686800" cy="9159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55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81" name="Google Shape;81;p14"/>
          <p:cNvSpPr txBox="1">
            <a:spLocks noGrp="1"/>
          </p:cNvSpPr>
          <p:nvPr>
            <p:ph type="subTitle" idx="1"/>
          </p:nvPr>
        </p:nvSpPr>
        <p:spPr>
          <a:xfrm>
            <a:off x="2744025" y="1698700"/>
            <a:ext cx="5686800" cy="42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 name="Google Shape;82;p14"/>
          <p:cNvSpPr txBox="1">
            <a:spLocks noGrp="1"/>
          </p:cNvSpPr>
          <p:nvPr>
            <p:ph type="title" idx="2" hasCustomPrompt="1"/>
          </p:nvPr>
        </p:nvSpPr>
        <p:spPr>
          <a:xfrm>
            <a:off x="713225" y="997425"/>
            <a:ext cx="1362600" cy="8421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3" name="Google Shape;83;p14"/>
          <p:cNvSpPr>
            <a:spLocks noGrp="1"/>
          </p:cNvSpPr>
          <p:nvPr>
            <p:ph type="pic" idx="3"/>
          </p:nvPr>
        </p:nvSpPr>
        <p:spPr>
          <a:xfrm>
            <a:off x="275700" y="2571750"/>
            <a:ext cx="6567000" cy="2296200"/>
          </a:xfrm>
          <a:prstGeom prst="rect">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65000"/>
          </a:blip>
          <a:srcRect b="15626"/>
          <a:stretch/>
        </p:blipFill>
        <p:spPr>
          <a:xfrm flipH="1">
            <a:off x="0" y="0"/>
            <a:ext cx="9143999" cy="5143500"/>
          </a:xfrm>
          <a:prstGeom prst="rect">
            <a:avLst/>
          </a:prstGeom>
          <a:noFill/>
          <a:ln>
            <a:noFill/>
          </a:ln>
        </p:spPr>
      </p:pic>
      <p:sp>
        <p:nvSpPr>
          <p:cNvPr id="86" name="Google Shape;86;p15"/>
          <p:cNvSpPr/>
          <p:nvPr/>
        </p:nvSpPr>
        <p:spPr>
          <a:xfrm>
            <a:off x="275700" y="275700"/>
            <a:ext cx="8592600" cy="4592100"/>
          </a:xfrm>
          <a:prstGeom prst="rect">
            <a:avLst/>
          </a:prstGeom>
          <a:noFill/>
          <a:ln w="1905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ctrTitle"/>
          </p:nvPr>
        </p:nvSpPr>
        <p:spPr>
          <a:xfrm>
            <a:off x="2263875" y="2229700"/>
            <a:ext cx="6166800" cy="9159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5500" b="1">
                <a:latin typeface="Manrope"/>
                <a:ea typeface="Manrope"/>
                <a:cs typeface="Manrope"/>
                <a:sym typeface="Manrope"/>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88" name="Google Shape;88;p15"/>
          <p:cNvSpPr txBox="1">
            <a:spLocks noGrp="1"/>
          </p:cNvSpPr>
          <p:nvPr>
            <p:ph type="subTitle" idx="1"/>
          </p:nvPr>
        </p:nvSpPr>
        <p:spPr>
          <a:xfrm>
            <a:off x="2263875" y="3272075"/>
            <a:ext cx="2319000" cy="68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9" name="Google Shape;89;p15"/>
          <p:cNvSpPr txBox="1">
            <a:spLocks noGrp="1"/>
          </p:cNvSpPr>
          <p:nvPr>
            <p:ph type="title" idx="2" hasCustomPrompt="1"/>
          </p:nvPr>
        </p:nvSpPr>
        <p:spPr>
          <a:xfrm>
            <a:off x="2263875" y="1188337"/>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1pPr>
            <a:lvl2pPr lvl="1"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2pPr>
            <a:lvl3pPr lvl="2"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3pPr>
            <a:lvl4pPr lvl="3"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4pPr>
            <a:lvl5pPr lvl="4"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5pPr>
            <a:lvl6pPr lvl="5"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6pPr>
            <a:lvl7pPr lvl="6"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7pPr>
            <a:lvl8pPr lvl="7"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8pPr>
            <a:lvl9pPr lvl="8" rtl="0">
              <a:spcBef>
                <a:spcPts val="0"/>
              </a:spcBef>
              <a:spcAft>
                <a:spcPts val="0"/>
              </a:spcAft>
              <a:buClr>
                <a:schemeClr val="lt1"/>
              </a:buClr>
              <a:buSzPts val="3500"/>
              <a:buFont typeface="Manrope"/>
              <a:buNone/>
              <a:defRPr sz="3500" b="1">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1pPr>
            <a:lvl2pPr marL="914400" lvl="1"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2pPr>
            <a:lvl3pPr marL="1371600" lvl="2"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3pPr>
            <a:lvl4pPr marL="1828800" lvl="3"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4pPr>
            <a:lvl5pPr marL="2286000" lvl="4"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5pPr>
            <a:lvl6pPr marL="2743200" lvl="5"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6pPr>
            <a:lvl7pPr marL="3200400" lvl="6"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7pPr>
            <a:lvl8pPr marL="3657600" lvl="7"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8pPr>
            <a:lvl9pPr marL="4114800" lvl="8" indent="-317500">
              <a:lnSpc>
                <a:spcPct val="115000"/>
              </a:lnSpc>
              <a:spcBef>
                <a:spcPts val="0"/>
              </a:spcBef>
              <a:spcAft>
                <a:spcPts val="0"/>
              </a:spcAft>
              <a:buClr>
                <a:schemeClr val="lt1"/>
              </a:buClr>
              <a:buSzPts val="1400"/>
              <a:buFont typeface="Inter Tight"/>
              <a:buChar char="■"/>
              <a:defRPr>
                <a:solidFill>
                  <a:schemeClr val="lt1"/>
                </a:solidFill>
                <a:latin typeface="Inter Tight"/>
                <a:ea typeface="Inter Tight"/>
                <a:cs typeface="Inter Tight"/>
                <a:sym typeface="Inter T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59" r:id="rId7"/>
    <p:sldLayoutId id="2147483660" r:id="rId8"/>
    <p:sldLayoutId id="2147483661" r:id="rId9"/>
    <p:sldLayoutId id="2147483662" r:id="rId10"/>
    <p:sldLayoutId id="2147483667" r:id="rId11"/>
    <p:sldLayoutId id="2147483668" r:id="rId12"/>
    <p:sldLayoutId id="2147483669" r:id="rId13"/>
    <p:sldLayoutId id="2147483671"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ctrTitle"/>
          </p:nvPr>
        </p:nvSpPr>
        <p:spPr>
          <a:xfrm>
            <a:off x="626316" y="1117365"/>
            <a:ext cx="6727871" cy="1060173"/>
          </a:xfrm>
          <a:prstGeom prst="rect">
            <a:avLst/>
          </a:prstGeom>
        </p:spPr>
        <p:txBody>
          <a:bodyPr spcFirstLastPara="1" wrap="square" lIns="91425" tIns="91425" rIns="91425" bIns="91425" anchor="b" anchorCtr="0">
            <a:noAutofit/>
          </a:bodyPr>
          <a:lstStyle/>
          <a:p>
            <a:pPr lvl="0"/>
            <a:r>
              <a:rPr lang="en-US" sz="6600" dirty="0"/>
              <a:t>XLM-</a:t>
            </a:r>
            <a:r>
              <a:rPr lang="en-US" sz="6600" dirty="0" err="1"/>
              <a:t>RoBERTa</a:t>
            </a:r>
            <a:endParaRPr sz="6600" dirty="0"/>
          </a:p>
        </p:txBody>
      </p:sp>
      <p:sp>
        <p:nvSpPr>
          <p:cNvPr id="218" name="Google Shape;218;p35"/>
          <p:cNvSpPr txBox="1">
            <a:spLocks noGrp="1"/>
          </p:cNvSpPr>
          <p:nvPr>
            <p:ph type="subTitle" idx="1"/>
          </p:nvPr>
        </p:nvSpPr>
        <p:spPr>
          <a:xfrm>
            <a:off x="641328" y="2474966"/>
            <a:ext cx="5243627" cy="6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Deep Learning </a:t>
            </a:r>
            <a:endParaRPr sz="3200" dirty="0"/>
          </a:p>
        </p:txBody>
      </p:sp>
      <p:sp>
        <p:nvSpPr>
          <p:cNvPr id="219" name="Google Shape;219;p35"/>
          <p:cNvSpPr/>
          <p:nvPr/>
        </p:nvSpPr>
        <p:spPr>
          <a:xfrm>
            <a:off x="8086200" y="751050"/>
            <a:ext cx="340200" cy="340200"/>
          </a:xfrm>
          <a:prstGeom prst="star4">
            <a:avLst>
              <a:gd name="adj" fmla="val 1707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35"/>
          <p:cNvGrpSpPr/>
          <p:nvPr/>
        </p:nvGrpSpPr>
        <p:grpSpPr>
          <a:xfrm>
            <a:off x="7953220" y="1969835"/>
            <a:ext cx="614800" cy="600066"/>
            <a:chOff x="7828465" y="2769949"/>
            <a:chExt cx="878787" cy="857727"/>
          </a:xfrm>
        </p:grpSpPr>
        <p:grpSp>
          <p:nvGrpSpPr>
            <p:cNvPr id="221" name="Google Shape;221;p35"/>
            <p:cNvGrpSpPr/>
            <p:nvPr/>
          </p:nvGrpSpPr>
          <p:grpSpPr>
            <a:xfrm>
              <a:off x="7926175" y="2877425"/>
              <a:ext cx="683100" cy="643800"/>
              <a:chOff x="7926175" y="2877425"/>
              <a:chExt cx="683100" cy="643800"/>
            </a:xfrm>
          </p:grpSpPr>
          <p:cxnSp>
            <p:nvCxnSpPr>
              <p:cNvPr id="222" name="Google Shape;222;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23" name="Google Shape;223;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24" name="Google Shape;224;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25" name="Google Shape;225;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226" name="Google Shape;226;p35"/>
            <p:cNvGrpSpPr/>
            <p:nvPr/>
          </p:nvGrpSpPr>
          <p:grpSpPr>
            <a:xfrm rot="1363882">
              <a:off x="7926319" y="2876921"/>
              <a:ext cx="683080" cy="643781"/>
              <a:chOff x="7926175" y="2877425"/>
              <a:chExt cx="683100" cy="643800"/>
            </a:xfrm>
          </p:grpSpPr>
          <p:cxnSp>
            <p:nvCxnSpPr>
              <p:cNvPr id="227" name="Google Shape;227;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28" name="Google Shape;228;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29" name="Google Shape;229;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30" name="Google Shape;230;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231" name="Google Shape;231;p35"/>
          <p:cNvGrpSpPr/>
          <p:nvPr/>
        </p:nvGrpSpPr>
        <p:grpSpPr>
          <a:xfrm>
            <a:off x="7953220" y="2917292"/>
            <a:ext cx="614800" cy="600066"/>
            <a:chOff x="7828465" y="2769949"/>
            <a:chExt cx="878787" cy="857727"/>
          </a:xfrm>
        </p:grpSpPr>
        <p:grpSp>
          <p:nvGrpSpPr>
            <p:cNvPr id="232" name="Google Shape;232;p35"/>
            <p:cNvGrpSpPr/>
            <p:nvPr/>
          </p:nvGrpSpPr>
          <p:grpSpPr>
            <a:xfrm>
              <a:off x="7926175" y="2877425"/>
              <a:ext cx="683100" cy="643800"/>
              <a:chOff x="7926175" y="2877425"/>
              <a:chExt cx="683100" cy="643800"/>
            </a:xfrm>
          </p:grpSpPr>
          <p:cxnSp>
            <p:nvCxnSpPr>
              <p:cNvPr id="233" name="Google Shape;233;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34" name="Google Shape;234;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35" name="Google Shape;235;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36" name="Google Shape;236;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35"/>
            <p:cNvGrpSpPr/>
            <p:nvPr/>
          </p:nvGrpSpPr>
          <p:grpSpPr>
            <a:xfrm rot="1363882">
              <a:off x="7926319" y="2876921"/>
              <a:ext cx="683080" cy="643781"/>
              <a:chOff x="7926175" y="2877425"/>
              <a:chExt cx="683100" cy="643800"/>
            </a:xfrm>
          </p:grpSpPr>
          <p:cxnSp>
            <p:nvCxnSpPr>
              <p:cNvPr id="238" name="Google Shape;238;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39" name="Google Shape;239;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40" name="Google Shape;240;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41" name="Google Shape;241;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242" name="Google Shape;242;p35"/>
          <p:cNvGrpSpPr/>
          <p:nvPr/>
        </p:nvGrpSpPr>
        <p:grpSpPr>
          <a:xfrm>
            <a:off x="7953220" y="3864752"/>
            <a:ext cx="614800" cy="600066"/>
            <a:chOff x="7828465" y="2769949"/>
            <a:chExt cx="878787" cy="857727"/>
          </a:xfrm>
        </p:grpSpPr>
        <p:grpSp>
          <p:nvGrpSpPr>
            <p:cNvPr id="243" name="Google Shape;243;p35"/>
            <p:cNvGrpSpPr/>
            <p:nvPr/>
          </p:nvGrpSpPr>
          <p:grpSpPr>
            <a:xfrm>
              <a:off x="7926175" y="2877425"/>
              <a:ext cx="683100" cy="643800"/>
              <a:chOff x="7926175" y="2877425"/>
              <a:chExt cx="683100" cy="643800"/>
            </a:xfrm>
          </p:grpSpPr>
          <p:cxnSp>
            <p:nvCxnSpPr>
              <p:cNvPr id="244" name="Google Shape;244;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45" name="Google Shape;245;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46" name="Google Shape;246;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47" name="Google Shape;247;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248" name="Google Shape;248;p35"/>
            <p:cNvGrpSpPr/>
            <p:nvPr/>
          </p:nvGrpSpPr>
          <p:grpSpPr>
            <a:xfrm rot="1363882">
              <a:off x="7926319" y="2876921"/>
              <a:ext cx="683080" cy="643781"/>
              <a:chOff x="7926175" y="2877425"/>
              <a:chExt cx="683100" cy="643800"/>
            </a:xfrm>
          </p:grpSpPr>
          <p:cxnSp>
            <p:nvCxnSpPr>
              <p:cNvPr id="249" name="Google Shape;249;p35"/>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250" name="Google Shape;250;p35"/>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251" name="Google Shape;251;p35"/>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252" name="Google Shape;252;p35"/>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253" name="Google Shape;253;p35"/>
          <p:cNvGrpSpPr/>
          <p:nvPr/>
        </p:nvGrpSpPr>
        <p:grpSpPr>
          <a:xfrm>
            <a:off x="7651500" y="275700"/>
            <a:ext cx="1216800" cy="4592100"/>
            <a:chOff x="7651500" y="275700"/>
            <a:chExt cx="1216800" cy="4592100"/>
          </a:xfrm>
        </p:grpSpPr>
        <p:cxnSp>
          <p:nvCxnSpPr>
            <p:cNvPr id="254" name="Google Shape;254;p35"/>
            <p:cNvCxnSpPr/>
            <p:nvPr/>
          </p:nvCxnSpPr>
          <p:spPr>
            <a:xfrm>
              <a:off x="7651500" y="275700"/>
              <a:ext cx="0" cy="4592100"/>
            </a:xfrm>
            <a:prstGeom prst="straightConnector1">
              <a:avLst/>
            </a:prstGeom>
            <a:noFill/>
            <a:ln w="19050" cap="flat" cmpd="sng">
              <a:solidFill>
                <a:schemeClr val="dk2"/>
              </a:solidFill>
              <a:prstDash val="solid"/>
              <a:round/>
              <a:headEnd type="none" w="med" len="med"/>
              <a:tailEnd type="none" w="med" len="med"/>
            </a:ln>
          </p:spPr>
        </p:cxnSp>
        <p:cxnSp>
          <p:nvCxnSpPr>
            <p:cNvPr id="255" name="Google Shape;255;p35"/>
            <p:cNvCxnSpPr/>
            <p:nvPr/>
          </p:nvCxnSpPr>
          <p:spPr>
            <a:xfrm rot="10800000">
              <a:off x="7658700" y="1566725"/>
              <a:ext cx="1209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500" fill="hold"/>
                                        <p:tgtEl>
                                          <p:spTgt spid="217"/>
                                        </p:tgtEl>
                                        <p:attrNameLst>
                                          <p:attrName>ppt_x</p:attrName>
                                        </p:attrNameLst>
                                      </p:cBhvr>
                                      <p:tavLst>
                                        <p:tav tm="0">
                                          <p:val>
                                            <p:strVal val="#ppt_x"/>
                                          </p:val>
                                        </p:tav>
                                        <p:tav tm="100000">
                                          <p:val>
                                            <p:strVal val="#ppt_x"/>
                                          </p:val>
                                        </p:tav>
                                      </p:tavLst>
                                    </p:anim>
                                    <p:anim calcmode="lin" valueType="num">
                                      <p:cBhvr additive="base">
                                        <p:cTn id="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8">
                                            <p:txEl>
                                              <p:pRg st="0" end="0"/>
                                            </p:txEl>
                                          </p:spTgt>
                                        </p:tgtEl>
                                        <p:attrNameLst>
                                          <p:attrName>style.visibility</p:attrName>
                                        </p:attrNameLst>
                                      </p:cBhvr>
                                      <p:to>
                                        <p:strVal val="visible"/>
                                      </p:to>
                                    </p:set>
                                    <p:animEffect transition="in" filter="fade">
                                      <p:cBhvr>
                                        <p:cTn id="13" dur="500"/>
                                        <p:tgtEl>
                                          <p:spTgt spid="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P spid="21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573662" y="1040296"/>
            <a:ext cx="4860900" cy="1066800"/>
          </a:xfrm>
        </p:spPr>
        <p:txBody>
          <a:bodyPr/>
          <a:lstStyle/>
          <a:p>
            <a:r>
              <a:rPr lang="en-US" dirty="0"/>
              <a:t>1. Cross-lingual: XLM-</a:t>
            </a:r>
            <a:r>
              <a:rPr lang="en-US" dirty="0" err="1"/>
              <a:t>RoBERTa</a:t>
            </a:r>
            <a:endParaRPr lang="en-US" dirty="0"/>
          </a:p>
          <a:p>
            <a:endParaRPr lang="en-US" dirty="0"/>
          </a:p>
        </p:txBody>
      </p:sp>
      <p:pic>
        <p:nvPicPr>
          <p:cNvPr id="2050" name="Picture 2" descr="Figure 1 from Cross-Lingual Named Entity Recognition Using Parall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92" y="1769165"/>
            <a:ext cx="5467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6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5" y="2032065"/>
            <a:ext cx="4860900" cy="2297048"/>
          </a:xfrm>
        </p:spPr>
        <p:style>
          <a:lnRef idx="3">
            <a:schemeClr val="lt1"/>
          </a:lnRef>
          <a:fillRef idx="1">
            <a:schemeClr val="dk1"/>
          </a:fillRef>
          <a:effectRef idx="1">
            <a:schemeClr val="dk1"/>
          </a:effectRef>
          <a:fontRef idx="minor">
            <a:schemeClr val="lt1"/>
          </a:fontRef>
        </p:style>
        <p:txBody>
          <a:bodyPr/>
          <a:lstStyle/>
          <a:p>
            <a:r>
              <a:rPr lang="en-US" sz="1800" dirty="0"/>
              <a:t>XLM-</a:t>
            </a:r>
            <a:r>
              <a:rPr lang="en-US" sz="1800" dirty="0" err="1"/>
              <a:t>RoBERTa</a:t>
            </a:r>
            <a:r>
              <a:rPr lang="en-US" sz="1800" dirty="0"/>
              <a:t> is pre-trained using a combination of Masked Language Modeling and Translation Language Modeling objectives, with the goal of learning a general representations of language that can be applied across multiple languages.</a:t>
            </a:r>
          </a:p>
        </p:txBody>
      </p:sp>
      <p:sp>
        <p:nvSpPr>
          <p:cNvPr id="4" name="Subtitle 3"/>
          <p:cNvSpPr>
            <a:spLocks noGrp="1"/>
          </p:cNvSpPr>
          <p:nvPr>
            <p:ph type="subTitle" idx="2"/>
          </p:nvPr>
        </p:nvSpPr>
        <p:spPr>
          <a:xfrm>
            <a:off x="713225" y="1203161"/>
            <a:ext cx="4860900" cy="484800"/>
          </a:xfrm>
        </p:spPr>
        <p:style>
          <a:lnRef idx="2">
            <a:schemeClr val="dk1">
              <a:shade val="50000"/>
            </a:schemeClr>
          </a:lnRef>
          <a:fillRef idx="1">
            <a:schemeClr val="dk1"/>
          </a:fillRef>
          <a:effectRef idx="0">
            <a:schemeClr val="dk1"/>
          </a:effectRef>
          <a:fontRef idx="minor">
            <a:schemeClr val="lt1"/>
          </a:fontRef>
        </p:style>
        <p:txBody>
          <a:bodyPr/>
          <a:lstStyle/>
          <a:p>
            <a:r>
              <a:rPr lang="en-US" dirty="0"/>
              <a:t>2. Pre-training objectives:</a:t>
            </a:r>
          </a:p>
        </p:txBody>
      </p:sp>
    </p:spTree>
    <p:extLst>
      <p:ext uri="{BB962C8B-B14F-4D97-AF65-F5344CB8AC3E}">
        <p14:creationId xmlns:p14="http://schemas.microsoft.com/office/powerpoint/2010/main" val="62558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713225" y="1203161"/>
            <a:ext cx="4860900" cy="484800"/>
          </a:xfrm>
        </p:spPr>
        <p:style>
          <a:lnRef idx="3">
            <a:schemeClr val="lt1"/>
          </a:lnRef>
          <a:fillRef idx="1">
            <a:schemeClr val="dk1"/>
          </a:fillRef>
          <a:effectRef idx="1">
            <a:schemeClr val="dk1"/>
          </a:effectRef>
          <a:fontRef idx="minor">
            <a:schemeClr val="lt1"/>
          </a:fontRef>
        </p:style>
        <p:txBody>
          <a:bodyPr/>
          <a:lstStyle/>
          <a:p>
            <a:r>
              <a:rPr lang="en-US" dirty="0"/>
              <a:t>2.1 Masked Language Modeling</a:t>
            </a:r>
          </a:p>
        </p:txBody>
      </p:sp>
      <p:pic>
        <p:nvPicPr>
          <p:cNvPr id="7" name="Picture 6">
            <a:extLst>
              <a:ext uri="{FF2B5EF4-FFF2-40B4-BE49-F238E27FC236}">
                <a16:creationId xmlns:a16="http://schemas.microsoft.com/office/drawing/2014/main" id="{809D40C8-E5EB-1A15-616B-4F8693743394}"/>
              </a:ext>
            </a:extLst>
          </p:cNvPr>
          <p:cNvPicPr>
            <a:picLocks noChangeAspect="1"/>
          </p:cNvPicPr>
          <p:nvPr/>
        </p:nvPicPr>
        <p:blipFill>
          <a:blip r:embed="rId2"/>
          <a:stretch>
            <a:fillRect/>
          </a:stretch>
        </p:blipFill>
        <p:spPr>
          <a:xfrm>
            <a:off x="713225" y="2159903"/>
            <a:ext cx="7650956" cy="2111802"/>
          </a:xfrm>
          <a:prstGeom prst="rect">
            <a:avLst/>
          </a:prstGeom>
        </p:spPr>
      </p:pic>
    </p:spTree>
    <p:extLst>
      <p:ext uri="{BB962C8B-B14F-4D97-AF65-F5344CB8AC3E}">
        <p14:creationId xmlns:p14="http://schemas.microsoft.com/office/powerpoint/2010/main" val="361506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29AE-DC27-2313-C001-AB9AEA98AA96}"/>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99129DEF-0310-395F-85FB-6E3F39FDCCC8}"/>
              </a:ext>
            </a:extLst>
          </p:cNvPr>
          <p:cNvSpPr>
            <a:spLocks noGrp="1"/>
          </p:cNvSpPr>
          <p:nvPr>
            <p:ph type="subTitle" idx="3"/>
          </p:nvPr>
        </p:nvSpPr>
        <p:spPr/>
        <p:txBody>
          <a:bodyPr/>
          <a:lstStyle/>
          <a:p>
            <a:endParaRPr lang="en-US"/>
          </a:p>
        </p:txBody>
      </p:sp>
      <p:sp>
        <p:nvSpPr>
          <p:cNvPr id="6" name="Subtitle 5">
            <a:extLst>
              <a:ext uri="{FF2B5EF4-FFF2-40B4-BE49-F238E27FC236}">
                <a16:creationId xmlns:a16="http://schemas.microsoft.com/office/drawing/2014/main" id="{577D01BA-8F0C-ED77-4756-3652046E181F}"/>
              </a:ext>
            </a:extLst>
          </p:cNvPr>
          <p:cNvSpPr>
            <a:spLocks noGrp="1"/>
          </p:cNvSpPr>
          <p:nvPr>
            <p:ph type="subTitle" idx="4"/>
          </p:nvPr>
        </p:nvSpPr>
        <p:spPr/>
        <p:txBody>
          <a:bodyPr/>
          <a:lstStyle/>
          <a:p>
            <a:endParaRPr lang="en-US"/>
          </a:p>
        </p:txBody>
      </p:sp>
      <p:sp>
        <p:nvSpPr>
          <p:cNvPr id="7" name="Title 1">
            <a:extLst>
              <a:ext uri="{FF2B5EF4-FFF2-40B4-BE49-F238E27FC236}">
                <a16:creationId xmlns:a16="http://schemas.microsoft.com/office/drawing/2014/main" id="{326226A2-AEC7-6BA4-B07E-EEF585A3A036}"/>
              </a:ext>
            </a:extLst>
          </p:cNvPr>
          <p:cNvSpPr txBox="1">
            <a:spLocks/>
          </p:cNvSpPr>
          <p:nvPr/>
        </p:nvSpPr>
        <p:spPr>
          <a:xfrm>
            <a:off x="713225" y="539500"/>
            <a:ext cx="7717500" cy="63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Manrope"/>
              <a:buNone/>
              <a:defRPr sz="3000" b="1"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2pPr>
            <a:lvl3pPr marR="0" lvl="2"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3pPr>
            <a:lvl4pPr marR="0" lvl="3"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4pPr>
            <a:lvl5pPr marR="0" lvl="4"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5pPr>
            <a:lvl6pPr marR="0" lvl="5"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6pPr>
            <a:lvl7pPr marR="0" lvl="6"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7pPr>
            <a:lvl8pPr marR="0" lvl="7"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8pPr>
            <a:lvl9pPr marR="0" lvl="8" algn="ctr" rtl="0">
              <a:lnSpc>
                <a:spcPct val="100000"/>
              </a:lnSpc>
              <a:spcBef>
                <a:spcPts val="0"/>
              </a:spcBef>
              <a:spcAft>
                <a:spcPts val="0"/>
              </a:spcAft>
              <a:buClr>
                <a:srgbClr val="191919"/>
              </a:buClr>
              <a:buSzPts val="5200"/>
              <a:buFont typeface="Manrope"/>
              <a:buNone/>
              <a:defRPr sz="5200" b="1" i="0" u="none" strike="noStrike" cap="none">
                <a:solidFill>
                  <a:srgbClr val="191919"/>
                </a:solidFill>
                <a:latin typeface="Manrope"/>
                <a:ea typeface="Manrope"/>
                <a:cs typeface="Manrope"/>
                <a:sym typeface="Manrope"/>
              </a:defRPr>
            </a:lvl9pPr>
          </a:lstStyle>
          <a:p>
            <a:pPr algn="ctr"/>
            <a:r>
              <a:rPr lang="en-US" dirty="0"/>
              <a:t>Overview</a:t>
            </a:r>
          </a:p>
        </p:txBody>
      </p:sp>
      <p:sp>
        <p:nvSpPr>
          <p:cNvPr id="8" name="Subtitle 3">
            <a:extLst>
              <a:ext uri="{FF2B5EF4-FFF2-40B4-BE49-F238E27FC236}">
                <a16:creationId xmlns:a16="http://schemas.microsoft.com/office/drawing/2014/main" id="{D04CCC04-4E30-4E34-B75E-E9AEB9C55884}"/>
              </a:ext>
            </a:extLst>
          </p:cNvPr>
          <p:cNvSpPr txBox="1">
            <a:spLocks/>
          </p:cNvSpPr>
          <p:nvPr/>
        </p:nvSpPr>
        <p:spPr>
          <a:xfrm>
            <a:off x="713225" y="1203161"/>
            <a:ext cx="4860900" cy="484800"/>
          </a:xfrm>
          <a:prstGeom prst="rect">
            <a:avLst/>
          </a:prstGeom>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2400"/>
              <a:buFont typeface="Bebas Neue"/>
              <a:buNone/>
              <a:defRPr sz="2200" b="1" i="0" u="none" strike="noStrike" cap="none">
                <a:solidFill>
                  <a:schemeClr val="lt1"/>
                </a:solidFill>
                <a:latin typeface="Manrope"/>
                <a:ea typeface="Manrope"/>
                <a:cs typeface="Manrope"/>
                <a:sym typeface="Manrope"/>
              </a:defRPr>
            </a:lvl1pPr>
            <a:lvl2pPr marL="914400" marR="0" lvl="1"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r>
              <a:rPr lang="en-US" dirty="0"/>
              <a:t>2.2 Translation Language Modeling:</a:t>
            </a:r>
          </a:p>
        </p:txBody>
      </p:sp>
      <p:pic>
        <p:nvPicPr>
          <p:cNvPr id="11" name="Picture 10">
            <a:extLst>
              <a:ext uri="{FF2B5EF4-FFF2-40B4-BE49-F238E27FC236}">
                <a16:creationId xmlns:a16="http://schemas.microsoft.com/office/drawing/2014/main" id="{EB2D3124-0943-9E35-F284-19C2B49A01F9}"/>
              </a:ext>
            </a:extLst>
          </p:cNvPr>
          <p:cNvPicPr>
            <a:picLocks noChangeAspect="1"/>
          </p:cNvPicPr>
          <p:nvPr/>
        </p:nvPicPr>
        <p:blipFill>
          <a:blip r:embed="rId2"/>
          <a:stretch>
            <a:fillRect/>
          </a:stretch>
        </p:blipFill>
        <p:spPr>
          <a:xfrm>
            <a:off x="558226" y="2369012"/>
            <a:ext cx="7872499" cy="2067255"/>
          </a:xfrm>
          <a:prstGeom prst="rect">
            <a:avLst/>
          </a:prstGeom>
        </p:spPr>
      </p:pic>
    </p:spTree>
    <p:extLst>
      <p:ext uri="{BB962C8B-B14F-4D97-AF65-F5344CB8AC3E}">
        <p14:creationId xmlns:p14="http://schemas.microsoft.com/office/powerpoint/2010/main" val="41992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4" y="2032065"/>
            <a:ext cx="6952019" cy="2468498"/>
          </a:xfrm>
        </p:spPr>
        <p:style>
          <a:lnRef idx="3">
            <a:schemeClr val="lt1"/>
          </a:lnRef>
          <a:fillRef idx="1">
            <a:schemeClr val="dk1"/>
          </a:fillRef>
          <a:effectRef idx="1">
            <a:schemeClr val="dk1"/>
          </a:effectRef>
          <a:fontRef idx="minor">
            <a:schemeClr val="lt1"/>
          </a:fontRef>
        </p:style>
        <p:txBody>
          <a:bodyPr/>
          <a:lstStyle/>
          <a:p>
            <a:r>
              <a:rPr lang="en-US" sz="1800" dirty="0"/>
              <a:t>XLM-</a:t>
            </a:r>
            <a:r>
              <a:rPr lang="en-US" sz="1800" dirty="0" err="1"/>
              <a:t>RoBERTa</a:t>
            </a:r>
            <a:r>
              <a:rPr lang="en-US" sz="1800" dirty="0"/>
              <a:t> is based on the </a:t>
            </a:r>
            <a:r>
              <a:rPr lang="en-US" sz="1800" dirty="0" err="1"/>
              <a:t>RoBERTa</a:t>
            </a:r>
            <a:r>
              <a:rPr lang="en-US" sz="1800" dirty="0"/>
              <a:t> architecture, which is a variant of the BERT model. </a:t>
            </a:r>
            <a:r>
              <a:rPr lang="en-US" sz="1800" dirty="0" err="1"/>
              <a:t>RoBERTa</a:t>
            </a:r>
            <a:r>
              <a:rPr lang="en-US" sz="1800" dirty="0"/>
              <a:t> stands for "Robustly Optimized BERT" and includes several modifications and optimizations to improve the performance of the original BERT model. It uses a large-scale transformer-based architecture with multiple layers of self-attention and feed-forward neural networks to model the contextual relationships between words in a sentence.</a:t>
            </a:r>
          </a:p>
          <a:p>
            <a:br>
              <a:rPr lang="en-US" dirty="0"/>
            </a:br>
            <a:endParaRPr lang="en-US" dirty="0"/>
          </a:p>
        </p:txBody>
      </p:sp>
      <p:sp>
        <p:nvSpPr>
          <p:cNvPr id="4" name="Subtitle 3"/>
          <p:cNvSpPr>
            <a:spLocks noGrp="1"/>
          </p:cNvSpPr>
          <p:nvPr>
            <p:ph type="subTitle" idx="2"/>
          </p:nvPr>
        </p:nvSpPr>
        <p:spPr>
          <a:xfrm>
            <a:off x="713225" y="1295926"/>
            <a:ext cx="5833350" cy="484800"/>
          </a:xfrm>
        </p:spPr>
        <p:style>
          <a:lnRef idx="3">
            <a:schemeClr val="lt1"/>
          </a:lnRef>
          <a:fillRef idx="1">
            <a:schemeClr val="dk1"/>
          </a:fillRef>
          <a:effectRef idx="1">
            <a:schemeClr val="dk1"/>
          </a:effectRef>
          <a:fontRef idx="minor">
            <a:schemeClr val="lt1"/>
          </a:fontRef>
        </p:style>
        <p:txBody>
          <a:bodyPr/>
          <a:lstStyle/>
          <a:p>
            <a:r>
              <a:rPr lang="en-US" dirty="0"/>
              <a:t>3. </a:t>
            </a:r>
            <a:r>
              <a:rPr lang="en-US" dirty="0" err="1"/>
              <a:t>RoBERTa</a:t>
            </a:r>
            <a:r>
              <a:rPr lang="en-US" dirty="0"/>
              <a:t> Architecture: XLM-</a:t>
            </a:r>
            <a:r>
              <a:rPr lang="en-US" dirty="0" err="1"/>
              <a:t>RoBERTa</a:t>
            </a:r>
            <a:endParaRPr lang="en-US" dirty="0"/>
          </a:p>
        </p:txBody>
      </p:sp>
    </p:spTree>
    <p:extLst>
      <p:ext uri="{BB962C8B-B14F-4D97-AF65-F5344CB8AC3E}">
        <p14:creationId xmlns:p14="http://schemas.microsoft.com/office/powerpoint/2010/main" val="370224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713224" y="1203161"/>
            <a:ext cx="5833350" cy="484800"/>
          </a:xfrm>
        </p:spPr>
        <p:style>
          <a:lnRef idx="2">
            <a:schemeClr val="dk1">
              <a:shade val="50000"/>
            </a:schemeClr>
          </a:lnRef>
          <a:fillRef idx="1">
            <a:schemeClr val="dk1"/>
          </a:fillRef>
          <a:effectRef idx="0">
            <a:schemeClr val="dk1"/>
          </a:effectRef>
          <a:fontRef idx="minor">
            <a:schemeClr val="lt1"/>
          </a:fontRef>
        </p:style>
        <p:txBody>
          <a:bodyPr/>
          <a:lstStyle/>
          <a:p>
            <a:r>
              <a:rPr lang="en-US" dirty="0"/>
              <a:t>3. </a:t>
            </a:r>
            <a:r>
              <a:rPr lang="en-US" dirty="0" err="1"/>
              <a:t>RoBERTa</a:t>
            </a:r>
            <a:r>
              <a:rPr lang="en-US" dirty="0"/>
              <a:t> Architecture: XLM-</a:t>
            </a:r>
            <a:r>
              <a:rPr lang="en-US" dirty="0" err="1"/>
              <a:t>RoBERTa</a:t>
            </a:r>
            <a:endParaRPr lang="en-US" dirty="0"/>
          </a:p>
        </p:txBody>
      </p:sp>
      <p:pic>
        <p:nvPicPr>
          <p:cNvPr id="4100" name="Picture 4" descr="Basic Architecture of XLM-RoBERTa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50" y="1712322"/>
            <a:ext cx="80962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8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713224" y="1203161"/>
            <a:ext cx="5833350" cy="484800"/>
          </a:xfrm>
        </p:spPr>
        <p:style>
          <a:lnRef idx="2">
            <a:schemeClr val="dk1">
              <a:shade val="50000"/>
            </a:schemeClr>
          </a:lnRef>
          <a:fillRef idx="1">
            <a:schemeClr val="dk1"/>
          </a:fillRef>
          <a:effectRef idx="0">
            <a:schemeClr val="dk1"/>
          </a:effectRef>
          <a:fontRef idx="minor">
            <a:schemeClr val="lt1"/>
          </a:fontRef>
        </p:style>
        <p:txBody>
          <a:bodyPr/>
          <a:lstStyle/>
          <a:p>
            <a:r>
              <a:rPr lang="en-US" dirty="0"/>
              <a:t>3. </a:t>
            </a:r>
            <a:r>
              <a:rPr lang="en-US" dirty="0" err="1"/>
              <a:t>RoBERTa</a:t>
            </a:r>
            <a:r>
              <a:rPr lang="en-US" dirty="0"/>
              <a:t> Architecture: XLM-</a:t>
            </a:r>
            <a:r>
              <a:rPr lang="en-US" dirty="0" err="1"/>
              <a:t>RoBERTa</a:t>
            </a:r>
            <a:endParaRPr lang="en-US" dirty="0"/>
          </a:p>
        </p:txBody>
      </p:sp>
      <p:pic>
        <p:nvPicPr>
          <p:cNvPr id="5122" name="Picture 2" descr="Architecture of the XLM RoBERTa model in version v2 (XLM-Rv2) for three scenarios S1-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319" y="1571231"/>
            <a:ext cx="5251312" cy="316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0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696521" y="1145026"/>
            <a:ext cx="6164654" cy="484800"/>
          </a:xfrm>
        </p:spPr>
        <p:style>
          <a:lnRef idx="2">
            <a:schemeClr val="dk1">
              <a:shade val="50000"/>
            </a:schemeClr>
          </a:lnRef>
          <a:fillRef idx="1">
            <a:schemeClr val="dk1"/>
          </a:fillRef>
          <a:effectRef idx="0">
            <a:schemeClr val="dk1"/>
          </a:effectRef>
          <a:fontRef idx="minor">
            <a:schemeClr val="lt1"/>
          </a:fontRef>
        </p:style>
        <p:txBody>
          <a:bodyPr/>
          <a:lstStyle/>
          <a:p>
            <a:r>
              <a:rPr lang="en-US" dirty="0"/>
              <a:t>Text classification architecture with XLM-R</a:t>
            </a:r>
          </a:p>
        </p:txBody>
      </p:sp>
      <p:pic>
        <p:nvPicPr>
          <p:cNvPr id="8194" name="Picture 2" descr="Text classification architecture with XLM-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53" y="1687961"/>
            <a:ext cx="4305300" cy="306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14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4" y="1873039"/>
            <a:ext cx="6387664" cy="2327485"/>
          </a:xfrm>
        </p:spPr>
        <p:style>
          <a:lnRef idx="3">
            <a:schemeClr val="lt1"/>
          </a:lnRef>
          <a:fillRef idx="1">
            <a:schemeClr val="dk1"/>
          </a:fillRef>
          <a:effectRef idx="1">
            <a:schemeClr val="dk1"/>
          </a:effectRef>
          <a:fontRef idx="minor">
            <a:schemeClr val="lt1"/>
          </a:fontRef>
        </p:style>
        <p:txBody>
          <a:bodyPr/>
          <a:lstStyle/>
          <a:p>
            <a:r>
              <a:rPr lang="en-US" sz="1800" dirty="0"/>
              <a:t>After pre-training, XLM-</a:t>
            </a:r>
            <a:r>
              <a:rPr lang="en-US" sz="1800" dirty="0" err="1"/>
              <a:t>RoBERTa</a:t>
            </a:r>
            <a:r>
              <a:rPr lang="en-US" sz="1800" dirty="0"/>
              <a:t> can be fine-tuned on specific downstream tasks, such as text classification, named entity recognition, sentiment analysis, etc., using task-specific data. Fine-tuning helps to adapt the model to the specific task and domain, and achieve high performance in task-specific benchmarks.</a:t>
            </a:r>
          </a:p>
          <a:p>
            <a:br>
              <a:rPr lang="en-US" dirty="0"/>
            </a:br>
            <a:br>
              <a:rPr lang="en-US" dirty="0"/>
            </a:br>
            <a:endParaRPr lang="en-US" dirty="0"/>
          </a:p>
        </p:txBody>
      </p:sp>
      <p:sp>
        <p:nvSpPr>
          <p:cNvPr id="4" name="Subtitle 3"/>
          <p:cNvSpPr>
            <a:spLocks noGrp="1"/>
          </p:cNvSpPr>
          <p:nvPr>
            <p:ph type="subTitle" idx="2"/>
          </p:nvPr>
        </p:nvSpPr>
        <p:spPr>
          <a:xfrm>
            <a:off x="713224" y="1203161"/>
            <a:ext cx="2169124" cy="484800"/>
          </a:xfrm>
        </p:spPr>
        <p:style>
          <a:lnRef idx="3">
            <a:schemeClr val="lt1"/>
          </a:lnRef>
          <a:fillRef idx="1">
            <a:schemeClr val="dk1"/>
          </a:fillRef>
          <a:effectRef idx="1">
            <a:schemeClr val="dk1"/>
          </a:effectRef>
          <a:fontRef idx="minor">
            <a:schemeClr val="lt1"/>
          </a:fontRef>
        </p:style>
        <p:txBody>
          <a:bodyPr/>
          <a:lstStyle/>
          <a:p>
            <a:r>
              <a:rPr lang="en-US" dirty="0"/>
              <a:t>4. Fine-tuning</a:t>
            </a:r>
          </a:p>
        </p:txBody>
      </p:sp>
    </p:spTree>
    <p:extLst>
      <p:ext uri="{BB962C8B-B14F-4D97-AF65-F5344CB8AC3E}">
        <p14:creationId xmlns:p14="http://schemas.microsoft.com/office/powerpoint/2010/main" val="426498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713224" y="1203161"/>
            <a:ext cx="2169124" cy="484800"/>
          </a:xfrm>
        </p:spPr>
        <p:style>
          <a:lnRef idx="3">
            <a:schemeClr val="lt1"/>
          </a:lnRef>
          <a:fillRef idx="1">
            <a:schemeClr val="dk1"/>
          </a:fillRef>
          <a:effectRef idx="1">
            <a:schemeClr val="dk1"/>
          </a:effectRef>
          <a:fontRef idx="minor">
            <a:schemeClr val="lt1"/>
          </a:fontRef>
        </p:style>
        <p:txBody>
          <a:bodyPr/>
          <a:lstStyle/>
          <a:p>
            <a:r>
              <a:rPr lang="en-US" dirty="0"/>
              <a:t>4. </a:t>
            </a:r>
            <a:r>
              <a:rPr lang="en-US" b="0" dirty="0"/>
              <a:t>Fine-tuning</a:t>
            </a:r>
            <a:endParaRPr lang="en-US" dirty="0"/>
          </a:p>
        </p:txBody>
      </p:sp>
      <p:pic>
        <p:nvPicPr>
          <p:cNvPr id="6146" name="Picture 2" descr="Fine-tuned XLM-RoBERTa model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878" y="1203161"/>
            <a:ext cx="5751444" cy="332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08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MEMBERS OF GROUP</a:t>
            </a:r>
          </a:p>
        </p:txBody>
      </p:sp>
      <p:sp>
        <p:nvSpPr>
          <p:cNvPr id="3" name="Subtitle 2"/>
          <p:cNvSpPr>
            <a:spLocks noGrp="1"/>
          </p:cNvSpPr>
          <p:nvPr>
            <p:ph type="subTitle" idx="1"/>
          </p:nvPr>
        </p:nvSpPr>
        <p:spPr>
          <a:xfrm>
            <a:off x="1345096" y="2473971"/>
            <a:ext cx="3041372" cy="1098000"/>
          </a:xfrm>
        </p:spPr>
        <p:style>
          <a:lnRef idx="0">
            <a:schemeClr val="dk1"/>
          </a:lnRef>
          <a:fillRef idx="3">
            <a:schemeClr val="dk1"/>
          </a:fillRef>
          <a:effectRef idx="3">
            <a:schemeClr val="dk1"/>
          </a:effectRef>
          <a:fontRef idx="minor">
            <a:schemeClr val="lt1"/>
          </a:fontRef>
        </p:style>
        <p:txBody>
          <a:bodyPr/>
          <a:lstStyle/>
          <a:p>
            <a:pPr algn="ctr"/>
            <a:r>
              <a:rPr lang="en-US" sz="2400" dirty="0"/>
              <a:t>520K0215</a:t>
            </a:r>
          </a:p>
        </p:txBody>
      </p:sp>
      <p:sp>
        <p:nvSpPr>
          <p:cNvPr id="4" name="Subtitle 3"/>
          <p:cNvSpPr>
            <a:spLocks noGrp="1"/>
          </p:cNvSpPr>
          <p:nvPr>
            <p:ph type="subTitle" idx="2"/>
          </p:nvPr>
        </p:nvSpPr>
        <p:spPr>
          <a:xfrm>
            <a:off x="713225" y="1543878"/>
            <a:ext cx="4110566" cy="743919"/>
          </a:xfrm>
        </p:spPr>
        <p:style>
          <a:lnRef idx="0">
            <a:schemeClr val="dk1"/>
          </a:lnRef>
          <a:fillRef idx="3">
            <a:schemeClr val="dk1"/>
          </a:fillRef>
          <a:effectRef idx="3">
            <a:schemeClr val="dk1"/>
          </a:effectRef>
          <a:fontRef idx="minor">
            <a:schemeClr val="lt1"/>
          </a:fontRef>
        </p:style>
        <p:txBody>
          <a:bodyPr/>
          <a:lstStyle/>
          <a:p>
            <a:r>
              <a:rPr lang="en-US" sz="2400" dirty="0" err="1"/>
              <a:t>Nguyễn</a:t>
            </a:r>
            <a:r>
              <a:rPr lang="en-US" sz="2400" dirty="0"/>
              <a:t> </a:t>
            </a:r>
            <a:r>
              <a:rPr lang="en-US" sz="2400" dirty="0" err="1"/>
              <a:t>Công</a:t>
            </a:r>
            <a:r>
              <a:rPr lang="en-US" sz="2400" dirty="0"/>
              <a:t> Minh </a:t>
            </a:r>
            <a:r>
              <a:rPr lang="en-US" sz="2400" dirty="0" err="1"/>
              <a:t>Thành</a:t>
            </a:r>
            <a:endParaRPr lang="en-US" sz="2400" dirty="0"/>
          </a:p>
        </p:txBody>
      </p:sp>
      <p:sp>
        <p:nvSpPr>
          <p:cNvPr id="5" name="Subtitle 4"/>
          <p:cNvSpPr>
            <a:spLocks noGrp="1"/>
          </p:cNvSpPr>
          <p:nvPr>
            <p:ph type="subTitle" idx="3"/>
          </p:nvPr>
        </p:nvSpPr>
        <p:spPr>
          <a:xfrm>
            <a:off x="5095462" y="2473971"/>
            <a:ext cx="2948608" cy="1098000"/>
          </a:xfrm>
        </p:spPr>
        <p:style>
          <a:lnRef idx="0">
            <a:schemeClr val="dk1"/>
          </a:lnRef>
          <a:fillRef idx="3">
            <a:schemeClr val="dk1"/>
          </a:fillRef>
          <a:effectRef idx="3">
            <a:schemeClr val="dk1"/>
          </a:effectRef>
          <a:fontRef idx="minor">
            <a:schemeClr val="lt1"/>
          </a:fontRef>
        </p:style>
        <p:txBody>
          <a:bodyPr/>
          <a:lstStyle/>
          <a:p>
            <a:pPr algn="ctr"/>
            <a:r>
              <a:rPr lang="en-US" sz="2400" dirty="0"/>
              <a:t>520K0339</a:t>
            </a:r>
          </a:p>
        </p:txBody>
      </p:sp>
      <p:sp>
        <p:nvSpPr>
          <p:cNvPr id="6" name="Subtitle 5"/>
          <p:cNvSpPr>
            <a:spLocks noGrp="1"/>
          </p:cNvSpPr>
          <p:nvPr>
            <p:ph type="subTitle" idx="4"/>
          </p:nvPr>
        </p:nvSpPr>
        <p:spPr>
          <a:xfrm>
            <a:off x="5095462" y="1543877"/>
            <a:ext cx="2948608" cy="743920"/>
          </a:xfrm>
        </p:spPr>
        <p:style>
          <a:lnRef idx="0">
            <a:schemeClr val="dk1"/>
          </a:lnRef>
          <a:fillRef idx="3">
            <a:schemeClr val="dk1"/>
          </a:fillRef>
          <a:effectRef idx="3">
            <a:schemeClr val="dk1"/>
          </a:effectRef>
          <a:fontRef idx="minor">
            <a:schemeClr val="lt1"/>
          </a:fontRef>
        </p:style>
        <p:txBody>
          <a:bodyPr/>
          <a:lstStyle/>
          <a:p>
            <a:r>
              <a:rPr lang="en-US" sz="2400" dirty="0" err="1"/>
              <a:t>Trần</a:t>
            </a:r>
            <a:r>
              <a:rPr lang="en-US" sz="2400" dirty="0"/>
              <a:t> </a:t>
            </a:r>
            <a:r>
              <a:rPr lang="en-US" sz="2400" dirty="0" err="1"/>
              <a:t>Trung</a:t>
            </a:r>
            <a:r>
              <a:rPr lang="en-US" sz="2400" dirty="0"/>
              <a:t> </a:t>
            </a:r>
            <a:r>
              <a:rPr lang="en-US" sz="2400" dirty="0" err="1"/>
              <a:t>Dũng</a:t>
            </a:r>
            <a:endParaRPr lang="en-US" sz="2400" dirty="0"/>
          </a:p>
        </p:txBody>
      </p:sp>
    </p:spTree>
    <p:extLst>
      <p:ext uri="{BB962C8B-B14F-4D97-AF65-F5344CB8AC3E}">
        <p14:creationId xmlns:p14="http://schemas.microsoft.com/office/powerpoint/2010/main" val="35904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 calcmode="lin" valueType="num">
                                      <p:cBhvr additive="base">
                                        <p:cTn id="14"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bg/>
                                          </p:spTgt>
                                        </p:tgtEl>
                                        <p:attrNameLst>
                                          <p:attrName>style.visibility</p:attrName>
                                        </p:attrNameLst>
                                      </p:cBhvr>
                                      <p:to>
                                        <p:strVal val="visible"/>
                                      </p:to>
                                    </p:set>
                                    <p:anim calcmode="lin" valueType="num">
                                      <p:cBhvr additive="base">
                                        <p:cTn id="26"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7"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additive="base">
                                        <p:cTn id="3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6">
                                            <p:bg/>
                                          </p:spTgt>
                                        </p:tgtEl>
                                        <p:attrNameLst>
                                          <p:attrName>style.visibility</p:attrName>
                                        </p:attrNameLst>
                                      </p:cBhvr>
                                      <p:to>
                                        <p:strVal val="visible"/>
                                      </p:to>
                                    </p:set>
                                    <p:animEffect transition="in" filter="wipe(down)">
                                      <p:cBhvr>
                                        <p:cTn id="36" dur="500"/>
                                        <p:tgtEl>
                                          <p:spTgt spid="6">
                                            <p:bg/>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down)">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
                                            <p:bg/>
                                          </p:spTgt>
                                        </p:tgtEl>
                                        <p:attrNameLst>
                                          <p:attrName>style.visibility</p:attrName>
                                        </p:attrNameLst>
                                      </p:cBhvr>
                                      <p:to>
                                        <p:strVal val="visible"/>
                                      </p:to>
                                    </p:set>
                                    <p:animEffect transition="in" filter="wipe(down)">
                                      <p:cBhvr>
                                        <p:cTn id="46" dur="500"/>
                                        <p:tgtEl>
                                          <p:spTgt spid="5">
                                            <p:bg/>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wipe(down)">
                                      <p:cBhvr>
                                        <p:cTn id="5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4" grpId="0" build="p" animBg="1"/>
      <p:bldP spid="5" grpId="0" build="p" animBg="1"/>
      <p:bldP spid="6"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4" y="1873039"/>
            <a:ext cx="4860900" cy="2188751"/>
          </a:xfrm>
        </p:spPr>
        <p:style>
          <a:lnRef idx="3">
            <a:schemeClr val="lt1"/>
          </a:lnRef>
          <a:fillRef idx="1">
            <a:schemeClr val="dk1"/>
          </a:fillRef>
          <a:effectRef idx="1">
            <a:schemeClr val="dk1"/>
          </a:effectRef>
          <a:fontRef idx="minor">
            <a:schemeClr val="lt1"/>
          </a:fontRef>
        </p:style>
        <p:txBody>
          <a:bodyPr/>
          <a:lstStyle/>
          <a:p>
            <a:r>
              <a:rPr lang="en-US" dirty="0"/>
              <a:t>XLM-</a:t>
            </a:r>
            <a:r>
              <a:rPr lang="en-US" dirty="0" err="1"/>
              <a:t>RoBERTa</a:t>
            </a:r>
            <a:r>
              <a:rPr lang="en-US" dirty="0"/>
              <a:t> is commonly used in various natural language processing (NLP) tasks that require cross-lingual understanding. It has been shown to achieve state-of-the-art performance in tasks such as cross-lingual text classification, machine translation, named entity recognition, and more. It is particularly useful in scenarios where multilingual text data is available and cross-lingual transfer learning is required.</a:t>
            </a:r>
            <a:br>
              <a:rPr lang="en-US" dirty="0"/>
            </a:br>
            <a:br>
              <a:rPr lang="en-US" dirty="0"/>
            </a:br>
            <a:endParaRPr lang="en-US" dirty="0"/>
          </a:p>
        </p:txBody>
      </p:sp>
      <p:sp>
        <p:nvSpPr>
          <p:cNvPr id="4" name="Subtitle 3"/>
          <p:cNvSpPr>
            <a:spLocks noGrp="1"/>
          </p:cNvSpPr>
          <p:nvPr>
            <p:ph type="subTitle" idx="2"/>
          </p:nvPr>
        </p:nvSpPr>
        <p:spPr>
          <a:xfrm>
            <a:off x="713224" y="1203161"/>
            <a:ext cx="2334776" cy="484800"/>
          </a:xfrm>
        </p:spPr>
        <p:style>
          <a:lnRef idx="3">
            <a:schemeClr val="lt1"/>
          </a:lnRef>
          <a:fillRef idx="1">
            <a:schemeClr val="dk1"/>
          </a:fillRef>
          <a:effectRef idx="1">
            <a:schemeClr val="dk1"/>
          </a:effectRef>
          <a:fontRef idx="minor">
            <a:schemeClr val="lt1"/>
          </a:fontRef>
        </p:style>
        <p:txBody>
          <a:bodyPr/>
          <a:lstStyle/>
          <a:p>
            <a:r>
              <a:rPr lang="en-US" dirty="0"/>
              <a:t>5. Applications</a:t>
            </a:r>
          </a:p>
        </p:txBody>
      </p:sp>
    </p:spTree>
    <p:extLst>
      <p:ext uri="{BB962C8B-B14F-4D97-AF65-F5344CB8AC3E}">
        <p14:creationId xmlns:p14="http://schemas.microsoft.com/office/powerpoint/2010/main" val="1086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4" name="Subtitle 3"/>
          <p:cNvSpPr>
            <a:spLocks noGrp="1"/>
          </p:cNvSpPr>
          <p:nvPr>
            <p:ph type="subTitle" idx="2"/>
          </p:nvPr>
        </p:nvSpPr>
        <p:spPr>
          <a:xfrm>
            <a:off x="713224" y="1203161"/>
            <a:ext cx="2334776" cy="484800"/>
          </a:xfrm>
        </p:spPr>
        <p:style>
          <a:lnRef idx="3">
            <a:schemeClr val="lt1"/>
          </a:lnRef>
          <a:fillRef idx="1">
            <a:schemeClr val="dk1"/>
          </a:fillRef>
          <a:effectRef idx="1">
            <a:schemeClr val="dk1"/>
          </a:effectRef>
          <a:fontRef idx="minor">
            <a:schemeClr val="lt1"/>
          </a:fontRef>
        </p:style>
        <p:txBody>
          <a:bodyPr/>
          <a:lstStyle/>
          <a:p>
            <a:r>
              <a:rPr lang="en-US" dirty="0"/>
              <a:t>5. Applications</a:t>
            </a:r>
          </a:p>
        </p:txBody>
      </p:sp>
      <p:pic>
        <p:nvPicPr>
          <p:cNvPr id="7172" name="Picture 4" descr="Using WhatsApp and Amazon Lex to escalate to voice via Amazon Connec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50" y="1864553"/>
            <a:ext cx="45148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11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subTitle" idx="1"/>
          </p:nvPr>
        </p:nvSpPr>
        <p:spPr>
          <a:xfrm>
            <a:off x="719873" y="2037141"/>
            <a:ext cx="3499500" cy="2587867"/>
          </a:xfrm>
          <a:prstGeom prst="rect">
            <a:avLst/>
          </a:prstGeom>
        </p:spPr>
        <p:txBody>
          <a:bodyPr spcFirstLastPara="1" wrap="square" lIns="91425" tIns="91425" rIns="91425" bIns="91425" anchor="t" anchorCtr="0">
            <a:noAutofit/>
          </a:bodyPr>
          <a:lstStyle/>
          <a:p>
            <a:r>
              <a:rPr lang="en-US" dirty="0"/>
              <a:t>In summary, XLM-</a:t>
            </a:r>
            <a:r>
              <a:rPr lang="en-US" dirty="0" err="1"/>
              <a:t>RoBERTa</a:t>
            </a:r>
            <a:r>
              <a:rPr lang="en-US" dirty="0"/>
              <a:t> is a powerful language model that combines cross-lingual learning and masked language modeling to understand and generate text in multiple languages. It is based on the </a:t>
            </a:r>
            <a:r>
              <a:rPr lang="en-US" dirty="0" err="1"/>
              <a:t>RoBERTa</a:t>
            </a:r>
            <a:r>
              <a:rPr lang="en-US" dirty="0"/>
              <a:t> architecture and can be fine-tuned for various NLP tasks, making it a versatile tool for cross-lingual text processing.</a:t>
            </a:r>
          </a:p>
        </p:txBody>
      </p:sp>
      <p:sp>
        <p:nvSpPr>
          <p:cNvPr id="397" name="Google Shape;397;p41"/>
          <p:cNvSpPr txBox="1">
            <a:spLocks noGrp="1"/>
          </p:cNvSpPr>
          <p:nvPr>
            <p:ph type="ctrTitle"/>
          </p:nvPr>
        </p:nvSpPr>
        <p:spPr>
          <a:xfrm>
            <a:off x="713225" y="906750"/>
            <a:ext cx="3499500" cy="9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6. Summary</a:t>
            </a:r>
            <a:endParaRPr dirty="0"/>
          </a:p>
        </p:txBody>
      </p:sp>
      <p:pic>
        <p:nvPicPr>
          <p:cNvPr id="398" name="Google Shape;398;p41"/>
          <p:cNvPicPr preferRelativeResize="0">
            <a:picLocks noGrp="1"/>
          </p:cNvPicPr>
          <p:nvPr>
            <p:ph type="pic" idx="2"/>
          </p:nvPr>
        </p:nvPicPr>
        <p:blipFill rotWithShape="1">
          <a:blip r:embed="rId3">
            <a:alphaModFix/>
          </a:blip>
          <a:srcRect l="12573" r="12581"/>
          <a:stretch/>
        </p:blipFill>
        <p:spPr>
          <a:xfrm>
            <a:off x="5438375" y="282525"/>
            <a:ext cx="3430477" cy="45834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wipe(down)">
                                      <p:cBhvr>
                                        <p:cTn id="7" dur="580">
                                          <p:stCondLst>
                                            <p:cond delay="0"/>
                                          </p:stCondLst>
                                        </p:cTn>
                                        <p:tgtEl>
                                          <p:spTgt spid="397"/>
                                        </p:tgtEl>
                                      </p:cBhvr>
                                    </p:animEffect>
                                    <p:anim calcmode="lin" valueType="num">
                                      <p:cBhvr>
                                        <p:cTn id="8" dur="1822" tmFilter="0,0; 0.14,0.36; 0.43,0.73; 0.71,0.91; 1.0,1.0">
                                          <p:stCondLst>
                                            <p:cond delay="0"/>
                                          </p:stCondLst>
                                        </p:cTn>
                                        <p:tgtEl>
                                          <p:spTgt spid="3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7"/>
                                        </p:tgtEl>
                                        <p:attrNameLst>
                                          <p:attrName>ppt_y</p:attrName>
                                        </p:attrNameLst>
                                      </p:cBhvr>
                                      <p:tavLst>
                                        <p:tav tm="0" fmla="#ppt_y-sin(pi*$)/81">
                                          <p:val>
                                            <p:fltVal val="0"/>
                                          </p:val>
                                        </p:tav>
                                        <p:tav tm="100000">
                                          <p:val>
                                            <p:fltVal val="1"/>
                                          </p:val>
                                        </p:tav>
                                      </p:tavLst>
                                    </p:anim>
                                    <p:animScale>
                                      <p:cBhvr>
                                        <p:cTn id="13" dur="26">
                                          <p:stCondLst>
                                            <p:cond delay="650"/>
                                          </p:stCondLst>
                                        </p:cTn>
                                        <p:tgtEl>
                                          <p:spTgt spid="397"/>
                                        </p:tgtEl>
                                      </p:cBhvr>
                                      <p:to x="100000" y="60000"/>
                                    </p:animScale>
                                    <p:animScale>
                                      <p:cBhvr>
                                        <p:cTn id="14" dur="166" decel="50000">
                                          <p:stCondLst>
                                            <p:cond delay="676"/>
                                          </p:stCondLst>
                                        </p:cTn>
                                        <p:tgtEl>
                                          <p:spTgt spid="397"/>
                                        </p:tgtEl>
                                      </p:cBhvr>
                                      <p:to x="100000" y="100000"/>
                                    </p:animScale>
                                    <p:animScale>
                                      <p:cBhvr>
                                        <p:cTn id="15" dur="26">
                                          <p:stCondLst>
                                            <p:cond delay="1312"/>
                                          </p:stCondLst>
                                        </p:cTn>
                                        <p:tgtEl>
                                          <p:spTgt spid="397"/>
                                        </p:tgtEl>
                                      </p:cBhvr>
                                      <p:to x="100000" y="80000"/>
                                    </p:animScale>
                                    <p:animScale>
                                      <p:cBhvr>
                                        <p:cTn id="16" dur="166" decel="50000">
                                          <p:stCondLst>
                                            <p:cond delay="1338"/>
                                          </p:stCondLst>
                                        </p:cTn>
                                        <p:tgtEl>
                                          <p:spTgt spid="397"/>
                                        </p:tgtEl>
                                      </p:cBhvr>
                                      <p:to x="100000" y="100000"/>
                                    </p:animScale>
                                    <p:animScale>
                                      <p:cBhvr>
                                        <p:cTn id="17" dur="26">
                                          <p:stCondLst>
                                            <p:cond delay="1642"/>
                                          </p:stCondLst>
                                        </p:cTn>
                                        <p:tgtEl>
                                          <p:spTgt spid="397"/>
                                        </p:tgtEl>
                                      </p:cBhvr>
                                      <p:to x="100000" y="90000"/>
                                    </p:animScale>
                                    <p:animScale>
                                      <p:cBhvr>
                                        <p:cTn id="18" dur="166" decel="50000">
                                          <p:stCondLst>
                                            <p:cond delay="1668"/>
                                          </p:stCondLst>
                                        </p:cTn>
                                        <p:tgtEl>
                                          <p:spTgt spid="397"/>
                                        </p:tgtEl>
                                      </p:cBhvr>
                                      <p:to x="100000" y="100000"/>
                                    </p:animScale>
                                    <p:animScale>
                                      <p:cBhvr>
                                        <p:cTn id="19" dur="26">
                                          <p:stCondLst>
                                            <p:cond delay="1808"/>
                                          </p:stCondLst>
                                        </p:cTn>
                                        <p:tgtEl>
                                          <p:spTgt spid="397"/>
                                        </p:tgtEl>
                                      </p:cBhvr>
                                      <p:to x="100000" y="95000"/>
                                    </p:animScale>
                                    <p:animScale>
                                      <p:cBhvr>
                                        <p:cTn id="20" dur="166" decel="50000">
                                          <p:stCondLst>
                                            <p:cond delay="1834"/>
                                          </p:stCondLst>
                                        </p:cTn>
                                        <p:tgtEl>
                                          <p:spTgt spid="39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96">
                                            <p:txEl>
                                              <p:pRg st="0" end="0"/>
                                            </p:txEl>
                                          </p:spTgt>
                                        </p:tgtEl>
                                        <p:attrNameLst>
                                          <p:attrName>style.visibility</p:attrName>
                                        </p:attrNameLst>
                                      </p:cBhvr>
                                      <p:to>
                                        <p:strVal val="visible"/>
                                      </p:to>
                                    </p:set>
                                    <p:animEffect transition="in" filter="wipe(down)">
                                      <p:cBhvr>
                                        <p:cTn id="25" dur="580">
                                          <p:stCondLst>
                                            <p:cond delay="0"/>
                                          </p:stCondLst>
                                        </p:cTn>
                                        <p:tgtEl>
                                          <p:spTgt spid="396">
                                            <p:txEl>
                                              <p:pRg st="0" end="0"/>
                                            </p:txEl>
                                          </p:spTgt>
                                        </p:tgtEl>
                                      </p:cBhvr>
                                    </p:animEffect>
                                    <p:anim calcmode="lin" valueType="num">
                                      <p:cBhvr>
                                        <p:cTn id="26" dur="1822" tmFilter="0,0; 0.14,0.36; 0.43,0.73; 0.71,0.91; 1.0,1.0">
                                          <p:stCondLst>
                                            <p:cond delay="0"/>
                                          </p:stCondLst>
                                        </p:cTn>
                                        <p:tgtEl>
                                          <p:spTgt spid="396">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96">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96">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96">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96">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96">
                                            <p:txEl>
                                              <p:pRg st="0" end="0"/>
                                            </p:txEl>
                                          </p:spTgt>
                                        </p:tgtEl>
                                      </p:cBhvr>
                                      <p:to x="100000" y="60000"/>
                                    </p:animScale>
                                    <p:animScale>
                                      <p:cBhvr>
                                        <p:cTn id="32" dur="166" decel="50000">
                                          <p:stCondLst>
                                            <p:cond delay="676"/>
                                          </p:stCondLst>
                                        </p:cTn>
                                        <p:tgtEl>
                                          <p:spTgt spid="396">
                                            <p:txEl>
                                              <p:pRg st="0" end="0"/>
                                            </p:txEl>
                                          </p:spTgt>
                                        </p:tgtEl>
                                      </p:cBhvr>
                                      <p:to x="100000" y="100000"/>
                                    </p:animScale>
                                    <p:animScale>
                                      <p:cBhvr>
                                        <p:cTn id="33" dur="26">
                                          <p:stCondLst>
                                            <p:cond delay="1312"/>
                                          </p:stCondLst>
                                        </p:cTn>
                                        <p:tgtEl>
                                          <p:spTgt spid="396">
                                            <p:txEl>
                                              <p:pRg st="0" end="0"/>
                                            </p:txEl>
                                          </p:spTgt>
                                        </p:tgtEl>
                                      </p:cBhvr>
                                      <p:to x="100000" y="80000"/>
                                    </p:animScale>
                                    <p:animScale>
                                      <p:cBhvr>
                                        <p:cTn id="34" dur="166" decel="50000">
                                          <p:stCondLst>
                                            <p:cond delay="1338"/>
                                          </p:stCondLst>
                                        </p:cTn>
                                        <p:tgtEl>
                                          <p:spTgt spid="396">
                                            <p:txEl>
                                              <p:pRg st="0" end="0"/>
                                            </p:txEl>
                                          </p:spTgt>
                                        </p:tgtEl>
                                      </p:cBhvr>
                                      <p:to x="100000" y="100000"/>
                                    </p:animScale>
                                    <p:animScale>
                                      <p:cBhvr>
                                        <p:cTn id="35" dur="26">
                                          <p:stCondLst>
                                            <p:cond delay="1642"/>
                                          </p:stCondLst>
                                        </p:cTn>
                                        <p:tgtEl>
                                          <p:spTgt spid="396">
                                            <p:txEl>
                                              <p:pRg st="0" end="0"/>
                                            </p:txEl>
                                          </p:spTgt>
                                        </p:tgtEl>
                                      </p:cBhvr>
                                      <p:to x="100000" y="90000"/>
                                    </p:animScale>
                                    <p:animScale>
                                      <p:cBhvr>
                                        <p:cTn id="36" dur="166" decel="50000">
                                          <p:stCondLst>
                                            <p:cond delay="1668"/>
                                          </p:stCondLst>
                                        </p:cTn>
                                        <p:tgtEl>
                                          <p:spTgt spid="396">
                                            <p:txEl>
                                              <p:pRg st="0" end="0"/>
                                            </p:txEl>
                                          </p:spTgt>
                                        </p:tgtEl>
                                      </p:cBhvr>
                                      <p:to x="100000" y="100000"/>
                                    </p:animScale>
                                    <p:animScale>
                                      <p:cBhvr>
                                        <p:cTn id="37" dur="26">
                                          <p:stCondLst>
                                            <p:cond delay="1808"/>
                                          </p:stCondLst>
                                        </p:cTn>
                                        <p:tgtEl>
                                          <p:spTgt spid="396">
                                            <p:txEl>
                                              <p:pRg st="0" end="0"/>
                                            </p:txEl>
                                          </p:spTgt>
                                        </p:tgtEl>
                                      </p:cBhvr>
                                      <p:to x="100000" y="95000"/>
                                    </p:animScale>
                                    <p:animScale>
                                      <p:cBhvr>
                                        <p:cTn id="38" dur="166" decel="50000">
                                          <p:stCondLst>
                                            <p:cond delay="1834"/>
                                          </p:stCondLst>
                                        </p:cTn>
                                        <p:tgtEl>
                                          <p:spTgt spid="39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build="p"/>
      <p:bldP spid="3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1"/>
          <p:cNvSpPr txBox="1">
            <a:spLocks noGrp="1"/>
          </p:cNvSpPr>
          <p:nvPr>
            <p:ph type="ctrTitle"/>
          </p:nvPr>
        </p:nvSpPr>
        <p:spPr>
          <a:xfrm>
            <a:off x="2263875" y="2229700"/>
            <a:ext cx="61668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Comparisons</a:t>
            </a:r>
            <a:endParaRPr dirty="0"/>
          </a:p>
        </p:txBody>
      </p:sp>
      <p:sp>
        <p:nvSpPr>
          <p:cNvPr id="695" name="Google Shape;695;p51"/>
          <p:cNvSpPr txBox="1">
            <a:spLocks noGrp="1"/>
          </p:cNvSpPr>
          <p:nvPr>
            <p:ph type="title" idx="2"/>
          </p:nvPr>
        </p:nvSpPr>
        <p:spPr>
          <a:xfrm>
            <a:off x="2263875" y="1188337"/>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696" name="Google Shape;696;p51"/>
          <p:cNvGrpSpPr/>
          <p:nvPr/>
        </p:nvGrpSpPr>
        <p:grpSpPr>
          <a:xfrm>
            <a:off x="682833" y="723100"/>
            <a:ext cx="415917" cy="1437095"/>
            <a:chOff x="682833" y="723100"/>
            <a:chExt cx="415917" cy="1437095"/>
          </a:xfrm>
        </p:grpSpPr>
        <p:grpSp>
          <p:nvGrpSpPr>
            <p:cNvPr id="697" name="Google Shape;697;p51"/>
            <p:cNvGrpSpPr/>
            <p:nvPr/>
          </p:nvGrpSpPr>
          <p:grpSpPr>
            <a:xfrm flipH="1">
              <a:off x="682833" y="723100"/>
              <a:ext cx="415917" cy="440667"/>
              <a:chOff x="8052650" y="691225"/>
              <a:chExt cx="415917" cy="440667"/>
            </a:xfrm>
          </p:grpSpPr>
          <p:sp>
            <p:nvSpPr>
              <p:cNvPr id="698" name="Google Shape;698;p51"/>
              <p:cNvSpPr/>
              <p:nvPr/>
            </p:nvSpPr>
            <p:spPr>
              <a:xfrm>
                <a:off x="8052650"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8234058"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8415467"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8052650"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8234058"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8415467"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8052650"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8234058"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8415467"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51"/>
            <p:cNvGrpSpPr/>
            <p:nvPr/>
          </p:nvGrpSpPr>
          <p:grpSpPr>
            <a:xfrm flipH="1">
              <a:off x="682833" y="1318211"/>
              <a:ext cx="415917" cy="440667"/>
              <a:chOff x="8052650" y="691225"/>
              <a:chExt cx="415917" cy="440667"/>
            </a:xfrm>
          </p:grpSpPr>
          <p:sp>
            <p:nvSpPr>
              <p:cNvPr id="708" name="Google Shape;708;p51"/>
              <p:cNvSpPr/>
              <p:nvPr/>
            </p:nvSpPr>
            <p:spPr>
              <a:xfrm>
                <a:off x="8052650"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8234058"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8415467"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8052650"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8234058"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8415467"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8052650"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8234058"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8415467"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51"/>
            <p:cNvSpPr/>
            <p:nvPr/>
          </p:nvSpPr>
          <p:spPr>
            <a:xfrm flipH="1">
              <a:off x="1045650"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flipH="1">
              <a:off x="864242"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flipH="1">
              <a:off x="682833"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flipH="1">
              <a:off x="1045650"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flipH="1">
              <a:off x="864242"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flipH="1">
              <a:off x="682833"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51"/>
          <p:cNvGrpSpPr/>
          <p:nvPr/>
        </p:nvGrpSpPr>
        <p:grpSpPr>
          <a:xfrm flipH="1">
            <a:off x="583380" y="2966178"/>
            <a:ext cx="614800" cy="600066"/>
            <a:chOff x="7828465" y="2769949"/>
            <a:chExt cx="878787" cy="857727"/>
          </a:xfrm>
        </p:grpSpPr>
        <p:grpSp>
          <p:nvGrpSpPr>
            <p:cNvPr id="724" name="Google Shape;724;p51"/>
            <p:cNvGrpSpPr/>
            <p:nvPr/>
          </p:nvGrpSpPr>
          <p:grpSpPr>
            <a:xfrm>
              <a:off x="7926175" y="2877425"/>
              <a:ext cx="683100" cy="643800"/>
              <a:chOff x="7926175" y="2877425"/>
              <a:chExt cx="683100" cy="643800"/>
            </a:xfrm>
          </p:grpSpPr>
          <p:cxnSp>
            <p:nvCxnSpPr>
              <p:cNvPr id="725" name="Google Shape;725;p51"/>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726" name="Google Shape;726;p51"/>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727" name="Google Shape;727;p51"/>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728" name="Google Shape;728;p51"/>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729" name="Google Shape;729;p51"/>
            <p:cNvGrpSpPr/>
            <p:nvPr/>
          </p:nvGrpSpPr>
          <p:grpSpPr>
            <a:xfrm rot="1363882">
              <a:off x="7926319" y="2876921"/>
              <a:ext cx="683080" cy="643781"/>
              <a:chOff x="7926175" y="2877425"/>
              <a:chExt cx="683100" cy="643800"/>
            </a:xfrm>
          </p:grpSpPr>
          <p:cxnSp>
            <p:nvCxnSpPr>
              <p:cNvPr id="730" name="Google Shape;730;p51"/>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731" name="Google Shape;731;p51"/>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732" name="Google Shape;732;p51"/>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733" name="Google Shape;733;p51"/>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734" name="Google Shape;734;p51"/>
          <p:cNvGrpSpPr/>
          <p:nvPr/>
        </p:nvGrpSpPr>
        <p:grpSpPr>
          <a:xfrm flipH="1">
            <a:off x="583380" y="3837436"/>
            <a:ext cx="614800" cy="600066"/>
            <a:chOff x="7828465" y="2769949"/>
            <a:chExt cx="878787" cy="857727"/>
          </a:xfrm>
        </p:grpSpPr>
        <p:grpSp>
          <p:nvGrpSpPr>
            <p:cNvPr id="735" name="Google Shape;735;p51"/>
            <p:cNvGrpSpPr/>
            <p:nvPr/>
          </p:nvGrpSpPr>
          <p:grpSpPr>
            <a:xfrm>
              <a:off x="7926175" y="2877425"/>
              <a:ext cx="683100" cy="643800"/>
              <a:chOff x="7926175" y="2877425"/>
              <a:chExt cx="683100" cy="643800"/>
            </a:xfrm>
          </p:grpSpPr>
          <p:cxnSp>
            <p:nvCxnSpPr>
              <p:cNvPr id="736" name="Google Shape;736;p51"/>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737" name="Google Shape;737;p51"/>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738" name="Google Shape;738;p51"/>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739" name="Google Shape;739;p51"/>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740" name="Google Shape;740;p51"/>
            <p:cNvGrpSpPr/>
            <p:nvPr/>
          </p:nvGrpSpPr>
          <p:grpSpPr>
            <a:xfrm rot="1363882">
              <a:off x="7926319" y="2876921"/>
              <a:ext cx="683080" cy="643781"/>
              <a:chOff x="7926175" y="2877425"/>
              <a:chExt cx="683100" cy="643800"/>
            </a:xfrm>
          </p:grpSpPr>
          <p:cxnSp>
            <p:nvCxnSpPr>
              <p:cNvPr id="741" name="Google Shape;741;p51"/>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742" name="Google Shape;742;p51"/>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743" name="Google Shape;743;p51"/>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744" name="Google Shape;744;p51"/>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745" name="Google Shape;745;p51"/>
          <p:cNvGrpSpPr/>
          <p:nvPr/>
        </p:nvGrpSpPr>
        <p:grpSpPr>
          <a:xfrm>
            <a:off x="283100" y="275700"/>
            <a:ext cx="1216800" cy="4592100"/>
            <a:chOff x="283100" y="275700"/>
            <a:chExt cx="1216800" cy="4592100"/>
          </a:xfrm>
        </p:grpSpPr>
        <p:cxnSp>
          <p:nvCxnSpPr>
            <p:cNvPr id="746" name="Google Shape;746;p51"/>
            <p:cNvCxnSpPr/>
            <p:nvPr/>
          </p:nvCxnSpPr>
          <p:spPr>
            <a:xfrm>
              <a:off x="1499900" y="275700"/>
              <a:ext cx="0" cy="4592100"/>
            </a:xfrm>
            <a:prstGeom prst="straightConnector1">
              <a:avLst/>
            </a:prstGeom>
            <a:noFill/>
            <a:ln w="19050" cap="flat" cmpd="sng">
              <a:solidFill>
                <a:schemeClr val="dk2"/>
              </a:solidFill>
              <a:prstDash val="solid"/>
              <a:round/>
              <a:headEnd type="none" w="med" len="med"/>
              <a:tailEnd type="none" w="med" len="med"/>
            </a:ln>
          </p:spPr>
        </p:cxnSp>
        <p:cxnSp>
          <p:nvCxnSpPr>
            <p:cNvPr id="747" name="Google Shape;747;p51"/>
            <p:cNvCxnSpPr/>
            <p:nvPr/>
          </p:nvCxnSpPr>
          <p:spPr>
            <a:xfrm>
              <a:off x="283100" y="2571750"/>
              <a:ext cx="1209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XLM-RoBERTa vs BERT</a:t>
            </a:r>
            <a:endParaRPr dirty="0"/>
          </a:p>
        </p:txBody>
      </p:sp>
      <p:sp>
        <p:nvSpPr>
          <p:cNvPr id="406" name="Google Shape;406;p42"/>
          <p:cNvSpPr txBox="1">
            <a:spLocks noGrp="1"/>
          </p:cNvSpPr>
          <p:nvPr>
            <p:ph type="subTitle" idx="1"/>
          </p:nvPr>
        </p:nvSpPr>
        <p:spPr>
          <a:xfrm>
            <a:off x="633288" y="980661"/>
            <a:ext cx="7973999" cy="379674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Pre-training data: Bert was pre-trained on English Wikipedia and Books Corpus dataset, XLM-Roberta was pre-trained on 100 languages text dataset (better cross-lingual transfer learning).</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Tokenization: Bert uses </a:t>
            </a:r>
            <a:r>
              <a:rPr lang="en-US" dirty="0" err="1"/>
              <a:t>WordPiece</a:t>
            </a:r>
            <a:r>
              <a:rPr lang="en-US" dirty="0"/>
              <a:t> tokenization algorithm, XLM-Roberta uses Byte Pair Encoding algorithm (better in handle complex morphology languages)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Vocab size: Bert uses 30k token vocab, XLM-Roberta uses 250k token vocab (represent a larger range of words and sub-words).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Model size: Bert has 110 mil parameters in largest version, XLM-Roberta has 355 mil parameters.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Pre-training objective: XLM-Roberta uses a variant of the masked language modeling task used by Bert, plus cross-lingual language modeling task, which involves predicting the masked tokens in parallel text from different languages.</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animEffect transition="in" filter="barn(inVertical)">
                                      <p:cBhvr>
                                        <p:cTn id="7" dur="500"/>
                                        <p:tgtEl>
                                          <p:spTgt spid="40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6">
                                            <p:txEl>
                                              <p:pRg st="2" end="2"/>
                                            </p:txEl>
                                          </p:spTgt>
                                        </p:tgtEl>
                                        <p:attrNameLst>
                                          <p:attrName>style.visibility</p:attrName>
                                        </p:attrNameLst>
                                      </p:cBhvr>
                                      <p:to>
                                        <p:strVal val="visible"/>
                                      </p:to>
                                    </p:set>
                                    <p:animEffect transition="in" filter="barn(inVertical)">
                                      <p:cBhvr>
                                        <p:cTn id="10" dur="500"/>
                                        <p:tgtEl>
                                          <p:spTgt spid="40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6">
                                            <p:txEl>
                                              <p:pRg st="4" end="4"/>
                                            </p:txEl>
                                          </p:spTgt>
                                        </p:tgtEl>
                                        <p:attrNameLst>
                                          <p:attrName>style.visibility</p:attrName>
                                        </p:attrNameLst>
                                      </p:cBhvr>
                                      <p:to>
                                        <p:strVal val="visible"/>
                                      </p:to>
                                    </p:set>
                                    <p:animEffect transition="in" filter="barn(inVertical)">
                                      <p:cBhvr>
                                        <p:cTn id="13" dur="500"/>
                                        <p:tgtEl>
                                          <p:spTgt spid="406">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06">
                                            <p:txEl>
                                              <p:pRg st="6" end="6"/>
                                            </p:txEl>
                                          </p:spTgt>
                                        </p:tgtEl>
                                        <p:attrNameLst>
                                          <p:attrName>style.visibility</p:attrName>
                                        </p:attrNameLst>
                                      </p:cBhvr>
                                      <p:to>
                                        <p:strVal val="visible"/>
                                      </p:to>
                                    </p:set>
                                    <p:animEffect transition="in" filter="barn(inVertical)">
                                      <p:cBhvr>
                                        <p:cTn id="16" dur="500"/>
                                        <p:tgtEl>
                                          <p:spTgt spid="406">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06">
                                            <p:txEl>
                                              <p:pRg st="8" end="8"/>
                                            </p:txEl>
                                          </p:spTgt>
                                        </p:tgtEl>
                                        <p:attrNameLst>
                                          <p:attrName>style.visibility</p:attrName>
                                        </p:attrNameLst>
                                      </p:cBhvr>
                                      <p:to>
                                        <p:strVal val="visible"/>
                                      </p:to>
                                    </p:set>
                                    <p:animEffect transition="in" filter="barn(inVertical)">
                                      <p:cBhvr>
                                        <p:cTn id="19" dur="500"/>
                                        <p:tgtEl>
                                          <p:spTgt spid="4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XLM-RoBERTa vs RoBERTa</a:t>
            </a:r>
            <a:endParaRPr dirty="0"/>
          </a:p>
        </p:txBody>
      </p:sp>
      <p:sp>
        <p:nvSpPr>
          <p:cNvPr id="406" name="Google Shape;406;p42"/>
          <p:cNvSpPr txBox="1">
            <a:spLocks noGrp="1"/>
          </p:cNvSpPr>
          <p:nvPr>
            <p:ph type="subTitle" idx="1"/>
          </p:nvPr>
        </p:nvSpPr>
        <p:spPr>
          <a:xfrm>
            <a:off x="647575" y="1266411"/>
            <a:ext cx="7973999" cy="3796747"/>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Ø"/>
            </a:pPr>
            <a:r>
              <a:rPr lang="en-US" dirty="0"/>
              <a:t>Pre-training data: same dataset with BERT but with larger size and  addition web data.</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Vocab size: </a:t>
            </a:r>
            <a:r>
              <a:rPr lang="en-US" dirty="0" err="1"/>
              <a:t>RoBERTa</a:t>
            </a:r>
            <a:r>
              <a:rPr lang="en-US" dirty="0"/>
              <a:t> uses 50k tokens vocab, smaller than XLM-</a:t>
            </a:r>
            <a:r>
              <a:rPr lang="en-US" dirty="0" err="1"/>
              <a:t>RoBERTa</a:t>
            </a:r>
            <a:r>
              <a:rPr lang="en-US" dirty="0"/>
              <a:t> with 250K tokens vocab.</a:t>
            </a:r>
          </a:p>
          <a:p>
            <a:pPr marL="0" lvl="0" indent="0"/>
            <a:r>
              <a:rPr lang="en-US" dirty="0"/>
              <a:t>	</a:t>
            </a:r>
          </a:p>
          <a:p>
            <a:pPr marL="285750" lvl="0" indent="-285750">
              <a:buFont typeface="Wingdings" panose="05000000000000000000" pitchFamily="2" charset="2"/>
              <a:buChar char="Ø"/>
            </a:pPr>
            <a:r>
              <a:rPr lang="en-US" dirty="0"/>
              <a:t>Pre-training objective: </a:t>
            </a:r>
            <a:r>
              <a:rPr lang="en-US" dirty="0" err="1"/>
              <a:t>RoBERTA</a:t>
            </a:r>
            <a:r>
              <a:rPr lang="en-US" dirty="0"/>
              <a:t> uses a modified version of Masked Language Modeling called Dynamic Masking, while XLM-</a:t>
            </a:r>
            <a:r>
              <a:rPr lang="en-US" dirty="0" err="1"/>
              <a:t>RoBERTA</a:t>
            </a:r>
            <a:r>
              <a:rPr lang="en-US" dirty="0"/>
              <a:t> uses MLM objective with a language ID task. This allows the model to learn to generate representations of text in multiple language with a higher quality.</a:t>
            </a:r>
          </a:p>
          <a:p>
            <a:pPr marL="0" lvl="0" indent="0"/>
            <a:r>
              <a:rPr lang="en-US" dirty="0"/>
              <a:t>	</a:t>
            </a:r>
          </a:p>
          <a:p>
            <a:pPr marL="285750" lvl="0" indent="-285750">
              <a:buFont typeface="Wingdings" panose="05000000000000000000" pitchFamily="2" charset="2"/>
              <a:buChar char="Ø"/>
            </a:pPr>
            <a:r>
              <a:rPr lang="en-US" dirty="0"/>
              <a:t>Training data sampling: XLM uses a language-aware data sampling strategy during pre-training, which helps to balance the amount of data from each language in the pre-training corpus (improve ability to handle cross-lingual transfer learning).</a:t>
            </a:r>
            <a:endParaRPr sz="1300" dirty="0"/>
          </a:p>
        </p:txBody>
      </p:sp>
    </p:spTree>
    <p:extLst>
      <p:ext uri="{BB962C8B-B14F-4D97-AF65-F5344CB8AC3E}">
        <p14:creationId xmlns:p14="http://schemas.microsoft.com/office/powerpoint/2010/main" val="10549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animEffect transition="in" filter="fade">
                                      <p:cBhvr>
                                        <p:cTn id="7" dur="1000"/>
                                        <p:tgtEl>
                                          <p:spTgt spid="406">
                                            <p:txEl>
                                              <p:pRg st="0" end="0"/>
                                            </p:txEl>
                                          </p:spTgt>
                                        </p:tgtEl>
                                      </p:cBhvr>
                                    </p:animEffect>
                                    <p:anim calcmode="lin" valueType="num">
                                      <p:cBhvr>
                                        <p:cTn id="8" dur="1000" fill="hold"/>
                                        <p:tgtEl>
                                          <p:spTgt spid="4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6">
                                            <p:txEl>
                                              <p:pRg st="2" end="2"/>
                                            </p:txEl>
                                          </p:spTgt>
                                        </p:tgtEl>
                                        <p:attrNameLst>
                                          <p:attrName>style.visibility</p:attrName>
                                        </p:attrNameLst>
                                      </p:cBhvr>
                                      <p:to>
                                        <p:strVal val="visible"/>
                                      </p:to>
                                    </p:set>
                                    <p:animEffect transition="in" filter="fade">
                                      <p:cBhvr>
                                        <p:cTn id="12" dur="1000"/>
                                        <p:tgtEl>
                                          <p:spTgt spid="406">
                                            <p:txEl>
                                              <p:pRg st="2" end="2"/>
                                            </p:txEl>
                                          </p:spTgt>
                                        </p:tgtEl>
                                      </p:cBhvr>
                                    </p:animEffect>
                                    <p:anim calcmode="lin" valueType="num">
                                      <p:cBhvr>
                                        <p:cTn id="13" dur="1000" fill="hold"/>
                                        <p:tgtEl>
                                          <p:spTgt spid="40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0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6">
                                            <p:txEl>
                                              <p:pRg st="3" end="3"/>
                                            </p:txEl>
                                          </p:spTgt>
                                        </p:tgtEl>
                                        <p:attrNameLst>
                                          <p:attrName>style.visibility</p:attrName>
                                        </p:attrNameLst>
                                      </p:cBhvr>
                                      <p:to>
                                        <p:strVal val="visible"/>
                                      </p:to>
                                    </p:set>
                                    <p:animEffect transition="in" filter="fade">
                                      <p:cBhvr>
                                        <p:cTn id="17" dur="1000"/>
                                        <p:tgtEl>
                                          <p:spTgt spid="406">
                                            <p:txEl>
                                              <p:pRg st="3" end="3"/>
                                            </p:txEl>
                                          </p:spTgt>
                                        </p:tgtEl>
                                      </p:cBhvr>
                                    </p:animEffect>
                                    <p:anim calcmode="lin" valueType="num">
                                      <p:cBhvr>
                                        <p:cTn id="18" dur="1000" fill="hold"/>
                                        <p:tgtEl>
                                          <p:spTgt spid="40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0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6">
                                            <p:txEl>
                                              <p:pRg st="4" end="4"/>
                                            </p:txEl>
                                          </p:spTgt>
                                        </p:tgtEl>
                                        <p:attrNameLst>
                                          <p:attrName>style.visibility</p:attrName>
                                        </p:attrNameLst>
                                      </p:cBhvr>
                                      <p:to>
                                        <p:strVal val="visible"/>
                                      </p:to>
                                    </p:set>
                                    <p:animEffect transition="in" filter="fade">
                                      <p:cBhvr>
                                        <p:cTn id="22" dur="1000"/>
                                        <p:tgtEl>
                                          <p:spTgt spid="406">
                                            <p:txEl>
                                              <p:pRg st="4" end="4"/>
                                            </p:txEl>
                                          </p:spTgt>
                                        </p:tgtEl>
                                      </p:cBhvr>
                                    </p:animEffect>
                                    <p:anim calcmode="lin" valueType="num">
                                      <p:cBhvr>
                                        <p:cTn id="23" dur="1000" fill="hold"/>
                                        <p:tgtEl>
                                          <p:spTgt spid="40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0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6">
                                            <p:txEl>
                                              <p:pRg st="5" end="5"/>
                                            </p:txEl>
                                          </p:spTgt>
                                        </p:tgtEl>
                                        <p:attrNameLst>
                                          <p:attrName>style.visibility</p:attrName>
                                        </p:attrNameLst>
                                      </p:cBhvr>
                                      <p:to>
                                        <p:strVal val="visible"/>
                                      </p:to>
                                    </p:set>
                                    <p:animEffect transition="in" filter="fade">
                                      <p:cBhvr>
                                        <p:cTn id="27" dur="1000"/>
                                        <p:tgtEl>
                                          <p:spTgt spid="406">
                                            <p:txEl>
                                              <p:pRg st="5" end="5"/>
                                            </p:txEl>
                                          </p:spTgt>
                                        </p:tgtEl>
                                      </p:cBhvr>
                                    </p:animEffect>
                                    <p:anim calcmode="lin" valueType="num">
                                      <p:cBhvr>
                                        <p:cTn id="28" dur="1000" fill="hold"/>
                                        <p:tgtEl>
                                          <p:spTgt spid="40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0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6">
                                            <p:txEl>
                                              <p:pRg st="6" end="6"/>
                                            </p:txEl>
                                          </p:spTgt>
                                        </p:tgtEl>
                                        <p:attrNameLst>
                                          <p:attrName>style.visibility</p:attrName>
                                        </p:attrNameLst>
                                      </p:cBhvr>
                                      <p:to>
                                        <p:strVal val="visible"/>
                                      </p:to>
                                    </p:set>
                                    <p:animEffect transition="in" filter="fade">
                                      <p:cBhvr>
                                        <p:cTn id="32" dur="1000"/>
                                        <p:tgtEl>
                                          <p:spTgt spid="406">
                                            <p:txEl>
                                              <p:pRg st="6" end="6"/>
                                            </p:txEl>
                                          </p:spTgt>
                                        </p:tgtEl>
                                      </p:cBhvr>
                                    </p:animEffect>
                                    <p:anim calcmode="lin" valueType="num">
                                      <p:cBhvr>
                                        <p:cTn id="33" dur="1000" fill="hold"/>
                                        <p:tgtEl>
                                          <p:spTgt spid="40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0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XLM-RoBERTa vs GPT-3</a:t>
            </a:r>
            <a:endParaRPr dirty="0"/>
          </a:p>
        </p:txBody>
      </p:sp>
      <p:sp>
        <p:nvSpPr>
          <p:cNvPr id="406" name="Google Shape;406;p42"/>
          <p:cNvSpPr txBox="1">
            <a:spLocks noGrp="1"/>
          </p:cNvSpPr>
          <p:nvPr>
            <p:ph type="subTitle" idx="1"/>
          </p:nvPr>
        </p:nvSpPr>
        <p:spPr>
          <a:xfrm>
            <a:off x="633288" y="980661"/>
            <a:ext cx="7973999" cy="3800889"/>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
            </a:pPr>
            <a:r>
              <a:rPr lang="en-US" sz="1200" dirty="0"/>
              <a:t>Architecture: XLM-</a:t>
            </a:r>
            <a:r>
              <a:rPr lang="en-US" sz="1200" dirty="0" err="1"/>
              <a:t>RoBERTa</a:t>
            </a:r>
            <a:r>
              <a:rPr lang="en-US" sz="1200" dirty="0"/>
              <a:t> is based on the </a:t>
            </a:r>
            <a:r>
              <a:rPr lang="en-US" sz="1200" dirty="0" err="1"/>
              <a:t>RoBERTa</a:t>
            </a:r>
            <a:r>
              <a:rPr lang="en-US" sz="1200" dirty="0"/>
              <a:t> architecture, which is a variant of the BERT model and is specifically designed for cross-lingual language understanding. It uses a transformer-based architecture with multiple layers of self-attention and feed-forward neural networks. On the other hand, GPT-3 (Generative Pre-trained Transformer 3) is a more advanced version of the GPT model, using an autoregressive transformer-based architecture that generates text word-by-word, making it suitable for tasks that require text generation.</a:t>
            </a:r>
          </a:p>
          <a:p>
            <a:pPr marL="285750" indent="-2857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Training Objective: XLM-</a:t>
            </a:r>
            <a:r>
              <a:rPr lang="en-US" sz="1200" dirty="0" err="1"/>
              <a:t>RoBERTa</a:t>
            </a:r>
            <a:r>
              <a:rPr lang="en-US" sz="1200" dirty="0"/>
              <a:t> is trained using a masked language modeling objective, where it learns to predict missing words in sentences based on the context of the surrounding words. This helps it learn deep contextual representations of text. On the other hand, GPT-3 is trained using a language modeling objective, where it learns to predict the next word in a sequence of text. This makes GPT-3 more focused on generating coherent and fluent text.</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dirty="0"/>
              <a:t>Multilingual vs. Monolingual: XLM-</a:t>
            </a:r>
            <a:r>
              <a:rPr lang="en-US" sz="1200" dirty="0" err="1"/>
              <a:t>RoBERTa</a:t>
            </a:r>
            <a:r>
              <a:rPr lang="en-US" sz="1200" dirty="0"/>
              <a:t> is specifically designed for cross-lingual language understanding, as it is trained on a large corpus of text data from multiple languages, allowing it to understand and generate text in different languages. It is ideal for tasks that require processing multilingual text data. On the other hand, GPT-3 is primarily trained on English text data and is designed for monolingual language understanding and generation tasks, making it more suitable for tasks that focus on English text.</a:t>
            </a:r>
          </a:p>
          <a:p>
            <a:pPr marL="285750" indent="-285750">
              <a:buFont typeface="Wingdings" panose="05000000000000000000" pitchFamily="2" charset="2"/>
              <a:buChar char="§"/>
            </a:pPr>
            <a:endParaRPr lang="en-US" dirty="0"/>
          </a:p>
          <a:p>
            <a:pPr marL="0" indent="0"/>
            <a:endParaRPr lang="en-US" dirty="0"/>
          </a:p>
          <a:p>
            <a:pPr marL="0" lvl="0" indent="0"/>
            <a:endParaRPr sz="1300" dirty="0"/>
          </a:p>
        </p:txBody>
      </p:sp>
    </p:spTree>
    <p:extLst>
      <p:ext uri="{BB962C8B-B14F-4D97-AF65-F5344CB8AC3E}">
        <p14:creationId xmlns:p14="http://schemas.microsoft.com/office/powerpoint/2010/main" val="13047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
                                        </p:tgtEl>
                                        <p:attrNameLst>
                                          <p:attrName>style.visibility</p:attrName>
                                        </p:attrNameLst>
                                      </p:cBhvr>
                                      <p:to>
                                        <p:strVal val="visible"/>
                                      </p:to>
                                    </p:set>
                                    <p:anim calcmode="lin" valueType="num">
                                      <p:cBhvr additive="base">
                                        <p:cTn id="7" dur="500" fill="hold"/>
                                        <p:tgtEl>
                                          <p:spTgt spid="405"/>
                                        </p:tgtEl>
                                        <p:attrNameLst>
                                          <p:attrName>ppt_x</p:attrName>
                                        </p:attrNameLst>
                                      </p:cBhvr>
                                      <p:tavLst>
                                        <p:tav tm="0">
                                          <p:val>
                                            <p:strVal val="#ppt_x"/>
                                          </p:val>
                                        </p:tav>
                                        <p:tav tm="100000">
                                          <p:val>
                                            <p:strVal val="#ppt_x"/>
                                          </p:val>
                                        </p:tav>
                                      </p:tavLst>
                                    </p:anim>
                                    <p:anim calcmode="lin" valueType="num">
                                      <p:cBhvr additive="base">
                                        <p:cTn id="8"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6">
                                            <p:txEl>
                                              <p:pRg st="0" end="0"/>
                                            </p:txEl>
                                          </p:spTgt>
                                        </p:tgtEl>
                                        <p:attrNameLst>
                                          <p:attrName>style.visibility</p:attrName>
                                        </p:attrNameLst>
                                      </p:cBhvr>
                                      <p:to>
                                        <p:strVal val="visible"/>
                                      </p:to>
                                    </p:set>
                                    <p:animEffect transition="in" filter="fade">
                                      <p:cBhvr>
                                        <p:cTn id="13" dur="500"/>
                                        <p:tgtEl>
                                          <p:spTgt spid="40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6">
                                            <p:txEl>
                                              <p:pRg st="2" end="2"/>
                                            </p:txEl>
                                          </p:spTgt>
                                        </p:tgtEl>
                                        <p:attrNameLst>
                                          <p:attrName>style.visibility</p:attrName>
                                        </p:attrNameLst>
                                      </p:cBhvr>
                                      <p:to>
                                        <p:strVal val="visible"/>
                                      </p:to>
                                    </p:set>
                                    <p:animEffect transition="in" filter="fade">
                                      <p:cBhvr>
                                        <p:cTn id="16" dur="500"/>
                                        <p:tgtEl>
                                          <p:spTgt spid="406">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6">
                                            <p:txEl>
                                              <p:pRg st="4" end="4"/>
                                            </p:txEl>
                                          </p:spTgt>
                                        </p:tgtEl>
                                        <p:attrNameLst>
                                          <p:attrName>style.visibility</p:attrName>
                                        </p:attrNameLst>
                                      </p:cBhvr>
                                      <p:to>
                                        <p:strVal val="visible"/>
                                      </p:to>
                                    </p:set>
                                    <p:animEffect transition="in" filter="fade">
                                      <p:cBhvr>
                                        <p:cTn id="19" dur="500"/>
                                        <p:tgtEl>
                                          <p:spTgt spid="4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XLM-RoBERTa vs GPT-3</a:t>
            </a:r>
            <a:endParaRPr dirty="0"/>
          </a:p>
        </p:txBody>
      </p:sp>
      <p:sp>
        <p:nvSpPr>
          <p:cNvPr id="406" name="Google Shape;406;p42"/>
          <p:cNvSpPr txBox="1">
            <a:spLocks noGrp="1"/>
          </p:cNvSpPr>
          <p:nvPr>
            <p:ph type="subTitle" idx="1"/>
          </p:nvPr>
        </p:nvSpPr>
        <p:spPr>
          <a:xfrm>
            <a:off x="633288" y="980661"/>
            <a:ext cx="7973999" cy="3800889"/>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dirty="0"/>
              <a:t>Use Cases: XLM-</a:t>
            </a:r>
            <a:r>
              <a:rPr lang="en-US" dirty="0" err="1"/>
              <a:t>RoBERTa</a:t>
            </a:r>
            <a:r>
              <a:rPr lang="en-US" dirty="0"/>
              <a:t> is commonly used in tasks that require cross-lingual understanding, such as cross-lingual text classification, machine translation, and named entity recognition. It is particularly useful in scenarios where multilingual text data is available and cross-lingual transfer learning is required. On the other hand, GPT-3 is often used in tasks that require text generation, such as </a:t>
            </a:r>
            <a:r>
              <a:rPr lang="en-US" dirty="0" err="1"/>
              <a:t>chatbots</a:t>
            </a:r>
            <a:r>
              <a:rPr lang="en-US" dirty="0"/>
              <a:t>, text completion, and text summarization, where the model generates coherent and fluent text based on the input prompts.</a:t>
            </a:r>
          </a:p>
          <a:p>
            <a:pPr>
              <a:buFont typeface="Wingdings" panose="05000000000000000000" pitchFamily="2" charset="2"/>
              <a:buChar char="§"/>
            </a:pPr>
            <a:endParaRPr lang="en-US" dirty="0"/>
          </a:p>
          <a:p>
            <a:pPr>
              <a:buFont typeface="Wingdings" panose="05000000000000000000" pitchFamily="2" charset="2"/>
              <a:buChar char="§"/>
            </a:pPr>
            <a:r>
              <a:rPr lang="en-US" dirty="0"/>
              <a:t>Scale and Capacity: GPT-3 is currently the largest publicly available language model, with a massive number of parameters (175 billion), making it one of the most powerful language models to date. In comparison, XLM-</a:t>
            </a:r>
            <a:r>
              <a:rPr lang="en-US" dirty="0" err="1"/>
              <a:t>RoBERTa</a:t>
            </a:r>
            <a:r>
              <a:rPr lang="en-US" dirty="0"/>
              <a:t> comes in various sizes with different parameter counts, ranging from small to large, depending on the specific version used. GPT-3's large size and capacity enable it to generate more diverse and contextually rich text, but it also requires significant computational resources for training and inference.</a:t>
            </a:r>
          </a:p>
          <a:p>
            <a:pPr marL="285750" indent="-285750">
              <a:buFont typeface="Wingdings" panose="05000000000000000000" pitchFamily="2" charset="2"/>
              <a:buChar char="§"/>
            </a:pPr>
            <a:endParaRPr lang="en-US" dirty="0"/>
          </a:p>
          <a:p>
            <a:pPr marL="0" indent="0"/>
            <a:endParaRPr lang="en-US" dirty="0"/>
          </a:p>
          <a:p>
            <a:pPr marL="0" lvl="0" indent="0"/>
            <a:endParaRPr sz="1300" dirty="0"/>
          </a:p>
        </p:txBody>
      </p:sp>
    </p:spTree>
    <p:extLst>
      <p:ext uri="{BB962C8B-B14F-4D97-AF65-F5344CB8AC3E}">
        <p14:creationId xmlns:p14="http://schemas.microsoft.com/office/powerpoint/2010/main" val="4238327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XLM-RoBERTa vs T5/mT5</a:t>
            </a:r>
            <a:endParaRPr dirty="0"/>
          </a:p>
        </p:txBody>
      </p:sp>
      <p:sp>
        <p:nvSpPr>
          <p:cNvPr id="406" name="Google Shape;406;p42"/>
          <p:cNvSpPr txBox="1">
            <a:spLocks noGrp="1"/>
          </p:cNvSpPr>
          <p:nvPr>
            <p:ph type="subTitle" idx="1"/>
          </p:nvPr>
        </p:nvSpPr>
        <p:spPr>
          <a:xfrm>
            <a:off x="633288" y="980661"/>
            <a:ext cx="7973999" cy="3796747"/>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
            </a:pPr>
            <a:r>
              <a:rPr lang="en-US" dirty="0"/>
              <a:t>	 Pre-training objective: XLM-Roberta uses masked language modeling task from Bert along with cross-lingual language modeling task, while T5 and MT5 uses a variant of </a:t>
            </a:r>
            <a:r>
              <a:rPr lang="en-US" dirty="0" err="1"/>
              <a:t>denoising</a:t>
            </a:r>
            <a:r>
              <a:rPr lang="en-US" dirty="0"/>
              <a:t> </a:t>
            </a:r>
            <a:r>
              <a:rPr lang="en-US" dirty="0" err="1"/>
              <a:t>autoencoder</a:t>
            </a:r>
            <a:r>
              <a:rPr lang="en-US" dirty="0"/>
              <a:t> objective (corrupting text and then training the model to reconstruct the original text)</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	 I/O format: T5 and MT5: generative models (trained to take in </a:t>
            </a:r>
            <a:r>
              <a:rPr lang="en-US" dirty="0" err="1"/>
              <a:t>seq</a:t>
            </a:r>
            <a:r>
              <a:rPr lang="en-US" dirty="0"/>
              <a:t> as input and generate output </a:t>
            </a:r>
            <a:r>
              <a:rPr lang="en-US" dirty="0" err="1"/>
              <a:t>seq</a:t>
            </a:r>
            <a:r>
              <a:rPr lang="en-US" dirty="0"/>
              <a:t>), XLM-Roberta: discriminative model (mostly used for tasks like text classification or </a:t>
            </a:r>
            <a:r>
              <a:rPr lang="en-US" dirty="0" err="1"/>
              <a:t>seq</a:t>
            </a:r>
            <a:r>
              <a:rPr lang="en-US" dirty="0"/>
              <a:t> </a:t>
            </a:r>
            <a:r>
              <a:rPr lang="en-US" dirty="0" err="1"/>
              <a:t>labeling,etc</a:t>
            </a:r>
            <a:r>
              <a:rPr lang="en-US" dirty="0"/>
              <a:t>.)</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	 Model size: XLM-Roberta is smaller than T5 and MT5 (355 mil parameters compare to 11 </a:t>
            </a:r>
            <a:r>
              <a:rPr lang="en-US" dirty="0" err="1"/>
              <a:t>bil</a:t>
            </a:r>
            <a:r>
              <a:rPr lang="en-US" dirty="0"/>
              <a:t> parameters in T5 and 570 mil parameters in MT5).</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	 Pre-processing and post-processing: T5 and MT5 require  specialized pre-processing and post-processing steps, XLM-Roberta can be used generally for a wide range of NLP tasks.</a:t>
            </a:r>
            <a:endParaRPr sz="1300" dirty="0"/>
          </a:p>
        </p:txBody>
      </p:sp>
    </p:spTree>
    <p:extLst>
      <p:ext uri="{BB962C8B-B14F-4D97-AF65-F5344CB8AC3E}">
        <p14:creationId xmlns:p14="http://schemas.microsoft.com/office/powerpoint/2010/main" val="25087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animEffect transition="in" filter="fade">
                                      <p:cBhvr>
                                        <p:cTn id="7" dur="2000"/>
                                        <p:tgtEl>
                                          <p:spTgt spid="406">
                                            <p:txEl>
                                              <p:pRg st="0" end="0"/>
                                            </p:txEl>
                                          </p:spTgt>
                                        </p:tgtEl>
                                      </p:cBhvr>
                                    </p:animEffect>
                                    <p:anim calcmode="lin" valueType="num">
                                      <p:cBhvr>
                                        <p:cTn id="8" dur="2000" fill="hold"/>
                                        <p:tgtEl>
                                          <p:spTgt spid="40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06">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406">
                                            <p:txEl>
                                              <p:pRg st="2" end="2"/>
                                            </p:txEl>
                                          </p:spTgt>
                                        </p:tgtEl>
                                        <p:attrNameLst>
                                          <p:attrName>style.visibility</p:attrName>
                                        </p:attrNameLst>
                                      </p:cBhvr>
                                      <p:to>
                                        <p:strVal val="visible"/>
                                      </p:to>
                                    </p:set>
                                    <p:animEffect transition="in" filter="fade">
                                      <p:cBhvr>
                                        <p:cTn id="12" dur="2000"/>
                                        <p:tgtEl>
                                          <p:spTgt spid="406">
                                            <p:txEl>
                                              <p:pRg st="2" end="2"/>
                                            </p:txEl>
                                          </p:spTgt>
                                        </p:tgtEl>
                                      </p:cBhvr>
                                    </p:animEffect>
                                    <p:anim calcmode="lin" valueType="num">
                                      <p:cBhvr>
                                        <p:cTn id="13" dur="2000" fill="hold"/>
                                        <p:tgtEl>
                                          <p:spTgt spid="406">
                                            <p:txEl>
                                              <p:pRg st="2" end="2"/>
                                            </p:txEl>
                                          </p:spTgt>
                                        </p:tgtEl>
                                        <p:attrNameLst>
                                          <p:attrName>ppt_w</p:attrName>
                                        </p:attrNameLst>
                                      </p:cBhvr>
                                      <p:tavLst>
                                        <p:tav tm="0" fmla="#ppt_w*sin(2.5*pi*$)">
                                          <p:val>
                                            <p:fltVal val="0"/>
                                          </p:val>
                                        </p:tav>
                                        <p:tav tm="100000">
                                          <p:val>
                                            <p:fltVal val="1"/>
                                          </p:val>
                                        </p:tav>
                                      </p:tavLst>
                                    </p:anim>
                                    <p:anim calcmode="lin" valueType="num">
                                      <p:cBhvr>
                                        <p:cTn id="14" dur="2000" fill="hold"/>
                                        <p:tgtEl>
                                          <p:spTgt spid="406">
                                            <p:txEl>
                                              <p:pRg st="2" end="2"/>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406">
                                            <p:txEl>
                                              <p:pRg st="4" end="4"/>
                                            </p:txEl>
                                          </p:spTgt>
                                        </p:tgtEl>
                                        <p:attrNameLst>
                                          <p:attrName>style.visibility</p:attrName>
                                        </p:attrNameLst>
                                      </p:cBhvr>
                                      <p:to>
                                        <p:strVal val="visible"/>
                                      </p:to>
                                    </p:set>
                                    <p:animEffect transition="in" filter="fade">
                                      <p:cBhvr>
                                        <p:cTn id="17" dur="2000"/>
                                        <p:tgtEl>
                                          <p:spTgt spid="406">
                                            <p:txEl>
                                              <p:pRg st="4" end="4"/>
                                            </p:txEl>
                                          </p:spTgt>
                                        </p:tgtEl>
                                      </p:cBhvr>
                                    </p:animEffect>
                                    <p:anim calcmode="lin" valueType="num">
                                      <p:cBhvr>
                                        <p:cTn id="18" dur="2000" fill="hold"/>
                                        <p:tgtEl>
                                          <p:spTgt spid="406">
                                            <p:txEl>
                                              <p:pRg st="4" end="4"/>
                                            </p:txEl>
                                          </p:spTgt>
                                        </p:tgtEl>
                                        <p:attrNameLst>
                                          <p:attrName>ppt_w</p:attrName>
                                        </p:attrNameLst>
                                      </p:cBhvr>
                                      <p:tavLst>
                                        <p:tav tm="0" fmla="#ppt_w*sin(2.5*pi*$)">
                                          <p:val>
                                            <p:fltVal val="0"/>
                                          </p:val>
                                        </p:tav>
                                        <p:tav tm="100000">
                                          <p:val>
                                            <p:fltVal val="1"/>
                                          </p:val>
                                        </p:tav>
                                      </p:tavLst>
                                    </p:anim>
                                    <p:anim calcmode="lin" valueType="num">
                                      <p:cBhvr>
                                        <p:cTn id="19" dur="2000" fill="hold"/>
                                        <p:tgtEl>
                                          <p:spTgt spid="406">
                                            <p:txEl>
                                              <p:pRg st="4" end="4"/>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406">
                                            <p:txEl>
                                              <p:pRg st="6" end="6"/>
                                            </p:txEl>
                                          </p:spTgt>
                                        </p:tgtEl>
                                        <p:attrNameLst>
                                          <p:attrName>style.visibility</p:attrName>
                                        </p:attrNameLst>
                                      </p:cBhvr>
                                      <p:to>
                                        <p:strVal val="visible"/>
                                      </p:to>
                                    </p:set>
                                    <p:animEffect transition="in" filter="fade">
                                      <p:cBhvr>
                                        <p:cTn id="22" dur="2000"/>
                                        <p:tgtEl>
                                          <p:spTgt spid="406">
                                            <p:txEl>
                                              <p:pRg st="6" end="6"/>
                                            </p:txEl>
                                          </p:spTgt>
                                        </p:tgtEl>
                                      </p:cBhvr>
                                    </p:animEffect>
                                    <p:anim calcmode="lin" valueType="num">
                                      <p:cBhvr>
                                        <p:cTn id="23" dur="2000" fill="hold"/>
                                        <p:tgtEl>
                                          <p:spTgt spid="406">
                                            <p:txEl>
                                              <p:pRg st="6" end="6"/>
                                            </p:txEl>
                                          </p:spTgt>
                                        </p:tgtEl>
                                        <p:attrNameLst>
                                          <p:attrName>ppt_w</p:attrName>
                                        </p:attrNameLst>
                                      </p:cBhvr>
                                      <p:tavLst>
                                        <p:tav tm="0" fmla="#ppt_w*sin(2.5*pi*$)">
                                          <p:val>
                                            <p:fltVal val="0"/>
                                          </p:val>
                                        </p:tav>
                                        <p:tav tm="100000">
                                          <p:val>
                                            <p:fltVal val="1"/>
                                          </p:val>
                                        </p:tav>
                                      </p:tavLst>
                                    </p:anim>
                                    <p:anim calcmode="lin" valueType="num">
                                      <p:cBhvr>
                                        <p:cTn id="24" dur="2000" fill="hold"/>
                                        <p:tgtEl>
                                          <p:spTgt spid="406">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633287" y="431550"/>
            <a:ext cx="7973999" cy="914650"/>
          </a:xfrm>
          <a:prstGeom prst="rect">
            <a:avLst/>
          </a:prstGeom>
        </p:spPr>
        <p:txBody>
          <a:bodyPr spcFirstLastPara="1" wrap="square" lIns="91425" tIns="91425" rIns="91425" bIns="91425" anchor="t" anchorCtr="0">
            <a:noAutofit/>
          </a:bodyPr>
          <a:lstStyle/>
          <a:p>
            <a:pPr lvl="0"/>
            <a:r>
              <a:rPr lang="en-US" b="0" dirty="0"/>
              <a:t>XLM-</a:t>
            </a:r>
            <a:r>
              <a:rPr lang="en-US" b="0" dirty="0" err="1"/>
              <a:t>RoBERTa</a:t>
            </a:r>
            <a:r>
              <a:rPr lang="en-US" b="0" dirty="0"/>
              <a:t> and T5 (Text-to-Text Transfer Transformer) and MT5</a:t>
            </a:r>
            <a:endParaRPr dirty="0"/>
          </a:p>
        </p:txBody>
      </p:sp>
      <p:sp>
        <p:nvSpPr>
          <p:cNvPr id="406" name="Google Shape;406;p42"/>
          <p:cNvSpPr txBox="1">
            <a:spLocks noGrp="1"/>
          </p:cNvSpPr>
          <p:nvPr>
            <p:ph type="subTitle" idx="1"/>
          </p:nvPr>
        </p:nvSpPr>
        <p:spPr>
          <a:xfrm>
            <a:off x="633286" y="1279939"/>
            <a:ext cx="7973999" cy="3550478"/>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dirty="0"/>
              <a:t>Pre-training data: XLM-Roberta and MT5 are both trained on multilingual dataset, XLM: 100 languages, MT5: 101 languages (better for cross-lingual transfer learning than T5).</a:t>
            </a:r>
          </a:p>
          <a:p>
            <a:pPr>
              <a:buFont typeface="Wingdings" panose="05000000000000000000" pitchFamily="2" charset="2"/>
              <a:buChar char="§"/>
            </a:pPr>
            <a:endParaRPr lang="en-US" dirty="0"/>
          </a:p>
          <a:p>
            <a:pPr>
              <a:buFont typeface="Wingdings" panose="05000000000000000000" pitchFamily="2" charset="2"/>
              <a:buChar char="§"/>
            </a:pPr>
            <a:r>
              <a:rPr lang="en-US" dirty="0"/>
              <a:t>Pre-training objective: XLM-Roberta uses masked language modeling task from Bert along with cross-lingual language modeling task, while T5 and MT5 uses a variant of </a:t>
            </a:r>
            <a:r>
              <a:rPr lang="en-US" dirty="0" err="1"/>
              <a:t>denoising</a:t>
            </a:r>
            <a:r>
              <a:rPr lang="en-US" dirty="0"/>
              <a:t> </a:t>
            </a:r>
            <a:r>
              <a:rPr lang="en-US" dirty="0" err="1"/>
              <a:t>autoencoder</a:t>
            </a:r>
            <a:r>
              <a:rPr lang="en-US" dirty="0"/>
              <a:t> objective (corrupting text and then training the model to reconstruct the original text)</a:t>
            </a:r>
          </a:p>
          <a:p>
            <a:pPr>
              <a:buFont typeface="Wingdings" panose="05000000000000000000" pitchFamily="2" charset="2"/>
              <a:buChar char="§"/>
            </a:pPr>
            <a:endParaRPr lang="en-US" dirty="0"/>
          </a:p>
          <a:p>
            <a:pPr>
              <a:buFont typeface="Wingdings" panose="05000000000000000000" pitchFamily="2" charset="2"/>
              <a:buChar char="§"/>
            </a:pPr>
            <a:r>
              <a:rPr lang="en-US" dirty="0"/>
              <a:t>I/O format: T5 and MT5: generative models (trained to take in  sequence as input and generate output sequence), XLM-Roberta: discriminative model (mostly used for tasks like text classification or sequence labelling, etc.)</a:t>
            </a:r>
          </a:p>
          <a:p>
            <a:pPr>
              <a:buFont typeface="Wingdings" panose="05000000000000000000" pitchFamily="2" charset="2"/>
              <a:buChar char="§"/>
            </a:pPr>
            <a:endParaRPr lang="en-US" dirty="0"/>
          </a:p>
          <a:p>
            <a:pPr>
              <a:buFont typeface="Wingdings" panose="05000000000000000000" pitchFamily="2" charset="2"/>
              <a:buChar char="§"/>
            </a:pPr>
            <a:r>
              <a:rPr lang="en-US" dirty="0"/>
              <a:t>Pre-processing and post-processing: T5 and MT5 require  specialized pre-processing and post-processing steps, XLM-Roberta can be  used generally for a wide range of NLP tasks.</a:t>
            </a:r>
            <a:endParaRPr dirty="0"/>
          </a:p>
        </p:txBody>
      </p:sp>
    </p:spTree>
    <p:extLst>
      <p:ext uri="{BB962C8B-B14F-4D97-AF65-F5344CB8AC3E}">
        <p14:creationId xmlns:p14="http://schemas.microsoft.com/office/powerpoint/2010/main" val="368107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5"/>
                                        </p:tgtEl>
                                        <p:attrNameLst>
                                          <p:attrName>style.visibility</p:attrName>
                                        </p:attrNameLst>
                                      </p:cBhvr>
                                      <p:to>
                                        <p:strVal val="visible"/>
                                      </p:to>
                                    </p:set>
                                    <p:anim calcmode="lin" valueType="num">
                                      <p:cBhvr>
                                        <p:cTn id="7" dur="500" fill="hold"/>
                                        <p:tgtEl>
                                          <p:spTgt spid="405"/>
                                        </p:tgtEl>
                                        <p:attrNameLst>
                                          <p:attrName>ppt_w</p:attrName>
                                        </p:attrNameLst>
                                      </p:cBhvr>
                                      <p:tavLst>
                                        <p:tav tm="0">
                                          <p:val>
                                            <p:fltVal val="0"/>
                                          </p:val>
                                        </p:tav>
                                        <p:tav tm="100000">
                                          <p:val>
                                            <p:strVal val="#ppt_w"/>
                                          </p:val>
                                        </p:tav>
                                      </p:tavLst>
                                    </p:anim>
                                    <p:anim calcmode="lin" valueType="num">
                                      <p:cBhvr>
                                        <p:cTn id="8" dur="500" fill="hold"/>
                                        <p:tgtEl>
                                          <p:spTgt spid="405"/>
                                        </p:tgtEl>
                                        <p:attrNameLst>
                                          <p:attrName>ppt_h</p:attrName>
                                        </p:attrNameLst>
                                      </p:cBhvr>
                                      <p:tavLst>
                                        <p:tav tm="0">
                                          <p:val>
                                            <p:fltVal val="0"/>
                                          </p:val>
                                        </p:tav>
                                        <p:tav tm="100000">
                                          <p:val>
                                            <p:strVal val="#ppt_h"/>
                                          </p:val>
                                        </p:tav>
                                      </p:tavLst>
                                    </p:anim>
                                    <p:animEffect transition="in" filter="fade">
                                      <p:cBhvr>
                                        <p:cTn id="9" dur="500"/>
                                        <p:tgtEl>
                                          <p:spTgt spid="40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06">
                                            <p:txEl>
                                              <p:pRg st="0" end="0"/>
                                            </p:txEl>
                                          </p:spTgt>
                                        </p:tgtEl>
                                        <p:attrNameLst>
                                          <p:attrName>style.visibility</p:attrName>
                                        </p:attrNameLst>
                                      </p:cBhvr>
                                      <p:to>
                                        <p:strVal val="visible"/>
                                      </p:to>
                                    </p:set>
                                    <p:anim calcmode="lin" valueType="num">
                                      <p:cBhvr additive="base">
                                        <p:cTn id="14" dur="500" fill="hold"/>
                                        <p:tgtEl>
                                          <p:spTgt spid="40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0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06">
                                            <p:txEl>
                                              <p:pRg st="2" end="2"/>
                                            </p:txEl>
                                          </p:spTgt>
                                        </p:tgtEl>
                                        <p:attrNameLst>
                                          <p:attrName>style.visibility</p:attrName>
                                        </p:attrNameLst>
                                      </p:cBhvr>
                                      <p:to>
                                        <p:strVal val="visible"/>
                                      </p:to>
                                    </p:set>
                                    <p:anim calcmode="lin" valueType="num">
                                      <p:cBhvr additive="base">
                                        <p:cTn id="18" dur="500" fill="hold"/>
                                        <p:tgtEl>
                                          <p:spTgt spid="40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06">
                                            <p:txEl>
                                              <p:pRg st="4" end="4"/>
                                            </p:txEl>
                                          </p:spTgt>
                                        </p:tgtEl>
                                        <p:attrNameLst>
                                          <p:attrName>style.visibility</p:attrName>
                                        </p:attrNameLst>
                                      </p:cBhvr>
                                      <p:to>
                                        <p:strVal val="visible"/>
                                      </p:to>
                                    </p:set>
                                    <p:anim calcmode="lin" valueType="num">
                                      <p:cBhvr additive="base">
                                        <p:cTn id="22" dur="500" fill="hold"/>
                                        <p:tgtEl>
                                          <p:spTgt spid="406">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06">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06">
                                            <p:txEl>
                                              <p:pRg st="6" end="6"/>
                                            </p:txEl>
                                          </p:spTgt>
                                        </p:tgtEl>
                                        <p:attrNameLst>
                                          <p:attrName>style.visibility</p:attrName>
                                        </p:attrNameLst>
                                      </p:cBhvr>
                                      <p:to>
                                        <p:strVal val="visible"/>
                                      </p:to>
                                    </p:set>
                                    <p:anim calcmode="lin" valueType="num">
                                      <p:cBhvr additive="base">
                                        <p:cTn id="26" dur="500" fill="hold"/>
                                        <p:tgtEl>
                                          <p:spTgt spid="406">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70" name="Google Shape;270;p37"/>
          <p:cNvSpPr txBox="1">
            <a:spLocks noGrp="1"/>
          </p:cNvSpPr>
          <p:nvPr>
            <p:ph type="subTitle" idx="1"/>
          </p:nvPr>
        </p:nvSpPr>
        <p:spPr>
          <a:xfrm>
            <a:off x="1626732" y="2109129"/>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introduce about the model.</a:t>
            </a:r>
            <a:endParaRPr dirty="0"/>
          </a:p>
        </p:txBody>
      </p:sp>
      <p:sp>
        <p:nvSpPr>
          <p:cNvPr id="271" name="Google Shape;271;p37"/>
          <p:cNvSpPr txBox="1">
            <a:spLocks noGrp="1"/>
          </p:cNvSpPr>
          <p:nvPr>
            <p:ph type="title" idx="2"/>
          </p:nvPr>
        </p:nvSpPr>
        <p:spPr>
          <a:xfrm>
            <a:off x="713227" y="1747743"/>
            <a:ext cx="785400" cy="9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2" name="Google Shape;272;p37"/>
          <p:cNvSpPr txBox="1">
            <a:spLocks noGrp="1"/>
          </p:cNvSpPr>
          <p:nvPr>
            <p:ph type="subTitle" idx="3"/>
          </p:nvPr>
        </p:nvSpPr>
        <p:spPr>
          <a:xfrm>
            <a:off x="1626732" y="1747754"/>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73" name="Google Shape;273;p37"/>
          <p:cNvSpPr txBox="1">
            <a:spLocks noGrp="1"/>
          </p:cNvSpPr>
          <p:nvPr>
            <p:ph type="subTitle" idx="4"/>
          </p:nvPr>
        </p:nvSpPr>
        <p:spPr>
          <a:xfrm>
            <a:off x="1626732" y="3637437"/>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omparation with another models</a:t>
            </a:r>
            <a:endParaRPr dirty="0"/>
          </a:p>
        </p:txBody>
      </p:sp>
      <p:sp>
        <p:nvSpPr>
          <p:cNvPr id="274" name="Google Shape;274;p37"/>
          <p:cNvSpPr txBox="1">
            <a:spLocks noGrp="1"/>
          </p:cNvSpPr>
          <p:nvPr>
            <p:ph type="title" idx="5"/>
          </p:nvPr>
        </p:nvSpPr>
        <p:spPr>
          <a:xfrm>
            <a:off x="713225" y="3293762"/>
            <a:ext cx="785400" cy="9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75" name="Google Shape;275;p37"/>
          <p:cNvSpPr txBox="1">
            <a:spLocks noGrp="1"/>
          </p:cNvSpPr>
          <p:nvPr>
            <p:ph type="subTitle" idx="6"/>
          </p:nvPr>
        </p:nvSpPr>
        <p:spPr>
          <a:xfrm>
            <a:off x="1626732" y="3276062"/>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t>
            </a:r>
            <a:r>
              <a:rPr lang="en" dirty="0"/>
              <a:t>ompare</a:t>
            </a:r>
            <a:endParaRPr dirty="0"/>
          </a:p>
        </p:txBody>
      </p:sp>
      <p:sp>
        <p:nvSpPr>
          <p:cNvPr id="276" name="Google Shape;276;p37"/>
          <p:cNvSpPr txBox="1">
            <a:spLocks noGrp="1"/>
          </p:cNvSpPr>
          <p:nvPr>
            <p:ph type="subTitle" idx="7"/>
          </p:nvPr>
        </p:nvSpPr>
        <p:spPr>
          <a:xfrm>
            <a:off x="5485507" y="2109129"/>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overview of the model.</a:t>
            </a:r>
            <a:endParaRPr dirty="0"/>
          </a:p>
        </p:txBody>
      </p:sp>
      <p:sp>
        <p:nvSpPr>
          <p:cNvPr id="277" name="Google Shape;277;p37"/>
          <p:cNvSpPr txBox="1">
            <a:spLocks noGrp="1"/>
          </p:cNvSpPr>
          <p:nvPr>
            <p:ph type="title" idx="8"/>
          </p:nvPr>
        </p:nvSpPr>
        <p:spPr>
          <a:xfrm>
            <a:off x="4572001" y="1747743"/>
            <a:ext cx="785400" cy="9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78" name="Google Shape;278;p37"/>
          <p:cNvSpPr txBox="1">
            <a:spLocks noGrp="1"/>
          </p:cNvSpPr>
          <p:nvPr>
            <p:ph type="subTitle" idx="9"/>
          </p:nvPr>
        </p:nvSpPr>
        <p:spPr>
          <a:xfrm>
            <a:off x="5485507" y="1747754"/>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a:t>
            </a:r>
            <a:r>
              <a:rPr lang="en" dirty="0"/>
              <a:t>verview</a:t>
            </a:r>
            <a:endParaRPr dirty="0"/>
          </a:p>
        </p:txBody>
      </p:sp>
      <p:sp>
        <p:nvSpPr>
          <p:cNvPr id="279" name="Google Shape;279;p37"/>
          <p:cNvSpPr txBox="1">
            <a:spLocks noGrp="1"/>
          </p:cNvSpPr>
          <p:nvPr>
            <p:ph type="subTitle" idx="13"/>
          </p:nvPr>
        </p:nvSpPr>
        <p:spPr>
          <a:xfrm>
            <a:off x="5485507" y="3637437"/>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t>
            </a:r>
            <a:r>
              <a:rPr lang="en" dirty="0"/>
              <a:t>he conclusion about the model</a:t>
            </a:r>
            <a:endParaRPr dirty="0"/>
          </a:p>
        </p:txBody>
      </p:sp>
      <p:sp>
        <p:nvSpPr>
          <p:cNvPr id="280" name="Google Shape;280;p37"/>
          <p:cNvSpPr txBox="1">
            <a:spLocks noGrp="1"/>
          </p:cNvSpPr>
          <p:nvPr>
            <p:ph type="title" idx="14"/>
          </p:nvPr>
        </p:nvSpPr>
        <p:spPr>
          <a:xfrm>
            <a:off x="4572001" y="3276061"/>
            <a:ext cx="785400" cy="9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81" name="Google Shape;281;p37"/>
          <p:cNvSpPr txBox="1">
            <a:spLocks noGrp="1"/>
          </p:cNvSpPr>
          <p:nvPr>
            <p:ph type="subTitle" idx="15"/>
          </p:nvPr>
        </p:nvSpPr>
        <p:spPr>
          <a:xfrm>
            <a:off x="5485507" y="315263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71"/>
                                        </p:tgtEl>
                                        <p:attrNameLst>
                                          <p:attrName>style.visibility</p:attrName>
                                        </p:attrNameLst>
                                      </p:cBhvr>
                                      <p:to>
                                        <p:strVal val="visible"/>
                                      </p:to>
                                    </p:set>
                                    <p:animEffect transition="in" filter="fade">
                                      <p:cBhvr>
                                        <p:cTn id="11" dur="500"/>
                                        <p:tgtEl>
                                          <p:spTgt spid="27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0">
                                            <p:txEl>
                                              <p:pRg st="0" end="0"/>
                                            </p:txEl>
                                          </p:spTgt>
                                        </p:tgtEl>
                                        <p:attrNameLst>
                                          <p:attrName>style.visibility</p:attrName>
                                        </p:attrNameLst>
                                      </p:cBhvr>
                                      <p:to>
                                        <p:strVal val="visible"/>
                                      </p:to>
                                    </p:set>
                                    <p:animEffect transition="in" filter="fade">
                                      <p:cBhvr>
                                        <p:cTn id="16" dur="500"/>
                                        <p:tgtEl>
                                          <p:spTgt spid="27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2">
                                            <p:txEl>
                                              <p:pRg st="0" end="0"/>
                                            </p:txEl>
                                          </p:spTgt>
                                        </p:tgtEl>
                                        <p:attrNameLst>
                                          <p:attrName>style.visibility</p:attrName>
                                        </p:attrNameLst>
                                      </p:cBhvr>
                                      <p:to>
                                        <p:strVal val="visible"/>
                                      </p:to>
                                    </p:set>
                                    <p:animEffect transition="in" filter="fade">
                                      <p:cBhvr>
                                        <p:cTn id="19" dur="500"/>
                                        <p:tgtEl>
                                          <p:spTgt spid="27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7"/>
                                        </p:tgtEl>
                                        <p:attrNameLst>
                                          <p:attrName>style.visibility</p:attrName>
                                        </p:attrNameLst>
                                      </p:cBhvr>
                                      <p:to>
                                        <p:strVal val="visible"/>
                                      </p:to>
                                    </p:set>
                                    <p:animEffect transition="in" filter="fade">
                                      <p:cBhvr>
                                        <p:cTn id="24" dur="500"/>
                                        <p:tgtEl>
                                          <p:spTgt spid="27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6">
                                            <p:txEl>
                                              <p:pRg st="0" end="0"/>
                                            </p:txEl>
                                          </p:spTgt>
                                        </p:tgtEl>
                                        <p:attrNameLst>
                                          <p:attrName>style.visibility</p:attrName>
                                        </p:attrNameLst>
                                      </p:cBhvr>
                                      <p:to>
                                        <p:strVal val="visible"/>
                                      </p:to>
                                    </p:set>
                                    <p:animEffect transition="in" filter="fade">
                                      <p:cBhvr>
                                        <p:cTn id="29" dur="500"/>
                                        <p:tgtEl>
                                          <p:spTgt spid="27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8">
                                            <p:txEl>
                                              <p:pRg st="0" end="0"/>
                                            </p:txEl>
                                          </p:spTgt>
                                        </p:tgtEl>
                                        <p:attrNameLst>
                                          <p:attrName>style.visibility</p:attrName>
                                        </p:attrNameLst>
                                      </p:cBhvr>
                                      <p:to>
                                        <p:strVal val="visible"/>
                                      </p:to>
                                    </p:set>
                                    <p:animEffect transition="in" filter="fade">
                                      <p:cBhvr>
                                        <p:cTn id="32" dur="500"/>
                                        <p:tgtEl>
                                          <p:spTgt spid="27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fade">
                                      <p:cBhvr>
                                        <p:cTn id="37" dur="500"/>
                                        <p:tgtEl>
                                          <p:spTgt spid="2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3">
                                            <p:txEl>
                                              <p:pRg st="0" end="0"/>
                                            </p:txEl>
                                          </p:spTgt>
                                        </p:tgtEl>
                                        <p:attrNameLst>
                                          <p:attrName>style.visibility</p:attrName>
                                        </p:attrNameLst>
                                      </p:cBhvr>
                                      <p:to>
                                        <p:strVal val="visible"/>
                                      </p:to>
                                    </p:set>
                                    <p:animEffect transition="in" filter="fade">
                                      <p:cBhvr>
                                        <p:cTn id="42" dur="500"/>
                                        <p:tgtEl>
                                          <p:spTgt spid="2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5">
                                            <p:txEl>
                                              <p:pRg st="0" end="0"/>
                                            </p:txEl>
                                          </p:spTgt>
                                        </p:tgtEl>
                                        <p:attrNameLst>
                                          <p:attrName>style.visibility</p:attrName>
                                        </p:attrNameLst>
                                      </p:cBhvr>
                                      <p:to>
                                        <p:strVal val="visible"/>
                                      </p:to>
                                    </p:set>
                                    <p:animEffect transition="in" filter="fade">
                                      <p:cBhvr>
                                        <p:cTn id="45" dur="500"/>
                                        <p:tgtEl>
                                          <p:spTgt spid="27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0"/>
                                        </p:tgtEl>
                                        <p:attrNameLst>
                                          <p:attrName>style.visibility</p:attrName>
                                        </p:attrNameLst>
                                      </p:cBhvr>
                                      <p:to>
                                        <p:strVal val="visible"/>
                                      </p:to>
                                    </p:set>
                                    <p:animEffect transition="in" filter="fade">
                                      <p:cBhvr>
                                        <p:cTn id="50" dur="500"/>
                                        <p:tgtEl>
                                          <p:spTgt spid="28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9">
                                            <p:txEl>
                                              <p:pRg st="0" end="0"/>
                                            </p:txEl>
                                          </p:spTgt>
                                        </p:tgtEl>
                                        <p:attrNameLst>
                                          <p:attrName>style.visibility</p:attrName>
                                        </p:attrNameLst>
                                      </p:cBhvr>
                                      <p:to>
                                        <p:strVal val="visible"/>
                                      </p:to>
                                    </p:set>
                                    <p:animEffect transition="in" filter="fade">
                                      <p:cBhvr>
                                        <p:cTn id="55" dur="500"/>
                                        <p:tgtEl>
                                          <p:spTgt spid="279">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1">
                                            <p:txEl>
                                              <p:pRg st="0" end="0"/>
                                            </p:txEl>
                                          </p:spTgt>
                                        </p:tgtEl>
                                        <p:attrNameLst>
                                          <p:attrName>style.visibility</p:attrName>
                                        </p:attrNameLst>
                                      </p:cBhvr>
                                      <p:to>
                                        <p:strVal val="visible"/>
                                      </p:to>
                                    </p:set>
                                    <p:animEffect transition="in" filter="fade">
                                      <p:cBhvr>
                                        <p:cTn id="58" dur="500"/>
                                        <p:tgtEl>
                                          <p:spTgt spid="2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270" grpId="0" build="p"/>
      <p:bldP spid="271" grpId="0"/>
      <p:bldP spid="272" grpId="0" build="p"/>
      <p:bldP spid="273" grpId="0" build="p"/>
      <p:bldP spid="274" grpId="0"/>
      <p:bldP spid="275" grpId="0" build="p"/>
      <p:bldP spid="276" grpId="0" build="p"/>
      <p:bldP spid="277" grpId="0"/>
      <p:bldP spid="278" grpId="0" build="p"/>
      <p:bldP spid="279" grpId="0" build="p"/>
      <p:bldP spid="280" grpId="0"/>
      <p:bldP spid="28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5" name="Google Shape;405;p42"/>
          <p:cNvSpPr txBox="1">
            <a:spLocks noGrp="1"/>
          </p:cNvSpPr>
          <p:nvPr>
            <p:ph type="ctrTitle"/>
          </p:nvPr>
        </p:nvSpPr>
        <p:spPr>
          <a:xfrm>
            <a:off x="633287" y="431550"/>
            <a:ext cx="7973999" cy="914650"/>
          </a:xfrm>
          <a:prstGeom prst="rect">
            <a:avLst/>
          </a:prstGeom>
        </p:spPr>
        <p:txBody>
          <a:bodyPr spcFirstLastPara="1" wrap="square" lIns="91425" tIns="91425" rIns="91425" bIns="91425" anchor="t" anchorCtr="0">
            <a:noAutofit/>
          </a:bodyPr>
          <a:lstStyle/>
          <a:p>
            <a:pPr lvl="0"/>
            <a:r>
              <a:rPr lang="en-US" b="0" dirty="0"/>
              <a:t>XLM-</a:t>
            </a:r>
            <a:r>
              <a:rPr lang="en-US" b="0" dirty="0" err="1"/>
              <a:t>RoBERTa</a:t>
            </a:r>
            <a:r>
              <a:rPr lang="en-US" b="0" dirty="0"/>
              <a:t> and T5 (Text-to-Text Transfer Transformer) and MT5</a:t>
            </a:r>
            <a:endParaRPr dirty="0"/>
          </a:p>
        </p:txBody>
      </p:sp>
      <p:sp>
        <p:nvSpPr>
          <p:cNvPr id="406" name="Google Shape;406;p42"/>
          <p:cNvSpPr txBox="1">
            <a:spLocks noGrp="1"/>
          </p:cNvSpPr>
          <p:nvPr>
            <p:ph type="subTitle" idx="1"/>
          </p:nvPr>
        </p:nvSpPr>
        <p:spPr>
          <a:xfrm>
            <a:off x="633286" y="1279939"/>
            <a:ext cx="7973999" cy="3550478"/>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dirty="0"/>
              <a:t>Training Objective: XLM-</a:t>
            </a:r>
            <a:r>
              <a:rPr lang="en-US" dirty="0" err="1"/>
              <a:t>RoBERTa</a:t>
            </a:r>
            <a:r>
              <a:rPr lang="en-US" dirty="0"/>
              <a:t> is trained using a masked language modeling objective, T5 and MT5 are trained using a text-to-text transfer learning framework.</a:t>
            </a:r>
          </a:p>
          <a:p>
            <a:pPr>
              <a:buFont typeface="Wingdings" panose="05000000000000000000" pitchFamily="2" charset="2"/>
              <a:buChar char="§"/>
            </a:pPr>
            <a:r>
              <a:rPr lang="en-US" dirty="0"/>
              <a:t>Task Flexibility: T5 and MT5 are designed to be more flexible and versatile, allowing for fine-tuning on a wide range of NLP tasks by framing them as text-to-text tasks.</a:t>
            </a:r>
          </a:p>
          <a:p>
            <a:pPr>
              <a:buFont typeface="Wingdings" panose="05000000000000000000" pitchFamily="2" charset="2"/>
              <a:buChar char="§"/>
            </a:pPr>
            <a:r>
              <a:rPr lang="en-US" dirty="0"/>
              <a:t>Multilingual Capability: XLM-</a:t>
            </a:r>
            <a:r>
              <a:rPr lang="en-US" dirty="0" err="1"/>
              <a:t>RoBERTa</a:t>
            </a:r>
            <a:r>
              <a:rPr lang="en-US" dirty="0"/>
              <a:t> and MT5 are specifically designed for cross-lingual tasks and are trained on multilingual text data, while T5 is trained on monolingual text data from a single language.</a:t>
            </a:r>
          </a:p>
          <a:p>
            <a:pPr>
              <a:buFont typeface="Wingdings" panose="05000000000000000000" pitchFamily="2" charset="2"/>
              <a:buChar char="§"/>
            </a:pPr>
            <a:r>
              <a:rPr lang="en-US" dirty="0"/>
              <a:t>Model Size and Capacity: All three models come in different sizes with varying parameter counts, offering different trade-offs between performance and computational resources required.</a:t>
            </a:r>
          </a:p>
          <a:p>
            <a:pPr>
              <a:buFont typeface="Wingdings" panose="05000000000000000000" pitchFamily="2" charset="2"/>
              <a:buChar char="§"/>
            </a:pPr>
            <a:r>
              <a:rPr lang="en-US" dirty="0"/>
              <a:t>Use Cases: XLM-</a:t>
            </a:r>
            <a:r>
              <a:rPr lang="en-US" dirty="0" err="1"/>
              <a:t>RoBERTa</a:t>
            </a:r>
            <a:r>
              <a:rPr lang="en-US" dirty="0"/>
              <a:t> and MT5 are commonly used for cross-lingual tasks, while T5 and MT5 are more versatile and can be used for a wide range of text-to-text transfer tasks.</a:t>
            </a:r>
          </a:p>
        </p:txBody>
      </p:sp>
    </p:spTree>
    <p:extLst>
      <p:ext uri="{BB962C8B-B14F-4D97-AF65-F5344CB8AC3E}">
        <p14:creationId xmlns:p14="http://schemas.microsoft.com/office/powerpoint/2010/main" val="15620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06">
                                            <p:txEl>
                                              <p:pRg st="0" end="0"/>
                                            </p:txEl>
                                          </p:spTgt>
                                        </p:tgtEl>
                                      </p:cBhvr>
                                    </p:animEffect>
                                    <p:animScale>
                                      <p:cBhvr>
                                        <p:cTn id="7" dur="250" autoRev="1" fill="hold"/>
                                        <p:tgtEl>
                                          <p:spTgt spid="406">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06">
                                            <p:txEl>
                                              <p:pRg st="1" end="1"/>
                                            </p:txEl>
                                          </p:spTgt>
                                        </p:tgtEl>
                                      </p:cBhvr>
                                    </p:animEffect>
                                    <p:animScale>
                                      <p:cBhvr>
                                        <p:cTn id="10" dur="250" autoRev="1" fill="hold"/>
                                        <p:tgtEl>
                                          <p:spTgt spid="406">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06">
                                            <p:txEl>
                                              <p:pRg st="2" end="2"/>
                                            </p:txEl>
                                          </p:spTgt>
                                        </p:tgtEl>
                                      </p:cBhvr>
                                    </p:animEffect>
                                    <p:animScale>
                                      <p:cBhvr>
                                        <p:cTn id="13" dur="250" autoRev="1" fill="hold"/>
                                        <p:tgtEl>
                                          <p:spTgt spid="406">
                                            <p:txEl>
                                              <p:pRg st="2" end="2"/>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406">
                                            <p:txEl>
                                              <p:pRg st="3" end="3"/>
                                            </p:txEl>
                                          </p:spTgt>
                                        </p:tgtEl>
                                      </p:cBhvr>
                                    </p:animEffect>
                                    <p:animScale>
                                      <p:cBhvr>
                                        <p:cTn id="16" dur="250" autoRev="1" fill="hold"/>
                                        <p:tgtEl>
                                          <p:spTgt spid="406">
                                            <p:txEl>
                                              <p:pRg st="3" end="3"/>
                                            </p:txEl>
                                          </p:spTgt>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406">
                                            <p:txEl>
                                              <p:pRg st="4" end="4"/>
                                            </p:txEl>
                                          </p:spTgt>
                                        </p:tgtEl>
                                      </p:cBhvr>
                                    </p:animEffect>
                                    <p:animScale>
                                      <p:cBhvr>
                                        <p:cTn id="19" dur="250" autoRev="1" fill="hold"/>
                                        <p:tgtEl>
                                          <p:spTgt spid="40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58"/>
          <p:cNvSpPr txBox="1">
            <a:spLocks noGrp="1"/>
          </p:cNvSpPr>
          <p:nvPr>
            <p:ph type="ctrTitle"/>
          </p:nvPr>
        </p:nvSpPr>
        <p:spPr>
          <a:xfrm>
            <a:off x="3555997" y="2229700"/>
            <a:ext cx="48747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911" name="Google Shape;911;p58"/>
          <p:cNvSpPr txBox="1">
            <a:spLocks noGrp="1"/>
          </p:cNvSpPr>
          <p:nvPr>
            <p:ph type="title" idx="2"/>
          </p:nvPr>
        </p:nvSpPr>
        <p:spPr>
          <a:xfrm>
            <a:off x="3556010" y="1188337"/>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pic>
        <p:nvPicPr>
          <p:cNvPr id="912" name="Google Shape;912;p58"/>
          <p:cNvPicPr preferRelativeResize="0">
            <a:picLocks noGrp="1"/>
          </p:cNvPicPr>
          <p:nvPr>
            <p:ph type="pic" idx="3"/>
          </p:nvPr>
        </p:nvPicPr>
        <p:blipFill rotWithShape="1">
          <a:blip r:embed="rId3">
            <a:alphaModFix/>
          </a:blip>
          <a:srcRect l="18977" t="-23880" r="26615" b="-23895"/>
          <a:stretch/>
        </p:blipFill>
        <p:spPr>
          <a:xfrm>
            <a:off x="277839" y="275707"/>
            <a:ext cx="2536801" cy="45920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randombar(horizontal)">
                                      <p:cBhvr>
                                        <p:cTn id="7" dur="5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8"/>
          <p:cNvSpPr txBox="1">
            <a:spLocks noGrp="1"/>
          </p:cNvSpPr>
          <p:nvPr>
            <p:ph type="subTitle" idx="1"/>
          </p:nvPr>
        </p:nvSpPr>
        <p:spPr>
          <a:xfrm>
            <a:off x="374649" y="275700"/>
            <a:ext cx="7186219" cy="4592100"/>
          </a:xfrm>
          <a:prstGeom prst="rect">
            <a:avLst/>
          </a:prstGeom>
        </p:spPr>
        <p:txBody>
          <a:bodyPr spcFirstLastPara="1" wrap="square" lIns="91425" tIns="91425" rIns="91425" bIns="91425" anchor="b" anchorCtr="0">
            <a:noAutofit/>
          </a:bodyPr>
          <a:lstStyle/>
          <a:p>
            <a:pPr>
              <a:buFont typeface="Wingdings" panose="05000000000000000000" pitchFamily="2" charset="2"/>
              <a:buChar char="q"/>
            </a:pPr>
            <a:r>
              <a:rPr lang="en-US" sz="1300" dirty="0"/>
              <a:t>XLM-</a:t>
            </a:r>
            <a:r>
              <a:rPr lang="en-US" sz="1300" dirty="0" err="1"/>
              <a:t>RoBERTa</a:t>
            </a:r>
            <a:r>
              <a:rPr lang="en-US" sz="1300" dirty="0"/>
              <a:t> is a powerful language model that is specifically designed for cross-lingual language understanding tasks. It is based on the </a:t>
            </a:r>
            <a:r>
              <a:rPr lang="en-US" sz="1300" dirty="0" err="1"/>
              <a:t>RoBERTa</a:t>
            </a:r>
            <a:r>
              <a:rPr lang="en-US" sz="1300" dirty="0"/>
              <a:t> architecture and is trained on a large corpus of text data from multiple languages, allowing it to capture cross-lingual representations of text. XLM-</a:t>
            </a:r>
            <a:r>
              <a:rPr lang="en-US" sz="1300" dirty="0" err="1"/>
              <a:t>RoBERTa</a:t>
            </a:r>
            <a:r>
              <a:rPr lang="en-US" sz="1300" dirty="0"/>
              <a:t> has been shown to achieve state-of-the-art performance on a wide range of cross-lingual NLP tasks, such as cross-lingual text classification, machine translation, and named entity recognition.</a:t>
            </a:r>
          </a:p>
          <a:p>
            <a:pPr>
              <a:buFont typeface="Wingdings" panose="05000000000000000000" pitchFamily="2" charset="2"/>
              <a:buChar char="q"/>
            </a:pPr>
            <a:r>
              <a:rPr lang="en-US" sz="1300" dirty="0"/>
              <a:t>The key strengths of XLM-</a:t>
            </a:r>
            <a:r>
              <a:rPr lang="en-US" sz="1300" dirty="0" err="1"/>
              <a:t>RoBERTa</a:t>
            </a:r>
            <a:r>
              <a:rPr lang="en-US" sz="1300" dirty="0"/>
              <a:t> include its ability to understand and generate text in multiple languages, its strong performance on cross-lingual tasks, and its adaptability for fine-tuning on specific NLP tasks. However, it may be less suitable for monolingual tasks or tasks that require more task-specific fine-tuning with large amounts of task-specific data.</a:t>
            </a:r>
          </a:p>
          <a:p>
            <a:pPr>
              <a:buFont typeface="Wingdings" panose="05000000000000000000" pitchFamily="2" charset="2"/>
              <a:buChar char="q"/>
            </a:pPr>
            <a:r>
              <a:rPr lang="en-US" sz="1300" dirty="0"/>
              <a:t>XLM-</a:t>
            </a:r>
            <a:r>
              <a:rPr lang="en-US" sz="1300" dirty="0" err="1"/>
              <a:t>RoBERTa</a:t>
            </a:r>
            <a:r>
              <a:rPr lang="en-US" sz="1300" dirty="0"/>
              <a:t> is widely used in various natural language processing applications, particularly those that involve processing text data from multiple languages. It has been proven to be a valuable tool for overcoming language barriers and enabling cross-lingual communication and understanding. As with any language model, it is important to carefully consider the specific requirements and limitations of XLM-</a:t>
            </a:r>
            <a:r>
              <a:rPr lang="en-US" sz="1300" dirty="0" err="1"/>
              <a:t>RoBERTa</a:t>
            </a:r>
            <a:r>
              <a:rPr lang="en-US" sz="1300" dirty="0"/>
              <a:t> when using it in practical applications, and to thoroughly evaluate its performance and suitability for the task at hand.</a:t>
            </a:r>
          </a:p>
          <a:p>
            <a:pPr marL="285750" lvl="0" indent="-285750" algn="l" rtl="0">
              <a:spcBef>
                <a:spcPts val="0"/>
              </a:spcBef>
              <a:spcAft>
                <a:spcPts val="0"/>
              </a:spcAft>
              <a:buFont typeface="Wingdings" panose="05000000000000000000" pitchFamily="2" charset="2"/>
              <a:buChar char="q"/>
            </a:pPr>
            <a:endParaRPr sz="1300" dirty="0"/>
          </a:p>
        </p:txBody>
      </p:sp>
      <p:grpSp>
        <p:nvGrpSpPr>
          <p:cNvPr id="288" name="Google Shape;288;p38"/>
          <p:cNvGrpSpPr/>
          <p:nvPr/>
        </p:nvGrpSpPr>
        <p:grpSpPr>
          <a:xfrm>
            <a:off x="8052650" y="723100"/>
            <a:ext cx="415917" cy="1437095"/>
            <a:chOff x="8052650" y="723100"/>
            <a:chExt cx="415917" cy="1437095"/>
          </a:xfrm>
        </p:grpSpPr>
        <p:grpSp>
          <p:nvGrpSpPr>
            <p:cNvPr id="289" name="Google Shape;289;p38"/>
            <p:cNvGrpSpPr/>
            <p:nvPr/>
          </p:nvGrpSpPr>
          <p:grpSpPr>
            <a:xfrm>
              <a:off x="8052650" y="723100"/>
              <a:ext cx="415917" cy="440667"/>
              <a:chOff x="8052650" y="691225"/>
              <a:chExt cx="415917" cy="440667"/>
            </a:xfrm>
          </p:grpSpPr>
          <p:sp>
            <p:nvSpPr>
              <p:cNvPr id="290" name="Google Shape;290;p38"/>
              <p:cNvSpPr/>
              <p:nvPr/>
            </p:nvSpPr>
            <p:spPr>
              <a:xfrm>
                <a:off x="8052650"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8234058"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8415467"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8052650"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8234058"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8415467"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8052650"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8234058"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8415467"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38"/>
            <p:cNvGrpSpPr/>
            <p:nvPr/>
          </p:nvGrpSpPr>
          <p:grpSpPr>
            <a:xfrm>
              <a:off x="8052650" y="1318211"/>
              <a:ext cx="415917" cy="440667"/>
              <a:chOff x="8052650" y="691225"/>
              <a:chExt cx="415917" cy="440667"/>
            </a:xfrm>
          </p:grpSpPr>
          <p:sp>
            <p:nvSpPr>
              <p:cNvPr id="300" name="Google Shape;300;p38"/>
              <p:cNvSpPr/>
              <p:nvPr/>
            </p:nvSpPr>
            <p:spPr>
              <a:xfrm>
                <a:off x="8052650"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234058"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8415467"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52650"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8234058"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8415467"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8052650"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8234058"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8415467"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8"/>
            <p:cNvSpPr/>
            <p:nvPr/>
          </p:nvSpPr>
          <p:spPr>
            <a:xfrm>
              <a:off x="8052650"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8234058"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8415467" y="1913311"/>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8052650"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8234058"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8415467" y="210709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38"/>
          <p:cNvGrpSpPr/>
          <p:nvPr/>
        </p:nvGrpSpPr>
        <p:grpSpPr>
          <a:xfrm>
            <a:off x="7953220" y="2966178"/>
            <a:ext cx="614800" cy="600066"/>
            <a:chOff x="7828465" y="2769949"/>
            <a:chExt cx="878787" cy="857727"/>
          </a:xfrm>
        </p:grpSpPr>
        <p:grpSp>
          <p:nvGrpSpPr>
            <p:cNvPr id="316" name="Google Shape;316;p38"/>
            <p:cNvGrpSpPr/>
            <p:nvPr/>
          </p:nvGrpSpPr>
          <p:grpSpPr>
            <a:xfrm>
              <a:off x="7926175" y="2877425"/>
              <a:ext cx="683100" cy="643800"/>
              <a:chOff x="7926175" y="2877425"/>
              <a:chExt cx="683100" cy="643800"/>
            </a:xfrm>
          </p:grpSpPr>
          <p:cxnSp>
            <p:nvCxnSpPr>
              <p:cNvPr id="317" name="Google Shape;317;p38"/>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18" name="Google Shape;318;p38"/>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19" name="Google Shape;319;p38"/>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20" name="Google Shape;320;p38"/>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321" name="Google Shape;321;p38"/>
            <p:cNvGrpSpPr/>
            <p:nvPr/>
          </p:nvGrpSpPr>
          <p:grpSpPr>
            <a:xfrm rot="1363882">
              <a:off x="7926319" y="2876921"/>
              <a:ext cx="683080" cy="643781"/>
              <a:chOff x="7926175" y="2877425"/>
              <a:chExt cx="683100" cy="643800"/>
            </a:xfrm>
          </p:grpSpPr>
          <p:cxnSp>
            <p:nvCxnSpPr>
              <p:cNvPr id="322" name="Google Shape;322;p38"/>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23" name="Google Shape;323;p38"/>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24" name="Google Shape;324;p38"/>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25" name="Google Shape;325;p38"/>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26" name="Google Shape;326;p38"/>
          <p:cNvGrpSpPr/>
          <p:nvPr/>
        </p:nvGrpSpPr>
        <p:grpSpPr>
          <a:xfrm>
            <a:off x="7953220" y="3837436"/>
            <a:ext cx="614800" cy="600066"/>
            <a:chOff x="7828465" y="2769949"/>
            <a:chExt cx="878787" cy="857727"/>
          </a:xfrm>
        </p:grpSpPr>
        <p:grpSp>
          <p:nvGrpSpPr>
            <p:cNvPr id="327" name="Google Shape;327;p38"/>
            <p:cNvGrpSpPr/>
            <p:nvPr/>
          </p:nvGrpSpPr>
          <p:grpSpPr>
            <a:xfrm>
              <a:off x="7926175" y="2877425"/>
              <a:ext cx="683100" cy="643800"/>
              <a:chOff x="7926175" y="2877425"/>
              <a:chExt cx="683100" cy="643800"/>
            </a:xfrm>
          </p:grpSpPr>
          <p:cxnSp>
            <p:nvCxnSpPr>
              <p:cNvPr id="328" name="Google Shape;328;p38"/>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8"/>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30" name="Google Shape;330;p38"/>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8"/>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332" name="Google Shape;332;p38"/>
            <p:cNvGrpSpPr/>
            <p:nvPr/>
          </p:nvGrpSpPr>
          <p:grpSpPr>
            <a:xfrm rot="1363882">
              <a:off x="7926319" y="2876921"/>
              <a:ext cx="683080" cy="643781"/>
              <a:chOff x="7926175" y="2877425"/>
              <a:chExt cx="683100" cy="643800"/>
            </a:xfrm>
          </p:grpSpPr>
          <p:cxnSp>
            <p:nvCxnSpPr>
              <p:cNvPr id="333" name="Google Shape;333;p38"/>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34" name="Google Shape;334;p38"/>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38"/>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36" name="Google Shape;336;p38"/>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37" name="Google Shape;337;p38"/>
          <p:cNvGrpSpPr/>
          <p:nvPr/>
        </p:nvGrpSpPr>
        <p:grpSpPr>
          <a:xfrm>
            <a:off x="7651500" y="275700"/>
            <a:ext cx="1216800" cy="4592100"/>
            <a:chOff x="7651500" y="275700"/>
            <a:chExt cx="1216800" cy="4592100"/>
          </a:xfrm>
        </p:grpSpPr>
        <p:cxnSp>
          <p:nvCxnSpPr>
            <p:cNvPr id="338" name="Google Shape;338;p38"/>
            <p:cNvCxnSpPr/>
            <p:nvPr/>
          </p:nvCxnSpPr>
          <p:spPr>
            <a:xfrm>
              <a:off x="7651500" y="275700"/>
              <a:ext cx="0" cy="4592100"/>
            </a:xfrm>
            <a:prstGeom prst="straightConnector1">
              <a:avLst/>
            </a:prstGeom>
            <a:noFill/>
            <a:ln w="19050" cap="flat" cmpd="sng">
              <a:solidFill>
                <a:schemeClr val="dk2"/>
              </a:solidFill>
              <a:prstDash val="solid"/>
              <a:round/>
              <a:headEnd type="none" w="med" len="med"/>
              <a:tailEnd type="none" w="med" len="med"/>
            </a:ln>
          </p:spPr>
        </p:cxnSp>
        <p:cxnSp>
          <p:nvCxnSpPr>
            <p:cNvPr id="339" name="Google Shape;339;p38"/>
            <p:cNvCxnSpPr/>
            <p:nvPr/>
          </p:nvCxnSpPr>
          <p:spPr>
            <a:xfrm rot="10800000">
              <a:off x="7658700" y="2571750"/>
              <a:ext cx="1209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 calcmode="lin" valueType="num">
                                      <p:cBhvr>
                                        <p:cTn id="7" dur="500" fill="hold"/>
                                        <p:tgtEl>
                                          <p:spTgt spid="2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 calcmode="lin" valueType="num">
                                      <p:cBhvr>
                                        <p:cTn id="12" dur="500" fill="hold"/>
                                        <p:tgtEl>
                                          <p:spTgt spid="28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8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8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 calcmode="lin" valueType="num">
                                      <p:cBhvr>
                                        <p:cTn id="17" dur="500" fill="hold"/>
                                        <p:tgtEl>
                                          <p:spTgt spid="28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8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p49"/>
          <p:cNvPicPr preferRelativeResize="0">
            <a:picLocks noGrp="1"/>
          </p:cNvPicPr>
          <p:nvPr>
            <p:ph type="pic" idx="2"/>
          </p:nvPr>
        </p:nvPicPr>
        <p:blipFill rotWithShape="1">
          <a:blip r:embed="rId3">
            <a:alphaModFix/>
          </a:blip>
          <a:srcRect t="19382" b="1665"/>
          <a:stretch/>
        </p:blipFill>
        <p:spPr>
          <a:xfrm>
            <a:off x="-25" y="-13725"/>
            <a:ext cx="9143997" cy="5157298"/>
          </a:xfrm>
          <a:prstGeom prst="rect">
            <a:avLst/>
          </a:prstGeom>
        </p:spPr>
      </p:pic>
      <p:sp>
        <p:nvSpPr>
          <p:cNvPr id="636" name="Google Shape;636;p49"/>
          <p:cNvSpPr txBox="1">
            <a:spLocks noGrp="1"/>
          </p:cNvSpPr>
          <p:nvPr>
            <p:ph type="title"/>
          </p:nvPr>
        </p:nvSpPr>
        <p:spPr>
          <a:xfrm>
            <a:off x="709350" y="3587750"/>
            <a:ext cx="7725300" cy="1022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END OF PRESENTATIONS!</a:t>
            </a:r>
            <a:br>
              <a:rPr lang="en" dirty="0"/>
            </a:br>
            <a:r>
              <a:rPr lang="en" dirty="0"/>
              <a:t>THANKS FOR LISTENING!!!</a:t>
            </a:r>
            <a:endParaRPr dirty="0"/>
          </a:p>
        </p:txBody>
      </p:sp>
      <p:grpSp>
        <p:nvGrpSpPr>
          <p:cNvPr id="637" name="Google Shape;637;p49"/>
          <p:cNvGrpSpPr/>
          <p:nvPr/>
        </p:nvGrpSpPr>
        <p:grpSpPr>
          <a:xfrm>
            <a:off x="7862150" y="4058723"/>
            <a:ext cx="415917" cy="440667"/>
            <a:chOff x="8052650" y="691225"/>
            <a:chExt cx="415917" cy="440667"/>
          </a:xfrm>
        </p:grpSpPr>
        <p:sp>
          <p:nvSpPr>
            <p:cNvPr id="638" name="Google Shape;638;p49"/>
            <p:cNvSpPr/>
            <p:nvPr/>
          </p:nvSpPr>
          <p:spPr>
            <a:xfrm>
              <a:off x="8052650"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9"/>
            <p:cNvSpPr/>
            <p:nvPr/>
          </p:nvSpPr>
          <p:spPr>
            <a:xfrm>
              <a:off x="8234058"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8415467" y="691225"/>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9"/>
            <p:cNvSpPr/>
            <p:nvPr/>
          </p:nvSpPr>
          <p:spPr>
            <a:xfrm>
              <a:off x="8052650"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9"/>
            <p:cNvSpPr/>
            <p:nvPr/>
          </p:nvSpPr>
          <p:spPr>
            <a:xfrm>
              <a:off x="8234058"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8415467" y="885009"/>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9"/>
            <p:cNvSpPr/>
            <p:nvPr/>
          </p:nvSpPr>
          <p:spPr>
            <a:xfrm>
              <a:off x="8052650"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9"/>
            <p:cNvSpPr/>
            <p:nvPr/>
          </p:nvSpPr>
          <p:spPr>
            <a:xfrm>
              <a:off x="8234058"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8415467" y="1078792"/>
              <a:ext cx="53100" cy="5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a:spLocks noGrp="1"/>
          </p:cNvSpPr>
          <p:nvPr>
            <p:ph type="ctrTitle"/>
          </p:nvPr>
        </p:nvSpPr>
        <p:spPr>
          <a:xfrm>
            <a:off x="1180300" y="2229700"/>
            <a:ext cx="53955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4" name="Google Shape;354;p40"/>
          <p:cNvSpPr txBox="1">
            <a:spLocks noGrp="1"/>
          </p:cNvSpPr>
          <p:nvPr>
            <p:ph type="title" idx="2"/>
          </p:nvPr>
        </p:nvSpPr>
        <p:spPr>
          <a:xfrm>
            <a:off x="1180300" y="1188331"/>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55" name="Google Shape;355;p40"/>
          <p:cNvSpPr/>
          <p:nvPr/>
        </p:nvSpPr>
        <p:spPr>
          <a:xfrm rot="10800000" flipH="1">
            <a:off x="8086200" y="4052250"/>
            <a:ext cx="340200" cy="340200"/>
          </a:xfrm>
          <a:prstGeom prst="star4">
            <a:avLst>
              <a:gd name="adj" fmla="val 17073"/>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40"/>
          <p:cNvGrpSpPr/>
          <p:nvPr/>
        </p:nvGrpSpPr>
        <p:grpSpPr>
          <a:xfrm rot="10800000" flipH="1">
            <a:off x="7953220" y="2573599"/>
            <a:ext cx="614800" cy="600066"/>
            <a:chOff x="7828465" y="2769949"/>
            <a:chExt cx="878787" cy="857727"/>
          </a:xfrm>
        </p:grpSpPr>
        <p:grpSp>
          <p:nvGrpSpPr>
            <p:cNvPr id="357" name="Google Shape;357;p40"/>
            <p:cNvGrpSpPr/>
            <p:nvPr/>
          </p:nvGrpSpPr>
          <p:grpSpPr>
            <a:xfrm>
              <a:off x="7926175" y="2877425"/>
              <a:ext cx="683100" cy="643800"/>
              <a:chOff x="7926175" y="2877425"/>
              <a:chExt cx="683100" cy="643800"/>
            </a:xfrm>
          </p:grpSpPr>
          <p:cxnSp>
            <p:nvCxnSpPr>
              <p:cNvPr id="358" name="Google Shape;358;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59" name="Google Shape;359;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60" name="Google Shape;360;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61" name="Google Shape;361;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362" name="Google Shape;362;p40"/>
            <p:cNvGrpSpPr/>
            <p:nvPr/>
          </p:nvGrpSpPr>
          <p:grpSpPr>
            <a:xfrm rot="1363882">
              <a:off x="7926319" y="2876921"/>
              <a:ext cx="683080" cy="643781"/>
              <a:chOff x="7926175" y="2877425"/>
              <a:chExt cx="683100" cy="643800"/>
            </a:xfrm>
          </p:grpSpPr>
          <p:cxnSp>
            <p:nvCxnSpPr>
              <p:cNvPr id="363" name="Google Shape;363;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64" name="Google Shape;364;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65" name="Google Shape;365;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66" name="Google Shape;366;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67" name="Google Shape;367;p40"/>
          <p:cNvGrpSpPr/>
          <p:nvPr/>
        </p:nvGrpSpPr>
        <p:grpSpPr>
          <a:xfrm rot="10800000" flipH="1">
            <a:off x="7953220" y="1626142"/>
            <a:ext cx="614800" cy="600066"/>
            <a:chOff x="7828465" y="2769949"/>
            <a:chExt cx="878787" cy="857727"/>
          </a:xfrm>
        </p:grpSpPr>
        <p:grpSp>
          <p:nvGrpSpPr>
            <p:cNvPr id="368" name="Google Shape;368;p40"/>
            <p:cNvGrpSpPr/>
            <p:nvPr/>
          </p:nvGrpSpPr>
          <p:grpSpPr>
            <a:xfrm>
              <a:off x="7926175" y="2877425"/>
              <a:ext cx="683100" cy="643800"/>
              <a:chOff x="7926175" y="2877425"/>
              <a:chExt cx="683100" cy="643800"/>
            </a:xfrm>
          </p:grpSpPr>
          <p:cxnSp>
            <p:nvCxnSpPr>
              <p:cNvPr id="369" name="Google Shape;369;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70" name="Google Shape;370;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71" name="Google Shape;371;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72" name="Google Shape;372;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373" name="Google Shape;373;p40"/>
            <p:cNvGrpSpPr/>
            <p:nvPr/>
          </p:nvGrpSpPr>
          <p:grpSpPr>
            <a:xfrm rot="1363882">
              <a:off x="7926319" y="2876921"/>
              <a:ext cx="683080" cy="643781"/>
              <a:chOff x="7926175" y="2877425"/>
              <a:chExt cx="683100" cy="643800"/>
            </a:xfrm>
          </p:grpSpPr>
          <p:cxnSp>
            <p:nvCxnSpPr>
              <p:cNvPr id="374" name="Google Shape;374;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75" name="Google Shape;375;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76" name="Google Shape;376;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77" name="Google Shape;377;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78" name="Google Shape;378;p40"/>
          <p:cNvGrpSpPr/>
          <p:nvPr/>
        </p:nvGrpSpPr>
        <p:grpSpPr>
          <a:xfrm rot="10800000" flipH="1">
            <a:off x="7953220" y="678683"/>
            <a:ext cx="614800" cy="600066"/>
            <a:chOff x="7828465" y="2769949"/>
            <a:chExt cx="878787" cy="857727"/>
          </a:xfrm>
        </p:grpSpPr>
        <p:grpSp>
          <p:nvGrpSpPr>
            <p:cNvPr id="379" name="Google Shape;379;p40"/>
            <p:cNvGrpSpPr/>
            <p:nvPr/>
          </p:nvGrpSpPr>
          <p:grpSpPr>
            <a:xfrm>
              <a:off x="7926175" y="2877425"/>
              <a:ext cx="683100" cy="643800"/>
              <a:chOff x="7926175" y="2877425"/>
              <a:chExt cx="683100" cy="643800"/>
            </a:xfrm>
          </p:grpSpPr>
          <p:cxnSp>
            <p:nvCxnSpPr>
              <p:cNvPr id="380" name="Google Shape;380;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81" name="Google Shape;381;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82" name="Google Shape;382;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83" name="Google Shape;383;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384" name="Google Shape;384;p40"/>
            <p:cNvGrpSpPr/>
            <p:nvPr/>
          </p:nvGrpSpPr>
          <p:grpSpPr>
            <a:xfrm rot="1363882">
              <a:off x="7926319" y="2876921"/>
              <a:ext cx="683080" cy="643781"/>
              <a:chOff x="7926175" y="2877425"/>
              <a:chExt cx="683100" cy="643800"/>
            </a:xfrm>
          </p:grpSpPr>
          <p:cxnSp>
            <p:nvCxnSpPr>
              <p:cNvPr id="385" name="Google Shape;385;p40"/>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386" name="Google Shape;386;p40"/>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387" name="Google Shape;387;p40"/>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388" name="Google Shape;388;p40"/>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89" name="Google Shape;389;p40"/>
          <p:cNvGrpSpPr/>
          <p:nvPr/>
        </p:nvGrpSpPr>
        <p:grpSpPr>
          <a:xfrm>
            <a:off x="7651500" y="275700"/>
            <a:ext cx="1216800" cy="4592100"/>
            <a:chOff x="7651500" y="275700"/>
            <a:chExt cx="1216800" cy="4592100"/>
          </a:xfrm>
        </p:grpSpPr>
        <p:cxnSp>
          <p:nvCxnSpPr>
            <p:cNvPr id="390" name="Google Shape;390;p40"/>
            <p:cNvCxnSpPr/>
            <p:nvPr/>
          </p:nvCxnSpPr>
          <p:spPr>
            <a:xfrm rot="10800000">
              <a:off x="7651500" y="275700"/>
              <a:ext cx="0" cy="4592100"/>
            </a:xfrm>
            <a:prstGeom prst="straightConnector1">
              <a:avLst/>
            </a:prstGeom>
            <a:noFill/>
            <a:ln w="19050" cap="flat" cmpd="sng">
              <a:solidFill>
                <a:schemeClr val="dk2"/>
              </a:solidFill>
              <a:prstDash val="solid"/>
              <a:round/>
              <a:headEnd type="none" w="med" len="med"/>
              <a:tailEnd type="none" w="med" len="med"/>
            </a:ln>
          </p:spPr>
        </p:cxnSp>
        <p:cxnSp>
          <p:nvCxnSpPr>
            <p:cNvPr id="391" name="Google Shape;391;p40"/>
            <p:cNvCxnSpPr/>
            <p:nvPr/>
          </p:nvCxnSpPr>
          <p:spPr>
            <a:xfrm rot="10800000">
              <a:off x="7658700" y="3576775"/>
              <a:ext cx="1209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52"/>
                                        </p:tgtEl>
                                        <p:attrNameLst>
                                          <p:attrName>style.visibility</p:attrName>
                                        </p:attrNameLst>
                                      </p:cBhvr>
                                      <p:to>
                                        <p:strVal val="visible"/>
                                      </p:to>
                                    </p:set>
                                    <p:anim calcmode="lin" valueType="num">
                                      <p:cBhvr>
                                        <p:cTn id="7" dur="500" fill="hold"/>
                                        <p:tgtEl>
                                          <p:spTgt spid="352"/>
                                        </p:tgtEl>
                                        <p:attrNameLst>
                                          <p:attrName>ppt_w</p:attrName>
                                        </p:attrNameLst>
                                      </p:cBhvr>
                                      <p:tavLst>
                                        <p:tav tm="0">
                                          <p:val>
                                            <p:fltVal val="0"/>
                                          </p:val>
                                        </p:tav>
                                        <p:tav tm="100000">
                                          <p:val>
                                            <p:strVal val="#ppt_w"/>
                                          </p:val>
                                        </p:tav>
                                      </p:tavLst>
                                    </p:anim>
                                    <p:anim calcmode="lin" valueType="num">
                                      <p:cBhvr>
                                        <p:cTn id="8" dur="500" fill="hold"/>
                                        <p:tgtEl>
                                          <p:spTgt spid="352"/>
                                        </p:tgtEl>
                                        <p:attrNameLst>
                                          <p:attrName>ppt_h</p:attrName>
                                        </p:attrNameLst>
                                      </p:cBhvr>
                                      <p:tavLst>
                                        <p:tav tm="0">
                                          <p:val>
                                            <p:fltVal val="0"/>
                                          </p:val>
                                        </p:tav>
                                        <p:tav tm="100000">
                                          <p:val>
                                            <p:strVal val="#ppt_h"/>
                                          </p:val>
                                        </p:tav>
                                      </p:tavLst>
                                    </p:anim>
                                    <p:animEffect transition="in" filter="fade">
                                      <p:cBhvr>
                                        <p:cTn id="9" dur="500"/>
                                        <p:tgtEl>
                                          <p:spTgt spid="3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4"/>
                                        </p:tgtEl>
                                        <p:attrNameLst>
                                          <p:attrName>style.visibility</p:attrName>
                                        </p:attrNameLst>
                                      </p:cBhvr>
                                      <p:to>
                                        <p:strVal val="visible"/>
                                      </p:to>
                                    </p:set>
                                    <p:anim calcmode="lin" valueType="num">
                                      <p:cBhvr>
                                        <p:cTn id="12" dur="500" fill="hold"/>
                                        <p:tgtEl>
                                          <p:spTgt spid="354"/>
                                        </p:tgtEl>
                                        <p:attrNameLst>
                                          <p:attrName>ppt_w</p:attrName>
                                        </p:attrNameLst>
                                      </p:cBhvr>
                                      <p:tavLst>
                                        <p:tav tm="0">
                                          <p:val>
                                            <p:fltVal val="0"/>
                                          </p:val>
                                        </p:tav>
                                        <p:tav tm="100000">
                                          <p:val>
                                            <p:strVal val="#ppt_w"/>
                                          </p:val>
                                        </p:tav>
                                      </p:tavLst>
                                    </p:anim>
                                    <p:anim calcmode="lin" valueType="num">
                                      <p:cBhvr>
                                        <p:cTn id="13" dur="500" fill="hold"/>
                                        <p:tgtEl>
                                          <p:spTgt spid="354"/>
                                        </p:tgtEl>
                                        <p:attrNameLst>
                                          <p:attrName>ppt_h</p:attrName>
                                        </p:attrNameLst>
                                      </p:cBhvr>
                                      <p:tavLst>
                                        <p:tav tm="0">
                                          <p:val>
                                            <p:fltVal val="0"/>
                                          </p:val>
                                        </p:tav>
                                        <p:tav tm="100000">
                                          <p:val>
                                            <p:strVal val="#ppt_h"/>
                                          </p:val>
                                        </p:tav>
                                      </p:tavLst>
                                    </p:anim>
                                    <p:animEffect transition="in" filter="fade">
                                      <p:cBhvr>
                                        <p:cTn id="14"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P spid="3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title" idx="4294967295"/>
          </p:nvPr>
        </p:nvSpPr>
        <p:spPr>
          <a:xfrm>
            <a:off x="436600" y="-27950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longer text?</a:t>
            </a:r>
            <a:endParaRPr/>
          </a:p>
        </p:txBody>
      </p:sp>
      <p:sp>
        <p:nvSpPr>
          <p:cNvPr id="345" name="Google Shape;345;p39"/>
          <p:cNvSpPr txBox="1">
            <a:spLocks noGrp="1"/>
          </p:cNvSpPr>
          <p:nvPr>
            <p:ph type="subTitle" idx="1"/>
          </p:nvPr>
        </p:nvSpPr>
        <p:spPr>
          <a:xfrm>
            <a:off x="5380383" y="342314"/>
            <a:ext cx="3512100" cy="4514607"/>
          </a:xfrm>
          <a:prstGeom prst="rect">
            <a:avLst/>
          </a:prstGeom>
        </p:spPr>
        <p:txBody>
          <a:bodyPr spcFirstLastPara="1" wrap="square" lIns="91425" tIns="91425" rIns="91425" bIns="91425" anchor="t" anchorCtr="0">
            <a:noAutofit/>
          </a:bodyPr>
          <a:lstStyle/>
          <a:p>
            <a:pPr marL="0" lvl="0" indent="0"/>
            <a:r>
              <a:rPr lang="en-US" dirty="0"/>
              <a:t>XLM-</a:t>
            </a:r>
            <a:r>
              <a:rPr lang="en-US" dirty="0" err="1"/>
              <a:t>RoBERTa</a:t>
            </a:r>
            <a:r>
              <a:rPr lang="en-US" dirty="0"/>
              <a:t> is pre-trained on a large corpus of text data from multiple languages, allowing it to learn language-agnostic representations. This means that it can understand and generate text in different languages, even if it was not explicitly trained on that language. It can be fine-tuned on specific tasks such as text classification, named entity recognition, machine translation, and other natural language processing tasks to achieve high performance on various multilingual tasks. XLM-</a:t>
            </a:r>
            <a:r>
              <a:rPr lang="en-US" dirty="0" err="1"/>
              <a:t>RoBERTa</a:t>
            </a:r>
            <a:r>
              <a:rPr lang="en-US" dirty="0"/>
              <a:t> is commonly used in tasks that require cross-lingual understanding, such as machine translation, cross-lingual text classification, and cross-lingual named entity recognition.</a:t>
            </a:r>
            <a:endParaRPr dirty="0"/>
          </a:p>
        </p:txBody>
      </p:sp>
      <p:sp>
        <p:nvSpPr>
          <p:cNvPr id="346" name="Google Shape;346;p39"/>
          <p:cNvSpPr txBox="1">
            <a:spLocks noGrp="1"/>
          </p:cNvSpPr>
          <p:nvPr>
            <p:ph type="subTitle" idx="2"/>
          </p:nvPr>
        </p:nvSpPr>
        <p:spPr>
          <a:xfrm>
            <a:off x="713225" y="1178800"/>
            <a:ext cx="3512100" cy="3079738"/>
          </a:xfrm>
          <a:prstGeom prst="rect">
            <a:avLst/>
          </a:prstGeom>
        </p:spPr>
        <p:txBody>
          <a:bodyPr spcFirstLastPara="1" wrap="square" lIns="91425" tIns="91425" rIns="91425" bIns="91425" anchor="t" anchorCtr="0">
            <a:noAutofit/>
          </a:bodyPr>
          <a:lstStyle/>
          <a:p>
            <a:pPr marL="0" lvl="0" indent="0"/>
            <a:r>
              <a:rPr lang="en-US" dirty="0"/>
              <a:t>XLM-</a:t>
            </a:r>
            <a:r>
              <a:rPr lang="en-US" dirty="0" err="1"/>
              <a:t>RoBERTa</a:t>
            </a:r>
            <a:r>
              <a:rPr lang="en-US" dirty="0"/>
              <a:t> stands for Cross-lingual Masked Language Model - </a:t>
            </a:r>
            <a:r>
              <a:rPr lang="en-US" dirty="0" err="1"/>
              <a:t>RoBERTa</a:t>
            </a:r>
            <a:r>
              <a:rPr lang="en-US" dirty="0"/>
              <a:t>. It is a type of language model, which is a deep learning model trained on large amounts of text data to understand and generate human-like text. XLM-</a:t>
            </a:r>
            <a:r>
              <a:rPr lang="en-US" dirty="0" err="1"/>
              <a:t>RoBERTa</a:t>
            </a:r>
            <a:r>
              <a:rPr lang="en-US" dirty="0"/>
              <a:t> is specifically designed for cross-lingual language understanding, meaning it can process and generate text in multiple languages. It is based on the </a:t>
            </a:r>
            <a:r>
              <a:rPr lang="en-US" dirty="0" err="1"/>
              <a:t>RoBERTa</a:t>
            </a:r>
            <a:r>
              <a:rPr lang="en-US" dirty="0"/>
              <a:t> architecture, which is a variant of the popular BERT (Bidirectional Encoder Representations from Transformers) model.</a:t>
            </a:r>
            <a:endParaRPr dirty="0"/>
          </a:p>
        </p:txBody>
      </p:sp>
      <p:sp>
        <p:nvSpPr>
          <p:cNvPr id="347" name="Google Shape;347;p39"/>
          <p:cNvSpPr txBox="1">
            <a:spLocks noGrp="1"/>
          </p:cNvSpPr>
          <p:nvPr>
            <p:ph type="ctrTitle"/>
          </p:nvPr>
        </p:nvSpPr>
        <p:spPr>
          <a:xfrm>
            <a:off x="713225" y="539500"/>
            <a:ext cx="77175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r>
              <a:rPr lang="en" dirty="0"/>
              <a:t>hat is XLM-RoBERTa?</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p:cTn id="7" dur="500" fill="hold"/>
                                        <p:tgtEl>
                                          <p:spTgt spid="347"/>
                                        </p:tgtEl>
                                        <p:attrNameLst>
                                          <p:attrName>ppt_w</p:attrName>
                                        </p:attrNameLst>
                                      </p:cBhvr>
                                      <p:tavLst>
                                        <p:tav tm="0">
                                          <p:val>
                                            <p:fltVal val="0"/>
                                          </p:val>
                                        </p:tav>
                                        <p:tav tm="100000">
                                          <p:val>
                                            <p:strVal val="#ppt_w"/>
                                          </p:val>
                                        </p:tav>
                                      </p:tavLst>
                                    </p:anim>
                                    <p:anim calcmode="lin" valueType="num">
                                      <p:cBhvr>
                                        <p:cTn id="8" dur="500" fill="hold"/>
                                        <p:tgtEl>
                                          <p:spTgt spid="347"/>
                                        </p:tgtEl>
                                        <p:attrNameLst>
                                          <p:attrName>ppt_h</p:attrName>
                                        </p:attrNameLst>
                                      </p:cBhvr>
                                      <p:tavLst>
                                        <p:tav tm="0">
                                          <p:val>
                                            <p:fltVal val="0"/>
                                          </p:val>
                                        </p:tav>
                                        <p:tav tm="100000">
                                          <p:val>
                                            <p:strVal val="#ppt_h"/>
                                          </p:val>
                                        </p:tav>
                                      </p:tavLst>
                                    </p:anim>
                                    <p:animEffect transition="in" filter="fade">
                                      <p:cBhvr>
                                        <p:cTn id="9" dur="500"/>
                                        <p:tgtEl>
                                          <p:spTgt spid="34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build="p"/>
      <p:bldP spid="346" grpId="0" build="p"/>
      <p:bldP spid="3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architecture of the XLM-ROBERTa with CNN for senten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800" y="559904"/>
            <a:ext cx="450532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6"/>
          <p:cNvSpPr txBox="1">
            <a:spLocks noGrp="1"/>
          </p:cNvSpPr>
          <p:nvPr>
            <p:ph type="ctrTitle"/>
          </p:nvPr>
        </p:nvSpPr>
        <p:spPr>
          <a:xfrm>
            <a:off x="2744025" y="656325"/>
            <a:ext cx="56868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481" name="Google Shape;481;p46"/>
          <p:cNvSpPr txBox="1">
            <a:spLocks noGrp="1"/>
          </p:cNvSpPr>
          <p:nvPr>
            <p:ph type="subTitle" idx="1"/>
          </p:nvPr>
        </p:nvSpPr>
        <p:spPr>
          <a:xfrm>
            <a:off x="2744025" y="1698700"/>
            <a:ext cx="5686800" cy="4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 overview of XLM-RoBERTa</a:t>
            </a:r>
            <a:endParaRPr dirty="0"/>
          </a:p>
        </p:txBody>
      </p:sp>
      <p:sp>
        <p:nvSpPr>
          <p:cNvPr id="482" name="Google Shape;482;p46"/>
          <p:cNvSpPr txBox="1">
            <a:spLocks noGrp="1"/>
          </p:cNvSpPr>
          <p:nvPr>
            <p:ph type="title" idx="2"/>
          </p:nvPr>
        </p:nvSpPr>
        <p:spPr>
          <a:xfrm>
            <a:off x="713225" y="997425"/>
            <a:ext cx="1362600" cy="8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cxnSp>
        <p:nvCxnSpPr>
          <p:cNvPr id="483" name="Google Shape;483;p46"/>
          <p:cNvCxnSpPr/>
          <p:nvPr/>
        </p:nvCxnSpPr>
        <p:spPr>
          <a:xfrm rot="10800000">
            <a:off x="282925" y="2571750"/>
            <a:ext cx="8572500" cy="0"/>
          </a:xfrm>
          <a:prstGeom prst="straightConnector1">
            <a:avLst/>
          </a:prstGeom>
          <a:noFill/>
          <a:ln w="19050" cap="flat" cmpd="sng">
            <a:solidFill>
              <a:schemeClr val="dk2"/>
            </a:solidFill>
            <a:prstDash val="solid"/>
            <a:round/>
            <a:headEnd type="none" w="med" len="med"/>
            <a:tailEnd type="none" w="med" len="med"/>
          </a:ln>
        </p:spPr>
      </p:cxnSp>
      <p:cxnSp>
        <p:nvCxnSpPr>
          <p:cNvPr id="484" name="Google Shape;484;p46"/>
          <p:cNvCxnSpPr/>
          <p:nvPr/>
        </p:nvCxnSpPr>
        <p:spPr>
          <a:xfrm>
            <a:off x="2309400" y="275700"/>
            <a:ext cx="0" cy="2285400"/>
          </a:xfrm>
          <a:prstGeom prst="straightConnector1">
            <a:avLst/>
          </a:prstGeom>
          <a:noFill/>
          <a:ln w="19050" cap="flat" cmpd="sng">
            <a:solidFill>
              <a:schemeClr val="dk2"/>
            </a:solidFill>
            <a:prstDash val="solid"/>
            <a:round/>
            <a:headEnd type="none" w="med" len="med"/>
            <a:tailEnd type="none" w="med" len="med"/>
          </a:ln>
        </p:spPr>
      </p:cxnSp>
      <p:pic>
        <p:nvPicPr>
          <p:cNvPr id="485" name="Google Shape;485;p46"/>
          <p:cNvPicPr preferRelativeResize="0">
            <a:picLocks noGrp="1"/>
          </p:cNvPicPr>
          <p:nvPr>
            <p:ph type="pic" idx="3"/>
          </p:nvPr>
        </p:nvPicPr>
        <p:blipFill rotWithShape="1">
          <a:blip r:embed="rId3">
            <a:alphaModFix/>
          </a:blip>
          <a:srcRect t="23768" b="23773"/>
          <a:stretch/>
        </p:blipFill>
        <p:spPr>
          <a:xfrm>
            <a:off x="275700" y="2571750"/>
            <a:ext cx="6566999" cy="2296053"/>
          </a:xfrm>
          <a:prstGeom prst="rect">
            <a:avLst/>
          </a:prstGeom>
        </p:spPr>
      </p:pic>
      <p:cxnSp>
        <p:nvCxnSpPr>
          <p:cNvPr id="486" name="Google Shape;486;p46"/>
          <p:cNvCxnSpPr/>
          <p:nvPr/>
        </p:nvCxnSpPr>
        <p:spPr>
          <a:xfrm rot="10800000">
            <a:off x="6842775" y="2579100"/>
            <a:ext cx="0" cy="2288700"/>
          </a:xfrm>
          <a:prstGeom prst="straightConnector1">
            <a:avLst/>
          </a:prstGeom>
          <a:noFill/>
          <a:ln w="19050" cap="flat" cmpd="sng">
            <a:solidFill>
              <a:schemeClr val="dk2"/>
            </a:solidFill>
            <a:prstDash val="solid"/>
            <a:round/>
            <a:headEnd type="none" w="med" len="med"/>
            <a:tailEnd type="none" w="med" len="med"/>
          </a:ln>
        </p:spPr>
      </p:cxnSp>
      <p:grpSp>
        <p:nvGrpSpPr>
          <p:cNvPr id="487" name="Google Shape;487;p46"/>
          <p:cNvGrpSpPr/>
          <p:nvPr/>
        </p:nvGrpSpPr>
        <p:grpSpPr>
          <a:xfrm rot="10800000" flipH="1">
            <a:off x="7953220" y="3897136"/>
            <a:ext cx="614800" cy="600066"/>
            <a:chOff x="7828465" y="2769949"/>
            <a:chExt cx="878787" cy="857727"/>
          </a:xfrm>
        </p:grpSpPr>
        <p:grpSp>
          <p:nvGrpSpPr>
            <p:cNvPr id="488" name="Google Shape;488;p46"/>
            <p:cNvGrpSpPr/>
            <p:nvPr/>
          </p:nvGrpSpPr>
          <p:grpSpPr>
            <a:xfrm>
              <a:off x="7926175" y="2877425"/>
              <a:ext cx="683100" cy="643800"/>
              <a:chOff x="7926175" y="2877425"/>
              <a:chExt cx="683100" cy="643800"/>
            </a:xfrm>
          </p:grpSpPr>
          <p:cxnSp>
            <p:nvCxnSpPr>
              <p:cNvPr id="489" name="Google Shape;489;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490" name="Google Shape;490;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491" name="Google Shape;491;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492" name="Google Shape;492;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493" name="Google Shape;493;p46"/>
            <p:cNvGrpSpPr/>
            <p:nvPr/>
          </p:nvGrpSpPr>
          <p:grpSpPr>
            <a:xfrm rot="1363882">
              <a:off x="7926319" y="2876921"/>
              <a:ext cx="683080" cy="643781"/>
              <a:chOff x="7926175" y="2877425"/>
              <a:chExt cx="683100" cy="643800"/>
            </a:xfrm>
          </p:grpSpPr>
          <p:cxnSp>
            <p:nvCxnSpPr>
              <p:cNvPr id="494" name="Google Shape;494;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495" name="Google Shape;495;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496" name="Google Shape;496;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497" name="Google Shape;497;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498" name="Google Shape;498;p46"/>
          <p:cNvGrpSpPr/>
          <p:nvPr/>
        </p:nvGrpSpPr>
        <p:grpSpPr>
          <a:xfrm rot="10800000" flipH="1">
            <a:off x="7953220" y="2949680"/>
            <a:ext cx="614800" cy="600066"/>
            <a:chOff x="7828465" y="2769949"/>
            <a:chExt cx="878787" cy="857727"/>
          </a:xfrm>
        </p:grpSpPr>
        <p:grpSp>
          <p:nvGrpSpPr>
            <p:cNvPr id="499" name="Google Shape;499;p46"/>
            <p:cNvGrpSpPr/>
            <p:nvPr/>
          </p:nvGrpSpPr>
          <p:grpSpPr>
            <a:xfrm>
              <a:off x="7926175" y="2877425"/>
              <a:ext cx="683100" cy="643800"/>
              <a:chOff x="7926175" y="2877425"/>
              <a:chExt cx="683100" cy="643800"/>
            </a:xfrm>
          </p:grpSpPr>
          <p:cxnSp>
            <p:nvCxnSpPr>
              <p:cNvPr id="500" name="Google Shape;500;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01" name="Google Shape;501;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02" name="Google Shape;502;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03" name="Google Shape;503;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504" name="Google Shape;504;p46"/>
            <p:cNvGrpSpPr/>
            <p:nvPr/>
          </p:nvGrpSpPr>
          <p:grpSpPr>
            <a:xfrm rot="1363882">
              <a:off x="7926319" y="2876921"/>
              <a:ext cx="683080" cy="643781"/>
              <a:chOff x="7926175" y="2877425"/>
              <a:chExt cx="683100" cy="643800"/>
            </a:xfrm>
          </p:grpSpPr>
          <p:cxnSp>
            <p:nvCxnSpPr>
              <p:cNvPr id="505" name="Google Shape;505;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06" name="Google Shape;506;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07" name="Google Shape;507;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08" name="Google Shape;508;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509" name="Google Shape;509;p46"/>
          <p:cNvGrpSpPr/>
          <p:nvPr/>
        </p:nvGrpSpPr>
        <p:grpSpPr>
          <a:xfrm rot="10800000" flipH="1">
            <a:off x="7143645" y="3897136"/>
            <a:ext cx="614800" cy="600066"/>
            <a:chOff x="7828465" y="2769949"/>
            <a:chExt cx="878787" cy="857727"/>
          </a:xfrm>
        </p:grpSpPr>
        <p:grpSp>
          <p:nvGrpSpPr>
            <p:cNvPr id="510" name="Google Shape;510;p46"/>
            <p:cNvGrpSpPr/>
            <p:nvPr/>
          </p:nvGrpSpPr>
          <p:grpSpPr>
            <a:xfrm>
              <a:off x="7926175" y="2877425"/>
              <a:ext cx="683100" cy="643800"/>
              <a:chOff x="7926175" y="2877425"/>
              <a:chExt cx="683100" cy="643800"/>
            </a:xfrm>
          </p:grpSpPr>
          <p:cxnSp>
            <p:nvCxnSpPr>
              <p:cNvPr id="511" name="Google Shape;511;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12" name="Google Shape;512;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13" name="Google Shape;513;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14" name="Google Shape;514;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515" name="Google Shape;515;p46"/>
            <p:cNvGrpSpPr/>
            <p:nvPr/>
          </p:nvGrpSpPr>
          <p:grpSpPr>
            <a:xfrm rot="1363882">
              <a:off x="7926319" y="2876921"/>
              <a:ext cx="683080" cy="643781"/>
              <a:chOff x="7926175" y="2877425"/>
              <a:chExt cx="683100" cy="643800"/>
            </a:xfrm>
          </p:grpSpPr>
          <p:cxnSp>
            <p:nvCxnSpPr>
              <p:cNvPr id="516" name="Google Shape;516;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17" name="Google Shape;517;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18" name="Google Shape;518;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19" name="Google Shape;519;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520" name="Google Shape;520;p46"/>
          <p:cNvGrpSpPr/>
          <p:nvPr/>
        </p:nvGrpSpPr>
        <p:grpSpPr>
          <a:xfrm rot="10800000" flipH="1">
            <a:off x="7143645" y="2949680"/>
            <a:ext cx="614800" cy="600066"/>
            <a:chOff x="7828465" y="2769949"/>
            <a:chExt cx="878787" cy="857727"/>
          </a:xfrm>
        </p:grpSpPr>
        <p:grpSp>
          <p:nvGrpSpPr>
            <p:cNvPr id="521" name="Google Shape;521;p46"/>
            <p:cNvGrpSpPr/>
            <p:nvPr/>
          </p:nvGrpSpPr>
          <p:grpSpPr>
            <a:xfrm>
              <a:off x="7926175" y="2877425"/>
              <a:ext cx="683100" cy="643800"/>
              <a:chOff x="7926175" y="2877425"/>
              <a:chExt cx="683100" cy="643800"/>
            </a:xfrm>
          </p:grpSpPr>
          <p:cxnSp>
            <p:nvCxnSpPr>
              <p:cNvPr id="522" name="Google Shape;522;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23" name="Google Shape;523;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24" name="Google Shape;524;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25" name="Google Shape;525;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nvGrpSpPr>
            <p:cNvPr id="526" name="Google Shape;526;p46"/>
            <p:cNvGrpSpPr/>
            <p:nvPr/>
          </p:nvGrpSpPr>
          <p:grpSpPr>
            <a:xfrm rot="1363882">
              <a:off x="7926319" y="2876921"/>
              <a:ext cx="683080" cy="643781"/>
              <a:chOff x="7926175" y="2877425"/>
              <a:chExt cx="683100" cy="643800"/>
            </a:xfrm>
          </p:grpSpPr>
          <p:cxnSp>
            <p:nvCxnSpPr>
              <p:cNvPr id="527" name="Google Shape;527;p46"/>
              <p:cNvCxnSpPr/>
              <p:nvPr/>
            </p:nvCxnSpPr>
            <p:spPr>
              <a:xfrm>
                <a:off x="8267725" y="2877425"/>
                <a:ext cx="0" cy="643800"/>
              </a:xfrm>
              <a:prstGeom prst="straightConnector1">
                <a:avLst/>
              </a:prstGeom>
              <a:noFill/>
              <a:ln w="19050" cap="flat" cmpd="sng">
                <a:solidFill>
                  <a:schemeClr val="lt1"/>
                </a:solidFill>
                <a:prstDash val="solid"/>
                <a:round/>
                <a:headEnd type="none" w="med" len="med"/>
                <a:tailEnd type="none" w="med" len="med"/>
              </a:ln>
            </p:spPr>
          </p:cxnSp>
          <p:cxnSp>
            <p:nvCxnSpPr>
              <p:cNvPr id="528" name="Google Shape;528;p46"/>
              <p:cNvCxnSpPr/>
              <p:nvPr/>
            </p:nvCxnSpPr>
            <p:spPr>
              <a:xfrm>
                <a:off x="7926175" y="3199325"/>
                <a:ext cx="683100" cy="0"/>
              </a:xfrm>
              <a:prstGeom prst="straightConnector1">
                <a:avLst/>
              </a:prstGeom>
              <a:noFill/>
              <a:ln w="19050" cap="flat" cmpd="sng">
                <a:solidFill>
                  <a:schemeClr val="dk2"/>
                </a:solidFill>
                <a:prstDash val="solid"/>
                <a:round/>
                <a:headEnd type="none" w="med" len="med"/>
                <a:tailEnd type="none" w="med" len="med"/>
              </a:ln>
            </p:spPr>
          </p:cxnSp>
          <p:cxnSp>
            <p:nvCxnSpPr>
              <p:cNvPr id="529" name="Google Shape;529;p46"/>
              <p:cNvCxnSpPr/>
              <p:nvPr/>
            </p:nvCxnSpPr>
            <p:spPr>
              <a:xfrm>
                <a:off x="8267793" y="2877453"/>
                <a:ext cx="0" cy="643609"/>
              </a:xfrm>
              <a:prstGeom prst="straightConnector1">
                <a:avLst/>
              </a:prstGeom>
              <a:noFill/>
              <a:ln w="19050" cap="flat" cmpd="sng">
                <a:solidFill>
                  <a:schemeClr val="lt1"/>
                </a:solidFill>
                <a:prstDash val="solid"/>
                <a:round/>
                <a:headEnd type="none" w="med" len="med"/>
                <a:tailEnd type="none" w="med" len="med"/>
              </a:ln>
            </p:spPr>
          </p:cxnSp>
          <p:cxnSp>
            <p:nvCxnSpPr>
              <p:cNvPr id="530" name="Google Shape;530;p46"/>
              <p:cNvCxnSpPr/>
              <p:nvPr/>
            </p:nvCxnSpPr>
            <p:spPr>
              <a:xfrm rot="2700000">
                <a:off x="7926180" y="3199313"/>
                <a:ext cx="683065"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6" y="1899599"/>
            <a:ext cx="2169122" cy="503702"/>
          </a:xfrm>
          <a:ln/>
        </p:spPr>
        <p:style>
          <a:lnRef idx="3">
            <a:schemeClr val="lt1"/>
          </a:lnRef>
          <a:fillRef idx="1">
            <a:schemeClr val="dk1"/>
          </a:fillRef>
          <a:effectRef idx="1">
            <a:schemeClr val="dk1"/>
          </a:effectRef>
          <a:fontRef idx="minor">
            <a:schemeClr val="lt1"/>
          </a:fontRef>
        </p:style>
        <p:txBody>
          <a:bodyPr/>
          <a:lstStyle/>
          <a:p>
            <a:pPr algn="ctr"/>
            <a:r>
              <a:rPr lang="en-US" dirty="0"/>
              <a:t>Cross-lingual</a:t>
            </a:r>
          </a:p>
        </p:txBody>
      </p:sp>
      <p:sp>
        <p:nvSpPr>
          <p:cNvPr id="4" name="Subtitle 3"/>
          <p:cNvSpPr>
            <a:spLocks noGrp="1"/>
          </p:cNvSpPr>
          <p:nvPr>
            <p:ph type="subTitle" idx="2"/>
          </p:nvPr>
        </p:nvSpPr>
        <p:spPr>
          <a:xfrm>
            <a:off x="713226" y="1570384"/>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1</a:t>
            </a:r>
          </a:p>
        </p:txBody>
      </p:sp>
      <p:sp>
        <p:nvSpPr>
          <p:cNvPr id="5" name="Subtitle 4"/>
          <p:cNvSpPr>
            <a:spLocks noGrp="1"/>
          </p:cNvSpPr>
          <p:nvPr>
            <p:ph type="subTitle" idx="3"/>
          </p:nvPr>
        </p:nvSpPr>
        <p:spPr>
          <a:xfrm>
            <a:off x="713225" y="3275502"/>
            <a:ext cx="2169122" cy="503702"/>
          </a:xfrm>
          <a:ln/>
        </p:spPr>
        <p:style>
          <a:lnRef idx="3">
            <a:schemeClr val="lt1"/>
          </a:lnRef>
          <a:fillRef idx="1">
            <a:schemeClr val="dk1"/>
          </a:fillRef>
          <a:effectRef idx="1">
            <a:schemeClr val="dk1"/>
          </a:effectRef>
          <a:fontRef idx="minor">
            <a:schemeClr val="lt1"/>
          </a:fontRef>
        </p:style>
        <p:txBody>
          <a:bodyPr/>
          <a:lstStyle/>
          <a:p>
            <a:pPr algn="ctr"/>
            <a:r>
              <a:rPr lang="en-US" dirty="0"/>
              <a:t>Fine-tuning</a:t>
            </a:r>
          </a:p>
        </p:txBody>
      </p:sp>
      <p:sp>
        <p:nvSpPr>
          <p:cNvPr id="6" name="Subtitle 5"/>
          <p:cNvSpPr>
            <a:spLocks noGrp="1"/>
          </p:cNvSpPr>
          <p:nvPr>
            <p:ph type="subTitle" idx="4"/>
          </p:nvPr>
        </p:nvSpPr>
        <p:spPr>
          <a:xfrm>
            <a:off x="713225" y="2946287"/>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4</a:t>
            </a:r>
          </a:p>
        </p:txBody>
      </p:sp>
      <p:sp>
        <p:nvSpPr>
          <p:cNvPr id="7" name="Subtitle 6"/>
          <p:cNvSpPr>
            <a:spLocks noGrp="1"/>
          </p:cNvSpPr>
          <p:nvPr>
            <p:ph type="subTitle" idx="5"/>
          </p:nvPr>
        </p:nvSpPr>
        <p:spPr>
          <a:xfrm>
            <a:off x="3535801" y="1899598"/>
            <a:ext cx="2169122" cy="640163"/>
          </a:xfrm>
          <a:ln/>
        </p:spPr>
        <p:style>
          <a:lnRef idx="3">
            <a:schemeClr val="lt1"/>
          </a:lnRef>
          <a:fillRef idx="1">
            <a:schemeClr val="dk1"/>
          </a:fillRef>
          <a:effectRef idx="1">
            <a:schemeClr val="dk1"/>
          </a:effectRef>
          <a:fontRef idx="minor">
            <a:schemeClr val="lt1"/>
          </a:fontRef>
        </p:style>
        <p:txBody>
          <a:bodyPr/>
          <a:lstStyle/>
          <a:p>
            <a:pPr algn="ctr"/>
            <a:r>
              <a:rPr lang="en-US" dirty="0"/>
              <a:t>Masked Language Modeling</a:t>
            </a:r>
          </a:p>
        </p:txBody>
      </p:sp>
      <p:sp>
        <p:nvSpPr>
          <p:cNvPr id="8" name="Subtitle 7"/>
          <p:cNvSpPr>
            <a:spLocks noGrp="1"/>
          </p:cNvSpPr>
          <p:nvPr>
            <p:ph type="subTitle" idx="6"/>
          </p:nvPr>
        </p:nvSpPr>
        <p:spPr>
          <a:xfrm>
            <a:off x="3535801" y="1570384"/>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2</a:t>
            </a:r>
          </a:p>
        </p:txBody>
      </p:sp>
      <p:sp>
        <p:nvSpPr>
          <p:cNvPr id="9" name="Subtitle 8"/>
          <p:cNvSpPr>
            <a:spLocks noGrp="1"/>
          </p:cNvSpPr>
          <p:nvPr>
            <p:ph type="subTitle" idx="7"/>
          </p:nvPr>
        </p:nvSpPr>
        <p:spPr>
          <a:xfrm>
            <a:off x="3535801" y="3275502"/>
            <a:ext cx="2169122" cy="503702"/>
          </a:xfrm>
          <a:ln/>
        </p:spPr>
        <p:style>
          <a:lnRef idx="3">
            <a:schemeClr val="lt1"/>
          </a:lnRef>
          <a:fillRef idx="1">
            <a:schemeClr val="dk1"/>
          </a:fillRef>
          <a:effectRef idx="1">
            <a:schemeClr val="dk1"/>
          </a:effectRef>
          <a:fontRef idx="minor">
            <a:schemeClr val="lt1"/>
          </a:fontRef>
        </p:style>
        <p:txBody>
          <a:bodyPr/>
          <a:lstStyle/>
          <a:p>
            <a:pPr algn="ctr"/>
            <a:r>
              <a:rPr lang="en-US" dirty="0"/>
              <a:t>Applications</a:t>
            </a:r>
          </a:p>
        </p:txBody>
      </p:sp>
      <p:sp>
        <p:nvSpPr>
          <p:cNvPr id="10" name="Subtitle 9"/>
          <p:cNvSpPr>
            <a:spLocks noGrp="1"/>
          </p:cNvSpPr>
          <p:nvPr>
            <p:ph type="subTitle" idx="8"/>
          </p:nvPr>
        </p:nvSpPr>
        <p:spPr>
          <a:xfrm>
            <a:off x="3535801" y="2946287"/>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5</a:t>
            </a:r>
          </a:p>
        </p:txBody>
      </p:sp>
      <p:sp>
        <p:nvSpPr>
          <p:cNvPr id="11" name="Subtitle 10"/>
          <p:cNvSpPr>
            <a:spLocks noGrp="1"/>
          </p:cNvSpPr>
          <p:nvPr>
            <p:ph type="subTitle" idx="9"/>
          </p:nvPr>
        </p:nvSpPr>
        <p:spPr>
          <a:xfrm>
            <a:off x="6358376" y="1899599"/>
            <a:ext cx="2169122" cy="503702"/>
          </a:xfrm>
          <a:ln/>
        </p:spPr>
        <p:style>
          <a:lnRef idx="3">
            <a:schemeClr val="lt1"/>
          </a:lnRef>
          <a:fillRef idx="1">
            <a:schemeClr val="dk1"/>
          </a:fillRef>
          <a:effectRef idx="1">
            <a:schemeClr val="dk1"/>
          </a:effectRef>
          <a:fontRef idx="minor">
            <a:schemeClr val="lt1"/>
          </a:fontRef>
        </p:style>
        <p:txBody>
          <a:bodyPr/>
          <a:lstStyle/>
          <a:p>
            <a:pPr algn="ctr"/>
            <a:r>
              <a:rPr lang="en-US" dirty="0" err="1"/>
              <a:t>RoBERTa</a:t>
            </a:r>
            <a:r>
              <a:rPr lang="en-US" dirty="0"/>
              <a:t> Architecture</a:t>
            </a:r>
          </a:p>
        </p:txBody>
      </p:sp>
      <p:sp>
        <p:nvSpPr>
          <p:cNvPr id="12" name="Subtitle 11"/>
          <p:cNvSpPr>
            <a:spLocks noGrp="1"/>
          </p:cNvSpPr>
          <p:nvPr>
            <p:ph type="subTitle" idx="13"/>
          </p:nvPr>
        </p:nvSpPr>
        <p:spPr>
          <a:xfrm>
            <a:off x="6358376" y="1570384"/>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3</a:t>
            </a:r>
          </a:p>
        </p:txBody>
      </p:sp>
      <p:sp>
        <p:nvSpPr>
          <p:cNvPr id="13" name="Subtitle 12"/>
          <p:cNvSpPr>
            <a:spLocks noGrp="1"/>
          </p:cNvSpPr>
          <p:nvPr>
            <p:ph type="subTitle" idx="14"/>
          </p:nvPr>
        </p:nvSpPr>
        <p:spPr>
          <a:xfrm>
            <a:off x="6358376" y="3275502"/>
            <a:ext cx="2169122" cy="503702"/>
          </a:xfrm>
          <a:ln/>
        </p:spPr>
        <p:style>
          <a:lnRef idx="3">
            <a:schemeClr val="lt1"/>
          </a:lnRef>
          <a:fillRef idx="1">
            <a:schemeClr val="dk1"/>
          </a:fillRef>
          <a:effectRef idx="1">
            <a:schemeClr val="dk1"/>
          </a:effectRef>
          <a:fontRef idx="minor">
            <a:schemeClr val="lt1"/>
          </a:fontRef>
        </p:style>
        <p:txBody>
          <a:bodyPr/>
          <a:lstStyle/>
          <a:p>
            <a:pPr algn="ctr"/>
            <a:r>
              <a:rPr lang="en-US" dirty="0"/>
              <a:t>Summary</a:t>
            </a:r>
          </a:p>
        </p:txBody>
      </p:sp>
      <p:sp>
        <p:nvSpPr>
          <p:cNvPr id="14" name="Subtitle 13"/>
          <p:cNvSpPr>
            <a:spLocks noGrp="1"/>
          </p:cNvSpPr>
          <p:nvPr>
            <p:ph type="subTitle" idx="15"/>
          </p:nvPr>
        </p:nvSpPr>
        <p:spPr>
          <a:xfrm>
            <a:off x="6358376" y="2946287"/>
            <a:ext cx="2169122" cy="426392"/>
          </a:xfrm>
          <a:ln/>
        </p:spPr>
        <p:style>
          <a:lnRef idx="3">
            <a:schemeClr val="lt1"/>
          </a:lnRef>
          <a:fillRef idx="1">
            <a:schemeClr val="dk1"/>
          </a:fillRef>
          <a:effectRef idx="1">
            <a:schemeClr val="dk1"/>
          </a:effectRef>
          <a:fontRef idx="minor">
            <a:schemeClr val="lt1"/>
          </a:fontRef>
        </p:style>
        <p:txBody>
          <a:bodyPr/>
          <a:lstStyle/>
          <a:p>
            <a:pPr algn="ctr"/>
            <a:r>
              <a:rPr lang="en-US" dirty="0"/>
              <a:t>6</a:t>
            </a:r>
          </a:p>
        </p:txBody>
      </p:sp>
    </p:spTree>
    <p:extLst>
      <p:ext uri="{BB962C8B-B14F-4D97-AF65-F5344CB8AC3E}">
        <p14:creationId xmlns:p14="http://schemas.microsoft.com/office/powerpoint/2010/main" val="2846937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Overview</a:t>
            </a:r>
          </a:p>
        </p:txBody>
      </p:sp>
      <p:sp>
        <p:nvSpPr>
          <p:cNvPr id="3" name="Subtitle 2"/>
          <p:cNvSpPr>
            <a:spLocks noGrp="1"/>
          </p:cNvSpPr>
          <p:nvPr>
            <p:ph type="subTitle" idx="1"/>
          </p:nvPr>
        </p:nvSpPr>
        <p:spPr>
          <a:xfrm>
            <a:off x="713225" y="2042632"/>
            <a:ext cx="4860900" cy="1705093"/>
          </a:xfrm>
        </p:spPr>
        <p:style>
          <a:lnRef idx="3">
            <a:schemeClr val="lt1"/>
          </a:lnRef>
          <a:fillRef idx="1">
            <a:schemeClr val="dk1"/>
          </a:fillRef>
          <a:effectRef idx="1">
            <a:schemeClr val="dk1"/>
          </a:effectRef>
          <a:fontRef idx="minor">
            <a:schemeClr val="lt1"/>
          </a:fontRef>
        </p:style>
        <p:txBody>
          <a:bodyPr/>
          <a:lstStyle/>
          <a:p>
            <a:r>
              <a:rPr lang="en-US" dirty="0"/>
              <a:t>XLM-</a:t>
            </a:r>
            <a:r>
              <a:rPr lang="en-US" dirty="0" err="1"/>
              <a:t>RoBERTa</a:t>
            </a:r>
            <a:r>
              <a:rPr lang="en-US" dirty="0"/>
              <a:t> is designed to understand and generate text in multiple languages. It is trained on a large corpus of text data from diverse languages, allowing it to learn language-agnostic representations. This enables it to transfer its knowledge across different languages and perform well in cross-lingual tasks.</a:t>
            </a:r>
          </a:p>
        </p:txBody>
      </p:sp>
      <p:sp>
        <p:nvSpPr>
          <p:cNvPr id="4" name="Subtitle 3"/>
          <p:cNvSpPr>
            <a:spLocks noGrp="1"/>
          </p:cNvSpPr>
          <p:nvPr>
            <p:ph type="subTitle" idx="2"/>
          </p:nvPr>
        </p:nvSpPr>
        <p:spPr>
          <a:xfrm>
            <a:off x="713225" y="1368316"/>
            <a:ext cx="4860900" cy="484800"/>
          </a:xfrm>
          <a:ln/>
        </p:spPr>
        <p:style>
          <a:lnRef idx="3">
            <a:schemeClr val="lt1"/>
          </a:lnRef>
          <a:fillRef idx="1">
            <a:schemeClr val="dk1"/>
          </a:fillRef>
          <a:effectRef idx="1">
            <a:schemeClr val="dk1"/>
          </a:effectRef>
          <a:fontRef idx="minor">
            <a:schemeClr val="lt1"/>
          </a:fontRef>
        </p:style>
        <p:txBody>
          <a:bodyPr/>
          <a:lstStyle/>
          <a:p>
            <a:r>
              <a:rPr lang="en-US" dirty="0"/>
              <a:t>1.	Cross-lingual: XLM-</a:t>
            </a:r>
            <a:r>
              <a:rPr lang="en-US" dirty="0" err="1"/>
              <a:t>RoBERTa</a:t>
            </a:r>
            <a:endParaRPr lang="en-US" dirty="0"/>
          </a:p>
        </p:txBody>
      </p:sp>
    </p:spTree>
    <p:extLst>
      <p:ext uri="{BB962C8B-B14F-4D97-AF65-F5344CB8AC3E}">
        <p14:creationId xmlns:p14="http://schemas.microsoft.com/office/powerpoint/2010/main" val="328206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 calcmode="lin" valueType="num">
                                      <p:cBhvr additive="base">
                                        <p:cTn id="19"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theme/theme1.xml><?xml version="1.0" encoding="utf-8"?>
<a:theme xmlns:a="http://schemas.openxmlformats.org/drawingml/2006/main" name="TLE for Astronomical Science by Slidesgo">
  <a:themeElements>
    <a:clrScheme name="Simple Light">
      <a:dk1>
        <a:srgbClr val="000000"/>
      </a:dk1>
      <a:lt1>
        <a:srgbClr val="F8F8F8"/>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2060</Words>
  <Application>Microsoft Office PowerPoint</Application>
  <PresentationFormat>On-screen Show (16:9)</PresentationFormat>
  <Paragraphs>137</Paragraphs>
  <Slides>33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Anaheim</vt:lpstr>
      <vt:lpstr>Arial</vt:lpstr>
      <vt:lpstr>Bebas Neue</vt:lpstr>
      <vt:lpstr>Inter Tight</vt:lpstr>
      <vt:lpstr>Manrope</vt:lpstr>
      <vt:lpstr>Nunito Light</vt:lpstr>
      <vt:lpstr>Wingdings</vt:lpstr>
      <vt:lpstr>TLE for Astronomical Science by Slidesgo</vt:lpstr>
      <vt:lpstr>XLM-RoBERTa</vt:lpstr>
      <vt:lpstr>MEMBERS OF GROUP</vt:lpstr>
      <vt:lpstr>Table of contents</vt:lpstr>
      <vt:lpstr>Introduction</vt:lpstr>
      <vt:lpstr>Do you need longer text?</vt:lpstr>
      <vt:lpstr>PowerPoint Presentation</vt:lpstr>
      <vt:lpstr>Overview</vt:lpstr>
      <vt:lpstr>Overview</vt:lpstr>
      <vt:lpstr>Overview</vt:lpstr>
      <vt:lpstr>Overview</vt:lpstr>
      <vt:lpstr>Overview</vt:lpstr>
      <vt:lpstr>Overview</vt:lpstr>
      <vt:lpstr>PowerPoint Presentation</vt:lpstr>
      <vt:lpstr>Overview</vt:lpstr>
      <vt:lpstr>Overview</vt:lpstr>
      <vt:lpstr>Overview</vt:lpstr>
      <vt:lpstr>Overview</vt:lpstr>
      <vt:lpstr>Overview</vt:lpstr>
      <vt:lpstr>Overview</vt:lpstr>
      <vt:lpstr>Overview</vt:lpstr>
      <vt:lpstr>Overview</vt:lpstr>
      <vt:lpstr>6. Summary</vt:lpstr>
      <vt:lpstr>Comparisons</vt:lpstr>
      <vt:lpstr>XLM-RoBERTa vs BERT</vt:lpstr>
      <vt:lpstr>XLM-RoBERTa vs RoBERTa</vt:lpstr>
      <vt:lpstr>XLM-RoBERTa vs GPT-3</vt:lpstr>
      <vt:lpstr>XLM-RoBERTa vs GPT-3</vt:lpstr>
      <vt:lpstr>XLM-RoBERTa vs T5/mT5</vt:lpstr>
      <vt:lpstr>XLM-RoBERTa and T5 (Text-to-Text Transfer Transformer) and MT5</vt:lpstr>
      <vt:lpstr>XLM-RoBERTa and T5 (Text-to-Text Transfer Transformer) and MT5</vt:lpstr>
      <vt:lpstr>Conclusions</vt:lpstr>
      <vt:lpstr>PowerPoint Presentation</vt:lpstr>
      <vt:lpstr>END OF PRESENTATIONS!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XLM-RoBERTa</dc:title>
  <cp:lastModifiedBy>Trần</cp:lastModifiedBy>
  <cp:revision>17</cp:revision>
  <dcterms:modified xsi:type="dcterms:W3CDTF">2023-04-25T02:51:42Z</dcterms:modified>
</cp:coreProperties>
</file>