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8"/>
  </p:normalViewPr>
  <p:slideViewPr>
    <p:cSldViewPr snapToGrid="0">
      <p:cViewPr varScale="1">
        <p:scale>
          <a:sx n="117" d="100"/>
          <a:sy n="11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BF8-D0DC-0343-EDCF-7722E7C0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A8AC3-54F3-8786-3EEF-5826C8FD5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848D-4A7C-7807-3A10-3079E776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24B2-0BCD-6BA6-7A7F-C7775E93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DF89-7D00-3BCF-51FE-168C5AFF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785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1C95-C3B8-5369-2B68-7D6855B1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090B-5ACD-0151-33EF-E69F28564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C182-8145-A2E0-9AF6-6CABE81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DCFD-7B90-2A1B-9AE8-5E90345C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0D9D-342B-6DB9-E72F-DE4E33EE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733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846F7-5BEA-CF93-BD8F-30227DF1E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A6F97-A710-77EE-22F7-369163E2E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C529B-4DC4-676D-6854-CD0130D4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FB37-5164-AB92-47E7-193CB7BC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E230-D419-A57A-4A56-1C2B87DD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79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BA8-47EF-2117-E2B8-8F4F1E0F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B230-FE21-33DE-1B40-67543117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6171-6345-5B53-920E-FAA68D0F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77B9-8E6D-86AB-4E15-AFC661A8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B396-50F4-F99E-62AF-CF65B8D3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92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57E4-94ED-B042-883C-E341501D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06467-9647-15B0-0B7A-B85E621F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C04F-9D9F-7777-FD80-8D7F888A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7A06-7162-CFDF-1B7F-F3CE789C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9723-55E0-AE0D-4C2C-DA6E6C38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021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A22C-1E52-6606-93A2-D58C727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DA0E-37B1-C0C7-6B34-2EE358389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402EC-84E4-13A6-F879-1D13DC415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C85E-4CCB-08FF-43B8-91EC4C39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0DD4-CCEB-AC75-D8FA-97EDF275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3B076-EDDA-CEAD-7BB1-3A592676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60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4455-FDE6-FDE0-6126-40B228C2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ADCAA-7B13-459F-1D23-C07FB1E5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DAFAD-A622-A417-3157-F4150EF1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BC20D-C56C-AC9F-F614-26F9DE604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2950-1AF7-9E6D-B814-E067257F6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1BC23-F5B5-6618-C08B-BC68D80B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6D456-E855-FF8D-FE27-42AE0E89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D4C90-A89D-B296-8D81-9998E212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022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8429-44BA-B87F-3188-3C730D56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D6C57-8E4A-0846-6118-0F81169E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1E672-C000-16F4-97D1-A1AE62B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F992C-A6B3-A6EF-B235-52D0BE8D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300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60DBB-1ADA-C218-B729-139068AA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9A376-856E-15A9-00B7-25682ED1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7845-E293-84CD-1A02-D46D9F55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533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406E-589B-327E-4BF9-B723BD05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DA7D-4422-F11D-B097-FDBD0E22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4E193-3DC1-B681-AA17-FD6FBF8ED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2C8C-E8E0-1D89-31DA-061351B5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F2319-0FD1-97FA-54B3-55DBEAF2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2FF6D-5265-D203-C9DF-06025786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5959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F0A2-BEAE-3982-D5F9-2B59F47A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2241D-B49C-814E-0932-A6E1EA298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4F7B4-6C24-02BD-61E1-AF439715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5F5D-1F74-4D7E-D5B8-6C1B9E61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61357-90D4-1739-1F65-16AA2C05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68390-1AF6-F5E0-5111-BA0945B1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820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41C84-0B3F-C5C0-8180-5FDA5072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552A-7630-C311-AEE9-14BE3CF9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2379-A098-AC27-F289-509E6E8E5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C2C1-546B-264D-9247-383DFA9458CD}" type="datetimeFigureOut">
              <a:rPr lang="en-BE" smtClean="0"/>
              <a:t>18/09/2023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3069-0507-133B-568E-742C2D04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3B3B2-EF66-A608-A658-6660F543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B101-2ACB-6F4B-B88B-B537124B765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935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5762-3E0D-3B11-6A96-1E29D2BA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5" y="-14377"/>
            <a:ext cx="10515600" cy="1325563"/>
          </a:xfrm>
        </p:spPr>
        <p:txBody>
          <a:bodyPr/>
          <a:lstStyle/>
          <a:p>
            <a:r>
              <a:rPr lang="en-BE" dirty="0"/>
              <a:t>Enzyme Knowledge Graph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586DF9-DF8F-1ADB-A070-189768286315}"/>
              </a:ext>
            </a:extLst>
          </p:cNvPr>
          <p:cNvSpPr/>
          <p:nvPr/>
        </p:nvSpPr>
        <p:spPr>
          <a:xfrm>
            <a:off x="1055917" y="2090055"/>
            <a:ext cx="1589314" cy="15240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BD9A91-CD18-D6B2-D914-F7C1DBA04355}"/>
              </a:ext>
            </a:extLst>
          </p:cNvPr>
          <p:cNvSpPr/>
          <p:nvPr/>
        </p:nvSpPr>
        <p:spPr>
          <a:xfrm>
            <a:off x="3445334" y="1492949"/>
            <a:ext cx="1589314" cy="152400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Sequence Cluster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BB3DE9-43BC-10EF-2B31-E257D48F07B2}"/>
              </a:ext>
            </a:extLst>
          </p:cNvPr>
          <p:cNvSpPr/>
          <p:nvPr/>
        </p:nvSpPr>
        <p:spPr>
          <a:xfrm>
            <a:off x="2857502" y="4332516"/>
            <a:ext cx="1589314" cy="15240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Structure Cluster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1EE947-34D3-FDDD-217B-21AFD3DAF470}"/>
              </a:ext>
            </a:extLst>
          </p:cNvPr>
          <p:cNvSpPr/>
          <p:nvPr/>
        </p:nvSpPr>
        <p:spPr>
          <a:xfrm>
            <a:off x="7500259" y="1576406"/>
            <a:ext cx="1589314" cy="15240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EC Number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C3532-4FD3-38DA-83C2-4B638A38582F}"/>
              </a:ext>
            </a:extLst>
          </p:cNvPr>
          <p:cNvSpPr/>
          <p:nvPr/>
        </p:nvSpPr>
        <p:spPr>
          <a:xfrm>
            <a:off x="7500257" y="4372467"/>
            <a:ext cx="1589314" cy="15240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Taxonomy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EFBA7-835A-B59E-64A0-9212F98AFF0E}"/>
              </a:ext>
            </a:extLst>
          </p:cNvPr>
          <p:cNvSpPr txBox="1"/>
          <p:nvPr/>
        </p:nvSpPr>
        <p:spPr>
          <a:xfrm>
            <a:off x="816432" y="3574104"/>
            <a:ext cx="1219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UniParc ID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UniProt ID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AlphaFold ID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PDB ID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Sequence</a:t>
            </a:r>
          </a:p>
          <a:p>
            <a:pPr marL="228600" indent="-228600">
              <a:buFont typeface="+mj-lt"/>
              <a:buAutoNum type="arabicPeriod"/>
            </a:pPr>
            <a:endParaRPr lang="en-BE" sz="105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54DEE-CB52-B525-E38B-4C48CF60E010}"/>
              </a:ext>
            </a:extLst>
          </p:cNvPr>
          <p:cNvSpPr txBox="1"/>
          <p:nvPr/>
        </p:nvSpPr>
        <p:spPr>
          <a:xfrm>
            <a:off x="4896500" y="1529926"/>
            <a:ext cx="14804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Cluster ID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Percentage identity</a:t>
            </a:r>
          </a:p>
          <a:p>
            <a:pPr marL="228600" indent="-228600">
              <a:buFont typeface="+mj-lt"/>
              <a:buAutoNum type="arabicPeriod"/>
            </a:pPr>
            <a:endParaRPr lang="en-BE" sz="105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00202-4E25-EB27-6B11-1934418B4DE5}"/>
              </a:ext>
            </a:extLst>
          </p:cNvPr>
          <p:cNvSpPr txBox="1"/>
          <p:nvPr/>
        </p:nvSpPr>
        <p:spPr>
          <a:xfrm>
            <a:off x="2993575" y="5846891"/>
            <a:ext cx="14804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Cluster ID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Percentage identity</a:t>
            </a:r>
          </a:p>
          <a:p>
            <a:pPr marL="228600" indent="-228600">
              <a:buFont typeface="+mj-lt"/>
              <a:buAutoNum type="arabicPeriod"/>
            </a:pPr>
            <a:endParaRPr lang="en-BE" sz="105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AB6DC-89C5-D03E-DB3E-61184E61A406}"/>
              </a:ext>
            </a:extLst>
          </p:cNvPr>
          <p:cNvSpPr txBox="1"/>
          <p:nvPr/>
        </p:nvSpPr>
        <p:spPr>
          <a:xfrm>
            <a:off x="7554688" y="3052347"/>
            <a:ext cx="1589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EC number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Brenda ID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Brenda Link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KEGG ID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KEGG Link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ExpasyEnzyme ID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ExpasyEnzyme link</a:t>
            </a:r>
          </a:p>
          <a:p>
            <a:pPr marL="228600" indent="-228600">
              <a:buFont typeface="+mj-lt"/>
              <a:buAutoNum type="arabicPeriod"/>
            </a:pPr>
            <a:endParaRPr lang="en-BE" sz="105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154C5-1E94-14D3-7EA5-85B40FD262CE}"/>
              </a:ext>
            </a:extLst>
          </p:cNvPr>
          <p:cNvSpPr txBox="1"/>
          <p:nvPr/>
        </p:nvSpPr>
        <p:spPr>
          <a:xfrm>
            <a:off x="7500257" y="5846891"/>
            <a:ext cx="158931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Taxonomy ID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Taxonomy Name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Taxonomy Rank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050" i="1" dirty="0"/>
              <a:t>Taxonomy link</a:t>
            </a:r>
          </a:p>
          <a:p>
            <a:pPr marL="228600" indent="-228600">
              <a:buFont typeface="+mj-lt"/>
              <a:buAutoNum type="arabicPeriod"/>
            </a:pPr>
            <a:endParaRPr lang="en-BE" sz="1050" i="1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02AEB3C9-5908-16A6-8597-89284A05CBAC}"/>
              </a:ext>
            </a:extLst>
          </p:cNvPr>
          <p:cNvCxnSpPr>
            <a:cxnSpLocks/>
            <a:stCxn id="4" idx="7"/>
            <a:endCxn id="4" idx="6"/>
          </p:cNvCxnSpPr>
          <p:nvPr/>
        </p:nvCxnSpPr>
        <p:spPr>
          <a:xfrm rot="16200000" flipH="1">
            <a:off x="2259448" y="2466273"/>
            <a:ext cx="538816" cy="232750"/>
          </a:xfrm>
          <a:prstGeom prst="curvedConnector4">
            <a:avLst>
              <a:gd name="adj1" fmla="val -83848"/>
              <a:gd name="adj2" fmla="val 1982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598B6DC-0DA5-5633-1BE6-73400E72BA02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 rot="16200000" flipH="1" flipV="1">
            <a:off x="902884" y="2466273"/>
            <a:ext cx="538816" cy="232750"/>
          </a:xfrm>
          <a:prstGeom prst="curvedConnector4">
            <a:avLst>
              <a:gd name="adj1" fmla="val -83848"/>
              <a:gd name="adj2" fmla="val 198217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4FE339B-C112-893A-C7C9-7FD0644CA2E5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 rot="16200000" flipH="1">
            <a:off x="1613808" y="3850822"/>
            <a:ext cx="1480461" cy="1006928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2A7395EA-3851-E75D-1178-DB249DCAF40B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5400000" flipH="1" flipV="1">
            <a:off x="1968401" y="2137123"/>
            <a:ext cx="1359106" cy="1594760"/>
          </a:xfrm>
          <a:prstGeom prst="curvedConnector4">
            <a:avLst>
              <a:gd name="adj1" fmla="val -16820"/>
              <a:gd name="adj2" fmla="val 74915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C6DC56B5-2E84-0591-2DAB-734273D91C21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 rot="5400000" flipH="1" flipV="1">
            <a:off x="4430138" y="320750"/>
            <a:ext cx="1052464" cy="5087778"/>
          </a:xfrm>
          <a:prstGeom prst="curvedConnector4">
            <a:avLst>
              <a:gd name="adj1" fmla="val -21720"/>
              <a:gd name="adj2" fmla="val 52287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6981F11-2ECF-6BC1-8397-770AEBDE6A1E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 rot="16200000" flipH="1">
            <a:off x="3915209" y="1549420"/>
            <a:ext cx="1520412" cy="5649683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AC3879-7D12-C837-CE51-DE8206E52A84}"/>
              </a:ext>
            </a:extLst>
          </p:cNvPr>
          <p:cNvSpPr txBox="1"/>
          <p:nvPr/>
        </p:nvSpPr>
        <p:spPr>
          <a:xfrm>
            <a:off x="2412481" y="4030955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100" b="1" dirty="0"/>
              <a:t>Belongs To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B91BFE-5DF6-58A6-B039-7E1269FFEB59}"/>
              </a:ext>
            </a:extLst>
          </p:cNvPr>
          <p:cNvSpPr txBox="1"/>
          <p:nvPr/>
        </p:nvSpPr>
        <p:spPr>
          <a:xfrm>
            <a:off x="2993575" y="3016950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100" b="1" dirty="0"/>
              <a:t>Belongs 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E808D1-B318-7A78-348B-0EC6E5EC7FEB}"/>
              </a:ext>
            </a:extLst>
          </p:cNvPr>
          <p:cNvSpPr txBox="1"/>
          <p:nvPr/>
        </p:nvSpPr>
        <p:spPr>
          <a:xfrm>
            <a:off x="1591422" y="4802405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100" b="1" dirty="0"/>
              <a:t>Belongs To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6BFA28-2B63-02A7-78FA-03A088861D07}"/>
              </a:ext>
            </a:extLst>
          </p:cNvPr>
          <p:cNvSpPr txBox="1"/>
          <p:nvPr/>
        </p:nvSpPr>
        <p:spPr>
          <a:xfrm>
            <a:off x="5118397" y="2854036"/>
            <a:ext cx="1424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b="1" dirty="0">
                <a:solidFill>
                  <a:schemeClr val="accent6">
                    <a:lumMod val="75000"/>
                  </a:schemeClr>
                </a:solidFill>
              </a:rPr>
              <a:t>Has a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 (homology, experimental, predicted)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7DDDB0-80FD-DF27-C351-019AF9FF8E4C}"/>
              </a:ext>
            </a:extLst>
          </p:cNvPr>
          <p:cNvSpPr txBox="1"/>
          <p:nvPr/>
        </p:nvSpPr>
        <p:spPr>
          <a:xfrm>
            <a:off x="2171638" y="940354"/>
            <a:ext cx="142058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100" b="1" dirty="0">
                <a:solidFill>
                  <a:schemeClr val="accent1">
                    <a:lumMod val="75000"/>
                  </a:schemeClr>
                </a:solidFill>
              </a:rPr>
              <a:t>Sequence Similarity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BE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-val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BE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it-score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BE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lignment length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BE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equence identity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8F3D8-7B76-1E52-3C33-84E74B149EA3}"/>
              </a:ext>
            </a:extLst>
          </p:cNvPr>
          <p:cNvSpPr txBox="1"/>
          <p:nvPr/>
        </p:nvSpPr>
        <p:spPr>
          <a:xfrm>
            <a:off x="377685" y="944227"/>
            <a:ext cx="135646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100" b="1" dirty="0">
                <a:solidFill>
                  <a:schemeClr val="accent2">
                    <a:lumMod val="75000"/>
                  </a:schemeClr>
                </a:solidFill>
              </a:rPr>
              <a:t>Structural Similarity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TM-score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TM-score query</a:t>
            </a:r>
          </a:p>
          <a:p>
            <a:pPr marL="228600" indent="-228600">
              <a:buFont typeface="+mj-lt"/>
              <a:buAutoNum type="arabicPeriod"/>
            </a:pPr>
            <a:r>
              <a:rPr lang="en-BE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TM-score target</a:t>
            </a:r>
          </a:p>
        </p:txBody>
      </p:sp>
    </p:spTree>
    <p:extLst>
      <p:ext uri="{BB962C8B-B14F-4D97-AF65-F5344CB8AC3E}">
        <p14:creationId xmlns:p14="http://schemas.microsoft.com/office/powerpoint/2010/main" val="56197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87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Enzyme Knowledge Graph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Jaldert François</dc:creator>
  <cp:lastModifiedBy>Jaldert François</cp:lastModifiedBy>
  <cp:revision>3</cp:revision>
  <dcterms:created xsi:type="dcterms:W3CDTF">2023-09-18T10:22:16Z</dcterms:created>
  <dcterms:modified xsi:type="dcterms:W3CDTF">2023-09-18T12:28:10Z</dcterms:modified>
</cp:coreProperties>
</file>