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1" r:id="rId2"/>
    <p:sldId id="284" r:id="rId3"/>
    <p:sldId id="316" r:id="rId4"/>
    <p:sldId id="317" r:id="rId5"/>
    <p:sldId id="318" r:id="rId6"/>
    <p:sldId id="320" r:id="rId7"/>
    <p:sldId id="322" r:id="rId8"/>
    <p:sldId id="323" r:id="rId9"/>
    <p:sldId id="319" r:id="rId10"/>
    <p:sldId id="321" r:id="rId11"/>
    <p:sldId id="324" r:id="rId12"/>
    <p:sldId id="325" r:id="rId13"/>
    <p:sldId id="326" r:id="rId14"/>
    <p:sldId id="327" r:id="rId15"/>
    <p:sldId id="328" r:id="rId16"/>
    <p:sldId id="334" r:id="rId17"/>
    <p:sldId id="335" r:id="rId18"/>
    <p:sldId id="330" r:id="rId19"/>
    <p:sldId id="336" r:id="rId20"/>
    <p:sldId id="332" r:id="rId21"/>
  </p:sldIdLst>
  <p:sldSz cx="12192000" cy="6858000"/>
  <p:notesSz cx="6858000" cy="9144000"/>
  <p:embeddedFontLst>
    <p:embeddedFont>
      <p:font typeface="나눔바른고딕" panose="020B0603020101020101" pitchFamily="34" charset="-127"/>
      <p:regular r:id="rId22"/>
      <p:bold r:id="rId23"/>
    </p:embeddedFont>
    <p:embeddedFont>
      <p:font typeface="맑은 고딕" panose="020B0503020000020004" pitchFamily="34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9173"/>
    <a:srgbClr val="423938"/>
    <a:srgbClr val="584C4A"/>
    <a:srgbClr val="00297C"/>
    <a:srgbClr val="FF3529"/>
    <a:srgbClr val="C8ACDC"/>
    <a:srgbClr val="898989"/>
    <a:srgbClr val="7CD1C0"/>
    <a:srgbClr val="77C5B4"/>
    <a:srgbClr val="72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216" y="2312"/>
      </p:cViewPr>
      <p:guideLst>
        <p:guide orient="horz" pos="2092"/>
        <p:guide pos="3840"/>
        <p:guide pos="17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14:33.334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0 1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14:33.334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0 1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14:33.334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0 1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14:33.334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0 1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6T05:10:52.9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41 502 24575,'-3'-2'0,"1"-1"0,-1 0 0,3-1 0,-3 1 0,1-2 0,1 1 0,-1-1 0,2 0 0,0 0 0,0 0 0,0 0 0,0 0 0,0 1 0,0-1 0,0 0 0,0 0 0,0 0 0,0 0 0,0 0 0,0 1 0,0-4 0,0 3 0,0-5 0,0 4 0,0-1 0,0 2 0,0-2 0,0 1 0,0-1 0,0-1 0,0 3 0,0-5 0,0 2 0,0-3 0,0 3 0,-3-2 0,3 2 0,-3-2 0,3 2 0,0-2 0,0 4 0,0-3 0,0 3 0,0-4 0,0 2 0,0 0 0,0 1 0,0-1 0,0 3 0,0-5 0,0 2 0,0 0 0,0 1 0,0 2 0,0 1 0,0-1 0,0 0 0,0 0 0,0 0 0,0-2 0,0-1 0,0-2 0,0 2 0,-2 1 0,1 2 0,-1 0 0,2 0 0,-2 0 0,1 0 0,-1-2 0,2 2 0,0-3 0,0 3 0,0 0 0,-3 1 0,3-1 0,-3 0 0,1 0 0,1 0 0,4 3 0,3-1 0,9 3 0,-3 0 0,6 3 0,1-3 0,4 6 0,-3-6 0,5 6 0,-9-6 0,3 5 0,-4-2 0,-3 0 0,-4-1 0,-2 1 0,-1-3 0,-2 2 0,2-2 0,0 0 0,0 2 0,1-1 0,-1 1 0,3-2 0,-2 0 0,5 2 0,-2-1 0,-1 1 0,0 0 0,-2-1 0,2 1 0,6-2 0,-4 2 0,3-1 0,-5 1 0,1 0 0,6-1 0,0 4 0,1-5 0,-4 3 0,2-1 0,-5-1 0,9 1 0,-6 1 0,3-3 0,-1 3 0,-2-3 0,5 2 0,-5-1 0,6 1 0,-5-2 0,4 0 0,-4 0 0,5 0 0,-3 0 0,7 0 0,-2 0 0,5 0 0,-5 3 0,-1-3 0,-4 3 0,-2-3 0,-3 0 0,0 0 0,-5 0 0,1 0 0,-1 0 0,0 0 0,3 0 0,4 0 0,0 0 0,6 0 0,-5-3 0,8 3 0,-1-3 0,3 3 0,-1 0 0,-3 0 0,3 0 0,-3 0 0,4 0 0,-5-2 0,-2 1 0,2-1 0,-3 2 0,0 0 0,0-3 0,-3 3 0,6-3 0,-2 3 0,3 0 0,3-2 0,10-1 0,6-1 0,6 2 0,-4 2 0,-8 0 0,-2 0 0,-3 0 0,-7 0 0,1 0 0,-9 0 0,3 0 0,-3 0 0,4 0 0,-6-2 0,6 1 0,-7-1 0,0 2 0,1 0 0,-1 0 0,3 0 0,-1 0 0,4 0 0,-3 0 0,6 0 0,-6 0 0,3 0 0,0-3 0,-3 3 0,3-3 0,-9 5 0,2 3 0,-8 3 0,3 3 0,0-1 0,-3 7 0,3-8 0,-3 7 0,2-5 0,-1 0 0,2 0 0,-3-1 0,0-2 0,0 2 0,0 1 0,0-1 0,0 1 0,0-1 0,0 1 0,0-1 0,2-2 0,-1 0 0,1-4 0,-2 4 0,0-3 0,0 2 0,0 1 0,0-3 0,0 2 0,0-2 0,0 0 0,0 0 0,0-1 0,0 1 0,0 0 0,0 0 0,0 2 0,0 1 0,3 3 0,-3-1 0,3-2 0,-3-1 0,0-2 0,0 0 0,0 0 0,0-1 0,2 1 0,-1 0 0,1 0 0,-2-1 0,0 1 0,-2-2 0,-4-3 0,-3-6 0,-6-2 0,0-3 0,-1 0 0,-2 0 0,6 0 0,-6 0 0,6 0 0,-7-3 0,7 5 0,-4-5 0,5 8 0,2-4 0,0 7 0,4-4 0,2 4 0,3 3 0,3 0 0,5 8 0,1-3 0,2 5 0,1-2 0,-1 0 0,-4 0 0,3-3 0,-4 2 0,3-1 0,2 4 0,-5-2 0,5 0 0,-5 2 0,2-5 0,-2 3 0,-1-4 0,0 1 0,1-2 0,-4 1 0,6-3 0,-4 3 0,4-1 0,-3-1 0,0 2 0,0-3 0,1 1 0,-4 0 0,1-3 0,-3 0 0,2-4 0,1 0 0,0 1 0,2-1 0,-2 0 0,0 0 0,1 2 0,-3-1 0,3 1 0,-3-2 0,1 1 0,1 1 0,-3-1 0,5 1 0,-4-2 0,3 0 0,-3 0 0,3 0 0,-1 1 0,3-1 0,-3 0 0,1 0 0,-3 0 0,3 2 0,-1-1 0,0-1 0,2 2 0,-2-4 0,0 4 0,1-2 0,-1 0 0,3 0 0,-1 3 0,0-3 0,0 3 0,1-3 0,-1 0 0,0 0 0,0 0 0,1 1 0,-1-1 0,0 0 0,0 2 0,1-1 0,-1 1 0,0-2 0,0 3 0,3-3 0,-2 3 0,1-3 0,-1 2 0,-3-1 0,1 3 0,-1-1 0,0 0 0,-1 1 0,-2-1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6T05:12:51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24575,'10'0'0,"-2"0"0,11 0 0,-6 0 0,16 0 0,-7 0 0,8 0 0,0 0 0,1 4 0,-5-3 0,-1 3 0,-10-4 0,-3 0 0,-1 0 0,0 0 0,-3 0 0,6 0 0,-2 0 0,4 0 0,-1-3 0,1 2 0,-1-3 0,1 4 0,-4 0 0,-2 0 0,-3-3 0,4 2 0,-3-2 0,3 0 0,0 2 0,-3-2 0,3 3 0,0 0 0,0 0 0,8-3 0,-7 2 0,2-2 0,-6 3 0,-1 0 0,0 0 0,0 0 0,0-4 0,0 4 0,0-3 0,4 3 0,-3 0 0,3 0 0,-4 0 0,0 0 0,0 0 0,0 0 0,0 0 0,-3 0 0,-1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2019. 11. 16.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241542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2019. 11. 16.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2019. 11. 16.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2019. 11. 16.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2019. 11. 16.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2019. 11. 16.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2019. 11. 16.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2019. 11. 16.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2019. 11. 16.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2019. 11. 16.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2019. 11. 16.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/>
              <a:pPr/>
              <a:t>2019. 11. 16.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6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customXml" Target="../ink/ink5.xml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430459" y="2077028"/>
            <a:ext cx="7310510" cy="1526773"/>
            <a:chOff x="3262245" y="2080977"/>
            <a:chExt cx="4818742" cy="1309974"/>
          </a:xfrm>
        </p:grpSpPr>
        <p:sp>
          <p:nvSpPr>
            <p:cNvPr id="5" name="직사각형 4"/>
            <p:cNvSpPr/>
            <p:nvPr/>
          </p:nvSpPr>
          <p:spPr>
            <a:xfrm>
              <a:off x="3262245" y="2113738"/>
              <a:ext cx="4818742" cy="1277213"/>
            </a:xfrm>
            <a:prstGeom prst="rect">
              <a:avLst/>
            </a:prstGeom>
            <a:solidFill>
              <a:srgbClr val="F7EFE2"/>
            </a:solidFill>
            <a:ln w="28575">
              <a:solidFill>
                <a:srgbClr val="E491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091771" y="2080977"/>
              <a:ext cx="3173252" cy="1161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6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나눔바른고딕" pitchFamily="50" charset="-127"/>
                  <a:ea typeface="나눔바른고딕" pitchFamily="50" charset="-127"/>
                  <a:cs typeface="Arial" panose="020B0604020202020204" pitchFamily="34" charset="0"/>
                </a:rPr>
                <a:t>모바일 웹 기획</a:t>
              </a:r>
            </a:p>
          </p:txBody>
        </p:sp>
      </p:grpSp>
      <p:cxnSp>
        <p:nvCxnSpPr>
          <p:cNvPr id="21" name="직선 연결선 20"/>
          <p:cNvCxnSpPr>
            <a:cxnSpLocks/>
          </p:cNvCxnSpPr>
          <p:nvPr/>
        </p:nvCxnSpPr>
        <p:spPr>
          <a:xfrm>
            <a:off x="10271464" y="5919359"/>
            <a:ext cx="1799631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90335" y="4934474"/>
            <a:ext cx="60807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나눔바른고딕" pitchFamily="50" charset="-127"/>
                <a:ea typeface="나눔바른고딕" pitchFamily="50" charset="-127"/>
                <a:cs typeface="Arial" panose="020B0604020202020204" pitchFamily="34" charset="0"/>
              </a:rPr>
              <a:t>컴퓨터공학과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나눔바른고딕" pitchFamily="50" charset="-127"/>
              <a:ea typeface="나눔바른고딕" pitchFamily="50" charset="-127"/>
              <a:cs typeface="Arial" panose="020B0604020202020204" pitchFamily="34" charset="0"/>
            </a:endParaRPr>
          </a:p>
          <a:p>
            <a:pPr algn="r"/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나눔바른고딕" pitchFamily="50" charset="-127"/>
                <a:ea typeface="나눔바른고딕" pitchFamily="50" charset="-127"/>
                <a:cs typeface="Arial" panose="020B0604020202020204" pitchFamily="34" charset="0"/>
              </a:rPr>
              <a:t>201635992</a:t>
            </a:r>
          </a:p>
          <a:p>
            <a:pPr algn="r"/>
            <a:r>
              <a:rPr lang="ko-KR" altLang="en-US" sz="2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나눔바른고딕" pitchFamily="50" charset="-127"/>
                <a:ea typeface="나눔바른고딕" pitchFamily="50" charset="-127"/>
                <a:cs typeface="Arial" panose="020B0604020202020204" pitchFamily="34" charset="0"/>
              </a:rPr>
              <a:t>송유진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2821-2002-7F41-A665-17B9EC2E7DDA}"/>
              </a:ext>
            </a:extLst>
          </p:cNvPr>
          <p:cNvSpPr txBox="1"/>
          <p:nvPr/>
        </p:nvSpPr>
        <p:spPr>
          <a:xfrm>
            <a:off x="5102904" y="3715139"/>
            <a:ext cx="198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나눔바른고딕" pitchFamily="50" charset="-127"/>
                <a:ea typeface="나눔바른고딕" pitchFamily="50" charset="-127"/>
                <a:cs typeface="Arial" panose="020B0604020202020204" pitchFamily="34" charset="0"/>
              </a:rPr>
              <a:t>2019.11.16(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나눔바른고딕" pitchFamily="50" charset="-127"/>
                <a:ea typeface="나눔바른고딕" pitchFamily="50" charset="-127"/>
                <a:cs typeface="Arial" panose="020B0604020202020204" pitchFamily="34" charset="0"/>
              </a:rPr>
              <a:t>토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나눔바른고딕" pitchFamily="50" charset="-127"/>
                <a:ea typeface="나눔바른고딕" pitchFamily="50" charset="-127"/>
                <a:cs typeface="Arial" panose="020B0604020202020204" pitchFamily="34" charset="0"/>
              </a:rPr>
              <a:t>)</a:t>
            </a:r>
            <a:endParaRPr lang="ko-KR" altLang="en-US" sz="2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나눔바른고딕" pitchFamily="50" charset="-127"/>
              <a:ea typeface="나눔바른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1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05775" y="301345"/>
            <a:ext cx="3212678" cy="528575"/>
            <a:chOff x="304797" y="226027"/>
            <a:chExt cx="7238662" cy="746428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304797" y="226027"/>
              <a:ext cx="7238662" cy="73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</a:t>
              </a:r>
              <a:r>
                <a:rPr lang="ko-KR" altLang="en-US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altLang="ko-KR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esult</a:t>
              </a:r>
              <a:r>
                <a:rPr lang="en-US" altLang="ko-KR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결과</a:t>
              </a:r>
              <a:r>
                <a:rPr lang="en-US" altLang="ko-KR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DEB0622-34C6-834A-A515-8CD1E9AEE8FB}"/>
                  </a:ext>
                </a:extLst>
              </p14:cNvPr>
              <p14:cNvContentPartPr/>
              <p14:nvPr/>
            </p14:nvContentPartPr>
            <p14:xfrm>
              <a:off x="1967963" y="1454979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DEB0622-34C6-834A-A515-8CD1E9AEE8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9963" y="1347339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943947F8-AF33-5645-B90B-D367AE4E9AA3}"/>
              </a:ext>
            </a:extLst>
          </p:cNvPr>
          <p:cNvSpPr txBox="1"/>
          <p:nvPr/>
        </p:nvSpPr>
        <p:spPr>
          <a:xfrm>
            <a:off x="6375043" y="1454979"/>
            <a:ext cx="2862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en-US" altLang="ko-KR" sz="2000" dirty="0"/>
              <a:t>PL</a:t>
            </a:r>
            <a:r>
              <a:rPr kumimoji="1" lang="ko-KR" altLang="en-US" sz="2000" dirty="0"/>
              <a:t>의 중요성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3AF596-2FD0-2641-8217-18DEBD78102C}"/>
              </a:ext>
            </a:extLst>
          </p:cNvPr>
          <p:cNvSpPr txBox="1"/>
          <p:nvPr/>
        </p:nvSpPr>
        <p:spPr>
          <a:xfrm>
            <a:off x="305775" y="1454979"/>
            <a:ext cx="2862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ko-KR" altLang="en-US" sz="2000" dirty="0"/>
              <a:t>전체적인 흐름 파악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36DB3F-119F-E644-AA9E-D21389D07549}"/>
              </a:ext>
            </a:extLst>
          </p:cNvPr>
          <p:cNvSpPr txBox="1"/>
          <p:nvPr/>
        </p:nvSpPr>
        <p:spPr>
          <a:xfrm>
            <a:off x="602389" y="1927978"/>
            <a:ext cx="56309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:</a:t>
            </a:r>
            <a:r>
              <a:rPr kumimoji="1" lang="ko-KR" altLang="en-US" sz="1200" dirty="0"/>
              <a:t> 가장 먼저</a:t>
            </a:r>
            <a:r>
              <a:rPr kumimoji="1" lang="en-US" altLang="ko-KR" sz="1200" dirty="0"/>
              <a:t>!</a:t>
            </a:r>
            <a:r>
              <a:rPr kumimoji="1" lang="ko-KR" altLang="en-US" sz="1200" dirty="0"/>
              <a:t> 전체적인 흐름을 이해할 수 있었습니다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br>
              <a:rPr kumimoji="1" lang="en-US" altLang="ko-KR" sz="1200" dirty="0"/>
            </a:br>
            <a:r>
              <a:rPr kumimoji="1" lang="ko-KR" altLang="en-US" sz="1200" dirty="0"/>
              <a:t>  처음에는 교수님 강의를 듣고 혼자 스터디를 해도 정리가 되지 않았고 </a:t>
            </a:r>
            <a:br>
              <a:rPr kumimoji="1" lang="en-US" altLang="ko-KR" sz="1200" dirty="0"/>
            </a:br>
            <a:r>
              <a:rPr kumimoji="1" lang="ko-KR" altLang="en-US" sz="1200" dirty="0"/>
              <a:t>  방금 배운 내용이 어떤 역할을 하고 적용이 되는지 추상적이었습니다</a:t>
            </a:r>
            <a:r>
              <a:rPr kumimoji="1" lang="en-US" altLang="ko-KR" sz="1200" dirty="0"/>
              <a:t>.</a:t>
            </a:r>
            <a:br>
              <a:rPr kumimoji="1" lang="en-US" altLang="ko-KR" sz="1200" dirty="0"/>
            </a:br>
            <a:r>
              <a:rPr kumimoji="1" lang="ko-KR" altLang="en-US" sz="1200" dirty="0"/>
              <a:t>  그런데 교수님의 반복적인 설명과 소스 코드를 직접 작성하면서 병행한 결과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br>
              <a:rPr kumimoji="1" lang="en-US" altLang="ko-KR" sz="1200" dirty="0"/>
            </a:br>
            <a:r>
              <a:rPr kumimoji="1" lang="ko-KR" altLang="en-US" sz="1200" dirty="0"/>
              <a:t>  하나씩 연결고리를 맞춰갈 수 있었습니다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br>
              <a:rPr kumimoji="1" lang="en-US" altLang="ko-KR" sz="1200" dirty="0"/>
            </a:br>
            <a:r>
              <a:rPr kumimoji="1" lang="ko-KR" altLang="en-US" sz="1200" dirty="0"/>
              <a:t>  추상적이 아니라 구체적으로 이해하기 시작했고 전체적인 스토리를 설명할 수</a:t>
            </a:r>
            <a:br>
              <a:rPr kumimoji="1" lang="en-US" altLang="ko-KR" sz="1200" dirty="0"/>
            </a:br>
            <a:r>
              <a:rPr kumimoji="1" lang="ko-KR" altLang="en-US" sz="1200" dirty="0"/>
              <a:t>  있게 되었습니다</a:t>
            </a:r>
            <a:r>
              <a:rPr kumimoji="1" lang="en-US" altLang="ko-KR" sz="1200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668C4F-02AE-C747-85FD-58A20B1016CE}"/>
              </a:ext>
            </a:extLst>
          </p:cNvPr>
          <p:cNvSpPr txBox="1"/>
          <p:nvPr/>
        </p:nvSpPr>
        <p:spPr>
          <a:xfrm>
            <a:off x="305775" y="4016276"/>
            <a:ext cx="2862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ko-KR" altLang="en-US" sz="2000" dirty="0"/>
              <a:t>결과 중심 없애기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EBAFA2-DAEA-6D42-8534-1731FDD2790B}"/>
              </a:ext>
            </a:extLst>
          </p:cNvPr>
          <p:cNvSpPr txBox="1"/>
          <p:nvPr/>
        </p:nvSpPr>
        <p:spPr>
          <a:xfrm>
            <a:off x="6375043" y="1914836"/>
            <a:ext cx="56309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:</a:t>
            </a:r>
            <a:r>
              <a:rPr kumimoji="1" lang="ko-KR" altLang="en-US" sz="1200" dirty="0"/>
              <a:t> 저는 모바일 웹 수업을 듣기 전에 웹 프로그래밍 수업을 들었습니다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HTML, CSS, </a:t>
            </a:r>
            <a:r>
              <a:rPr kumimoji="1" lang="en-US" altLang="ko-KR" sz="1200" dirty="0" err="1"/>
              <a:t>Javascript</a:t>
            </a:r>
            <a:r>
              <a:rPr kumimoji="1" lang="ko-KR" altLang="en-US" sz="1200" dirty="0"/>
              <a:t> 문법과 책에 나와있는 예제를 만들었을 때 코딩하는 느낌보다는 단순 암기 후 적용시키기</a:t>
            </a:r>
            <a:r>
              <a:rPr kumimoji="1" lang="en-US" altLang="ko-KR" sz="1200" dirty="0"/>
              <a:t>(?)</a:t>
            </a:r>
            <a:r>
              <a:rPr kumimoji="1" lang="ko-KR" altLang="en-US" sz="1200" dirty="0"/>
              <a:t> 느낌에 불과했고 구글에 검색만 하면 다 할 수 있다고 생각했습니다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그런데 이번 학사관리 시스템을 만들면서 단순 암기도 아니고 검색만 하면 다 할 수 있는 것도 아니라는 사실을 알게 되었습니다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r>
              <a:rPr kumimoji="1" lang="ko-KR" altLang="en-US" sz="1200" dirty="0"/>
              <a:t>오히려 더 이해하기 어려웠고 오류를 해결해도 원인을 찾아내기 더 힘들었습니다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＇화면에 예쁘게 잘 보이게만 하면 되지 뭐</a:t>
            </a:r>
            <a:r>
              <a:rPr kumimoji="1" lang="en-US" altLang="ko-KR" sz="1200" dirty="0"/>
              <a:t>..’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라고</a:t>
            </a:r>
            <a:r>
              <a:rPr kumimoji="1" lang="ko-KR" altLang="en-US" sz="1200" dirty="0"/>
              <a:t> 만만하게 생각했던 부분들이 정말 어렵다는 것을 확실히 알게 되었습니다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r>
              <a:rPr kumimoji="1" lang="ko-KR" altLang="en-US" sz="1200" dirty="0"/>
              <a:t>사용자에게 보여지는 것이 화면인 만큼 더욱 가볍게 보지 않도록 다짐했습니다</a:t>
            </a:r>
            <a:r>
              <a:rPr kumimoji="1" lang="en-US" altLang="ko-KR" sz="1200" dirty="0"/>
              <a:t>.</a:t>
            </a:r>
          </a:p>
          <a:p>
            <a:r>
              <a:rPr kumimoji="1" lang="ko-KR" altLang="en-US" sz="1200" dirty="0"/>
              <a:t>마지막으로 섬세하게 모양을 만들어간다는 생각으로 머릿속에 그림을 </a:t>
            </a:r>
            <a:r>
              <a:rPr kumimoji="1" lang="ko-KR" altLang="en-US" sz="1200" dirty="0" err="1"/>
              <a:t>그려야한는</a:t>
            </a:r>
            <a:r>
              <a:rPr kumimoji="1" lang="ko-KR" altLang="en-US" sz="1200" dirty="0"/>
              <a:t> 교수님의 말씀이 기억에 남았습니다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146BEA-5267-D342-9F74-E5E94548E437}"/>
              </a:ext>
            </a:extLst>
          </p:cNvPr>
          <p:cNvSpPr txBox="1"/>
          <p:nvPr/>
        </p:nvSpPr>
        <p:spPr>
          <a:xfrm>
            <a:off x="602388" y="4501606"/>
            <a:ext cx="62362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:</a:t>
            </a:r>
            <a:r>
              <a:rPr kumimoji="1" lang="ko-KR" altLang="en-US" sz="1200" dirty="0"/>
              <a:t> 프로젝트를 만들면서 조급함과 불안함으로 대충 </a:t>
            </a:r>
            <a:r>
              <a:rPr kumimoji="1" lang="en-US" altLang="ko-KR" sz="1200" dirty="0"/>
              <a:t>ppt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보며 유형만 익히고 </a:t>
            </a:r>
            <a:br>
              <a:rPr kumimoji="1" lang="en-US" altLang="ko-KR" sz="1200" dirty="0"/>
            </a:br>
            <a:r>
              <a:rPr kumimoji="1" lang="ko-KR" altLang="en-US" sz="1200" dirty="0"/>
              <a:t>무작정 개발을 시작했습니다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개념이 제대로 정리되지 않은 상태여서 비효율적인 코드로 작성하고 있다는 기분이 들었습니다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r>
              <a:rPr kumimoji="1" lang="ko-KR" altLang="en-US" sz="1200" dirty="0"/>
              <a:t>그 이후로 책과 </a:t>
            </a:r>
            <a:r>
              <a:rPr kumimoji="1" lang="en-US" altLang="ko-KR" sz="1200" dirty="0"/>
              <a:t>ppt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꼼꼼히 살펴보며 개념 위주로 이해를 하고 실습하여 완전히 </a:t>
            </a:r>
            <a:endParaRPr kumimoji="1" lang="en-US" altLang="ko-KR" sz="1200" dirty="0"/>
          </a:p>
          <a:p>
            <a:r>
              <a:rPr kumimoji="1" lang="ko-KR" altLang="en-US" sz="1200" dirty="0"/>
              <a:t>익히는 방식으로 공부를 했습니다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공부를 마무리하고 다시 프로젝트를 살펴보니</a:t>
            </a:r>
            <a:endParaRPr kumimoji="1" lang="en-US" altLang="ko-KR" sz="1200" dirty="0"/>
          </a:p>
          <a:p>
            <a:r>
              <a:rPr kumimoji="1" lang="ko-KR" altLang="en-US" sz="1200" dirty="0"/>
              <a:t>잘못된 소스코드가 직접 눈에 보였고 수정할 수 있었습니다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또 </a:t>
            </a:r>
            <a:r>
              <a:rPr kumimoji="1" lang="en-US" altLang="ko-KR" sz="1200" dirty="0"/>
              <a:t>ppt</a:t>
            </a:r>
            <a:r>
              <a:rPr kumimoji="1" lang="ko-KR" altLang="en-US" sz="1200" dirty="0"/>
              <a:t> 어떤 페이지에 무슨 내용이 있는지 기억에 남아 개발할 때 찾아보며 효율적으로 시간을 보낼 수 있었습니다</a:t>
            </a:r>
            <a:r>
              <a:rPr kumimoji="1"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356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>
            <a:cxnSpLocks/>
          </p:cNvCxnSpPr>
          <p:nvPr/>
        </p:nvCxnSpPr>
        <p:spPr>
          <a:xfrm>
            <a:off x="10271464" y="5919359"/>
            <a:ext cx="1799631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90335" y="4934474"/>
            <a:ext cx="60807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나눔바른고딕" pitchFamily="50" charset="-127"/>
                <a:ea typeface="나눔바른고딕" pitchFamily="50" charset="-127"/>
                <a:cs typeface="Arial" panose="020B0604020202020204" pitchFamily="34" charset="0"/>
              </a:rPr>
              <a:t>컴퓨터공학과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나눔바른고딕" pitchFamily="50" charset="-127"/>
              <a:ea typeface="나눔바른고딕" pitchFamily="50" charset="-127"/>
              <a:cs typeface="Arial" panose="020B0604020202020204" pitchFamily="34" charset="0"/>
            </a:endParaRPr>
          </a:p>
          <a:p>
            <a:pPr algn="r"/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나눔바른고딕" pitchFamily="50" charset="-127"/>
                <a:ea typeface="나눔바른고딕" pitchFamily="50" charset="-127"/>
                <a:cs typeface="Arial" panose="020B0604020202020204" pitchFamily="34" charset="0"/>
              </a:rPr>
              <a:t>201635992</a:t>
            </a:r>
          </a:p>
          <a:p>
            <a:pPr algn="r"/>
            <a:r>
              <a:rPr lang="ko-KR" altLang="en-US" sz="2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나눔바른고딕" pitchFamily="50" charset="-127"/>
                <a:ea typeface="나눔바른고딕" pitchFamily="50" charset="-127"/>
                <a:cs typeface="Arial" panose="020B0604020202020204" pitchFamily="34" charset="0"/>
              </a:rPr>
              <a:t>송유진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19C9EFB-1922-F84F-AC19-5DB095A41C2F}"/>
              </a:ext>
            </a:extLst>
          </p:cNvPr>
          <p:cNvGrpSpPr/>
          <p:nvPr/>
        </p:nvGrpSpPr>
        <p:grpSpPr>
          <a:xfrm>
            <a:off x="2430459" y="2077028"/>
            <a:ext cx="7310510" cy="1526773"/>
            <a:chOff x="3262245" y="2080977"/>
            <a:chExt cx="4818742" cy="130997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697FEFB-790F-0E42-820C-773D9D5FE7F8}"/>
                </a:ext>
              </a:extLst>
            </p:cNvPr>
            <p:cNvSpPr/>
            <p:nvPr/>
          </p:nvSpPr>
          <p:spPr>
            <a:xfrm>
              <a:off x="3262245" y="2113738"/>
              <a:ext cx="4818742" cy="1277213"/>
            </a:xfrm>
            <a:prstGeom prst="rect">
              <a:avLst/>
            </a:prstGeom>
            <a:solidFill>
              <a:srgbClr val="F7EFE2"/>
            </a:solidFill>
            <a:ln w="28575">
              <a:solidFill>
                <a:srgbClr val="E491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0AC05A5-260D-D547-8855-F6683F8B8FFB}"/>
                </a:ext>
              </a:extLst>
            </p:cNvPr>
            <p:cNvSpPr/>
            <p:nvPr/>
          </p:nvSpPr>
          <p:spPr>
            <a:xfrm>
              <a:off x="3299302" y="2080977"/>
              <a:ext cx="4758188" cy="1161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6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나눔바른고딕" pitchFamily="50" charset="-127"/>
                  <a:ea typeface="나눔바른고딕" pitchFamily="50" charset="-127"/>
                  <a:cs typeface="Arial" panose="020B0604020202020204" pitchFamily="34" charset="0"/>
                </a:rPr>
                <a:t>모바일 웹 계획 및 설계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6612C19-2492-F547-96AA-027D544DAC0C}"/>
              </a:ext>
            </a:extLst>
          </p:cNvPr>
          <p:cNvSpPr txBox="1"/>
          <p:nvPr/>
        </p:nvSpPr>
        <p:spPr>
          <a:xfrm>
            <a:off x="5102904" y="3715139"/>
            <a:ext cx="198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나눔바른고딕" pitchFamily="50" charset="-127"/>
                <a:ea typeface="나눔바른고딕" pitchFamily="50" charset="-127"/>
                <a:cs typeface="Arial" panose="020B0604020202020204" pitchFamily="34" charset="0"/>
              </a:rPr>
              <a:t>2019.11.16(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나눔바른고딕" pitchFamily="50" charset="-127"/>
                <a:ea typeface="나눔바른고딕" pitchFamily="50" charset="-127"/>
                <a:cs typeface="Arial" panose="020B0604020202020204" pitchFamily="34" charset="0"/>
              </a:rPr>
              <a:t>토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나눔바른고딕" pitchFamily="50" charset="-127"/>
                <a:ea typeface="나눔바른고딕" pitchFamily="50" charset="-127"/>
                <a:cs typeface="Arial" panose="020B0604020202020204" pitchFamily="34" charset="0"/>
              </a:rPr>
              <a:t>)</a:t>
            </a:r>
            <a:endParaRPr lang="ko-KR" altLang="en-US" sz="2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나눔바른고딕" pitchFamily="50" charset="-127"/>
              <a:ea typeface="나눔바른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4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458660" y="373699"/>
            <a:ext cx="2179009" cy="528575"/>
            <a:chOff x="304797" y="226027"/>
            <a:chExt cx="7238662" cy="746428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304797" y="226027"/>
              <a:ext cx="7238662" cy="73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Contents</a:t>
              </a:r>
              <a:endPara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51F4E63-45C9-8144-BBB2-7B67187B7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262948"/>
              </p:ext>
            </p:extLst>
          </p:nvPr>
        </p:nvGraphicFramePr>
        <p:xfrm>
          <a:off x="1397818" y="2688640"/>
          <a:ext cx="9396364" cy="221731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995959649"/>
                    </a:ext>
                  </a:extLst>
                </a:gridCol>
                <a:gridCol w="2834819">
                  <a:extLst>
                    <a:ext uri="{9D8B030D-6E8A-4147-A177-3AD203B41FA5}">
                      <a16:colId xmlns:a16="http://schemas.microsoft.com/office/drawing/2014/main" val="2030686125"/>
                    </a:ext>
                  </a:extLst>
                </a:gridCol>
                <a:gridCol w="1946834">
                  <a:extLst>
                    <a:ext uri="{9D8B030D-6E8A-4147-A177-3AD203B41FA5}">
                      <a16:colId xmlns:a16="http://schemas.microsoft.com/office/drawing/2014/main" val="902369517"/>
                    </a:ext>
                  </a:extLst>
                </a:gridCol>
                <a:gridCol w="1946834">
                  <a:extLst>
                    <a:ext uri="{9D8B030D-6E8A-4147-A177-3AD203B41FA5}">
                      <a16:colId xmlns:a16="http://schemas.microsoft.com/office/drawing/2014/main" val="2409753413"/>
                    </a:ext>
                  </a:extLst>
                </a:gridCol>
                <a:gridCol w="1946834">
                  <a:extLst>
                    <a:ext uri="{9D8B030D-6E8A-4147-A177-3AD203B41FA5}">
                      <a16:colId xmlns:a16="http://schemas.microsoft.com/office/drawing/2014/main" val="2065042906"/>
                    </a:ext>
                  </a:extLst>
                </a:gridCol>
              </a:tblGrid>
              <a:tr h="4513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순번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화면번호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화면명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067764"/>
                  </a:ext>
                </a:extLst>
              </a:tr>
              <a:tr h="5886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개발환경 구성도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송유진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00398"/>
                  </a:ext>
                </a:extLst>
              </a:tr>
              <a:tr h="5886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D-2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~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Task Flow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송유진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110460"/>
                  </a:ext>
                </a:extLst>
              </a:tr>
              <a:tr h="5886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D-4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프로그램 </a:t>
                      </a:r>
                      <a:r>
                        <a:rPr lang="ko-KR" altLang="en-US" dirty="0" err="1"/>
                        <a:t>목록표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송유진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861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25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6081215-3138-2B4C-8B12-F8F53D77C9AD}"/>
              </a:ext>
            </a:extLst>
          </p:cNvPr>
          <p:cNvGrpSpPr/>
          <p:nvPr/>
        </p:nvGrpSpPr>
        <p:grpSpPr>
          <a:xfrm>
            <a:off x="3099679" y="2705725"/>
            <a:ext cx="6883940" cy="1446550"/>
            <a:chOff x="304797" y="226027"/>
            <a:chExt cx="7238662" cy="1405600"/>
          </a:xfrm>
        </p:grpSpPr>
        <p:cxnSp>
          <p:nvCxnSpPr>
            <p:cNvPr id="6" name="직선 연결선 1">
              <a:extLst>
                <a:ext uri="{FF2B5EF4-FFF2-40B4-BE49-F238E27FC236}">
                  <a16:creationId xmlns:a16="http://schemas.microsoft.com/office/drawing/2014/main" id="{F2A1FD0F-A58B-A349-AA60-8C1CA3E81D6A}"/>
                </a:ext>
              </a:extLst>
            </p:cNvPr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9302533-84B2-3347-A171-B5BAE92D8879}"/>
                </a:ext>
              </a:extLst>
            </p:cNvPr>
            <p:cNvSpPr/>
            <p:nvPr/>
          </p:nvSpPr>
          <p:spPr>
            <a:xfrm>
              <a:off x="304797" y="226027"/>
              <a:ext cx="7238662" cy="140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</a:t>
              </a:r>
              <a:r>
                <a:rPr lang="ko-KR" altLang="en-US" sz="4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구성도</a:t>
              </a:r>
              <a:r>
                <a:rPr lang="en-US" altLang="ko-KR" sz="4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(SW</a:t>
              </a:r>
              <a:r>
                <a:rPr lang="ko-KR" altLang="en-US" sz="4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아키텍처</a:t>
              </a:r>
              <a:r>
                <a:rPr lang="en-US" altLang="ko-KR" sz="4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868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D70B7AF-2BCC-F84F-8CD6-0CAAFAE1F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333652"/>
              </p:ext>
            </p:extLst>
          </p:nvPr>
        </p:nvGraphicFramePr>
        <p:xfrm>
          <a:off x="0" y="0"/>
          <a:ext cx="12192000" cy="1489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7574">
                  <a:extLst>
                    <a:ext uri="{9D8B030D-6E8A-4147-A177-3AD203B41FA5}">
                      <a16:colId xmlns:a16="http://schemas.microsoft.com/office/drawing/2014/main" val="1534225854"/>
                    </a:ext>
                  </a:extLst>
                </a:gridCol>
                <a:gridCol w="2456426">
                  <a:extLst>
                    <a:ext uri="{9D8B030D-6E8A-4147-A177-3AD203B41FA5}">
                      <a16:colId xmlns:a16="http://schemas.microsoft.com/office/drawing/2014/main" val="3964474666"/>
                    </a:ext>
                  </a:extLst>
                </a:gridCol>
                <a:gridCol w="1245419">
                  <a:extLst>
                    <a:ext uri="{9D8B030D-6E8A-4147-A177-3AD203B41FA5}">
                      <a16:colId xmlns:a16="http://schemas.microsoft.com/office/drawing/2014/main" val="563896499"/>
                    </a:ext>
                  </a:extLst>
                </a:gridCol>
                <a:gridCol w="2300749">
                  <a:extLst>
                    <a:ext uri="{9D8B030D-6E8A-4147-A177-3AD203B41FA5}">
                      <a16:colId xmlns:a16="http://schemas.microsoft.com/office/drawing/2014/main" val="3803174096"/>
                    </a:ext>
                  </a:extLst>
                </a:gridCol>
                <a:gridCol w="1017638">
                  <a:extLst>
                    <a:ext uri="{9D8B030D-6E8A-4147-A177-3AD203B41FA5}">
                      <a16:colId xmlns:a16="http://schemas.microsoft.com/office/drawing/2014/main" val="69677706"/>
                    </a:ext>
                  </a:extLst>
                </a:gridCol>
                <a:gridCol w="3564194">
                  <a:extLst>
                    <a:ext uri="{9D8B030D-6E8A-4147-A177-3AD203B41FA5}">
                      <a16:colId xmlns:a16="http://schemas.microsoft.com/office/drawing/2014/main" val="84319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화면번호</a:t>
                      </a:r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D-1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85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프로젝트명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학사관리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시스템명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화면명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개발환경 구성도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2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2019.11.16(</a:t>
                      </a:r>
                      <a:r>
                        <a:rPr lang="ko-KR" altLang="en-US" dirty="0"/>
                        <a:t>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송유진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755351"/>
                  </a:ext>
                </a:extLst>
              </a:tr>
              <a:tr h="3770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내용요약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개발자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개발서버</a:t>
                      </a:r>
                      <a:r>
                        <a:rPr lang="ko-KR" altLang="en-US" dirty="0"/>
                        <a:t> 환경에 따른 개발환경 구성도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5764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8813627-8BC9-A746-83B6-7C07B0925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962811"/>
              </p:ext>
            </p:extLst>
          </p:nvPr>
        </p:nvGraphicFramePr>
        <p:xfrm>
          <a:off x="1693467" y="1860528"/>
          <a:ext cx="3643585" cy="4430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126">
                  <a:extLst>
                    <a:ext uri="{9D8B030D-6E8A-4147-A177-3AD203B41FA5}">
                      <a16:colId xmlns:a16="http://schemas.microsoft.com/office/drawing/2014/main" val="2358050246"/>
                    </a:ext>
                  </a:extLst>
                </a:gridCol>
                <a:gridCol w="2011459">
                  <a:extLst>
                    <a:ext uri="{9D8B030D-6E8A-4147-A177-3AD203B41FA5}">
                      <a16:colId xmlns:a16="http://schemas.microsoft.com/office/drawing/2014/main" val="632990196"/>
                    </a:ext>
                  </a:extLst>
                </a:gridCol>
              </a:tblGrid>
              <a:tr h="373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학사관리 관련 모바일 웹 시스템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157275"/>
                  </a:ext>
                </a:extLst>
              </a:tr>
              <a:tr h="50386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개발툴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Brackets</a:t>
                      </a:r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400670"/>
                  </a:ext>
                </a:extLst>
              </a:tr>
              <a:tr h="71980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프로그래밍언어 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 err="1"/>
                        <a:t>hyml</a:t>
                      </a:r>
                      <a:r>
                        <a:rPr lang="en-US" altLang="ko-KR" sz="1500" dirty="0"/>
                        <a:t>, </a:t>
                      </a:r>
                      <a:r>
                        <a:rPr lang="en-US" altLang="ko-KR" sz="1500" dirty="0" err="1"/>
                        <a:t>css</a:t>
                      </a:r>
                      <a:r>
                        <a:rPr lang="en-US" altLang="ko-KR" sz="1500" dirty="0"/>
                        <a:t>, </a:t>
                      </a:r>
                      <a:r>
                        <a:rPr lang="en-US" altLang="ko-KR" sz="1500" dirty="0" err="1"/>
                        <a:t>javascript</a:t>
                      </a:r>
                      <a:r>
                        <a:rPr lang="en-US" altLang="ko-KR" sz="1500" dirty="0"/>
                        <a:t>, xml, jQuery, jQuery Mobile, Ajax</a:t>
                      </a:r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31565"/>
                  </a:ext>
                </a:extLst>
              </a:tr>
              <a:tr h="935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라이브러리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jQuery, </a:t>
                      </a:r>
                      <a:r>
                        <a:rPr lang="en-US" altLang="ko-KR" sz="1500" dirty="0" err="1"/>
                        <a:t>jQueryMobile</a:t>
                      </a:r>
                      <a:r>
                        <a:rPr lang="en-US" altLang="ko-KR" sz="1500" dirty="0"/>
                        <a:t>, Ajax</a:t>
                      </a:r>
                    </a:p>
                    <a:p>
                      <a:pPr latinLnBrk="1"/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SQLite DB</a:t>
                      </a:r>
                    </a:p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4574170"/>
                  </a:ext>
                </a:extLst>
              </a:tr>
              <a:tr h="3739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Apache</a:t>
                      </a:r>
                      <a:r>
                        <a:rPr lang="ko-KR" altLang="en-US" sz="1500" dirty="0"/>
                        <a:t> 서버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5726089"/>
                  </a:ext>
                </a:extLst>
              </a:tr>
              <a:tr h="37398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.NET</a:t>
                      </a:r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991619"/>
                  </a:ext>
                </a:extLst>
              </a:tr>
              <a:tr h="37398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macOS</a:t>
                      </a:r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691070"/>
                  </a:ext>
                </a:extLst>
              </a:tr>
              <a:tr h="37398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x86</a:t>
                      </a:r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610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15ED83D-1453-B24A-A66A-DD899BA9F8A0}"/>
              </a:ext>
            </a:extLst>
          </p:cNvPr>
          <p:cNvSpPr txBox="1"/>
          <p:nvPr/>
        </p:nvSpPr>
        <p:spPr>
          <a:xfrm>
            <a:off x="2959344" y="6338539"/>
            <a:ext cx="22597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/>
              <a:t>개발자 환경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C9BC119-51C7-4442-8D29-2A5C324AB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597304"/>
              </p:ext>
            </p:extLst>
          </p:nvPr>
        </p:nvGraphicFramePr>
        <p:xfrm>
          <a:off x="6854948" y="2018400"/>
          <a:ext cx="3643585" cy="4114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126">
                  <a:extLst>
                    <a:ext uri="{9D8B030D-6E8A-4147-A177-3AD203B41FA5}">
                      <a16:colId xmlns:a16="http://schemas.microsoft.com/office/drawing/2014/main" val="2358050246"/>
                    </a:ext>
                  </a:extLst>
                </a:gridCol>
                <a:gridCol w="2011459">
                  <a:extLst>
                    <a:ext uri="{9D8B030D-6E8A-4147-A177-3AD203B41FA5}">
                      <a16:colId xmlns:a16="http://schemas.microsoft.com/office/drawing/2014/main" val="632990196"/>
                    </a:ext>
                  </a:extLst>
                </a:gridCol>
              </a:tblGrid>
              <a:tr h="373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학사관리 관련 모바일 웹 시스템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157275"/>
                  </a:ext>
                </a:extLst>
              </a:tr>
              <a:tr h="50386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개발툴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Brackets</a:t>
                      </a:r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400670"/>
                  </a:ext>
                </a:extLst>
              </a:tr>
              <a:tr h="461495">
                <a:tc gridSpan="2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31565"/>
                  </a:ext>
                </a:extLst>
              </a:tr>
              <a:tr h="935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라이브러리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jQuery, </a:t>
                      </a:r>
                      <a:r>
                        <a:rPr lang="en-US" altLang="ko-KR" sz="1500" dirty="0" err="1"/>
                        <a:t>jQueryMobile</a:t>
                      </a:r>
                      <a:r>
                        <a:rPr lang="en-US" altLang="ko-KR" sz="1500" dirty="0"/>
                        <a:t>, Ajax</a:t>
                      </a:r>
                    </a:p>
                    <a:p>
                      <a:pPr latinLnBrk="1"/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SQLite DB</a:t>
                      </a:r>
                    </a:p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4574170"/>
                  </a:ext>
                </a:extLst>
              </a:tr>
              <a:tr h="3739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Apache</a:t>
                      </a:r>
                      <a:r>
                        <a:rPr lang="ko-KR" altLang="en-US" sz="1500" dirty="0"/>
                        <a:t> 서버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5726089"/>
                  </a:ext>
                </a:extLst>
              </a:tr>
              <a:tr h="37398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.NET</a:t>
                      </a:r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991619"/>
                  </a:ext>
                </a:extLst>
              </a:tr>
              <a:tr h="37398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macOS</a:t>
                      </a:r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691070"/>
                  </a:ext>
                </a:extLst>
              </a:tr>
              <a:tr h="37398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x86</a:t>
                      </a:r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6103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8FB03F4-9B79-9B49-AA48-6A446A49AF49}"/>
              </a:ext>
            </a:extLst>
          </p:cNvPr>
          <p:cNvSpPr txBox="1"/>
          <p:nvPr/>
        </p:nvSpPr>
        <p:spPr>
          <a:xfrm>
            <a:off x="8102795" y="6338539"/>
            <a:ext cx="22597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 err="1"/>
              <a:t>개발서버</a:t>
            </a:r>
            <a:r>
              <a:rPr kumimoji="1" lang="ko-KR" altLang="en-US" sz="1500" dirty="0"/>
              <a:t> 환경</a:t>
            </a:r>
          </a:p>
        </p:txBody>
      </p:sp>
    </p:spTree>
    <p:extLst>
      <p:ext uri="{BB962C8B-B14F-4D97-AF65-F5344CB8AC3E}">
        <p14:creationId xmlns:p14="http://schemas.microsoft.com/office/powerpoint/2010/main" val="209798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B9CCB3A-A76B-CF4C-9DA6-2D958D33C1C2}"/>
              </a:ext>
            </a:extLst>
          </p:cNvPr>
          <p:cNvGrpSpPr/>
          <p:nvPr/>
        </p:nvGrpSpPr>
        <p:grpSpPr>
          <a:xfrm>
            <a:off x="4034896" y="2659559"/>
            <a:ext cx="4122208" cy="769441"/>
            <a:chOff x="304797" y="226027"/>
            <a:chExt cx="7238662" cy="747659"/>
          </a:xfrm>
        </p:grpSpPr>
        <p:cxnSp>
          <p:nvCxnSpPr>
            <p:cNvPr id="7" name="직선 연결선 1">
              <a:extLst>
                <a:ext uri="{FF2B5EF4-FFF2-40B4-BE49-F238E27FC236}">
                  <a16:creationId xmlns:a16="http://schemas.microsoft.com/office/drawing/2014/main" id="{0EDBAEB0-EDB4-FC42-87FD-1EFB6D05E2C7}"/>
                </a:ext>
              </a:extLst>
            </p:cNvPr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5C64BBE-2FF5-D54E-A105-CDF4BF73A8F3}"/>
                </a:ext>
              </a:extLst>
            </p:cNvPr>
            <p:cNvSpPr/>
            <p:nvPr/>
          </p:nvSpPr>
          <p:spPr>
            <a:xfrm>
              <a:off x="304797" y="226027"/>
              <a:ext cx="7238662" cy="747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</a:t>
              </a:r>
              <a:r>
                <a:rPr lang="ko-KR" altLang="en-US" sz="4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4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Task Flow</a:t>
              </a:r>
              <a:endPara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197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20BB07A-68C8-1143-BB95-8ADF348EE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944121"/>
              </p:ext>
            </p:extLst>
          </p:nvPr>
        </p:nvGraphicFramePr>
        <p:xfrm>
          <a:off x="0" y="0"/>
          <a:ext cx="12192000" cy="1489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7574">
                  <a:extLst>
                    <a:ext uri="{9D8B030D-6E8A-4147-A177-3AD203B41FA5}">
                      <a16:colId xmlns:a16="http://schemas.microsoft.com/office/drawing/2014/main" val="1534225854"/>
                    </a:ext>
                  </a:extLst>
                </a:gridCol>
                <a:gridCol w="2456426">
                  <a:extLst>
                    <a:ext uri="{9D8B030D-6E8A-4147-A177-3AD203B41FA5}">
                      <a16:colId xmlns:a16="http://schemas.microsoft.com/office/drawing/2014/main" val="3964474666"/>
                    </a:ext>
                  </a:extLst>
                </a:gridCol>
                <a:gridCol w="1245419">
                  <a:extLst>
                    <a:ext uri="{9D8B030D-6E8A-4147-A177-3AD203B41FA5}">
                      <a16:colId xmlns:a16="http://schemas.microsoft.com/office/drawing/2014/main" val="563896499"/>
                    </a:ext>
                  </a:extLst>
                </a:gridCol>
                <a:gridCol w="2300749">
                  <a:extLst>
                    <a:ext uri="{9D8B030D-6E8A-4147-A177-3AD203B41FA5}">
                      <a16:colId xmlns:a16="http://schemas.microsoft.com/office/drawing/2014/main" val="3803174096"/>
                    </a:ext>
                  </a:extLst>
                </a:gridCol>
                <a:gridCol w="1017638">
                  <a:extLst>
                    <a:ext uri="{9D8B030D-6E8A-4147-A177-3AD203B41FA5}">
                      <a16:colId xmlns:a16="http://schemas.microsoft.com/office/drawing/2014/main" val="69677706"/>
                    </a:ext>
                  </a:extLst>
                </a:gridCol>
                <a:gridCol w="3564194">
                  <a:extLst>
                    <a:ext uri="{9D8B030D-6E8A-4147-A177-3AD203B41FA5}">
                      <a16:colId xmlns:a16="http://schemas.microsoft.com/office/drawing/2014/main" val="84319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화면번호</a:t>
                      </a:r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D-2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85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프로젝트명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학사관리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시스템명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화면명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Task Flow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2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2019.11.16(</a:t>
                      </a:r>
                      <a:r>
                        <a:rPr lang="ko-KR" altLang="en-US" dirty="0"/>
                        <a:t>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송유진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755351"/>
                  </a:ext>
                </a:extLst>
              </a:tr>
              <a:tr h="3770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내용요약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학사관리의</a:t>
                      </a:r>
                      <a:r>
                        <a:rPr lang="ko-KR" altLang="en-US" dirty="0"/>
                        <a:t> 전체적인 흐름 파악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57646"/>
                  </a:ext>
                </a:extLst>
              </a:tr>
            </a:tbl>
          </a:graphicData>
        </a:graphic>
      </p:graphicFrame>
      <p:sp>
        <p:nvSpPr>
          <p:cNvPr id="106" name="정육면체 105">
            <a:extLst>
              <a:ext uri="{FF2B5EF4-FFF2-40B4-BE49-F238E27FC236}">
                <a16:creationId xmlns:a16="http://schemas.microsoft.com/office/drawing/2014/main" id="{03082696-D11D-2441-AF52-8E8475ED0A44}"/>
              </a:ext>
            </a:extLst>
          </p:cNvPr>
          <p:cNvSpPr/>
          <p:nvPr/>
        </p:nvSpPr>
        <p:spPr>
          <a:xfrm>
            <a:off x="8844059" y="6251568"/>
            <a:ext cx="1542315" cy="523451"/>
          </a:xfrm>
          <a:prstGeom prst="cube">
            <a:avLst/>
          </a:prstGeom>
          <a:solidFill>
            <a:srgbClr val="A5A5A5"/>
          </a:solidFill>
          <a:ln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 err="1">
                <a:solidFill>
                  <a:schemeClr val="tx1"/>
                </a:solidFill>
              </a:rPr>
              <a:t>list.xml</a:t>
            </a:r>
            <a:endParaRPr kumimoji="1"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08" name="직선 연결선[R] 107">
            <a:extLst>
              <a:ext uri="{FF2B5EF4-FFF2-40B4-BE49-F238E27FC236}">
                <a16:creationId xmlns:a16="http://schemas.microsoft.com/office/drawing/2014/main" id="{2FE02682-8E52-1D45-8343-AF675EC593A7}"/>
              </a:ext>
            </a:extLst>
          </p:cNvPr>
          <p:cNvCxnSpPr>
            <a:cxnSpLocks/>
          </p:cNvCxnSpPr>
          <p:nvPr/>
        </p:nvCxnSpPr>
        <p:spPr>
          <a:xfrm>
            <a:off x="1635409" y="410621"/>
            <a:ext cx="0" cy="397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 descr="스크린샷이(가) 표시된 사진&#10;&#10;자동 생성된 설명">
            <a:extLst>
              <a:ext uri="{FF2B5EF4-FFF2-40B4-BE49-F238E27FC236}">
                <a16:creationId xmlns:a16="http://schemas.microsoft.com/office/drawing/2014/main" id="{5E8AA068-2965-3C4F-950A-B5998F99F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54" y="2182235"/>
            <a:ext cx="1511230" cy="2543289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AE15A49E-8682-4E48-ABE5-6DEB479F3FA7}"/>
              </a:ext>
            </a:extLst>
          </p:cNvPr>
          <p:cNvSpPr txBox="1"/>
          <p:nvPr/>
        </p:nvSpPr>
        <p:spPr>
          <a:xfrm>
            <a:off x="1232434" y="4881446"/>
            <a:ext cx="1849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0050FF"/>
                </a:solidFill>
              </a:rPr>
              <a:t>&lt;</a:t>
            </a:r>
            <a:r>
              <a:rPr kumimoji="1" lang="ko-KR" altLang="en-US" sz="1200" dirty="0">
                <a:solidFill>
                  <a:srgbClr val="0050FF"/>
                </a:solidFill>
              </a:rPr>
              <a:t>메인 화면</a:t>
            </a:r>
            <a:r>
              <a:rPr kumimoji="1" lang="en-US" altLang="ko-KR" sz="1200" dirty="0">
                <a:solidFill>
                  <a:srgbClr val="0050FF"/>
                </a:solidFill>
              </a:rPr>
              <a:t>&gt;</a:t>
            </a:r>
          </a:p>
          <a:p>
            <a:pPr algn="ctr"/>
            <a:r>
              <a:rPr kumimoji="1" lang="en-US" altLang="ko-KR" sz="1200" dirty="0">
                <a:solidFill>
                  <a:srgbClr val="0050FF"/>
                </a:solidFill>
              </a:rPr>
              <a:t>page1</a:t>
            </a:r>
            <a:endParaRPr kumimoji="1" lang="ko-KR" altLang="en-US" sz="1200" dirty="0"/>
          </a:p>
        </p:txBody>
      </p:sp>
      <p:pic>
        <p:nvPicPr>
          <p:cNvPr id="111" name="그림 110" descr="스크린샷이(가) 표시된 사진&#10;&#10;자동 생성된 설명">
            <a:extLst>
              <a:ext uri="{FF2B5EF4-FFF2-40B4-BE49-F238E27FC236}">
                <a16:creationId xmlns:a16="http://schemas.microsoft.com/office/drawing/2014/main" id="{64A9FE38-0844-194B-8882-095FE1FE4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205" y="2182235"/>
            <a:ext cx="1511230" cy="2543289"/>
          </a:xfrm>
          <a:prstGeom prst="rect">
            <a:avLst/>
          </a:prstGeom>
        </p:spPr>
      </p:pic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7A5A04EC-B2E5-1146-A55C-3770F381D292}"/>
              </a:ext>
            </a:extLst>
          </p:cNvPr>
          <p:cNvCxnSpPr>
            <a:cxnSpLocks/>
          </p:cNvCxnSpPr>
          <p:nvPr/>
        </p:nvCxnSpPr>
        <p:spPr>
          <a:xfrm flipH="1">
            <a:off x="3847843" y="1532912"/>
            <a:ext cx="26068" cy="5325088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3" name="잉크 112">
                <a:extLst>
                  <a:ext uri="{FF2B5EF4-FFF2-40B4-BE49-F238E27FC236}">
                    <a16:creationId xmlns:a16="http://schemas.microsoft.com/office/drawing/2014/main" id="{7FCE1379-4214-CC43-90A1-6202D247A430}"/>
                  </a:ext>
                </a:extLst>
              </p14:cNvPr>
              <p14:cNvContentPartPr/>
              <p14:nvPr/>
            </p14:nvContentPartPr>
            <p14:xfrm>
              <a:off x="1772422" y="2001462"/>
              <a:ext cx="731334" cy="181068"/>
            </p14:xfrm>
          </p:contentPart>
        </mc:Choice>
        <mc:Fallback xmlns="">
          <p:pic>
            <p:nvPicPr>
              <p:cNvPr id="113" name="잉크 112">
                <a:extLst>
                  <a:ext uri="{FF2B5EF4-FFF2-40B4-BE49-F238E27FC236}">
                    <a16:creationId xmlns:a16="http://schemas.microsoft.com/office/drawing/2014/main" id="{7FCE1379-4214-CC43-90A1-6202D247A4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8101" y="1997142"/>
                <a:ext cx="739976" cy="189707"/>
              </a:xfrm>
              <a:prstGeom prst="rect">
                <a:avLst/>
              </a:prstGeom>
            </p:spPr>
          </p:pic>
        </mc:Fallback>
      </mc:AlternateContent>
      <p:cxnSp>
        <p:nvCxnSpPr>
          <p:cNvPr id="114" name="꺾인 연결선[E] 113">
            <a:extLst>
              <a:ext uri="{FF2B5EF4-FFF2-40B4-BE49-F238E27FC236}">
                <a16:creationId xmlns:a16="http://schemas.microsoft.com/office/drawing/2014/main" id="{3662ED80-D95C-D04D-953F-45E5831304CE}"/>
              </a:ext>
            </a:extLst>
          </p:cNvPr>
          <p:cNvCxnSpPr>
            <a:cxnSpLocks/>
            <a:endCxn id="129" idx="0"/>
          </p:cNvCxnSpPr>
          <p:nvPr/>
        </p:nvCxnSpPr>
        <p:spPr>
          <a:xfrm flipV="1">
            <a:off x="3019358" y="2862736"/>
            <a:ext cx="2051530" cy="386461"/>
          </a:xfrm>
          <a:prstGeom prst="bentConnector4">
            <a:avLst>
              <a:gd name="adj1" fmla="val 31093"/>
              <a:gd name="adj2" fmla="val 159152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자기 디스크 115">
            <a:extLst>
              <a:ext uri="{FF2B5EF4-FFF2-40B4-BE49-F238E27FC236}">
                <a16:creationId xmlns:a16="http://schemas.microsoft.com/office/drawing/2014/main" id="{8D067F51-1451-C94E-9F29-32F6A216C5DF}"/>
              </a:ext>
            </a:extLst>
          </p:cNvPr>
          <p:cNvSpPr/>
          <p:nvPr/>
        </p:nvSpPr>
        <p:spPr>
          <a:xfrm>
            <a:off x="5619131" y="6304120"/>
            <a:ext cx="1542315" cy="52345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 err="1">
                <a:solidFill>
                  <a:schemeClr val="tx1"/>
                </a:solidFill>
              </a:rPr>
              <a:t>membershipDB</a:t>
            </a:r>
            <a:endParaRPr kumimoji="1"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3A0D216F-8EE8-0747-9725-2F4AA1C89309}"/>
              </a:ext>
            </a:extLst>
          </p:cNvPr>
          <p:cNvCxnSpPr>
            <a:cxnSpLocks/>
            <a:endCxn id="118" idx="2"/>
          </p:cNvCxnSpPr>
          <p:nvPr/>
        </p:nvCxnSpPr>
        <p:spPr>
          <a:xfrm rot="16200000" flipV="1">
            <a:off x="2326171" y="3476627"/>
            <a:ext cx="3622302" cy="2944140"/>
          </a:xfrm>
          <a:prstGeom prst="bentConnector3">
            <a:avLst>
              <a:gd name="adj1" fmla="val -487"/>
            </a:avLst>
          </a:prstGeom>
          <a:ln w="25400">
            <a:solidFill>
              <a:srgbClr val="07BC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94A630D-A296-F746-9C41-5692BFB2CC46}"/>
              </a:ext>
            </a:extLst>
          </p:cNvPr>
          <p:cNvSpPr/>
          <p:nvPr/>
        </p:nvSpPr>
        <p:spPr>
          <a:xfrm>
            <a:off x="2194245" y="2956478"/>
            <a:ext cx="942013" cy="1810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C53C86-2B40-CD42-9FF2-27DCE99670B9}"/>
              </a:ext>
            </a:extLst>
          </p:cNvPr>
          <p:cNvSpPr/>
          <p:nvPr/>
        </p:nvSpPr>
        <p:spPr>
          <a:xfrm>
            <a:off x="2195316" y="3177220"/>
            <a:ext cx="919301" cy="1112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0" name="직선 연결선[R] 119">
            <a:extLst>
              <a:ext uri="{FF2B5EF4-FFF2-40B4-BE49-F238E27FC236}">
                <a16:creationId xmlns:a16="http://schemas.microsoft.com/office/drawing/2014/main" id="{A731F7DF-2A91-6444-8453-A4633225AC8A}"/>
              </a:ext>
            </a:extLst>
          </p:cNvPr>
          <p:cNvCxnSpPr>
            <a:cxnSpLocks/>
          </p:cNvCxnSpPr>
          <p:nvPr/>
        </p:nvCxnSpPr>
        <p:spPr>
          <a:xfrm flipH="1">
            <a:off x="8485421" y="1502483"/>
            <a:ext cx="26068" cy="5325088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9FD266C1-4AF0-264A-9009-2EFFECADAE3A}"/>
              </a:ext>
            </a:extLst>
          </p:cNvPr>
          <p:cNvSpPr txBox="1"/>
          <p:nvPr/>
        </p:nvSpPr>
        <p:spPr>
          <a:xfrm>
            <a:off x="3956093" y="5639940"/>
            <a:ext cx="2229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0050FF"/>
                </a:solidFill>
              </a:rPr>
              <a:t>&lt;</a:t>
            </a:r>
            <a:r>
              <a:rPr kumimoji="1" lang="ko-KR" altLang="en-US" sz="1200" dirty="0">
                <a:solidFill>
                  <a:srgbClr val="0050FF"/>
                </a:solidFill>
              </a:rPr>
              <a:t>회원가입 화면</a:t>
            </a:r>
            <a:r>
              <a:rPr kumimoji="1" lang="en-US" altLang="ko-KR" sz="1200" dirty="0">
                <a:solidFill>
                  <a:srgbClr val="0050FF"/>
                </a:solidFill>
              </a:rPr>
              <a:t>&gt;</a:t>
            </a:r>
          </a:p>
          <a:p>
            <a:pPr algn="ctr"/>
            <a:r>
              <a:rPr kumimoji="1" lang="en-US" altLang="ko-KR" sz="1200" dirty="0">
                <a:solidFill>
                  <a:srgbClr val="0050FF"/>
                </a:solidFill>
              </a:rPr>
              <a:t>page2</a:t>
            </a:r>
            <a:r>
              <a:rPr kumimoji="1" lang="ko-KR" altLang="en-US" sz="1200" dirty="0">
                <a:solidFill>
                  <a:srgbClr val="0050FF"/>
                </a:solidFill>
              </a:rPr>
              <a:t>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CF54FC9-404D-1940-AA89-0B3E85C3A304}"/>
              </a:ext>
            </a:extLst>
          </p:cNvPr>
          <p:cNvSpPr txBox="1"/>
          <p:nvPr/>
        </p:nvSpPr>
        <p:spPr>
          <a:xfrm>
            <a:off x="5631249" y="4353248"/>
            <a:ext cx="263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0050FF"/>
                </a:solidFill>
              </a:rPr>
              <a:t>&lt;</a:t>
            </a:r>
            <a:r>
              <a:rPr kumimoji="1" lang="ko-KR" altLang="en-US" sz="1200" dirty="0">
                <a:solidFill>
                  <a:srgbClr val="0050FF"/>
                </a:solidFill>
              </a:rPr>
              <a:t>로그인 후 메인 화면</a:t>
            </a:r>
            <a:r>
              <a:rPr kumimoji="1" lang="en-US" altLang="ko-KR" sz="1200" dirty="0">
                <a:solidFill>
                  <a:srgbClr val="0050FF"/>
                </a:solidFill>
              </a:rPr>
              <a:t>&gt;</a:t>
            </a:r>
          </a:p>
          <a:p>
            <a:pPr algn="ctr"/>
            <a:r>
              <a:rPr kumimoji="1" lang="en-US" altLang="ko-KR" sz="1200" dirty="0">
                <a:solidFill>
                  <a:srgbClr val="0050FF"/>
                </a:solidFill>
              </a:rPr>
              <a:t>page1</a:t>
            </a:r>
            <a:endParaRPr kumimoji="1" lang="ko-KR" alt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D7A7D45-3D4C-4D4A-98DB-23CE1D1BD9B4}"/>
              </a:ext>
            </a:extLst>
          </p:cNvPr>
          <p:cNvSpPr txBox="1"/>
          <p:nvPr/>
        </p:nvSpPr>
        <p:spPr>
          <a:xfrm>
            <a:off x="8511489" y="3084928"/>
            <a:ext cx="238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0050FF"/>
                </a:solidFill>
              </a:rPr>
              <a:t>&lt;</a:t>
            </a:r>
            <a:r>
              <a:rPr kumimoji="1" lang="ko-KR" altLang="en-US" sz="1200" dirty="0">
                <a:solidFill>
                  <a:srgbClr val="0050FF"/>
                </a:solidFill>
              </a:rPr>
              <a:t>비교과프로그램 화면</a:t>
            </a:r>
            <a:r>
              <a:rPr kumimoji="1" lang="en-US" altLang="ko-KR" sz="1200" dirty="0">
                <a:solidFill>
                  <a:srgbClr val="0050FF"/>
                </a:solidFill>
              </a:rPr>
              <a:t>&gt;</a:t>
            </a:r>
          </a:p>
          <a:p>
            <a:pPr algn="ctr"/>
            <a:r>
              <a:rPr kumimoji="1" lang="en-US" altLang="ko-KR" sz="1200" dirty="0">
                <a:solidFill>
                  <a:srgbClr val="0050FF"/>
                </a:solidFill>
              </a:rPr>
              <a:t>page3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B80D7614-E5B7-9945-8848-C1856C379C65}"/>
              </a:ext>
            </a:extLst>
          </p:cNvPr>
          <p:cNvCxnSpPr>
            <a:cxnSpLocks/>
            <a:stCxn id="106" idx="0"/>
            <a:endCxn id="135" idx="1"/>
          </p:cNvCxnSpPr>
          <p:nvPr/>
        </p:nvCxnSpPr>
        <p:spPr>
          <a:xfrm flipV="1">
            <a:off x="9680648" y="5830468"/>
            <a:ext cx="1342671" cy="421100"/>
          </a:xfrm>
          <a:prstGeom prst="straightConnector1">
            <a:avLst/>
          </a:prstGeom>
          <a:ln w="25400">
            <a:solidFill>
              <a:srgbClr val="07BC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415F4441-3390-9B48-8788-F84329200D9D}"/>
              </a:ext>
            </a:extLst>
          </p:cNvPr>
          <p:cNvCxnSpPr>
            <a:cxnSpLocks/>
            <a:stCxn id="106" idx="0"/>
            <a:endCxn id="134" idx="1"/>
          </p:cNvCxnSpPr>
          <p:nvPr/>
        </p:nvCxnSpPr>
        <p:spPr>
          <a:xfrm flipV="1">
            <a:off x="9680648" y="4010744"/>
            <a:ext cx="1342672" cy="2240824"/>
          </a:xfrm>
          <a:prstGeom prst="straightConnector1">
            <a:avLst/>
          </a:prstGeom>
          <a:ln w="25400">
            <a:solidFill>
              <a:srgbClr val="07BC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72A49F1-761B-6B48-9B63-CDBAD9537F5C}"/>
              </a:ext>
            </a:extLst>
          </p:cNvPr>
          <p:cNvCxnSpPr>
            <a:cxnSpLocks/>
            <a:stCxn id="106" idx="0"/>
            <a:endCxn id="133" idx="1"/>
          </p:cNvCxnSpPr>
          <p:nvPr/>
        </p:nvCxnSpPr>
        <p:spPr>
          <a:xfrm flipV="1">
            <a:off x="9680648" y="2288683"/>
            <a:ext cx="1321195" cy="3962885"/>
          </a:xfrm>
          <a:prstGeom prst="straightConnector1">
            <a:avLst/>
          </a:prstGeom>
          <a:ln w="25400">
            <a:solidFill>
              <a:srgbClr val="07BC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D31F5E99-3A9D-3347-93F1-7C3E289F23D3}"/>
              </a:ext>
            </a:extLst>
          </p:cNvPr>
          <p:cNvCxnSpPr>
            <a:cxnSpLocks/>
          </p:cNvCxnSpPr>
          <p:nvPr/>
        </p:nvCxnSpPr>
        <p:spPr>
          <a:xfrm flipV="1">
            <a:off x="3081975" y="2399192"/>
            <a:ext cx="3054550" cy="633048"/>
          </a:xfrm>
          <a:prstGeom prst="bentConnector3">
            <a:avLst>
              <a:gd name="adj1" fmla="val 12494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[E] 126">
            <a:extLst>
              <a:ext uri="{FF2B5EF4-FFF2-40B4-BE49-F238E27FC236}">
                <a16:creationId xmlns:a16="http://schemas.microsoft.com/office/drawing/2014/main" id="{849D4BB7-CE35-894D-B487-AA071E30C82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71637" y="5857861"/>
            <a:ext cx="642892" cy="519034"/>
          </a:xfrm>
          <a:prstGeom prst="bentConnector3">
            <a:avLst>
              <a:gd name="adj1" fmla="val -2626"/>
            </a:avLst>
          </a:prstGeom>
          <a:ln w="25400">
            <a:solidFill>
              <a:srgbClr val="07BC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그림 127" descr="스크린샷이(가) 표시된 사진&#10;&#10;자동 생성된 설명">
            <a:extLst>
              <a:ext uri="{FF2B5EF4-FFF2-40B4-BE49-F238E27FC236}">
                <a16:creationId xmlns:a16="http://schemas.microsoft.com/office/drawing/2014/main" id="{4425334D-6BEE-CB4B-BA18-52A043043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233" y="1565873"/>
            <a:ext cx="1628704" cy="2759639"/>
          </a:xfrm>
          <a:prstGeom prst="rect">
            <a:avLst/>
          </a:prstGeom>
        </p:spPr>
      </p:pic>
      <p:pic>
        <p:nvPicPr>
          <p:cNvPr id="129" name="그림 128" descr="스크린샷이(가) 표시된 사진&#10;&#10;자동 생성된 설명">
            <a:extLst>
              <a:ext uri="{FF2B5EF4-FFF2-40B4-BE49-F238E27FC236}">
                <a16:creationId xmlns:a16="http://schemas.microsoft.com/office/drawing/2014/main" id="{FB4E8125-C039-A24A-BBF1-E42FBC90E6A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" t="1363" r="1966" b="1363"/>
          <a:stretch/>
        </p:blipFill>
        <p:spPr>
          <a:xfrm>
            <a:off x="4295113" y="2862736"/>
            <a:ext cx="1551550" cy="2756651"/>
          </a:xfrm>
          <a:prstGeom prst="rect">
            <a:avLst/>
          </a:prstGeom>
        </p:spPr>
      </p:pic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BC899A5-B7AE-144C-8805-DF171D17CD02}"/>
              </a:ext>
            </a:extLst>
          </p:cNvPr>
          <p:cNvCxnSpPr>
            <a:cxnSpLocks/>
          </p:cNvCxnSpPr>
          <p:nvPr/>
        </p:nvCxnSpPr>
        <p:spPr>
          <a:xfrm>
            <a:off x="7664914" y="3664211"/>
            <a:ext cx="3336929" cy="20639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1CA32508-D75B-9548-A417-489A6C594B79}"/>
              </a:ext>
            </a:extLst>
          </p:cNvPr>
          <p:cNvCxnSpPr>
            <a:cxnSpLocks/>
          </p:cNvCxnSpPr>
          <p:nvPr/>
        </p:nvCxnSpPr>
        <p:spPr>
          <a:xfrm>
            <a:off x="7651767" y="3482660"/>
            <a:ext cx="3326358" cy="4184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E81FBF06-E8ED-5A47-A17C-F63908849717}"/>
              </a:ext>
            </a:extLst>
          </p:cNvPr>
          <p:cNvCxnSpPr>
            <a:cxnSpLocks/>
          </p:cNvCxnSpPr>
          <p:nvPr/>
        </p:nvCxnSpPr>
        <p:spPr>
          <a:xfrm flipV="1">
            <a:off x="7664914" y="2171724"/>
            <a:ext cx="3313211" cy="11487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그림 132" descr="스크린샷이(가) 표시된 사진&#10;&#10;자동 생성된 설명">
            <a:extLst>
              <a:ext uri="{FF2B5EF4-FFF2-40B4-BE49-F238E27FC236}">
                <a16:creationId xmlns:a16="http://schemas.microsoft.com/office/drawing/2014/main" id="{B490D07B-C9C0-4C42-9759-68921A03B8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843" y="1535901"/>
            <a:ext cx="974648" cy="1505563"/>
          </a:xfrm>
          <a:prstGeom prst="rect">
            <a:avLst/>
          </a:prstGeom>
        </p:spPr>
      </p:pic>
      <p:pic>
        <p:nvPicPr>
          <p:cNvPr id="134" name="그림 133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2239A19C-84F2-3D48-8362-C927BE4481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320" y="3137545"/>
            <a:ext cx="981149" cy="1746397"/>
          </a:xfrm>
          <a:prstGeom prst="rect">
            <a:avLst/>
          </a:prstGeom>
        </p:spPr>
      </p:pic>
      <p:pic>
        <p:nvPicPr>
          <p:cNvPr id="135" name="그림 134" descr="스크린샷이(가) 표시된 사진&#10;&#10;자동 생성된 설명">
            <a:extLst>
              <a:ext uri="{FF2B5EF4-FFF2-40B4-BE49-F238E27FC236}">
                <a16:creationId xmlns:a16="http://schemas.microsoft.com/office/drawing/2014/main" id="{60AC0DED-04B0-3045-B566-0E8F68932E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319" y="4957269"/>
            <a:ext cx="981149" cy="1746397"/>
          </a:xfrm>
          <a:prstGeom prst="rect">
            <a:avLst/>
          </a:prstGeom>
        </p:spPr>
      </p:pic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8424E311-0FC6-C543-B6A1-A69C379F37A1}"/>
              </a:ext>
            </a:extLst>
          </p:cNvPr>
          <p:cNvCxnSpPr>
            <a:cxnSpLocks/>
          </p:cNvCxnSpPr>
          <p:nvPr/>
        </p:nvCxnSpPr>
        <p:spPr>
          <a:xfrm>
            <a:off x="4928264" y="5870772"/>
            <a:ext cx="694466" cy="668040"/>
          </a:xfrm>
          <a:prstGeom prst="bentConnector3">
            <a:avLst>
              <a:gd name="adj1" fmla="val 1282"/>
            </a:avLst>
          </a:prstGeom>
          <a:ln w="25400">
            <a:solidFill>
              <a:srgbClr val="07BC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[E] 136">
            <a:extLst>
              <a:ext uri="{FF2B5EF4-FFF2-40B4-BE49-F238E27FC236}">
                <a16:creationId xmlns:a16="http://schemas.microsoft.com/office/drawing/2014/main" id="{855F6AD0-1D3A-684F-9DD0-BBC41DB318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84842" y="3403250"/>
            <a:ext cx="3516420" cy="3057957"/>
          </a:xfrm>
          <a:prstGeom prst="bentConnector3">
            <a:avLst>
              <a:gd name="adj1" fmla="val 99616"/>
            </a:avLst>
          </a:prstGeom>
          <a:ln w="25400">
            <a:solidFill>
              <a:srgbClr val="07BC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840D148-E91D-874B-9CE8-145B325D3479}"/>
              </a:ext>
            </a:extLst>
          </p:cNvPr>
          <p:cNvCxnSpPr>
            <a:cxnSpLocks/>
            <a:stCxn id="106" idx="2"/>
          </p:cNvCxnSpPr>
          <p:nvPr/>
        </p:nvCxnSpPr>
        <p:spPr>
          <a:xfrm flipH="1" flipV="1">
            <a:off x="7478576" y="3813294"/>
            <a:ext cx="1365483" cy="2765431"/>
          </a:xfrm>
          <a:prstGeom prst="straightConnector1">
            <a:avLst/>
          </a:prstGeom>
          <a:ln w="25400">
            <a:solidFill>
              <a:srgbClr val="07BC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8" name="잉크 147">
                <a:extLst>
                  <a:ext uri="{FF2B5EF4-FFF2-40B4-BE49-F238E27FC236}">
                    <a16:creationId xmlns:a16="http://schemas.microsoft.com/office/drawing/2014/main" id="{6C2972B0-51A2-134A-A4AA-AE6655E02DEC}"/>
                  </a:ext>
                </a:extLst>
              </p14:cNvPr>
              <p14:cNvContentPartPr/>
              <p14:nvPr/>
            </p14:nvContentPartPr>
            <p14:xfrm>
              <a:off x="1678941" y="2332254"/>
              <a:ext cx="245880" cy="13680"/>
            </p14:xfrm>
          </p:contentPart>
        </mc:Choice>
        <mc:Fallback xmlns="">
          <p:pic>
            <p:nvPicPr>
              <p:cNvPr id="148" name="잉크 147">
                <a:extLst>
                  <a:ext uri="{FF2B5EF4-FFF2-40B4-BE49-F238E27FC236}">
                    <a16:creationId xmlns:a16="http://schemas.microsoft.com/office/drawing/2014/main" id="{6C2972B0-51A2-134A-A4AA-AE6655E02DE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70301" y="2323614"/>
                <a:ext cx="263520" cy="31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61" name="꺾인 연결선[E] 160">
            <a:extLst>
              <a:ext uri="{FF2B5EF4-FFF2-40B4-BE49-F238E27FC236}">
                <a16:creationId xmlns:a16="http://schemas.microsoft.com/office/drawing/2014/main" id="{BFAD31F2-B630-7F4F-816F-DD2422C6F371}"/>
              </a:ext>
            </a:extLst>
          </p:cNvPr>
          <p:cNvCxnSpPr>
            <a:cxnSpLocks/>
            <a:stCxn id="121" idx="0"/>
            <a:endCxn id="109" idx="2"/>
          </p:cNvCxnSpPr>
          <p:nvPr/>
        </p:nvCxnSpPr>
        <p:spPr>
          <a:xfrm rot="16200000" flipV="1">
            <a:off x="2671371" y="3240422"/>
            <a:ext cx="914416" cy="3884619"/>
          </a:xfrm>
          <a:prstGeom prst="bentConnector3">
            <a:avLst>
              <a:gd name="adj1" fmla="val -1421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1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20BB07A-68C8-1143-BB95-8ADF348EE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294554"/>
              </p:ext>
            </p:extLst>
          </p:nvPr>
        </p:nvGraphicFramePr>
        <p:xfrm>
          <a:off x="0" y="0"/>
          <a:ext cx="12192000" cy="1489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7574">
                  <a:extLst>
                    <a:ext uri="{9D8B030D-6E8A-4147-A177-3AD203B41FA5}">
                      <a16:colId xmlns:a16="http://schemas.microsoft.com/office/drawing/2014/main" val="1534225854"/>
                    </a:ext>
                  </a:extLst>
                </a:gridCol>
                <a:gridCol w="2456426">
                  <a:extLst>
                    <a:ext uri="{9D8B030D-6E8A-4147-A177-3AD203B41FA5}">
                      <a16:colId xmlns:a16="http://schemas.microsoft.com/office/drawing/2014/main" val="3964474666"/>
                    </a:ext>
                  </a:extLst>
                </a:gridCol>
                <a:gridCol w="1245419">
                  <a:extLst>
                    <a:ext uri="{9D8B030D-6E8A-4147-A177-3AD203B41FA5}">
                      <a16:colId xmlns:a16="http://schemas.microsoft.com/office/drawing/2014/main" val="563896499"/>
                    </a:ext>
                  </a:extLst>
                </a:gridCol>
                <a:gridCol w="2300749">
                  <a:extLst>
                    <a:ext uri="{9D8B030D-6E8A-4147-A177-3AD203B41FA5}">
                      <a16:colId xmlns:a16="http://schemas.microsoft.com/office/drawing/2014/main" val="3803174096"/>
                    </a:ext>
                  </a:extLst>
                </a:gridCol>
                <a:gridCol w="1017638">
                  <a:extLst>
                    <a:ext uri="{9D8B030D-6E8A-4147-A177-3AD203B41FA5}">
                      <a16:colId xmlns:a16="http://schemas.microsoft.com/office/drawing/2014/main" val="69677706"/>
                    </a:ext>
                  </a:extLst>
                </a:gridCol>
                <a:gridCol w="3564194">
                  <a:extLst>
                    <a:ext uri="{9D8B030D-6E8A-4147-A177-3AD203B41FA5}">
                      <a16:colId xmlns:a16="http://schemas.microsoft.com/office/drawing/2014/main" val="84319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화면번호</a:t>
                      </a:r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D-3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85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프로젝트명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학사관리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시스템명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화면명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Task Flow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2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2019.11.16(</a:t>
                      </a:r>
                      <a:r>
                        <a:rPr lang="ko-KR" altLang="en-US" dirty="0"/>
                        <a:t>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송유진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755351"/>
                  </a:ext>
                </a:extLst>
              </a:tr>
              <a:tr h="3770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내용요약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학사관리의</a:t>
                      </a:r>
                      <a:r>
                        <a:rPr lang="ko-KR" altLang="en-US" dirty="0"/>
                        <a:t> 전체적인 흐름 파악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57646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AF256A64-CC2E-C94B-A97E-4D8E5739728D}"/>
              </a:ext>
            </a:extLst>
          </p:cNvPr>
          <p:cNvGrpSpPr/>
          <p:nvPr/>
        </p:nvGrpSpPr>
        <p:grpSpPr>
          <a:xfrm>
            <a:off x="9122990" y="1557033"/>
            <a:ext cx="3000569" cy="1002537"/>
            <a:chOff x="7517123" y="309885"/>
            <a:chExt cx="4455259" cy="130366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19ADB4E-86E2-F843-8FDC-76B47F5D9BDD}"/>
                </a:ext>
              </a:extLst>
            </p:cNvPr>
            <p:cNvSpPr/>
            <p:nvPr/>
          </p:nvSpPr>
          <p:spPr>
            <a:xfrm>
              <a:off x="7517123" y="309885"/>
              <a:ext cx="4455259" cy="1303664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905554B6-F0DF-CF4C-8CB3-465478E963DA}"/>
                </a:ext>
              </a:extLst>
            </p:cNvPr>
            <p:cNvSpPr/>
            <p:nvPr/>
          </p:nvSpPr>
          <p:spPr>
            <a:xfrm>
              <a:off x="7624030" y="732103"/>
              <a:ext cx="735497" cy="459226"/>
            </a:xfrm>
            <a:prstGeom prst="ellipse">
              <a:avLst/>
            </a:prstGeom>
            <a:solidFill>
              <a:srgbClr val="E4917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DC4B91D3-7728-C444-BEC5-962315755A4B}"/>
                </a:ext>
              </a:extLst>
            </p:cNvPr>
            <p:cNvSpPr/>
            <p:nvPr/>
          </p:nvSpPr>
          <p:spPr>
            <a:xfrm>
              <a:off x="8525021" y="732103"/>
              <a:ext cx="847929" cy="45922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chemeClr val="tx1"/>
                  </a:solidFill>
                </a:rPr>
                <a:t>Page</a:t>
              </a:r>
              <a:endParaRPr kumimoji="1"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판단 52">
              <a:extLst>
                <a:ext uri="{FF2B5EF4-FFF2-40B4-BE49-F238E27FC236}">
                  <a16:creationId xmlns:a16="http://schemas.microsoft.com/office/drawing/2014/main" id="{715F7FFF-8D0C-8B4A-B513-7AAC656CBF54}"/>
                </a:ext>
              </a:extLst>
            </p:cNvPr>
            <p:cNvSpPr/>
            <p:nvPr/>
          </p:nvSpPr>
          <p:spPr>
            <a:xfrm>
              <a:off x="9526798" y="732102"/>
              <a:ext cx="1390767" cy="459226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3FA8C0B9-2825-2A45-8A9F-3D23DCBECCB0}"/>
                </a:ext>
              </a:extLst>
            </p:cNvPr>
            <p:cNvSpPr/>
            <p:nvPr/>
          </p:nvSpPr>
          <p:spPr>
            <a:xfrm>
              <a:off x="10990607" y="763995"/>
              <a:ext cx="908733" cy="369332"/>
            </a:xfrm>
            <a:prstGeom prst="roundRect">
              <a:avLst>
                <a:gd name="adj" fmla="val 50000"/>
              </a:avLst>
            </a:prstGeom>
            <a:solidFill>
              <a:srgbClr val="FF352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B2CC214F-8BE6-1E4C-885B-B42CC195C7C0}"/>
              </a:ext>
            </a:extLst>
          </p:cNvPr>
          <p:cNvSpPr/>
          <p:nvPr/>
        </p:nvSpPr>
        <p:spPr>
          <a:xfrm>
            <a:off x="295233" y="1631306"/>
            <a:ext cx="735496" cy="459226"/>
          </a:xfrm>
          <a:prstGeom prst="ellipse">
            <a:avLst/>
          </a:prstGeom>
          <a:solidFill>
            <a:srgbClr val="E4917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Start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E918992F-46EF-8D4C-89A3-91C3E2B37C2A}"/>
              </a:ext>
            </a:extLst>
          </p:cNvPr>
          <p:cNvSpPr/>
          <p:nvPr/>
        </p:nvSpPr>
        <p:spPr>
          <a:xfrm>
            <a:off x="1593289" y="1648092"/>
            <a:ext cx="1075239" cy="4551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page1</a:t>
            </a:r>
            <a:br>
              <a:rPr kumimoji="1" lang="en-US" altLang="ko-KR" sz="1000" dirty="0">
                <a:solidFill>
                  <a:schemeClr val="tx1"/>
                </a:solidFill>
              </a:rPr>
            </a:br>
            <a:r>
              <a:rPr kumimoji="1" lang="en-US" altLang="ko-KR" sz="800" dirty="0">
                <a:solidFill>
                  <a:schemeClr val="tx1"/>
                </a:solidFill>
              </a:rPr>
              <a:t>(</a:t>
            </a:r>
            <a:r>
              <a:rPr kumimoji="1" lang="ko-KR" altLang="en-US" sz="800" dirty="0" err="1">
                <a:solidFill>
                  <a:schemeClr val="tx1"/>
                </a:solidFill>
              </a:rPr>
              <a:t>메인화면</a:t>
            </a:r>
            <a:r>
              <a:rPr kumimoji="1" lang="en-US" altLang="ko-KR" sz="800" dirty="0">
                <a:solidFill>
                  <a:schemeClr val="tx1"/>
                </a:solidFill>
              </a:rPr>
              <a:t>)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32DED1C-1F14-E64B-8F06-A8A667F2E3B7}"/>
              </a:ext>
            </a:extLst>
          </p:cNvPr>
          <p:cNvCxnSpPr>
            <a:cxnSpLocks/>
          </p:cNvCxnSpPr>
          <p:nvPr/>
        </p:nvCxnSpPr>
        <p:spPr>
          <a:xfrm flipV="1">
            <a:off x="1118419" y="1871627"/>
            <a:ext cx="443824" cy="4052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판단 67">
            <a:extLst>
              <a:ext uri="{FF2B5EF4-FFF2-40B4-BE49-F238E27FC236}">
                <a16:creationId xmlns:a16="http://schemas.microsoft.com/office/drawing/2014/main" id="{C4A2C56B-426E-BC4E-BC29-A48975C9F9CB}"/>
              </a:ext>
            </a:extLst>
          </p:cNvPr>
          <p:cNvSpPr/>
          <p:nvPr/>
        </p:nvSpPr>
        <p:spPr>
          <a:xfrm>
            <a:off x="3043215" y="2446862"/>
            <a:ext cx="1390767" cy="459226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회원인가</a:t>
            </a:r>
            <a:r>
              <a:rPr kumimoji="1" lang="en-US" altLang="ko-KR" sz="1000" dirty="0">
                <a:solidFill>
                  <a:schemeClr val="tx1"/>
                </a:solidFill>
              </a:rPr>
              <a:t>?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4EA110D-F034-DD46-BFCC-03BB32D22C1C}"/>
              </a:ext>
            </a:extLst>
          </p:cNvPr>
          <p:cNvSpPr/>
          <p:nvPr/>
        </p:nvSpPr>
        <p:spPr>
          <a:xfrm>
            <a:off x="3452733" y="3255198"/>
            <a:ext cx="523524" cy="459226"/>
          </a:xfrm>
          <a:prstGeom prst="ellipse">
            <a:avLst/>
          </a:prstGeom>
          <a:solidFill>
            <a:srgbClr val="C8A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No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ADE4C63-E14A-724C-A13D-02681DA4395C}"/>
              </a:ext>
            </a:extLst>
          </p:cNvPr>
          <p:cNvSpPr/>
          <p:nvPr/>
        </p:nvSpPr>
        <p:spPr>
          <a:xfrm>
            <a:off x="4759266" y="2446862"/>
            <a:ext cx="523524" cy="459226"/>
          </a:xfrm>
          <a:prstGeom prst="ellipse">
            <a:avLst/>
          </a:prstGeom>
          <a:solidFill>
            <a:srgbClr val="7CD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50" dirty="0">
                <a:solidFill>
                  <a:schemeClr val="tx1"/>
                </a:solidFill>
              </a:rPr>
              <a:t>Yes</a:t>
            </a:r>
            <a:endParaRPr kumimoji="1" lang="ko-KR" altLang="en-US" sz="95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7676D41-5D15-B84B-8962-2E5CB06653B8}"/>
              </a:ext>
            </a:extLst>
          </p:cNvPr>
          <p:cNvCxnSpPr>
            <a:cxnSpLocks/>
          </p:cNvCxnSpPr>
          <p:nvPr/>
        </p:nvCxnSpPr>
        <p:spPr>
          <a:xfrm flipV="1">
            <a:off x="2718753" y="1871627"/>
            <a:ext cx="443824" cy="4052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23BE366-F8BE-1A44-A864-8B3951FE3372}"/>
              </a:ext>
            </a:extLst>
          </p:cNvPr>
          <p:cNvCxnSpPr>
            <a:cxnSpLocks/>
          </p:cNvCxnSpPr>
          <p:nvPr/>
        </p:nvCxnSpPr>
        <p:spPr>
          <a:xfrm>
            <a:off x="4500197" y="2680029"/>
            <a:ext cx="211794" cy="2026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1C9F521-9DA3-7747-BC65-A9F55E5FAF68}"/>
              </a:ext>
            </a:extLst>
          </p:cNvPr>
          <p:cNvCxnSpPr>
            <a:cxnSpLocks/>
          </p:cNvCxnSpPr>
          <p:nvPr/>
        </p:nvCxnSpPr>
        <p:spPr>
          <a:xfrm flipH="1">
            <a:off x="3714495" y="2981434"/>
            <a:ext cx="1647" cy="218098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자기 디스크 73">
            <a:extLst>
              <a:ext uri="{FF2B5EF4-FFF2-40B4-BE49-F238E27FC236}">
                <a16:creationId xmlns:a16="http://schemas.microsoft.com/office/drawing/2014/main" id="{C63FC8E7-CBB7-6A44-AA8F-54B4EACF38CF}"/>
              </a:ext>
            </a:extLst>
          </p:cNvPr>
          <p:cNvSpPr/>
          <p:nvPr/>
        </p:nvSpPr>
        <p:spPr>
          <a:xfrm>
            <a:off x="4449462" y="6356353"/>
            <a:ext cx="1089890" cy="397525"/>
          </a:xfrm>
          <a:prstGeom prst="flowChartMagneticDisk">
            <a:avLst/>
          </a:prstGeom>
          <a:solidFill>
            <a:srgbClr val="A5A5A5"/>
          </a:solidFill>
          <a:ln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E98B0445-321D-3640-AE05-83AA0EC91676}"/>
              </a:ext>
            </a:extLst>
          </p:cNvPr>
          <p:cNvSpPr/>
          <p:nvPr/>
        </p:nvSpPr>
        <p:spPr>
          <a:xfrm>
            <a:off x="3182629" y="3960367"/>
            <a:ext cx="1071327" cy="4551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page2</a:t>
            </a:r>
            <a:br>
              <a:rPr kumimoji="1" lang="en-US" altLang="ko-KR" sz="1000" dirty="0">
                <a:solidFill>
                  <a:schemeClr val="tx1"/>
                </a:solidFill>
              </a:rPr>
            </a:br>
            <a:r>
              <a:rPr kumimoji="1" lang="en-US" altLang="ko-KR" sz="800" dirty="0">
                <a:solidFill>
                  <a:schemeClr val="tx1"/>
                </a:solidFill>
              </a:rPr>
              <a:t>(</a:t>
            </a:r>
            <a:r>
              <a:rPr kumimoji="1" lang="ko-KR" altLang="en-US" sz="800" dirty="0">
                <a:solidFill>
                  <a:schemeClr val="tx1"/>
                </a:solidFill>
              </a:rPr>
              <a:t>회원가입 화면</a:t>
            </a:r>
            <a:r>
              <a:rPr kumimoji="1" lang="en-US" altLang="ko-KR" sz="800" dirty="0">
                <a:solidFill>
                  <a:schemeClr val="tx1"/>
                </a:solidFill>
              </a:rPr>
              <a:t>)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EA1CDD8C-DA6C-894C-81D1-6BB62B464315}"/>
              </a:ext>
            </a:extLst>
          </p:cNvPr>
          <p:cNvCxnSpPr>
            <a:cxnSpLocks/>
          </p:cNvCxnSpPr>
          <p:nvPr/>
        </p:nvCxnSpPr>
        <p:spPr>
          <a:xfrm>
            <a:off x="3679143" y="6132178"/>
            <a:ext cx="747320" cy="522711"/>
          </a:xfrm>
          <a:prstGeom prst="bentConnector3">
            <a:avLst>
              <a:gd name="adj1" fmla="val -1390"/>
            </a:avLst>
          </a:prstGeom>
          <a:ln w="22225">
            <a:solidFill>
              <a:srgbClr val="0029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DDAE9C5-30E1-D44D-8493-437298B7D50B}"/>
              </a:ext>
            </a:extLst>
          </p:cNvPr>
          <p:cNvCxnSpPr>
            <a:cxnSpLocks/>
          </p:cNvCxnSpPr>
          <p:nvPr/>
        </p:nvCxnSpPr>
        <p:spPr>
          <a:xfrm>
            <a:off x="3709975" y="3767897"/>
            <a:ext cx="0" cy="134296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판단 77">
            <a:extLst>
              <a:ext uri="{FF2B5EF4-FFF2-40B4-BE49-F238E27FC236}">
                <a16:creationId xmlns:a16="http://schemas.microsoft.com/office/drawing/2014/main" id="{56BD761E-05D8-BE42-A3B2-F2B0A7E0FD46}"/>
              </a:ext>
            </a:extLst>
          </p:cNvPr>
          <p:cNvSpPr/>
          <p:nvPr/>
        </p:nvSpPr>
        <p:spPr>
          <a:xfrm>
            <a:off x="5399878" y="3162016"/>
            <a:ext cx="1390767" cy="459226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로그인 성공</a:t>
            </a:r>
            <a:r>
              <a:rPr kumimoji="1" lang="en-US" altLang="ko-KR" sz="1000" dirty="0">
                <a:solidFill>
                  <a:schemeClr val="tx1"/>
                </a:solidFill>
              </a:rPr>
              <a:t>?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판단 78">
            <a:extLst>
              <a:ext uri="{FF2B5EF4-FFF2-40B4-BE49-F238E27FC236}">
                <a16:creationId xmlns:a16="http://schemas.microsoft.com/office/drawing/2014/main" id="{A2088BCB-9C58-9944-9D49-76A982071A81}"/>
              </a:ext>
            </a:extLst>
          </p:cNvPr>
          <p:cNvSpPr/>
          <p:nvPr/>
        </p:nvSpPr>
        <p:spPr>
          <a:xfrm>
            <a:off x="2959584" y="4782891"/>
            <a:ext cx="1472015" cy="459226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회원정보 입력 성공</a:t>
            </a:r>
            <a:r>
              <a:rPr kumimoji="1" lang="en-US" altLang="ko-KR" sz="1000" dirty="0">
                <a:solidFill>
                  <a:schemeClr val="tx1"/>
                </a:solidFill>
              </a:rPr>
              <a:t>?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238BE2D-C64A-904C-A9E1-64E67F3A2CA4}"/>
              </a:ext>
            </a:extLst>
          </p:cNvPr>
          <p:cNvSpPr/>
          <p:nvPr/>
        </p:nvSpPr>
        <p:spPr>
          <a:xfrm>
            <a:off x="3448213" y="5603223"/>
            <a:ext cx="523524" cy="459226"/>
          </a:xfrm>
          <a:prstGeom prst="ellipse">
            <a:avLst/>
          </a:prstGeom>
          <a:solidFill>
            <a:srgbClr val="7CD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50" dirty="0">
                <a:solidFill>
                  <a:schemeClr val="tx1"/>
                </a:solidFill>
              </a:rPr>
              <a:t>Yes</a:t>
            </a:r>
            <a:endParaRPr kumimoji="1" lang="ko-KR" altLang="en-US" sz="95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27FF131-6360-484E-86A8-29D03DE31C1C}"/>
              </a:ext>
            </a:extLst>
          </p:cNvPr>
          <p:cNvSpPr/>
          <p:nvPr/>
        </p:nvSpPr>
        <p:spPr>
          <a:xfrm>
            <a:off x="5830407" y="3951918"/>
            <a:ext cx="523524" cy="459226"/>
          </a:xfrm>
          <a:prstGeom prst="ellipse">
            <a:avLst/>
          </a:prstGeom>
          <a:solidFill>
            <a:srgbClr val="7CD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50" dirty="0">
                <a:solidFill>
                  <a:schemeClr val="tx1"/>
                </a:solidFill>
              </a:rPr>
              <a:t>Yes</a:t>
            </a:r>
            <a:endParaRPr kumimoji="1" lang="ko-KR" altLang="en-US" sz="95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0D650C3-56FD-B843-9810-0196873B1D8B}"/>
              </a:ext>
            </a:extLst>
          </p:cNvPr>
          <p:cNvCxnSpPr>
            <a:cxnSpLocks/>
          </p:cNvCxnSpPr>
          <p:nvPr/>
        </p:nvCxnSpPr>
        <p:spPr>
          <a:xfrm>
            <a:off x="3710681" y="4442223"/>
            <a:ext cx="0" cy="268591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CB21ECA-A887-0E48-BC16-2539F040345C}"/>
              </a:ext>
            </a:extLst>
          </p:cNvPr>
          <p:cNvCxnSpPr>
            <a:cxnSpLocks/>
          </p:cNvCxnSpPr>
          <p:nvPr/>
        </p:nvCxnSpPr>
        <p:spPr>
          <a:xfrm>
            <a:off x="3693222" y="5307930"/>
            <a:ext cx="0" cy="268591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DC68EB8-79EE-364D-8FCD-AB4347287739}"/>
              </a:ext>
            </a:extLst>
          </p:cNvPr>
          <p:cNvCxnSpPr>
            <a:cxnSpLocks/>
          </p:cNvCxnSpPr>
          <p:nvPr/>
        </p:nvCxnSpPr>
        <p:spPr>
          <a:xfrm>
            <a:off x="6092169" y="2930941"/>
            <a:ext cx="0" cy="159542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D00135D-AB9E-1240-B2AC-E74B9E7C43DE}"/>
              </a:ext>
            </a:extLst>
          </p:cNvPr>
          <p:cNvCxnSpPr>
            <a:cxnSpLocks/>
          </p:cNvCxnSpPr>
          <p:nvPr/>
        </p:nvCxnSpPr>
        <p:spPr>
          <a:xfrm flipH="1">
            <a:off x="6092169" y="3694327"/>
            <a:ext cx="1" cy="206330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7100F1A7-0126-2743-BB3A-2E9E3C943E4A}"/>
              </a:ext>
            </a:extLst>
          </p:cNvPr>
          <p:cNvSpPr/>
          <p:nvPr/>
        </p:nvSpPr>
        <p:spPr>
          <a:xfrm>
            <a:off x="7051435" y="3966237"/>
            <a:ext cx="1052256" cy="4551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page1</a:t>
            </a:r>
            <a:br>
              <a:rPr kumimoji="1" lang="en-US" altLang="ko-KR" sz="1000" dirty="0">
                <a:solidFill>
                  <a:schemeClr val="tx1"/>
                </a:solidFill>
              </a:rPr>
            </a:br>
            <a:r>
              <a:rPr kumimoji="1" lang="en-US" altLang="ko-KR" sz="800" dirty="0">
                <a:solidFill>
                  <a:schemeClr val="tx1"/>
                </a:solidFill>
              </a:rPr>
              <a:t>(</a:t>
            </a:r>
            <a:r>
              <a:rPr kumimoji="1" lang="ko-KR" altLang="en-US" sz="800" dirty="0">
                <a:solidFill>
                  <a:schemeClr val="tx1"/>
                </a:solidFill>
              </a:rPr>
              <a:t>로그인 후 메인 화면</a:t>
            </a:r>
            <a:r>
              <a:rPr kumimoji="1" lang="en-US" altLang="ko-KR" sz="800" dirty="0">
                <a:solidFill>
                  <a:schemeClr val="tx1"/>
                </a:solidFill>
              </a:rPr>
              <a:t>)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7415FA6-8D4A-2E49-B933-E9A90EF0CD33}"/>
              </a:ext>
            </a:extLst>
          </p:cNvPr>
          <p:cNvCxnSpPr>
            <a:cxnSpLocks/>
          </p:cNvCxnSpPr>
          <p:nvPr/>
        </p:nvCxnSpPr>
        <p:spPr>
          <a:xfrm>
            <a:off x="8138150" y="4992614"/>
            <a:ext cx="919607" cy="0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A1882D7-9E57-5142-A897-64EF97EC68F2}"/>
              </a:ext>
            </a:extLst>
          </p:cNvPr>
          <p:cNvCxnSpPr>
            <a:cxnSpLocks/>
          </p:cNvCxnSpPr>
          <p:nvPr/>
        </p:nvCxnSpPr>
        <p:spPr>
          <a:xfrm>
            <a:off x="6403071" y="4187953"/>
            <a:ext cx="562189" cy="0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45F6FDD3-1597-6447-9FE3-16509209FAFB}"/>
              </a:ext>
            </a:extLst>
          </p:cNvPr>
          <p:cNvSpPr/>
          <p:nvPr/>
        </p:nvSpPr>
        <p:spPr>
          <a:xfrm>
            <a:off x="9122990" y="4791262"/>
            <a:ext cx="1052256" cy="4551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page3</a:t>
            </a:r>
            <a:br>
              <a:rPr kumimoji="1" lang="en-US" altLang="ko-KR" sz="1000" dirty="0">
                <a:solidFill>
                  <a:schemeClr val="tx1"/>
                </a:solidFill>
              </a:rPr>
            </a:br>
            <a:r>
              <a:rPr kumimoji="1" lang="en-US" altLang="ko-KR" sz="800" dirty="0">
                <a:solidFill>
                  <a:schemeClr val="tx1"/>
                </a:solidFill>
              </a:rPr>
              <a:t>(</a:t>
            </a:r>
            <a:r>
              <a:rPr kumimoji="1" lang="ko-KR" altLang="en-US" sz="800" dirty="0">
                <a:solidFill>
                  <a:schemeClr val="tx1"/>
                </a:solidFill>
              </a:rPr>
              <a:t>비교과프로그램 화면</a:t>
            </a:r>
            <a:r>
              <a:rPr kumimoji="1" lang="en-US" altLang="ko-KR" sz="800" dirty="0">
                <a:solidFill>
                  <a:schemeClr val="tx1"/>
                </a:solidFill>
              </a:rPr>
              <a:t>)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139E9BB8-2EAB-1245-9371-046CCCEA80BC}"/>
              </a:ext>
            </a:extLst>
          </p:cNvPr>
          <p:cNvCxnSpPr>
            <a:cxnSpLocks/>
          </p:cNvCxnSpPr>
          <p:nvPr/>
        </p:nvCxnSpPr>
        <p:spPr>
          <a:xfrm rot="10800000">
            <a:off x="3746621" y="6095711"/>
            <a:ext cx="680546" cy="454783"/>
          </a:xfrm>
          <a:prstGeom prst="bentConnector3">
            <a:avLst>
              <a:gd name="adj1" fmla="val 99714"/>
            </a:avLst>
          </a:prstGeom>
          <a:ln w="22225">
            <a:solidFill>
              <a:srgbClr val="0029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4C3048B9-1D64-6B42-80CF-F33994DF87A5}"/>
              </a:ext>
            </a:extLst>
          </p:cNvPr>
          <p:cNvSpPr/>
          <p:nvPr/>
        </p:nvSpPr>
        <p:spPr>
          <a:xfrm>
            <a:off x="3212271" y="1648092"/>
            <a:ext cx="1182769" cy="429661"/>
          </a:xfrm>
          <a:prstGeom prst="roundRect">
            <a:avLst>
              <a:gd name="adj" fmla="val 50000"/>
            </a:avLst>
          </a:prstGeom>
          <a:solidFill>
            <a:srgbClr val="FF352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7739AA2B-7F8A-2B48-A714-CE7338D5FBCD}"/>
              </a:ext>
            </a:extLst>
          </p:cNvPr>
          <p:cNvCxnSpPr>
            <a:cxnSpLocks/>
          </p:cNvCxnSpPr>
          <p:nvPr/>
        </p:nvCxnSpPr>
        <p:spPr>
          <a:xfrm>
            <a:off x="3738599" y="2122843"/>
            <a:ext cx="0" cy="268591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>
            <a:extLst>
              <a:ext uri="{FF2B5EF4-FFF2-40B4-BE49-F238E27FC236}">
                <a16:creationId xmlns:a16="http://schemas.microsoft.com/office/drawing/2014/main" id="{BA0DC81C-4740-B746-81F1-A0913F1D1952}"/>
              </a:ext>
            </a:extLst>
          </p:cNvPr>
          <p:cNvSpPr/>
          <p:nvPr/>
        </p:nvSpPr>
        <p:spPr>
          <a:xfrm>
            <a:off x="5555432" y="2470348"/>
            <a:ext cx="1052256" cy="412253"/>
          </a:xfrm>
          <a:prstGeom prst="roundRect">
            <a:avLst>
              <a:gd name="adj" fmla="val 50000"/>
            </a:avLst>
          </a:prstGeom>
          <a:solidFill>
            <a:srgbClr val="FF352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아이디</a:t>
            </a:r>
            <a:r>
              <a:rPr kumimoji="1" lang="en-US" altLang="ko-KR" sz="1000" dirty="0">
                <a:solidFill>
                  <a:schemeClr val="tx1"/>
                </a:solidFill>
              </a:rPr>
              <a:t>/</a:t>
            </a:r>
            <a:r>
              <a:rPr kumimoji="1" lang="ko-KR" altLang="en-US" sz="1000" dirty="0">
                <a:solidFill>
                  <a:schemeClr val="tx1"/>
                </a:solidFill>
              </a:rPr>
              <a:t>패스워드 입력 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A9D78E3-DA5B-9B45-A1FF-EC8BCA1821C1}"/>
              </a:ext>
            </a:extLst>
          </p:cNvPr>
          <p:cNvCxnSpPr>
            <a:cxnSpLocks/>
          </p:cNvCxnSpPr>
          <p:nvPr/>
        </p:nvCxnSpPr>
        <p:spPr>
          <a:xfrm>
            <a:off x="5313214" y="2692531"/>
            <a:ext cx="211794" cy="2026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[E] 94">
            <a:extLst>
              <a:ext uri="{FF2B5EF4-FFF2-40B4-BE49-F238E27FC236}">
                <a16:creationId xmlns:a16="http://schemas.microsoft.com/office/drawing/2014/main" id="{AB2F1569-01DB-C540-AA34-A0F46BA28EA7}"/>
              </a:ext>
            </a:extLst>
          </p:cNvPr>
          <p:cNvCxnSpPr>
            <a:cxnSpLocks/>
            <a:stCxn id="80" idx="2"/>
          </p:cNvCxnSpPr>
          <p:nvPr/>
        </p:nvCxnSpPr>
        <p:spPr>
          <a:xfrm rot="10800000">
            <a:off x="2127579" y="2174212"/>
            <a:ext cx="1320634" cy="3658624"/>
          </a:xfrm>
          <a:prstGeom prst="bentConnector2">
            <a:avLst/>
          </a:prstGeom>
          <a:ln w="22225">
            <a:solidFill>
              <a:srgbClr val="8989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>
            <a:extLst>
              <a:ext uri="{FF2B5EF4-FFF2-40B4-BE49-F238E27FC236}">
                <a16:creationId xmlns:a16="http://schemas.microsoft.com/office/drawing/2014/main" id="{7EAECF06-BA80-F243-98A7-41B844976D41}"/>
              </a:ext>
            </a:extLst>
          </p:cNvPr>
          <p:cNvSpPr/>
          <p:nvPr/>
        </p:nvSpPr>
        <p:spPr>
          <a:xfrm>
            <a:off x="7051435" y="4791262"/>
            <a:ext cx="1052256" cy="412253"/>
          </a:xfrm>
          <a:prstGeom prst="roundRect">
            <a:avLst>
              <a:gd name="adj" fmla="val 50000"/>
            </a:avLst>
          </a:prstGeom>
          <a:solidFill>
            <a:srgbClr val="FF352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원하는 목록</a:t>
            </a:r>
            <a:r>
              <a:rPr kumimoji="1" lang="en-US" altLang="ko-KR" sz="1000" dirty="0">
                <a:solidFill>
                  <a:schemeClr val="tx1"/>
                </a:solidFill>
              </a:rPr>
              <a:t>click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7988F89-9A29-3740-8ACB-2AC552DD63BC}"/>
              </a:ext>
            </a:extLst>
          </p:cNvPr>
          <p:cNvCxnSpPr>
            <a:cxnSpLocks/>
          </p:cNvCxnSpPr>
          <p:nvPr/>
        </p:nvCxnSpPr>
        <p:spPr>
          <a:xfrm>
            <a:off x="7577563" y="4477965"/>
            <a:ext cx="0" cy="268591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한쪽 모서리는 잘리고 다른 쪽 모서리는 둥근 사각형 97">
            <a:extLst>
              <a:ext uri="{FF2B5EF4-FFF2-40B4-BE49-F238E27FC236}">
                <a16:creationId xmlns:a16="http://schemas.microsoft.com/office/drawing/2014/main" id="{866954CF-04D7-0D44-8084-8727F4398CEE}"/>
              </a:ext>
            </a:extLst>
          </p:cNvPr>
          <p:cNvSpPr/>
          <p:nvPr/>
        </p:nvSpPr>
        <p:spPr>
          <a:xfrm>
            <a:off x="8580607" y="6301864"/>
            <a:ext cx="804555" cy="353025"/>
          </a:xfrm>
          <a:prstGeom prst="snipRoundRect">
            <a:avLst/>
          </a:prstGeom>
          <a:solidFill>
            <a:schemeClr val="accent1"/>
          </a:solidFill>
          <a:ln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file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C208F718-6EBC-CD4C-861B-1B7CD10E9DC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53195" y="4419676"/>
            <a:ext cx="2400852" cy="1951790"/>
          </a:xfrm>
          <a:prstGeom prst="bentConnector3">
            <a:avLst>
              <a:gd name="adj1" fmla="val 94"/>
            </a:avLst>
          </a:prstGeom>
          <a:ln w="22225">
            <a:solidFill>
              <a:srgbClr val="0029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935F4946-F737-5F4E-800C-99B9821007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55109" y="4445075"/>
            <a:ext cx="2171335" cy="1777477"/>
          </a:xfrm>
          <a:prstGeom prst="bentConnector3">
            <a:avLst>
              <a:gd name="adj1" fmla="val 100825"/>
            </a:avLst>
          </a:prstGeom>
          <a:ln w="22225">
            <a:solidFill>
              <a:srgbClr val="0029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0E658153-C728-E64F-AE36-952C33B57014}"/>
              </a:ext>
            </a:extLst>
          </p:cNvPr>
          <p:cNvCxnSpPr>
            <a:cxnSpLocks/>
          </p:cNvCxnSpPr>
          <p:nvPr/>
        </p:nvCxnSpPr>
        <p:spPr>
          <a:xfrm rot="16200000" flipV="1">
            <a:off x="8259674" y="5440809"/>
            <a:ext cx="1193277" cy="402890"/>
          </a:xfrm>
          <a:prstGeom prst="bentConnector3">
            <a:avLst>
              <a:gd name="adj1" fmla="val 50000"/>
            </a:avLst>
          </a:prstGeom>
          <a:ln w="22225">
            <a:solidFill>
              <a:srgbClr val="0029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[E] 101">
            <a:extLst>
              <a:ext uri="{FF2B5EF4-FFF2-40B4-BE49-F238E27FC236}">
                <a16:creationId xmlns:a16="http://schemas.microsoft.com/office/drawing/2014/main" id="{CE628D2F-4E77-954E-8632-B5F68CDAC8E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56653" y="5450001"/>
            <a:ext cx="1168943" cy="423219"/>
          </a:xfrm>
          <a:prstGeom prst="bentConnector3">
            <a:avLst>
              <a:gd name="adj1" fmla="val 59891"/>
            </a:avLst>
          </a:prstGeom>
          <a:ln w="22225">
            <a:solidFill>
              <a:srgbClr val="0029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E7869C4-D57B-6E43-B2C2-2449DDCDFB60}"/>
              </a:ext>
            </a:extLst>
          </p:cNvPr>
          <p:cNvCxnSpPr>
            <a:cxnSpLocks/>
          </p:cNvCxnSpPr>
          <p:nvPr/>
        </p:nvCxnSpPr>
        <p:spPr>
          <a:xfrm>
            <a:off x="10241857" y="5045615"/>
            <a:ext cx="562189" cy="0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AE3DF338-F232-F641-AB11-F7A29EBFAC05}"/>
              </a:ext>
            </a:extLst>
          </p:cNvPr>
          <p:cNvSpPr/>
          <p:nvPr/>
        </p:nvSpPr>
        <p:spPr>
          <a:xfrm>
            <a:off x="10870657" y="4792358"/>
            <a:ext cx="735496" cy="459226"/>
          </a:xfrm>
          <a:prstGeom prst="ellipse">
            <a:avLst/>
          </a:prstGeom>
          <a:solidFill>
            <a:srgbClr val="E4917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End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12604-DB5B-C84F-B074-E3C508F401FB}"/>
              </a:ext>
            </a:extLst>
          </p:cNvPr>
          <p:cNvSpPr txBox="1"/>
          <p:nvPr/>
        </p:nvSpPr>
        <p:spPr>
          <a:xfrm>
            <a:off x="9156325" y="1954227"/>
            <a:ext cx="6180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start/end</a:t>
            </a:r>
            <a:endParaRPr kumimoji="1" lang="ko-KR" altLang="en-US" sz="800" dirty="0"/>
          </a:p>
          <a:p>
            <a:endParaRPr kumimoji="1"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B83933A-2EB1-1E40-96DD-DEDE16F295CC}"/>
              </a:ext>
            </a:extLst>
          </p:cNvPr>
          <p:cNvSpPr txBox="1"/>
          <p:nvPr/>
        </p:nvSpPr>
        <p:spPr>
          <a:xfrm>
            <a:off x="10550224" y="1952674"/>
            <a:ext cx="9665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Decision node</a:t>
            </a:r>
            <a:endParaRPr kumimoji="1" lang="ko-KR" altLang="en-US" sz="800" dirty="0"/>
          </a:p>
          <a:p>
            <a:endParaRPr kumimoji="1"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95B418-F29E-4F47-B42B-F7C5BC210C4F}"/>
              </a:ext>
            </a:extLst>
          </p:cNvPr>
          <p:cNvSpPr txBox="1"/>
          <p:nvPr/>
        </p:nvSpPr>
        <p:spPr>
          <a:xfrm>
            <a:off x="11437980" y="1932861"/>
            <a:ext cx="7643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Interaction</a:t>
            </a:r>
            <a:endParaRPr kumimoji="1" lang="ko-KR" altLang="en-US" sz="800" dirty="0"/>
          </a:p>
          <a:p>
            <a:endParaRPr kumimoji="1"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DE0949-9F21-394B-92B9-9009F48E75CB}"/>
              </a:ext>
            </a:extLst>
          </p:cNvPr>
          <p:cNvSpPr txBox="1"/>
          <p:nvPr/>
        </p:nvSpPr>
        <p:spPr>
          <a:xfrm>
            <a:off x="3346404" y="1632056"/>
            <a:ext cx="1075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우측 상단 로그인 버튼 </a:t>
            </a:r>
            <a:r>
              <a:rPr kumimoji="1" lang="en-US" altLang="ko-KR" sz="800" dirty="0"/>
              <a:t>Click / </a:t>
            </a:r>
            <a:r>
              <a:rPr kumimoji="1" lang="ko-KR" altLang="en-US" sz="800" dirty="0"/>
              <a:t>로그인 패널 </a:t>
            </a:r>
            <a:r>
              <a:rPr kumimoji="1" lang="en-US" altLang="ko-KR" sz="800" dirty="0"/>
              <a:t>open</a:t>
            </a:r>
            <a:endParaRPr kumimoji="1" lang="ko-KR" altLang="en-US" sz="800" dirty="0"/>
          </a:p>
          <a:p>
            <a:endParaRPr kumimoji="1"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671ECA9-4FEB-F743-914D-6FEE0E39C5C2}"/>
              </a:ext>
            </a:extLst>
          </p:cNvPr>
          <p:cNvCxnSpPr>
            <a:cxnSpLocks/>
          </p:cNvCxnSpPr>
          <p:nvPr/>
        </p:nvCxnSpPr>
        <p:spPr>
          <a:xfrm>
            <a:off x="4477169" y="5012504"/>
            <a:ext cx="211794" cy="2026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04BCE0F8-DAAA-8F47-9AD1-D994FBCB3A1E}"/>
              </a:ext>
            </a:extLst>
          </p:cNvPr>
          <p:cNvSpPr/>
          <p:nvPr/>
        </p:nvSpPr>
        <p:spPr>
          <a:xfrm>
            <a:off x="4711991" y="4778086"/>
            <a:ext cx="523524" cy="459226"/>
          </a:xfrm>
          <a:prstGeom prst="ellipse">
            <a:avLst/>
          </a:prstGeom>
          <a:solidFill>
            <a:srgbClr val="C8A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No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2" name="꺾인 연결선[E] 61">
            <a:extLst>
              <a:ext uri="{FF2B5EF4-FFF2-40B4-BE49-F238E27FC236}">
                <a16:creationId xmlns:a16="http://schemas.microsoft.com/office/drawing/2014/main" id="{19F2ADF8-8A07-7140-88AA-E5791363530F}"/>
              </a:ext>
            </a:extLst>
          </p:cNvPr>
          <p:cNvCxnSpPr>
            <a:cxnSpLocks/>
            <a:stCxn id="61" idx="0"/>
            <a:endCxn id="75" idx="3"/>
          </p:cNvCxnSpPr>
          <p:nvPr/>
        </p:nvCxnSpPr>
        <p:spPr>
          <a:xfrm rot="16200000" flipV="1">
            <a:off x="4318789" y="4123121"/>
            <a:ext cx="590132" cy="719797"/>
          </a:xfrm>
          <a:prstGeom prst="bentConnector2">
            <a:avLst/>
          </a:prstGeom>
          <a:ln w="22225">
            <a:solidFill>
              <a:srgbClr val="8989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BA0A01EE-7CF9-1342-A801-D50DF34EFCB8}"/>
              </a:ext>
            </a:extLst>
          </p:cNvPr>
          <p:cNvCxnSpPr>
            <a:cxnSpLocks/>
          </p:cNvCxnSpPr>
          <p:nvPr/>
        </p:nvCxnSpPr>
        <p:spPr>
          <a:xfrm>
            <a:off x="6859363" y="3396394"/>
            <a:ext cx="211794" cy="2026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DCBA846A-35CA-D64A-8341-31DE41D51B49}"/>
              </a:ext>
            </a:extLst>
          </p:cNvPr>
          <p:cNvSpPr/>
          <p:nvPr/>
        </p:nvSpPr>
        <p:spPr>
          <a:xfrm>
            <a:off x="7094185" y="3161976"/>
            <a:ext cx="523524" cy="459226"/>
          </a:xfrm>
          <a:prstGeom prst="ellipse">
            <a:avLst/>
          </a:prstGeom>
          <a:solidFill>
            <a:srgbClr val="C8A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No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E53E05E3-BFE7-E946-82E8-C1BB5A2C534D}"/>
              </a:ext>
            </a:extLst>
          </p:cNvPr>
          <p:cNvCxnSpPr>
            <a:cxnSpLocks/>
            <a:stCxn id="106" idx="0"/>
            <a:endCxn id="93" idx="3"/>
          </p:cNvCxnSpPr>
          <p:nvPr/>
        </p:nvCxnSpPr>
        <p:spPr>
          <a:xfrm rot="16200000" flipV="1">
            <a:off x="6739068" y="2545096"/>
            <a:ext cx="485501" cy="748259"/>
          </a:xfrm>
          <a:prstGeom prst="bentConnector2">
            <a:avLst/>
          </a:prstGeom>
          <a:ln w="22225">
            <a:solidFill>
              <a:srgbClr val="8989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id="{D12D56DC-F25E-6B4E-968D-091B0FB02B10}"/>
              </a:ext>
            </a:extLst>
          </p:cNvPr>
          <p:cNvCxnSpPr>
            <a:cxnSpLocks/>
            <a:stCxn id="74" idx="4"/>
            <a:endCxn id="81" idx="4"/>
          </p:cNvCxnSpPr>
          <p:nvPr/>
        </p:nvCxnSpPr>
        <p:spPr>
          <a:xfrm flipV="1">
            <a:off x="5539352" y="4411144"/>
            <a:ext cx="552817" cy="2143972"/>
          </a:xfrm>
          <a:prstGeom prst="bentConnector2">
            <a:avLst/>
          </a:prstGeom>
          <a:ln w="22225">
            <a:solidFill>
              <a:srgbClr val="0029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[E] 108">
            <a:extLst>
              <a:ext uri="{FF2B5EF4-FFF2-40B4-BE49-F238E27FC236}">
                <a16:creationId xmlns:a16="http://schemas.microsoft.com/office/drawing/2014/main" id="{02A86FF3-81AB-B341-8EBB-F5F966AB718C}"/>
              </a:ext>
            </a:extLst>
          </p:cNvPr>
          <p:cNvCxnSpPr>
            <a:cxnSpLocks/>
          </p:cNvCxnSpPr>
          <p:nvPr/>
        </p:nvCxnSpPr>
        <p:spPr>
          <a:xfrm rot="5400000">
            <a:off x="4767008" y="5242570"/>
            <a:ext cx="2233174" cy="591464"/>
          </a:xfrm>
          <a:prstGeom prst="bentConnector3">
            <a:avLst>
              <a:gd name="adj1" fmla="val 99888"/>
            </a:avLst>
          </a:prstGeom>
          <a:ln w="22225">
            <a:solidFill>
              <a:srgbClr val="0029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36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C5C67ED-04DA-5449-8872-215849D86B13}"/>
              </a:ext>
            </a:extLst>
          </p:cNvPr>
          <p:cNvGrpSpPr/>
          <p:nvPr/>
        </p:nvGrpSpPr>
        <p:grpSpPr>
          <a:xfrm>
            <a:off x="3331136" y="2705725"/>
            <a:ext cx="5676032" cy="1446550"/>
            <a:chOff x="304797" y="226027"/>
            <a:chExt cx="7238662" cy="1405600"/>
          </a:xfrm>
        </p:grpSpPr>
        <p:cxnSp>
          <p:nvCxnSpPr>
            <p:cNvPr id="11" name="직선 연결선 1">
              <a:extLst>
                <a:ext uri="{FF2B5EF4-FFF2-40B4-BE49-F238E27FC236}">
                  <a16:creationId xmlns:a16="http://schemas.microsoft.com/office/drawing/2014/main" id="{DE446CBC-8594-B649-A8B4-F74DABA9B7F4}"/>
                </a:ext>
              </a:extLst>
            </p:cNvPr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C02EAC1-20C6-AD43-8A92-D19E5FBFB0E1}"/>
                </a:ext>
              </a:extLst>
            </p:cNvPr>
            <p:cNvSpPr/>
            <p:nvPr/>
          </p:nvSpPr>
          <p:spPr>
            <a:xfrm>
              <a:off x="304797" y="226027"/>
              <a:ext cx="7238662" cy="140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</a:t>
              </a:r>
              <a:r>
                <a:rPr lang="ko-KR" altLang="en-US" sz="4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프로그램 </a:t>
              </a:r>
              <a:r>
                <a:rPr lang="ko-KR" altLang="en-US" sz="4400" b="1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목록표</a:t>
              </a:r>
              <a:endPara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99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37B66F9-1EBE-4C48-90FD-C668C8B17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935952"/>
              </p:ext>
            </p:extLst>
          </p:nvPr>
        </p:nvGraphicFramePr>
        <p:xfrm>
          <a:off x="0" y="0"/>
          <a:ext cx="12192000" cy="1489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7574">
                  <a:extLst>
                    <a:ext uri="{9D8B030D-6E8A-4147-A177-3AD203B41FA5}">
                      <a16:colId xmlns:a16="http://schemas.microsoft.com/office/drawing/2014/main" val="1534225854"/>
                    </a:ext>
                  </a:extLst>
                </a:gridCol>
                <a:gridCol w="2456426">
                  <a:extLst>
                    <a:ext uri="{9D8B030D-6E8A-4147-A177-3AD203B41FA5}">
                      <a16:colId xmlns:a16="http://schemas.microsoft.com/office/drawing/2014/main" val="3964474666"/>
                    </a:ext>
                  </a:extLst>
                </a:gridCol>
                <a:gridCol w="1245419">
                  <a:extLst>
                    <a:ext uri="{9D8B030D-6E8A-4147-A177-3AD203B41FA5}">
                      <a16:colId xmlns:a16="http://schemas.microsoft.com/office/drawing/2014/main" val="563896499"/>
                    </a:ext>
                  </a:extLst>
                </a:gridCol>
                <a:gridCol w="2300749">
                  <a:extLst>
                    <a:ext uri="{9D8B030D-6E8A-4147-A177-3AD203B41FA5}">
                      <a16:colId xmlns:a16="http://schemas.microsoft.com/office/drawing/2014/main" val="3803174096"/>
                    </a:ext>
                  </a:extLst>
                </a:gridCol>
                <a:gridCol w="1017638">
                  <a:extLst>
                    <a:ext uri="{9D8B030D-6E8A-4147-A177-3AD203B41FA5}">
                      <a16:colId xmlns:a16="http://schemas.microsoft.com/office/drawing/2014/main" val="69677706"/>
                    </a:ext>
                  </a:extLst>
                </a:gridCol>
                <a:gridCol w="3564194">
                  <a:extLst>
                    <a:ext uri="{9D8B030D-6E8A-4147-A177-3AD203B41FA5}">
                      <a16:colId xmlns:a16="http://schemas.microsoft.com/office/drawing/2014/main" val="84319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화면번호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D-4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85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프로젝트명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학사관리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시스템명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회원가입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화면명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프로그램 </a:t>
                      </a:r>
                      <a:r>
                        <a:rPr lang="ko-KR" altLang="en-US" dirty="0" err="1"/>
                        <a:t>목록표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2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2019.11.16(</a:t>
                      </a:r>
                      <a:r>
                        <a:rPr lang="ko-KR" altLang="en-US" dirty="0"/>
                        <a:t>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송유진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755351"/>
                  </a:ext>
                </a:extLst>
              </a:tr>
              <a:tr h="3770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내용요약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회원가입 시스템의 프로그램 </a:t>
                      </a:r>
                      <a:r>
                        <a:rPr lang="ko-KR" altLang="en-US" dirty="0" err="1"/>
                        <a:t>목록표</a:t>
                      </a:r>
                      <a:r>
                        <a:rPr lang="ko-KR" altLang="en-US" dirty="0"/>
                        <a:t> 작성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5764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5BD57A4-A274-5046-8B9C-69CDEED07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071700"/>
              </p:ext>
            </p:extLst>
          </p:nvPr>
        </p:nvGraphicFramePr>
        <p:xfrm>
          <a:off x="355314" y="2816108"/>
          <a:ext cx="11481371" cy="271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210">
                  <a:extLst>
                    <a:ext uri="{9D8B030D-6E8A-4147-A177-3AD203B41FA5}">
                      <a16:colId xmlns:a16="http://schemas.microsoft.com/office/drawing/2014/main" val="1513487902"/>
                    </a:ext>
                  </a:extLst>
                </a:gridCol>
                <a:gridCol w="792575">
                  <a:extLst>
                    <a:ext uri="{9D8B030D-6E8A-4147-A177-3AD203B41FA5}">
                      <a16:colId xmlns:a16="http://schemas.microsoft.com/office/drawing/2014/main" val="1933296371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718732435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4138192918"/>
                    </a:ext>
                  </a:extLst>
                </a:gridCol>
                <a:gridCol w="1846580">
                  <a:extLst>
                    <a:ext uri="{9D8B030D-6E8A-4147-A177-3AD203B41FA5}">
                      <a16:colId xmlns:a16="http://schemas.microsoft.com/office/drawing/2014/main" val="1239858013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1313513036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3536667758"/>
                    </a:ext>
                  </a:extLst>
                </a:gridCol>
                <a:gridCol w="925386">
                  <a:extLst>
                    <a:ext uri="{9D8B030D-6E8A-4147-A177-3AD203B41FA5}">
                      <a16:colId xmlns:a16="http://schemas.microsoft.com/office/drawing/2014/main" val="169415773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553608058"/>
                    </a:ext>
                  </a:extLst>
                </a:gridCol>
                <a:gridCol w="719986">
                  <a:extLst>
                    <a:ext uri="{9D8B030D-6E8A-4147-A177-3AD203B41FA5}">
                      <a16:colId xmlns:a16="http://schemas.microsoft.com/office/drawing/2014/main" val="153696374"/>
                    </a:ext>
                  </a:extLst>
                </a:gridCol>
                <a:gridCol w="731508">
                  <a:extLst>
                    <a:ext uri="{9D8B030D-6E8A-4147-A177-3AD203B41FA5}">
                      <a16:colId xmlns:a16="http://schemas.microsoft.com/office/drawing/2014/main" val="2339101407"/>
                    </a:ext>
                  </a:extLst>
                </a:gridCol>
              </a:tblGrid>
              <a:tr h="3258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순번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시스템명</a:t>
                      </a:r>
                      <a:endParaRPr lang="ko-KR" altLang="en-US" sz="12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뎁스</a:t>
                      </a: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뎁스</a:t>
                      </a:r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뎁스</a:t>
                      </a:r>
                      <a:r>
                        <a:rPr lang="en-US" altLang="ko-KR" sz="1200" b="1" dirty="0"/>
                        <a:t>3</a:t>
                      </a:r>
                      <a:endParaRPr lang="ko-KR" altLang="en-US" sz="12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프로그램파일</a:t>
                      </a:r>
                      <a:endParaRPr lang="en-US" altLang="ko-KR" sz="12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파일위치</a:t>
                      </a:r>
                      <a:endParaRPr lang="ko-KR" altLang="en-US" sz="12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권한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435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html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css</a:t>
                      </a:r>
                      <a:endParaRPr lang="ko-KR" altLang="en-US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javascript</a:t>
                      </a:r>
                      <a:endParaRPr lang="ko-KR" altLang="en-US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관리자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166339"/>
                  </a:ext>
                </a:extLst>
              </a:tr>
              <a:tr h="16002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로그인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로그인 화면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project.html</a:t>
                      </a:r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project.css</a:t>
                      </a:r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project.js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 err="1"/>
                        <a:t>dbHandle.js</a:t>
                      </a:r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/>
                        <a:t>lampp</a:t>
                      </a:r>
                      <a:r>
                        <a:rPr lang="en-US" altLang="ko-KR" sz="900" dirty="0"/>
                        <a:t>/</a:t>
                      </a:r>
                      <a:r>
                        <a:rPr lang="en-US" altLang="ko-KR" sz="900" dirty="0" err="1"/>
                        <a:t>htdocs</a:t>
                      </a:r>
                      <a:r>
                        <a:rPr lang="en-US" altLang="ko-KR" sz="900" dirty="0"/>
                        <a:t>/project/</a:t>
                      </a:r>
                      <a:r>
                        <a:rPr lang="en-US" altLang="ko-KR" sz="900" dirty="0" err="1"/>
                        <a:t>project.html</a:t>
                      </a:r>
                      <a:endParaRPr lang="en-US" altLang="ko-KR" sz="9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797475"/>
                  </a:ext>
                </a:extLst>
              </a:tr>
              <a:tr h="352447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로그인 성공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로그인 후 적용된 메인 화면 이동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lampp</a:t>
                      </a:r>
                      <a:r>
                        <a:rPr lang="en-US" altLang="ko-KR" sz="900" dirty="0"/>
                        <a:t>/</a:t>
                      </a:r>
                      <a:r>
                        <a:rPr lang="en-US" altLang="ko-KR" sz="900" dirty="0" err="1"/>
                        <a:t>htdocs</a:t>
                      </a:r>
                      <a:r>
                        <a:rPr lang="en-US" altLang="ko-KR" sz="900" dirty="0"/>
                        <a:t>/project/</a:t>
                      </a:r>
                      <a:r>
                        <a:rPr lang="en-US" altLang="ko-KR" sz="900" dirty="0" err="1"/>
                        <a:t>project.css</a:t>
                      </a:r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02230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로그인 실패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로그인 화면 유지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lampp</a:t>
                      </a:r>
                      <a:r>
                        <a:rPr lang="en-US" altLang="ko-KR" sz="900" dirty="0"/>
                        <a:t>/</a:t>
                      </a:r>
                      <a:r>
                        <a:rPr lang="en-US" altLang="ko-KR" sz="900" dirty="0" err="1"/>
                        <a:t>htdocs</a:t>
                      </a:r>
                      <a:r>
                        <a:rPr lang="en-US" altLang="ko-KR" sz="900" dirty="0"/>
                        <a:t>/project/</a:t>
                      </a:r>
                      <a:r>
                        <a:rPr lang="en-US" altLang="ko-KR" sz="900" dirty="0" err="1"/>
                        <a:t>project.js</a:t>
                      </a:r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761677"/>
                  </a:ext>
                </a:extLst>
              </a:tr>
              <a:tr h="13716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회원가입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회원가입 화면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project.html</a:t>
                      </a:r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project.css</a:t>
                      </a:r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project.js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 err="1"/>
                        <a:t>dbHandle.js</a:t>
                      </a:r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lampp</a:t>
                      </a:r>
                      <a:r>
                        <a:rPr lang="en-US" altLang="ko-KR" sz="900" dirty="0"/>
                        <a:t>/</a:t>
                      </a:r>
                      <a:r>
                        <a:rPr lang="en-US" altLang="ko-KR" sz="900" dirty="0" err="1"/>
                        <a:t>htdocs</a:t>
                      </a:r>
                      <a:r>
                        <a:rPr lang="en-US" altLang="ko-KR" sz="900" dirty="0"/>
                        <a:t>/project/</a:t>
                      </a:r>
                      <a:r>
                        <a:rPr lang="en-US" altLang="ko-KR" sz="900" dirty="0" err="1"/>
                        <a:t>project.html</a:t>
                      </a:r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436848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회원가입 성공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처음 메인 화면 이동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lampp</a:t>
                      </a:r>
                      <a:r>
                        <a:rPr lang="en-US" altLang="ko-KR" sz="900" dirty="0"/>
                        <a:t>/</a:t>
                      </a:r>
                      <a:r>
                        <a:rPr lang="en-US" altLang="ko-KR" sz="900" dirty="0" err="1"/>
                        <a:t>htdocs</a:t>
                      </a:r>
                      <a:r>
                        <a:rPr lang="en-US" altLang="ko-KR" sz="900" dirty="0"/>
                        <a:t>/project/</a:t>
                      </a:r>
                      <a:r>
                        <a:rPr lang="en-US" altLang="ko-KR" sz="900" dirty="0" err="1"/>
                        <a:t>project.css</a:t>
                      </a:r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200038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회원가입 실패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회원가입 화면 유지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lampp</a:t>
                      </a:r>
                      <a:r>
                        <a:rPr lang="en-US" altLang="ko-KR" sz="900" dirty="0"/>
                        <a:t>/</a:t>
                      </a:r>
                      <a:r>
                        <a:rPr lang="en-US" altLang="ko-KR" sz="900" dirty="0" err="1"/>
                        <a:t>htdocs</a:t>
                      </a:r>
                      <a:r>
                        <a:rPr lang="en-US" altLang="ko-KR" sz="900" dirty="0"/>
                        <a:t>/project/</a:t>
                      </a:r>
                      <a:r>
                        <a:rPr lang="en-US" altLang="ko-KR" sz="900" dirty="0" err="1"/>
                        <a:t>project.js</a:t>
                      </a:r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32245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25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458660" y="373699"/>
            <a:ext cx="2179009" cy="528575"/>
            <a:chOff x="304797" y="226027"/>
            <a:chExt cx="7238662" cy="746428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304797" y="226027"/>
              <a:ext cx="7238662" cy="73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Contents</a:t>
              </a:r>
              <a:endPara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E73FB5A-EF54-924A-BBE5-47F3D1A990C8}"/>
              </a:ext>
            </a:extLst>
          </p:cNvPr>
          <p:cNvSpPr txBox="1"/>
          <p:nvPr/>
        </p:nvSpPr>
        <p:spPr>
          <a:xfrm>
            <a:off x="1391473" y="1799629"/>
            <a:ext cx="38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sz="2400" b="1" dirty="0"/>
              <a:t>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C</a:t>
            </a:r>
            <a:r>
              <a:rPr kumimoji="1" lang="en-US" altLang="ko-KR" sz="2400" dirty="0"/>
              <a:t>ontext(</a:t>
            </a:r>
            <a:r>
              <a:rPr kumimoji="1" lang="ko-KR" altLang="en-US" sz="2400" dirty="0"/>
              <a:t>상황</a:t>
            </a:r>
            <a:r>
              <a:rPr kumimoji="1" lang="en-US" altLang="ko-KR" sz="2400" dirty="0"/>
              <a:t>)</a:t>
            </a:r>
            <a:endParaRPr kumimoji="1"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FB6FA-37A6-0641-8F13-F817D1C6048D}"/>
              </a:ext>
            </a:extLst>
          </p:cNvPr>
          <p:cNvSpPr txBox="1"/>
          <p:nvPr/>
        </p:nvSpPr>
        <p:spPr>
          <a:xfrm>
            <a:off x="1391473" y="2713706"/>
            <a:ext cx="38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sz="2400" b="1" dirty="0"/>
              <a:t>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A</a:t>
            </a:r>
            <a:r>
              <a:rPr kumimoji="1" lang="en-US" altLang="ko-KR" sz="2400" dirty="0"/>
              <a:t>ction(</a:t>
            </a:r>
            <a:r>
              <a:rPr kumimoji="1" lang="ko-KR" altLang="en-US" sz="2400" dirty="0"/>
              <a:t>수행</a:t>
            </a:r>
            <a:r>
              <a:rPr kumimoji="1" lang="en-US" altLang="ko-KR" sz="2400" dirty="0"/>
              <a:t>)</a:t>
            </a:r>
            <a:endParaRPr kumimoji="1"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892B9-4532-B145-B8A9-9A37F9F62995}"/>
              </a:ext>
            </a:extLst>
          </p:cNvPr>
          <p:cNvSpPr txBox="1"/>
          <p:nvPr/>
        </p:nvSpPr>
        <p:spPr>
          <a:xfrm>
            <a:off x="1391473" y="3627783"/>
            <a:ext cx="38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sz="2400" b="1" dirty="0"/>
              <a:t>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R</a:t>
            </a:r>
            <a:r>
              <a:rPr kumimoji="1" lang="en-US" altLang="ko-KR" sz="2400" dirty="0"/>
              <a:t>esult(</a:t>
            </a:r>
            <a:r>
              <a:rPr kumimoji="1" lang="ko-KR" altLang="en-US" sz="2400" dirty="0"/>
              <a:t>결과</a:t>
            </a:r>
            <a:r>
              <a:rPr kumimoji="1" lang="en-US" altLang="ko-KR" sz="2400" dirty="0"/>
              <a:t>)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87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DF0A736-DA00-F745-BF5E-15D29CEA1EDA}"/>
              </a:ext>
            </a:extLst>
          </p:cNvPr>
          <p:cNvGrpSpPr/>
          <p:nvPr/>
        </p:nvGrpSpPr>
        <p:grpSpPr>
          <a:xfrm>
            <a:off x="4110085" y="2522664"/>
            <a:ext cx="4362067" cy="1361911"/>
            <a:chOff x="2938108" y="2290844"/>
            <a:chExt cx="4362067" cy="13619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F5B1E5E-7FB1-0F4D-ACE2-D92ECF419263}"/>
                </a:ext>
              </a:extLst>
            </p:cNvPr>
            <p:cNvSpPr/>
            <p:nvPr/>
          </p:nvSpPr>
          <p:spPr>
            <a:xfrm>
              <a:off x="2938108" y="2290844"/>
              <a:ext cx="3615092" cy="1361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6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나눔바른고딕" pitchFamily="50" charset="-127"/>
                  <a:ea typeface="나눔바른고딕" pitchFamily="50" charset="-127"/>
                  <a:cs typeface="Arial" panose="020B0604020202020204" pitchFamily="34" charset="0"/>
                </a:rPr>
                <a:t>감사합니다</a:t>
              </a:r>
            </a:p>
          </p:txBody>
        </p:sp>
        <p:pic>
          <p:nvPicPr>
            <p:cNvPr id="3" name="그래픽 2" descr="하트">
              <a:extLst>
                <a:ext uri="{FF2B5EF4-FFF2-40B4-BE49-F238E27FC236}">
                  <a16:creationId xmlns:a16="http://schemas.microsoft.com/office/drawing/2014/main" id="{729082F1-4189-534C-849B-12056FE38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85775" y="262407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367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4305421" y="2865641"/>
            <a:ext cx="3581157" cy="769441"/>
            <a:chOff x="304797" y="226027"/>
            <a:chExt cx="7238662" cy="747659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304797" y="226027"/>
              <a:ext cx="7238662" cy="747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</a:t>
              </a:r>
              <a:r>
                <a:rPr lang="ko-KR" altLang="en-US" sz="4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4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Context</a:t>
              </a:r>
              <a:endPara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6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05775" y="301345"/>
            <a:ext cx="3212678" cy="528575"/>
            <a:chOff x="304797" y="226027"/>
            <a:chExt cx="7238662" cy="746428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304797" y="226027"/>
              <a:ext cx="7238662" cy="73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</a:t>
              </a:r>
              <a:r>
                <a:rPr lang="ko-KR" altLang="en-US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ontext</a:t>
              </a:r>
              <a:r>
                <a:rPr lang="en-US" altLang="ko-KR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상황</a:t>
              </a:r>
              <a:r>
                <a:rPr lang="en-US" altLang="ko-KR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7E682A2-2DF8-C042-9FA1-FE079E33BAC1}"/>
              </a:ext>
            </a:extLst>
          </p:cNvPr>
          <p:cNvSpPr txBox="1"/>
          <p:nvPr/>
        </p:nvSpPr>
        <p:spPr>
          <a:xfrm>
            <a:off x="366789" y="1572251"/>
            <a:ext cx="2862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1)</a:t>
            </a:r>
            <a:r>
              <a:rPr kumimoji="1" lang="ko-KR" altLang="en-US" sz="2000" dirty="0"/>
              <a:t> 모바일 웹 수강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C2154-E7AF-EC46-9574-7D97222886D9}"/>
              </a:ext>
            </a:extLst>
          </p:cNvPr>
          <p:cNvSpPr txBox="1"/>
          <p:nvPr/>
        </p:nvSpPr>
        <p:spPr>
          <a:xfrm>
            <a:off x="6778613" y="1572251"/>
            <a:ext cx="3816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2)</a:t>
            </a:r>
            <a:r>
              <a:rPr kumimoji="1" lang="ko-KR" altLang="en-US" sz="2000" dirty="0"/>
              <a:t> 학사관리 시스템 프로젝트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A58948-2658-EE40-A18B-392CC0FF871B}"/>
              </a:ext>
            </a:extLst>
          </p:cNvPr>
          <p:cNvSpPr txBox="1"/>
          <p:nvPr/>
        </p:nvSpPr>
        <p:spPr>
          <a:xfrm>
            <a:off x="366789" y="4569607"/>
            <a:ext cx="3429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3)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가천대학교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WIND </a:t>
            </a:r>
            <a:r>
              <a:rPr kumimoji="1" lang="ko-KR" altLang="en-US" sz="2000" dirty="0"/>
              <a:t>시스템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11EEA-27EA-624E-8902-3E695CEAB97B}"/>
              </a:ext>
            </a:extLst>
          </p:cNvPr>
          <p:cNvSpPr txBox="1"/>
          <p:nvPr/>
        </p:nvSpPr>
        <p:spPr>
          <a:xfrm>
            <a:off x="805071" y="2047045"/>
            <a:ext cx="5446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</a:t>
            </a:r>
            <a:r>
              <a:rPr kumimoji="1" lang="ko-KR" altLang="en-US" sz="1200" dirty="0"/>
              <a:t>학기 복학 준비를 하면서 수강 가능한 강의 목록에 모바일 웹 강의 발견</a:t>
            </a:r>
            <a:endParaRPr kumimoji="1" lang="en-US" altLang="ko-KR" sz="1200" dirty="0"/>
          </a:p>
          <a:p>
            <a:endParaRPr kumimoji="1" lang="en-US" altLang="ko-KR" sz="1200" dirty="0"/>
          </a:p>
          <a:p>
            <a:pPr marL="171450" indent="-171450">
              <a:buFontTx/>
              <a:buChar char="-"/>
            </a:pPr>
            <a:r>
              <a:rPr kumimoji="1" lang="ko-KR" altLang="en-US" sz="1200" dirty="0"/>
              <a:t>이번 학기 </a:t>
            </a:r>
            <a:r>
              <a:rPr kumimoji="1" lang="ko-KR" altLang="en-US" sz="1200" dirty="0" err="1"/>
              <a:t>블록체인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이더리움</a:t>
            </a:r>
            <a:r>
              <a:rPr kumimoji="1" lang="ko-KR" altLang="en-US" sz="1200" dirty="0"/>
              <a:t> 기반으로 한 </a:t>
            </a:r>
            <a:r>
              <a:rPr kumimoji="1" lang="ko-KR" altLang="en-US" sz="1200" dirty="0" err="1"/>
              <a:t>반응형</a:t>
            </a:r>
            <a:r>
              <a:rPr kumimoji="1" lang="ko-KR" altLang="en-US" sz="1200" dirty="0"/>
              <a:t> 웹 프로젝트를 할 계획</a:t>
            </a:r>
            <a:endParaRPr kumimoji="1" lang="en-US" altLang="ko-KR" sz="1200" dirty="0"/>
          </a:p>
          <a:p>
            <a:pPr marL="171450" indent="-171450">
              <a:buFontTx/>
              <a:buChar char="-"/>
            </a:pPr>
            <a:endParaRPr kumimoji="1" lang="en-US" altLang="ko-KR" sz="1200" dirty="0"/>
          </a:p>
          <a:p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html, </a:t>
            </a:r>
            <a:r>
              <a:rPr kumimoji="1" lang="en-US" altLang="ko-KR" sz="1200" dirty="0" err="1"/>
              <a:t>css</a:t>
            </a:r>
            <a:r>
              <a:rPr kumimoji="1" lang="en-US" altLang="ko-KR" sz="1200" dirty="0"/>
              <a:t>, </a:t>
            </a:r>
            <a:r>
              <a:rPr kumimoji="1" lang="en-US" altLang="ko-KR" sz="1200" dirty="0" err="1"/>
              <a:t>javascript</a:t>
            </a:r>
            <a:r>
              <a:rPr kumimoji="1" lang="ko-KR" altLang="en-US" sz="1200" dirty="0"/>
              <a:t> 언어만 배우고 간단하게 적용해봤을 뿐 </a:t>
            </a:r>
            <a:r>
              <a:rPr kumimoji="1" lang="ko-KR" altLang="en-US" sz="1200" dirty="0" err="1"/>
              <a:t>휍</a:t>
            </a:r>
            <a:r>
              <a:rPr kumimoji="1" lang="ko-KR" altLang="en-US" sz="1200" dirty="0"/>
              <a:t> 프로그램의</a:t>
            </a:r>
            <a:br>
              <a:rPr kumimoji="1" lang="en-US" altLang="ko-KR" sz="1200" dirty="0"/>
            </a:br>
            <a:r>
              <a:rPr kumimoji="1" lang="ko-KR" altLang="en-US" sz="1200" dirty="0"/>
              <a:t>  전반적인 흐름을 정확히 알지 </a:t>
            </a:r>
            <a:r>
              <a:rPr kumimoji="1" lang="ko-KR" altLang="en-US" sz="1200" dirty="0" err="1"/>
              <a:t>못했고개발</a:t>
            </a:r>
            <a:r>
              <a:rPr kumimoji="1" lang="ko-KR" altLang="en-US" sz="1200" dirty="0"/>
              <a:t> 경험이 많지 않아서 배우고 싶은</a:t>
            </a:r>
            <a:br>
              <a:rPr kumimoji="1" lang="en-US" altLang="ko-KR" sz="1200" dirty="0"/>
            </a:br>
            <a:r>
              <a:rPr kumimoji="1" lang="ko-KR" altLang="en-US" sz="1200" dirty="0"/>
              <a:t>  마음이 생김</a:t>
            </a:r>
            <a:endParaRPr kumimoji="1"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80FEF-32DC-EA4D-8578-8AEFB78530F0}"/>
              </a:ext>
            </a:extLst>
          </p:cNvPr>
          <p:cNvSpPr txBox="1"/>
          <p:nvPr/>
        </p:nvSpPr>
        <p:spPr>
          <a:xfrm>
            <a:off x="7216895" y="2180980"/>
            <a:ext cx="5738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ko-KR" altLang="en-US" sz="1200" dirty="0"/>
              <a:t>모바일 웹 수업의 프로젝트 주제는 학사관리 시스템</a:t>
            </a:r>
            <a:endParaRPr kumimoji="1" lang="en-US" altLang="ko-KR" sz="1200" dirty="0"/>
          </a:p>
          <a:p>
            <a:endParaRPr kumimoji="1" lang="en-US" altLang="ko-KR" sz="1200" dirty="0"/>
          </a:p>
          <a:p>
            <a:pPr marL="171450" indent="-171450">
              <a:buFontTx/>
              <a:buChar char="-"/>
            </a:pPr>
            <a:r>
              <a:rPr kumimoji="1" lang="ko-KR" altLang="en-US" sz="1200" dirty="0"/>
              <a:t>특히 </a:t>
            </a:r>
            <a:r>
              <a:rPr kumimoji="1" lang="en-US" altLang="ko-KR" sz="1200" dirty="0"/>
              <a:t>PL</a:t>
            </a:r>
            <a:r>
              <a:rPr kumimoji="1" lang="ko-KR" altLang="en-US" sz="1200" dirty="0"/>
              <a:t>중심으로 학습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  <a:p>
            <a:endParaRPr kumimoji="1" lang="en-US" altLang="ko-KR" sz="1200" dirty="0"/>
          </a:p>
          <a:p>
            <a:pPr marL="171450" indent="-171450">
              <a:buFontTx/>
              <a:buChar char="-"/>
            </a:pPr>
            <a:r>
              <a:rPr kumimoji="1" lang="en-US" altLang="ko-KR" sz="1200" dirty="0"/>
              <a:t>PL</a:t>
            </a:r>
            <a:r>
              <a:rPr kumimoji="1" lang="ko-KR" altLang="en-US" sz="1200" dirty="0"/>
              <a:t>의 중요한 가치는 사용자들과의 상호작용 </a:t>
            </a:r>
            <a:r>
              <a:rPr kumimoji="1" lang="en-US" altLang="ko-KR" sz="1200" dirty="0"/>
              <a:t>-&gt;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UI</a:t>
            </a:r>
            <a:r>
              <a:rPr kumimoji="1" lang="ko-KR" altLang="en-US" sz="1200" dirty="0"/>
              <a:t> 중요</a:t>
            </a:r>
            <a:endParaRPr kumimoji="1" lang="en-US" altLang="ko-KR" sz="1200" dirty="0"/>
          </a:p>
          <a:p>
            <a:endParaRPr kumimoji="1" lang="en-US" altLang="ko-KR" sz="1200" dirty="0"/>
          </a:p>
          <a:p>
            <a:r>
              <a:rPr kumimoji="1" lang="en-US" altLang="ko-KR" sz="1200" dirty="0"/>
              <a:t>-</a:t>
            </a:r>
            <a:r>
              <a:rPr kumimoji="1" lang="ko-KR" altLang="en-US" sz="1200" dirty="0"/>
              <a:t> 모바일 웹에 적절한 </a:t>
            </a:r>
            <a:r>
              <a:rPr kumimoji="1" lang="en-US" altLang="ko-KR" sz="1200" dirty="0"/>
              <a:t>UI</a:t>
            </a:r>
            <a:r>
              <a:rPr kumimoji="1" lang="ko-KR" altLang="en-US" sz="1200" dirty="0"/>
              <a:t> 컴포넌트 배치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구성요소 확인 필요</a:t>
            </a:r>
            <a:endParaRPr kumimoji="1" lang="en-US" altLang="ko-KR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B54BF7-AF41-4A4C-AD00-A4D17EA651BF}"/>
              </a:ext>
            </a:extLst>
          </p:cNvPr>
          <p:cNvSpPr txBox="1"/>
          <p:nvPr/>
        </p:nvSpPr>
        <p:spPr>
          <a:xfrm>
            <a:off x="547350" y="5044401"/>
            <a:ext cx="5362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ko-KR" altLang="en-US" sz="1200" dirty="0"/>
              <a:t>학사관리 프로젝트 고민 중 </a:t>
            </a:r>
            <a:r>
              <a:rPr kumimoji="1" lang="ko-KR" altLang="en-US" sz="1200" dirty="0" err="1"/>
              <a:t>가천대학교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WIND </a:t>
            </a:r>
            <a:r>
              <a:rPr kumimoji="1" lang="ko-KR" altLang="en-US" sz="1200" dirty="0"/>
              <a:t>시스템 결정</a:t>
            </a:r>
            <a:endParaRPr kumimoji="1" lang="en-US" altLang="ko-KR" sz="1200" dirty="0"/>
          </a:p>
          <a:p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r>
              <a:rPr kumimoji="1" lang="en-US" altLang="ko-KR" sz="1200" dirty="0"/>
              <a:t>-</a:t>
            </a:r>
            <a:r>
              <a:rPr kumimoji="1" lang="ko-KR" altLang="en-US" sz="1200" dirty="0"/>
              <a:t> 학습을 중심으로 하기 위해 새로운 아이디어를 제시해서 개발하는 것보다</a:t>
            </a:r>
            <a:br>
              <a:rPr kumimoji="1" lang="en-US" altLang="ko-KR" sz="1200" dirty="0"/>
            </a:br>
            <a:r>
              <a:rPr kumimoji="1" lang="ko-KR" altLang="en-US" sz="1200" dirty="0"/>
              <a:t>  기존 학교 페이지를 적용해보고 수정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보완하는 방식 선택 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71816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4074651" y="2659559"/>
            <a:ext cx="4612147" cy="769441"/>
            <a:chOff x="304797" y="226027"/>
            <a:chExt cx="7238662" cy="747659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304797" y="226027"/>
              <a:ext cx="7238662" cy="747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</a:t>
              </a:r>
              <a:r>
                <a:rPr lang="ko-KR" altLang="en-US" sz="4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4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Action(</a:t>
              </a:r>
              <a:r>
                <a:rPr lang="ko-KR" altLang="en-US" sz="4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수행</a:t>
              </a:r>
              <a:r>
                <a:rPr lang="en-US" altLang="ko-KR" sz="4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02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05775" y="301345"/>
            <a:ext cx="3212678" cy="528575"/>
            <a:chOff x="304797" y="226027"/>
            <a:chExt cx="7238662" cy="746428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304797" y="226027"/>
              <a:ext cx="7238662" cy="73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</a:t>
              </a:r>
              <a:r>
                <a:rPr lang="ko-KR" altLang="en-US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ko-KR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ction</a:t>
              </a:r>
              <a:r>
                <a:rPr lang="en-US" altLang="ko-KR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수행</a:t>
              </a:r>
              <a:r>
                <a:rPr lang="en-US" altLang="ko-KR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F3B1666-E263-6F4E-9B55-F07DF213933C}"/>
              </a:ext>
            </a:extLst>
          </p:cNvPr>
          <p:cNvGrpSpPr/>
          <p:nvPr/>
        </p:nvGrpSpPr>
        <p:grpSpPr>
          <a:xfrm>
            <a:off x="4962939" y="1628199"/>
            <a:ext cx="5314122" cy="2985433"/>
            <a:chOff x="3963178" y="1403857"/>
            <a:chExt cx="5314122" cy="298543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DAD964-92EB-9741-88C4-18E328257125}"/>
                </a:ext>
              </a:extLst>
            </p:cNvPr>
            <p:cNvSpPr txBox="1"/>
            <p:nvPr/>
          </p:nvSpPr>
          <p:spPr>
            <a:xfrm>
              <a:off x="3963178" y="1403857"/>
              <a:ext cx="25644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000" dirty="0"/>
                <a:t>&lt;</a:t>
              </a:r>
              <a:r>
                <a:rPr kumimoji="1" lang="ko-KR" altLang="en-US" sz="2000" dirty="0"/>
                <a:t>기본 </a:t>
              </a:r>
              <a:r>
                <a:rPr kumimoji="1" lang="en-US" altLang="ko-KR" sz="2000" dirty="0"/>
                <a:t>UI</a:t>
              </a:r>
              <a:r>
                <a:rPr kumimoji="1" lang="ko-KR" altLang="en-US" sz="2000" dirty="0"/>
                <a:t> 구조</a:t>
              </a:r>
              <a:r>
                <a:rPr kumimoji="1" lang="en-US" altLang="ko-KR" sz="2000" dirty="0"/>
                <a:t>&gt;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209ED7-E4B5-874F-B629-AE1F4F5AAF9C}"/>
                </a:ext>
              </a:extLst>
            </p:cNvPr>
            <p:cNvSpPr txBox="1"/>
            <p:nvPr/>
          </p:nvSpPr>
          <p:spPr>
            <a:xfrm>
              <a:off x="3963178" y="1803967"/>
              <a:ext cx="5314122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Tx/>
                <a:buChar char="-"/>
              </a:pPr>
              <a:r>
                <a:rPr kumimoji="1" lang="ko-KR" altLang="en-US" sz="1500" dirty="0"/>
                <a:t>모바일 </a:t>
              </a:r>
              <a:r>
                <a:rPr kumimoji="1" lang="en-US" altLang="ko-KR" sz="1500" dirty="0"/>
                <a:t>UI</a:t>
              </a:r>
              <a:r>
                <a:rPr kumimoji="1" lang="ko-KR" altLang="en-US" sz="1500" dirty="0"/>
                <a:t> 프레임워크 종류 </a:t>
              </a:r>
              <a:r>
                <a:rPr kumimoji="1" lang="en-US" altLang="ko-KR" sz="1500" dirty="0"/>
                <a:t>:</a:t>
              </a:r>
              <a:r>
                <a:rPr kumimoji="1" lang="ko-KR" altLang="en-US" sz="1500" dirty="0"/>
                <a:t>  </a:t>
              </a:r>
              <a:r>
                <a:rPr kumimoji="1" lang="en-US" altLang="ko-KR" sz="1500" dirty="0"/>
                <a:t>jQuery</a:t>
              </a:r>
              <a:r>
                <a:rPr kumimoji="1" lang="ko-KR" altLang="en-US" sz="1500" dirty="0"/>
                <a:t> </a:t>
              </a:r>
              <a:r>
                <a:rPr kumimoji="1" lang="en-US" altLang="ko-KR" sz="1500" dirty="0"/>
                <a:t>Mobile</a:t>
              </a:r>
              <a:r>
                <a:rPr kumimoji="1" lang="ko-KR" altLang="en-US" sz="1500" dirty="0"/>
                <a:t> 사용</a:t>
              </a:r>
              <a:endParaRPr kumimoji="1" lang="en-US" altLang="ko-KR" sz="1500" dirty="0"/>
            </a:p>
            <a:p>
              <a:pPr marL="285750" indent="-285750">
                <a:lnSpc>
                  <a:spcPct val="200000"/>
                </a:lnSpc>
                <a:buFontTx/>
                <a:buChar char="-"/>
              </a:pPr>
              <a:r>
                <a:rPr kumimoji="1" lang="ko-KR" altLang="en-US" sz="1500" dirty="0" err="1"/>
                <a:t>반응형</a:t>
              </a:r>
              <a:r>
                <a:rPr kumimoji="1" lang="en-US" altLang="ko-KR" sz="1500" dirty="0"/>
                <a:t> viewport</a:t>
              </a:r>
              <a:r>
                <a:rPr kumimoji="1" lang="ko-KR" altLang="en-US" sz="1500" dirty="0" err="1"/>
                <a:t>를</a:t>
              </a:r>
              <a:r>
                <a:rPr kumimoji="1" lang="ko-KR" altLang="en-US" sz="1500" dirty="0"/>
                <a:t> 이용하여 화면에 맞게 적절히 배치</a:t>
              </a:r>
              <a:endParaRPr kumimoji="1" lang="en-US" altLang="ko-KR" sz="1500" dirty="0"/>
            </a:p>
            <a:p>
              <a:pPr>
                <a:lnSpc>
                  <a:spcPct val="200000"/>
                </a:lnSpc>
              </a:pPr>
              <a:r>
                <a:rPr kumimoji="1" lang="en-US" altLang="ko-KR" sz="1500" dirty="0"/>
                <a:t>-</a:t>
              </a:r>
              <a:r>
                <a:rPr kumimoji="1" lang="ko-KR" altLang="en-US" sz="1500" dirty="0"/>
                <a:t>   </a:t>
              </a:r>
              <a:r>
                <a:rPr kumimoji="1" lang="en-US" altLang="ko-KR" sz="1500" dirty="0"/>
                <a:t>header, content, footer 3</a:t>
              </a:r>
              <a:r>
                <a:rPr kumimoji="1" lang="ko-KR" altLang="en-US" sz="1500" dirty="0"/>
                <a:t>영역으로 구성</a:t>
              </a:r>
              <a:endParaRPr kumimoji="1" lang="en-US" altLang="ko-KR" sz="1500" dirty="0"/>
            </a:p>
            <a:p>
              <a:pPr marL="285750" indent="-285750">
                <a:lnSpc>
                  <a:spcPct val="200000"/>
                </a:lnSpc>
                <a:buFontTx/>
                <a:buChar char="-"/>
              </a:pPr>
              <a:r>
                <a:rPr kumimoji="1" lang="en-US" altLang="ko-KR" sz="1500" dirty="0"/>
                <a:t>header </a:t>
              </a:r>
              <a:r>
                <a:rPr kumimoji="1" lang="ko-KR" altLang="en-US" sz="1500" dirty="0"/>
                <a:t>영역 안에 </a:t>
              </a:r>
              <a:r>
                <a:rPr kumimoji="1" lang="en-US" altLang="ko-KR" sz="1500" dirty="0"/>
                <a:t>nav </a:t>
              </a:r>
              <a:r>
                <a:rPr kumimoji="1" lang="ko-KR" altLang="en-US" sz="1500" dirty="0"/>
                <a:t>영역 추가</a:t>
              </a:r>
              <a:endParaRPr kumimoji="1" lang="en-US" altLang="ko-KR" sz="1500" dirty="0"/>
            </a:p>
            <a:p>
              <a:pPr marL="285750" indent="-285750">
                <a:lnSpc>
                  <a:spcPct val="200000"/>
                </a:lnSpc>
                <a:buFontTx/>
                <a:buChar char="-"/>
              </a:pPr>
              <a:endParaRPr kumimoji="1" lang="en-US" altLang="ko-KR" sz="1500" dirty="0"/>
            </a:p>
            <a:p>
              <a:endParaRPr kumimoji="1" lang="en-US" altLang="ko-KR" sz="1200" dirty="0"/>
            </a:p>
          </p:txBody>
        </p:sp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DEB0622-34C6-834A-A515-8CD1E9AEE8FB}"/>
                  </a:ext>
                </a:extLst>
              </p14:cNvPr>
              <p14:cNvContentPartPr/>
              <p14:nvPr/>
            </p14:nvContentPartPr>
            <p14:xfrm>
              <a:off x="1967963" y="1454979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DEB0622-34C6-834A-A515-8CD1E9AEE8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9963" y="1347339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EEDCEBF2-3AF6-B940-9CEB-C3AE648791B8}"/>
              </a:ext>
            </a:extLst>
          </p:cNvPr>
          <p:cNvGrpSpPr/>
          <p:nvPr/>
        </p:nvGrpSpPr>
        <p:grpSpPr>
          <a:xfrm>
            <a:off x="810494" y="1313456"/>
            <a:ext cx="3317208" cy="4990934"/>
            <a:chOff x="407505" y="1346922"/>
            <a:chExt cx="3317208" cy="499093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6818CE7-F63A-E946-B42A-5853B31A4427}"/>
                </a:ext>
              </a:extLst>
            </p:cNvPr>
            <p:cNvSpPr/>
            <p:nvPr/>
          </p:nvSpPr>
          <p:spPr>
            <a:xfrm>
              <a:off x="407505" y="1346922"/>
              <a:ext cx="3304808" cy="914090"/>
            </a:xfrm>
            <a:prstGeom prst="rect">
              <a:avLst/>
            </a:prstGeom>
            <a:solidFill>
              <a:srgbClr val="E491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&lt;header&gt;</a:t>
              </a:r>
            </a:p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E082295-6F44-714B-914A-3BF298751EBE}"/>
                </a:ext>
              </a:extLst>
            </p:cNvPr>
            <p:cNvSpPr/>
            <p:nvPr/>
          </p:nvSpPr>
          <p:spPr>
            <a:xfrm>
              <a:off x="526775" y="1924882"/>
              <a:ext cx="3091069" cy="258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&lt;nav&gt;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59DBDAD-61FD-B84C-B182-176872673EBA}"/>
                </a:ext>
              </a:extLst>
            </p:cNvPr>
            <p:cNvSpPr/>
            <p:nvPr/>
          </p:nvSpPr>
          <p:spPr>
            <a:xfrm>
              <a:off x="407505" y="2261012"/>
              <a:ext cx="3304808" cy="33811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&lt;content&gt;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600B143-41D8-074F-84E6-EAD9396BCBB8}"/>
                </a:ext>
              </a:extLst>
            </p:cNvPr>
            <p:cNvSpPr/>
            <p:nvPr/>
          </p:nvSpPr>
          <p:spPr>
            <a:xfrm>
              <a:off x="419905" y="5642116"/>
              <a:ext cx="3304808" cy="695740"/>
            </a:xfrm>
            <a:prstGeom prst="rect">
              <a:avLst/>
            </a:prstGeom>
            <a:solidFill>
              <a:srgbClr val="E491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&lt;footer&gt;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BE52D94-ADB0-5246-BEEA-9E68641842E8}"/>
              </a:ext>
            </a:extLst>
          </p:cNvPr>
          <p:cNvGrpSpPr/>
          <p:nvPr/>
        </p:nvGrpSpPr>
        <p:grpSpPr>
          <a:xfrm>
            <a:off x="4962939" y="4473119"/>
            <a:ext cx="5844358" cy="1831271"/>
            <a:chOff x="3963178" y="1403857"/>
            <a:chExt cx="5314122" cy="183127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50E17F-2188-C14D-8A97-E20CE9F6D6FE}"/>
                </a:ext>
              </a:extLst>
            </p:cNvPr>
            <p:cNvSpPr txBox="1"/>
            <p:nvPr/>
          </p:nvSpPr>
          <p:spPr>
            <a:xfrm>
              <a:off x="3963178" y="1403857"/>
              <a:ext cx="25644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000" dirty="0"/>
                <a:t>&lt;</a:t>
              </a:r>
              <a:r>
                <a:rPr kumimoji="1" lang="ko-KR" altLang="en-US" sz="2000" dirty="0"/>
                <a:t>페이지 연결 방식</a:t>
              </a:r>
              <a:r>
                <a:rPr kumimoji="1" lang="en-US" altLang="ko-KR" sz="2000" dirty="0"/>
                <a:t>&gt;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13EEBA-7453-FD49-963A-AB47A9F543A4}"/>
                </a:ext>
              </a:extLst>
            </p:cNvPr>
            <p:cNvSpPr txBox="1"/>
            <p:nvPr/>
          </p:nvSpPr>
          <p:spPr>
            <a:xfrm>
              <a:off x="3963178" y="1803967"/>
              <a:ext cx="5314122" cy="143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kumimoji="1" lang="ko-KR" altLang="en-US" sz="1500" dirty="0"/>
                <a:t>다른 페이지로 이동할 때 단일 페이지</a:t>
              </a:r>
              <a:r>
                <a:rPr kumimoji="1" lang="en-US" altLang="ko-KR" sz="1500" dirty="0"/>
                <a:t>,</a:t>
              </a:r>
              <a:r>
                <a:rPr kumimoji="1" lang="ko-KR" altLang="en-US" sz="1500" dirty="0"/>
                <a:t> 다중 페이지 템플릿을 적절히 선택하여 사용 </a:t>
              </a:r>
              <a:endParaRPr kumimoji="1" lang="en-US" altLang="ko-KR" sz="1500" dirty="0"/>
            </a:p>
            <a:p>
              <a:pPr marL="285750" indent="-285750">
                <a:lnSpc>
                  <a:spcPct val="200000"/>
                </a:lnSpc>
                <a:buFontTx/>
                <a:buChar char="-"/>
              </a:pPr>
              <a:endParaRPr kumimoji="1" lang="en-US" altLang="ko-KR" sz="1500" dirty="0"/>
            </a:p>
            <a:p>
              <a:endParaRPr kumimoji="1" lang="en-US" altLang="ko-K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461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79651" y="116751"/>
            <a:ext cx="3212678" cy="528575"/>
            <a:chOff x="304797" y="226027"/>
            <a:chExt cx="7238662" cy="746428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304797" y="226027"/>
              <a:ext cx="7238662" cy="73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</a:t>
              </a:r>
              <a:r>
                <a:rPr lang="ko-KR" altLang="en-US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ko-KR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ction</a:t>
              </a:r>
              <a:r>
                <a:rPr lang="en-US" altLang="ko-KR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수행</a:t>
              </a:r>
              <a:r>
                <a:rPr lang="en-US" altLang="ko-KR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DEB0622-34C6-834A-A515-8CD1E9AEE8FB}"/>
                  </a:ext>
                </a:extLst>
              </p14:cNvPr>
              <p14:cNvContentPartPr/>
              <p14:nvPr/>
            </p14:nvContentPartPr>
            <p14:xfrm>
              <a:off x="1967963" y="1454979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DEB0622-34C6-834A-A515-8CD1E9AEE8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9963" y="1347339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C9BA081-B712-AD4B-BFAB-922573D12E25}"/>
              </a:ext>
            </a:extLst>
          </p:cNvPr>
          <p:cNvSpPr txBox="1"/>
          <p:nvPr/>
        </p:nvSpPr>
        <p:spPr>
          <a:xfrm>
            <a:off x="259399" y="883214"/>
            <a:ext cx="60362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kumimoji="1" lang="ko-KR" altLang="en-US" sz="1900" dirty="0"/>
              <a:t>학사관리 시스템에 적용하고 싶은 핵심 내용 </a:t>
            </a:r>
            <a:r>
              <a:rPr kumimoji="1" lang="en-US" altLang="ko-KR" sz="1900" dirty="0"/>
              <a:t>2</a:t>
            </a:r>
            <a:r>
              <a:rPr kumimoji="1" lang="ko-KR" altLang="en-US" sz="1900" dirty="0"/>
              <a:t>가지</a:t>
            </a:r>
            <a:endParaRPr kumimoji="1" lang="en-US" altLang="ko-KR" sz="19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DE76D20-9E84-AF46-9C22-FB0B9B208A2E}"/>
              </a:ext>
            </a:extLst>
          </p:cNvPr>
          <p:cNvGrpSpPr/>
          <p:nvPr/>
        </p:nvGrpSpPr>
        <p:grpSpPr>
          <a:xfrm>
            <a:off x="804961" y="1454979"/>
            <a:ext cx="3599614" cy="5168629"/>
            <a:chOff x="706592" y="1265922"/>
            <a:chExt cx="3317208" cy="4992963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AE77B8E-4E9A-FA43-B004-9A5EEBFE9BDF}"/>
                </a:ext>
              </a:extLst>
            </p:cNvPr>
            <p:cNvSpPr/>
            <p:nvPr/>
          </p:nvSpPr>
          <p:spPr>
            <a:xfrm>
              <a:off x="706592" y="1265922"/>
              <a:ext cx="3304808" cy="914090"/>
            </a:xfrm>
            <a:prstGeom prst="rect">
              <a:avLst/>
            </a:prstGeom>
            <a:solidFill>
              <a:srgbClr val="E4917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&lt;header&gt;</a:t>
              </a:r>
            </a:p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794BA0-281B-1D49-971E-38F100F888E8}"/>
                </a:ext>
              </a:extLst>
            </p:cNvPr>
            <p:cNvSpPr/>
            <p:nvPr/>
          </p:nvSpPr>
          <p:spPr>
            <a:xfrm>
              <a:off x="825862" y="1843882"/>
              <a:ext cx="3091069" cy="25841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&lt;nav&gt;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295D523-4F73-ED4C-BDC9-556FBDC12B90}"/>
                </a:ext>
              </a:extLst>
            </p:cNvPr>
            <p:cNvSpPr/>
            <p:nvPr/>
          </p:nvSpPr>
          <p:spPr>
            <a:xfrm>
              <a:off x="706592" y="2180012"/>
              <a:ext cx="3304808" cy="338110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&lt;content&gt;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CA48AD5-5D37-2F4C-91E3-0F990397A408}"/>
                </a:ext>
              </a:extLst>
            </p:cNvPr>
            <p:cNvSpPr/>
            <p:nvPr/>
          </p:nvSpPr>
          <p:spPr>
            <a:xfrm>
              <a:off x="718992" y="5561116"/>
              <a:ext cx="3304808" cy="695740"/>
            </a:xfrm>
            <a:prstGeom prst="rect">
              <a:avLst/>
            </a:prstGeom>
            <a:solidFill>
              <a:srgbClr val="E4917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&lt;footer&gt;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B74E95B-5F11-5445-8D4C-3232FF1B5210}"/>
                </a:ext>
              </a:extLst>
            </p:cNvPr>
            <p:cNvSpPr/>
            <p:nvPr/>
          </p:nvSpPr>
          <p:spPr>
            <a:xfrm>
              <a:off x="706592" y="1265922"/>
              <a:ext cx="1635414" cy="49929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C9149C-3C6D-3A47-9A31-6D43F84E9CA7}"/>
                </a:ext>
              </a:extLst>
            </p:cNvPr>
            <p:cNvSpPr txBox="1"/>
            <p:nvPr/>
          </p:nvSpPr>
          <p:spPr>
            <a:xfrm>
              <a:off x="761371" y="1472521"/>
              <a:ext cx="152585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500" dirty="0">
                  <a:solidFill>
                    <a:schemeClr val="bg1"/>
                  </a:solidFill>
                </a:rPr>
                <a:t>로그인 패널 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A249C18-79D8-8344-A411-D43C114040A4}"/>
                </a:ext>
              </a:extLst>
            </p:cNvPr>
            <p:cNvSpPr/>
            <p:nvPr/>
          </p:nvSpPr>
          <p:spPr>
            <a:xfrm>
              <a:off x="825862" y="2265503"/>
              <a:ext cx="1423351" cy="82859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&lt;form&gt;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D54A20B-2CE0-F746-9B6E-8D40708C99A8}"/>
                </a:ext>
              </a:extLst>
            </p:cNvPr>
            <p:cNvSpPr/>
            <p:nvPr/>
          </p:nvSpPr>
          <p:spPr>
            <a:xfrm>
              <a:off x="825861" y="3282688"/>
              <a:ext cx="1423351" cy="31707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&lt;div&gt;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DB5376C-DDD7-E84A-8019-97BAFC99B8C1}"/>
              </a:ext>
            </a:extLst>
          </p:cNvPr>
          <p:cNvSpPr txBox="1"/>
          <p:nvPr/>
        </p:nvSpPr>
        <p:spPr>
          <a:xfrm>
            <a:off x="4694247" y="1894943"/>
            <a:ext cx="27001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700" dirty="0"/>
              <a:t>1)</a:t>
            </a:r>
            <a:r>
              <a:rPr kumimoji="1" lang="ko-KR" altLang="en-US" sz="1700" dirty="0"/>
              <a:t> 로그인</a:t>
            </a:r>
            <a:r>
              <a:rPr kumimoji="1" lang="ko-KR" altLang="en-US" sz="1500" dirty="0"/>
              <a:t> </a:t>
            </a:r>
            <a:endParaRPr kumimoji="1" lang="en-US" altLang="ko-KR" sz="1500" dirty="0"/>
          </a:p>
          <a:p>
            <a:endParaRPr kumimoji="1" lang="en-US" altLang="ko-KR" sz="13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0CFA590-15AD-A145-8FBC-BA75BC6750D6}"/>
              </a:ext>
            </a:extLst>
          </p:cNvPr>
          <p:cNvGrpSpPr/>
          <p:nvPr/>
        </p:nvGrpSpPr>
        <p:grpSpPr>
          <a:xfrm>
            <a:off x="4886507" y="2343597"/>
            <a:ext cx="5314122" cy="1877438"/>
            <a:chOff x="3963178" y="1403857"/>
            <a:chExt cx="5314122" cy="187743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B131E79-A549-124E-9723-AF1EC6419AE2}"/>
                </a:ext>
              </a:extLst>
            </p:cNvPr>
            <p:cNvSpPr txBox="1"/>
            <p:nvPr/>
          </p:nvSpPr>
          <p:spPr>
            <a:xfrm>
              <a:off x="3963178" y="1403857"/>
              <a:ext cx="256440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500" dirty="0"/>
                <a:t>&lt;</a:t>
              </a:r>
              <a:r>
                <a:rPr kumimoji="1" lang="ko-KR" altLang="en-US" sz="1500" dirty="0"/>
                <a:t>로그인 </a:t>
              </a:r>
              <a:r>
                <a:rPr kumimoji="1" lang="en-US" altLang="ko-KR" sz="1500" dirty="0"/>
                <a:t>UI</a:t>
              </a:r>
              <a:r>
                <a:rPr kumimoji="1" lang="ko-KR" altLang="en-US" sz="1500" dirty="0"/>
                <a:t> 구조</a:t>
              </a:r>
              <a:r>
                <a:rPr kumimoji="1" lang="en-US" altLang="ko-KR" sz="1500" dirty="0"/>
                <a:t>&gt;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1C073DE-88D5-C44B-A7B3-B76B6F7FA953}"/>
                </a:ext>
              </a:extLst>
            </p:cNvPr>
            <p:cNvSpPr txBox="1"/>
            <p:nvPr/>
          </p:nvSpPr>
          <p:spPr>
            <a:xfrm>
              <a:off x="3963178" y="1803967"/>
              <a:ext cx="531412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Tx/>
                <a:buChar char="-"/>
              </a:pPr>
              <a:r>
                <a:rPr kumimoji="1" lang="ko-KR" altLang="en-US" sz="1300" dirty="0"/>
                <a:t>작은 모바일 화면을 고려하여 페이지 대신 패널로 적용</a:t>
              </a:r>
              <a:endParaRPr kumimoji="1" lang="en-US" altLang="ko-KR" sz="1300" dirty="0"/>
            </a:p>
            <a:p>
              <a:pPr marL="285750" indent="-285750">
                <a:lnSpc>
                  <a:spcPct val="200000"/>
                </a:lnSpc>
                <a:buFontTx/>
                <a:buChar char="-"/>
              </a:pPr>
              <a:r>
                <a:rPr kumimoji="1" lang="ko-KR" altLang="en-US" sz="1300" dirty="0"/>
                <a:t>아이디</a:t>
              </a:r>
              <a:r>
                <a:rPr kumimoji="1" lang="en-US" altLang="ko-KR" sz="1300" dirty="0"/>
                <a:t>/</a:t>
              </a:r>
              <a:r>
                <a:rPr kumimoji="1" lang="ko-KR" altLang="en-US" sz="1300" dirty="0"/>
                <a:t>패스워드 </a:t>
              </a:r>
              <a:r>
                <a:rPr kumimoji="1" lang="ko-KR" altLang="en-US" sz="1300" dirty="0" err="1"/>
                <a:t>입력폼</a:t>
              </a:r>
              <a:r>
                <a:rPr kumimoji="1" lang="ko-KR" altLang="en-US" sz="1300" dirty="0"/>
                <a:t> </a:t>
              </a:r>
              <a:endParaRPr kumimoji="1" lang="en-US" altLang="ko-KR" sz="1300" dirty="0"/>
            </a:p>
            <a:p>
              <a:pPr>
                <a:lnSpc>
                  <a:spcPct val="200000"/>
                </a:lnSpc>
              </a:pPr>
              <a:r>
                <a:rPr kumimoji="1" lang="en-US" altLang="ko-KR" sz="1300" dirty="0"/>
                <a:t>-</a:t>
              </a:r>
              <a:r>
                <a:rPr kumimoji="1" lang="ko-KR" altLang="en-US" sz="1300" dirty="0"/>
                <a:t>   회원이 아닐 경우 회원가입 페이지로 이동하는 버튼</a:t>
              </a:r>
              <a:endParaRPr kumimoji="1" lang="en-US" altLang="ko-KR" sz="1500" dirty="0"/>
            </a:p>
            <a:p>
              <a:endParaRPr kumimoji="1" lang="en-US" altLang="ko-KR" sz="12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76244C1-83BA-AE44-8BC7-B29BDCEBB58F}"/>
              </a:ext>
            </a:extLst>
          </p:cNvPr>
          <p:cNvGrpSpPr/>
          <p:nvPr/>
        </p:nvGrpSpPr>
        <p:grpSpPr>
          <a:xfrm>
            <a:off x="4965333" y="4359390"/>
            <a:ext cx="5314123" cy="1877438"/>
            <a:chOff x="3963177" y="1403857"/>
            <a:chExt cx="5314123" cy="187743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E546B11-FAF2-6C46-B14C-6082C95090BA}"/>
                </a:ext>
              </a:extLst>
            </p:cNvPr>
            <p:cNvSpPr txBox="1"/>
            <p:nvPr/>
          </p:nvSpPr>
          <p:spPr>
            <a:xfrm>
              <a:off x="3963177" y="1403857"/>
              <a:ext cx="297557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500" dirty="0"/>
                <a:t>&lt;</a:t>
              </a:r>
              <a:r>
                <a:rPr kumimoji="1" lang="ko-KR" altLang="en-US" sz="1500" dirty="0"/>
                <a:t>로그인 </a:t>
              </a:r>
              <a:r>
                <a:rPr kumimoji="1" lang="en-US" altLang="ko-KR" sz="1500" dirty="0"/>
                <a:t>UI</a:t>
              </a:r>
              <a:r>
                <a:rPr kumimoji="1" lang="ko-KR" altLang="en-US" sz="1500" dirty="0"/>
                <a:t> 프로세스 컴포넌트</a:t>
              </a:r>
              <a:r>
                <a:rPr kumimoji="1" lang="en-US" altLang="ko-KR" sz="1500" dirty="0"/>
                <a:t>&gt;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F458C1C-E1DD-3E4B-ADA4-44F8161CD082}"/>
                </a:ext>
              </a:extLst>
            </p:cNvPr>
            <p:cNvSpPr txBox="1"/>
            <p:nvPr/>
          </p:nvSpPr>
          <p:spPr>
            <a:xfrm>
              <a:off x="3963178" y="1803967"/>
              <a:ext cx="531412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Tx/>
                <a:buChar char="-"/>
              </a:pPr>
              <a:r>
                <a:rPr kumimoji="1" lang="ko-KR" altLang="en-US" sz="1300" dirty="0"/>
                <a:t>아이디 </a:t>
              </a:r>
              <a:r>
                <a:rPr kumimoji="1" lang="en-US" altLang="ko-KR" sz="1300" dirty="0"/>
                <a:t>/</a:t>
              </a:r>
              <a:r>
                <a:rPr kumimoji="1" lang="ko-KR" altLang="en-US" sz="1300" dirty="0"/>
                <a:t> 패스워드 입력 후 </a:t>
              </a:r>
              <a:r>
                <a:rPr kumimoji="1" lang="ko-KR" altLang="en-US" sz="1300" dirty="0" err="1"/>
                <a:t>입력폼</a:t>
              </a:r>
              <a:r>
                <a:rPr kumimoji="1" lang="ko-KR" altLang="en-US" sz="1300" dirty="0"/>
                <a:t> 안에 있는 로그인 버튼 누름 </a:t>
              </a:r>
              <a:endParaRPr kumimoji="1" lang="en-US" altLang="ko-KR" sz="1300" dirty="0"/>
            </a:p>
            <a:p>
              <a:pPr marL="285750" indent="-285750">
                <a:lnSpc>
                  <a:spcPct val="200000"/>
                </a:lnSpc>
                <a:buFontTx/>
                <a:buChar char="-"/>
              </a:pPr>
              <a:r>
                <a:rPr kumimoji="1" lang="ko-KR" altLang="en-US" sz="1300" dirty="0"/>
                <a:t>회원가입 시 생성되는 </a:t>
              </a:r>
              <a:r>
                <a:rPr kumimoji="1" lang="en-US" altLang="ko-KR" sz="1300" dirty="0" err="1"/>
                <a:t>memberTBL</a:t>
              </a:r>
              <a:r>
                <a:rPr kumimoji="1" lang="ko-KR" altLang="en-US" sz="1300" dirty="0"/>
                <a:t> 테이블과 회원정보에 있는 회원을 </a:t>
              </a:r>
              <a:r>
                <a:rPr kumimoji="1" lang="en-US" altLang="ko-KR" sz="1300" dirty="0"/>
                <a:t>select </a:t>
              </a:r>
              <a:r>
                <a:rPr kumimoji="1" lang="ko-KR" altLang="en-US" sz="1300" dirty="0"/>
                <a:t>하여 로그인 완료 </a:t>
              </a:r>
              <a:endParaRPr kumimoji="1" lang="en-US" altLang="ko-KR" sz="1500" dirty="0"/>
            </a:p>
            <a:p>
              <a:endParaRPr kumimoji="1" lang="en-US" altLang="ko-K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598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79651" y="116751"/>
            <a:ext cx="3212678" cy="528575"/>
            <a:chOff x="304797" y="226027"/>
            <a:chExt cx="7238662" cy="746428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304797" y="226027"/>
              <a:ext cx="7238662" cy="73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</a:t>
              </a:r>
              <a:r>
                <a:rPr lang="ko-KR" altLang="en-US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ko-KR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ction</a:t>
              </a:r>
              <a:r>
                <a:rPr lang="en-US" altLang="ko-KR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수행</a:t>
              </a:r>
              <a:r>
                <a:rPr lang="en-US" altLang="ko-KR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DEB0622-34C6-834A-A515-8CD1E9AEE8FB}"/>
                  </a:ext>
                </a:extLst>
              </p14:cNvPr>
              <p14:cNvContentPartPr/>
              <p14:nvPr/>
            </p14:nvContentPartPr>
            <p14:xfrm>
              <a:off x="1967963" y="1454979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DEB0622-34C6-834A-A515-8CD1E9AEE8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9963" y="1347339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C9BA081-B712-AD4B-BFAB-922573D12E25}"/>
              </a:ext>
            </a:extLst>
          </p:cNvPr>
          <p:cNvSpPr txBox="1"/>
          <p:nvPr/>
        </p:nvSpPr>
        <p:spPr>
          <a:xfrm>
            <a:off x="259399" y="883214"/>
            <a:ext cx="60362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kumimoji="1" lang="ko-KR" altLang="en-US" sz="1900" dirty="0"/>
              <a:t>학사관리 시스템에 적용하고 싶은 핵심 내용 </a:t>
            </a:r>
            <a:r>
              <a:rPr kumimoji="1" lang="en-US" altLang="ko-KR" sz="1900" dirty="0"/>
              <a:t>2</a:t>
            </a:r>
            <a:r>
              <a:rPr kumimoji="1" lang="ko-KR" altLang="en-US" sz="1900" dirty="0"/>
              <a:t>가지</a:t>
            </a:r>
            <a:endParaRPr kumimoji="1" lang="en-US" altLang="ko-KR" sz="19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B5376C-DDD7-E84A-8019-97BAFC99B8C1}"/>
              </a:ext>
            </a:extLst>
          </p:cNvPr>
          <p:cNvSpPr txBox="1"/>
          <p:nvPr/>
        </p:nvSpPr>
        <p:spPr>
          <a:xfrm>
            <a:off x="4715474" y="2092070"/>
            <a:ext cx="37576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700" dirty="0"/>
              <a:t>2)</a:t>
            </a:r>
            <a:r>
              <a:rPr kumimoji="1" lang="ko-KR" altLang="en-US" sz="1700" dirty="0"/>
              <a:t> 비교과프로그램 메인 화면</a:t>
            </a:r>
            <a:r>
              <a:rPr kumimoji="1" lang="ko-KR" altLang="en-US" sz="1500" dirty="0"/>
              <a:t> </a:t>
            </a:r>
            <a:endParaRPr kumimoji="1" lang="en-US" altLang="ko-KR" sz="1500" dirty="0"/>
          </a:p>
          <a:p>
            <a:endParaRPr kumimoji="1" lang="en-US" altLang="ko-KR" sz="13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0CFA590-15AD-A145-8FBC-BA75BC6750D6}"/>
              </a:ext>
            </a:extLst>
          </p:cNvPr>
          <p:cNvGrpSpPr/>
          <p:nvPr/>
        </p:nvGrpSpPr>
        <p:grpSpPr>
          <a:xfrm>
            <a:off x="4852793" y="2594558"/>
            <a:ext cx="5961478" cy="1477328"/>
            <a:chOff x="3963178" y="1403857"/>
            <a:chExt cx="5314122" cy="147732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B131E79-A549-124E-9723-AF1EC6419AE2}"/>
                </a:ext>
              </a:extLst>
            </p:cNvPr>
            <p:cNvSpPr txBox="1"/>
            <p:nvPr/>
          </p:nvSpPr>
          <p:spPr>
            <a:xfrm>
              <a:off x="3963178" y="1403857"/>
              <a:ext cx="256440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500" dirty="0"/>
                <a:t>&lt;</a:t>
              </a:r>
              <a:r>
                <a:rPr kumimoji="1" lang="ko-KR" altLang="en-US" sz="1500" dirty="0"/>
                <a:t>비교과프로그램 </a:t>
              </a:r>
              <a:r>
                <a:rPr kumimoji="1" lang="en-US" altLang="ko-KR" sz="1500" dirty="0"/>
                <a:t>UI</a:t>
              </a:r>
              <a:r>
                <a:rPr kumimoji="1" lang="ko-KR" altLang="en-US" sz="1500" dirty="0"/>
                <a:t> 구조</a:t>
              </a:r>
              <a:r>
                <a:rPr kumimoji="1" lang="en-US" altLang="ko-KR" sz="1500" dirty="0"/>
                <a:t>&gt;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1C073DE-88D5-C44B-A7B3-B76B6F7FA953}"/>
                </a:ext>
              </a:extLst>
            </p:cNvPr>
            <p:cNvSpPr txBox="1"/>
            <p:nvPr/>
          </p:nvSpPr>
          <p:spPr>
            <a:xfrm>
              <a:off x="3963178" y="1803967"/>
              <a:ext cx="531412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Tx/>
                <a:buChar char="-"/>
              </a:pPr>
              <a:r>
                <a:rPr kumimoji="1" lang="en-US" altLang="ko-KR" sz="1300" dirty="0"/>
                <a:t>content</a:t>
              </a:r>
              <a:r>
                <a:rPr kumimoji="1" lang="ko-KR" altLang="en-US" sz="1300" dirty="0"/>
                <a:t> 영역 안에 </a:t>
              </a:r>
              <a:r>
                <a:rPr kumimoji="1" lang="ko-KR" altLang="en-US" sz="1300" dirty="0" err="1"/>
                <a:t>한줄로</a:t>
              </a:r>
              <a:r>
                <a:rPr kumimoji="1" lang="ko-KR" altLang="en-US" sz="1300" dirty="0"/>
                <a:t> 표시할 수 있는 제목 </a:t>
              </a:r>
              <a:r>
                <a:rPr kumimoji="1" lang="en-US" altLang="ko-KR" sz="1300" dirty="0"/>
                <a:t>bar layout</a:t>
              </a:r>
              <a:r>
                <a:rPr kumimoji="1" lang="ko-KR" altLang="en-US" sz="1300" dirty="0"/>
                <a:t> 사용</a:t>
              </a:r>
              <a:endParaRPr kumimoji="1" lang="en-US" altLang="ko-KR" sz="1300" dirty="0"/>
            </a:p>
            <a:p>
              <a:pPr marL="285750" indent="-285750">
                <a:lnSpc>
                  <a:spcPct val="200000"/>
                </a:lnSpc>
                <a:buFontTx/>
                <a:buChar char="-"/>
              </a:pPr>
              <a:r>
                <a:rPr kumimoji="1" lang="ko-KR" altLang="en-US" sz="1300" dirty="0"/>
                <a:t> </a:t>
              </a:r>
              <a:r>
                <a:rPr kumimoji="1" lang="en-US" altLang="ko-KR" sz="1300" dirty="0"/>
                <a:t>content</a:t>
              </a:r>
              <a:r>
                <a:rPr kumimoji="1" lang="ko-KR" altLang="en-US" sz="1300" dirty="0"/>
                <a:t> 영역 안에 내용들을 규칙적으로 배치하는 </a:t>
              </a:r>
              <a:r>
                <a:rPr kumimoji="1" lang="en-US" altLang="ko-KR" sz="1300" dirty="0"/>
                <a:t>block layout </a:t>
              </a:r>
              <a:r>
                <a:rPr kumimoji="1" lang="ko-KR" altLang="en-US" sz="1300" dirty="0"/>
                <a:t>사용</a:t>
              </a:r>
              <a:endParaRPr kumimoji="1" lang="en-US" altLang="ko-KR" sz="1300" dirty="0"/>
            </a:p>
            <a:p>
              <a:endParaRPr kumimoji="1" lang="en-US" altLang="ko-KR" sz="12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76244C1-83BA-AE44-8BC7-B29BDCEBB58F}"/>
              </a:ext>
            </a:extLst>
          </p:cNvPr>
          <p:cNvGrpSpPr/>
          <p:nvPr/>
        </p:nvGrpSpPr>
        <p:grpSpPr>
          <a:xfrm>
            <a:off x="4852793" y="4645869"/>
            <a:ext cx="5314123" cy="1077218"/>
            <a:chOff x="3963177" y="1403857"/>
            <a:chExt cx="5314123" cy="107721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E546B11-FAF2-6C46-B14C-6082C95090BA}"/>
                </a:ext>
              </a:extLst>
            </p:cNvPr>
            <p:cNvSpPr txBox="1"/>
            <p:nvPr/>
          </p:nvSpPr>
          <p:spPr>
            <a:xfrm>
              <a:off x="3963177" y="1403857"/>
              <a:ext cx="411861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500" dirty="0"/>
                <a:t>&lt;</a:t>
              </a:r>
              <a:r>
                <a:rPr kumimoji="1" lang="ko-KR" altLang="en-US" sz="1500" dirty="0"/>
                <a:t>비교과프로그램 </a:t>
              </a:r>
              <a:r>
                <a:rPr kumimoji="1" lang="en-US" altLang="ko-KR" sz="1500" dirty="0"/>
                <a:t>UI</a:t>
              </a:r>
              <a:r>
                <a:rPr kumimoji="1" lang="ko-KR" altLang="en-US" sz="1500" dirty="0"/>
                <a:t> 프로세스 컴포넌트</a:t>
              </a:r>
              <a:r>
                <a:rPr kumimoji="1" lang="en-US" altLang="ko-KR" sz="1500" dirty="0"/>
                <a:t>&gt;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F458C1C-E1DD-3E4B-ADA4-44F8161CD082}"/>
                </a:ext>
              </a:extLst>
            </p:cNvPr>
            <p:cNvSpPr txBox="1"/>
            <p:nvPr/>
          </p:nvSpPr>
          <p:spPr>
            <a:xfrm>
              <a:off x="3963178" y="1803967"/>
              <a:ext cx="531412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Tx/>
                <a:buChar char="-"/>
              </a:pPr>
              <a:r>
                <a:rPr kumimoji="1" lang="en-US" altLang="ko-KR" sz="1300" dirty="0"/>
                <a:t>Ajax</a:t>
              </a:r>
              <a:r>
                <a:rPr kumimoji="1" lang="ko-KR" altLang="en-US" sz="1300" dirty="0" err="1"/>
                <a:t>를</a:t>
              </a:r>
              <a:r>
                <a:rPr kumimoji="1" lang="ko-KR" altLang="en-US" sz="1300" dirty="0"/>
                <a:t> 이용하여 </a:t>
              </a:r>
              <a:r>
                <a:rPr kumimoji="1" lang="en-US" altLang="ko-KR" sz="1300" dirty="0"/>
                <a:t>xml</a:t>
              </a:r>
              <a:r>
                <a:rPr kumimoji="1" lang="ko-KR" altLang="en-US" sz="1300" dirty="0"/>
                <a:t>파일에 저장되어있는 내용을 불러옴  </a:t>
              </a:r>
              <a:endParaRPr kumimoji="1" lang="en-US" altLang="ko-KR" sz="1300" dirty="0"/>
            </a:p>
            <a:p>
              <a:endParaRPr kumimoji="1" lang="en-US" altLang="ko-KR" sz="12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D6DC06-A2FD-8342-A064-FA726DC20E1C}"/>
              </a:ext>
            </a:extLst>
          </p:cNvPr>
          <p:cNvGrpSpPr/>
          <p:nvPr/>
        </p:nvGrpSpPr>
        <p:grpSpPr>
          <a:xfrm>
            <a:off x="568627" y="1441766"/>
            <a:ext cx="3695191" cy="5177978"/>
            <a:chOff x="5993296" y="997934"/>
            <a:chExt cx="3317208" cy="499093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6125510-694E-274D-AE8D-F2BA5ADC6CAC}"/>
                </a:ext>
              </a:extLst>
            </p:cNvPr>
            <p:cNvSpPr/>
            <p:nvPr/>
          </p:nvSpPr>
          <p:spPr>
            <a:xfrm>
              <a:off x="5993296" y="997934"/>
              <a:ext cx="3304808" cy="914090"/>
            </a:xfrm>
            <a:prstGeom prst="rect">
              <a:avLst/>
            </a:prstGeom>
            <a:solidFill>
              <a:srgbClr val="E4917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&lt;header&gt;</a:t>
              </a:r>
            </a:p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AB01864-66FD-7F40-B57F-25805419CD58}"/>
                </a:ext>
              </a:extLst>
            </p:cNvPr>
            <p:cNvSpPr/>
            <p:nvPr/>
          </p:nvSpPr>
          <p:spPr>
            <a:xfrm>
              <a:off x="6112566" y="1575894"/>
              <a:ext cx="3091069" cy="25841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&lt;nav&gt;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F2A2ACB-F71A-D14B-B69D-1AFE1CB3650D}"/>
                </a:ext>
              </a:extLst>
            </p:cNvPr>
            <p:cNvSpPr/>
            <p:nvPr/>
          </p:nvSpPr>
          <p:spPr>
            <a:xfrm>
              <a:off x="5993296" y="1912024"/>
              <a:ext cx="3304808" cy="338110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6028835-D9FD-FC44-9BD1-60E5686C58A9}"/>
                </a:ext>
              </a:extLst>
            </p:cNvPr>
            <p:cNvSpPr/>
            <p:nvPr/>
          </p:nvSpPr>
          <p:spPr>
            <a:xfrm>
              <a:off x="6005696" y="5293128"/>
              <a:ext cx="3304808" cy="695740"/>
            </a:xfrm>
            <a:prstGeom prst="rect">
              <a:avLst/>
            </a:prstGeom>
            <a:solidFill>
              <a:srgbClr val="E4917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&lt;footer&gt;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0B4A6BB-53E2-8449-9F13-3B7E3FC31DC1}"/>
                </a:ext>
              </a:extLst>
            </p:cNvPr>
            <p:cNvSpPr/>
            <p:nvPr/>
          </p:nvSpPr>
          <p:spPr>
            <a:xfrm>
              <a:off x="6089333" y="2339579"/>
              <a:ext cx="3137534" cy="3008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&lt;bar layout&gt;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EF16C7C-A0A4-F745-B1CA-427698A608B2}"/>
                </a:ext>
              </a:extLst>
            </p:cNvPr>
            <p:cNvSpPr/>
            <p:nvPr/>
          </p:nvSpPr>
          <p:spPr>
            <a:xfrm>
              <a:off x="6135798" y="2835665"/>
              <a:ext cx="3091069" cy="197046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&lt;block layout&gt;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11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4168263" y="2659559"/>
            <a:ext cx="4834070" cy="769441"/>
            <a:chOff x="304797" y="226027"/>
            <a:chExt cx="7216071" cy="747659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304797" y="226027"/>
              <a:ext cx="7216071" cy="747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</a:t>
              </a:r>
              <a:r>
                <a:rPr lang="ko-KR" altLang="en-US" sz="4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4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Result(</a:t>
              </a:r>
              <a:r>
                <a:rPr lang="ko-KR" altLang="en-US" sz="4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결과</a:t>
              </a:r>
              <a:r>
                <a:rPr lang="en-US" altLang="ko-KR" sz="4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21E8C90-9177-5547-8CFF-6B4317A3E42C}"/>
              </a:ext>
            </a:extLst>
          </p:cNvPr>
          <p:cNvSpPr txBox="1"/>
          <p:nvPr/>
        </p:nvSpPr>
        <p:spPr>
          <a:xfrm>
            <a:off x="8152327" y="772732"/>
            <a:ext cx="1056067" cy="631065"/>
          </a:xfrm>
          <a:prstGeom prst="rect">
            <a:avLst/>
          </a:prstGeom>
          <a:solidFill>
            <a:srgbClr val="F7EFE2"/>
          </a:solidFill>
        </p:spPr>
        <p:txBody>
          <a:bodyPr wrap="squar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88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1135</Words>
  <Application>Microsoft Macintosh PowerPoint</Application>
  <PresentationFormat>와이드스크린</PresentationFormat>
  <Paragraphs>280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나눔바른고딕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송유진</cp:lastModifiedBy>
  <cp:revision>104</cp:revision>
  <dcterms:created xsi:type="dcterms:W3CDTF">2013-12-18T12:51:48Z</dcterms:created>
  <dcterms:modified xsi:type="dcterms:W3CDTF">2019-11-16T07:28:18Z</dcterms:modified>
</cp:coreProperties>
</file>