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Corbel"/>
      <p:regular r:id="rId22"/>
      <p:bold r:id="rId23"/>
      <p:italic r:id="rId24"/>
      <p:boldItalic r:id="rId25"/>
    </p:embeddedFon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5" name="Y ALHASAWI"/>
  <p:cmAuthor clrIdx="1" id="1" initials="" lastIdx="2" name="Christoffer Gambor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14FE14-864A-415A-BABA-893ACD6514F3}">
  <a:tblStyle styleId="{0B14FE14-864A-415A-BABA-893ACD651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rbel-regular.fntdata"/><Relationship Id="rId21" Type="http://schemas.openxmlformats.org/officeDocument/2006/relationships/slide" Target="slides/slide15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Questrial-regular.fntdata"/><Relationship Id="rId25" Type="http://schemas.openxmlformats.org/officeDocument/2006/relationships/font" Target="fonts/Corbel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17T04:49:07.071">
    <p:pos x="6000" y="0"/>
    <p:text>Done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0-15T09:03:27.482">
    <p:pos x="6000" y="0"/>
    <p:text>must change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10-17T04:48:54.936">
    <p:pos x="6000" y="0"/>
    <p:text>must change</p:text>
  </p:cm>
  <p:cm authorId="1" idx="1" dt="2017-10-17T01:09:37.756">
    <p:pos x="6000" y="100"/>
    <p:text>Has been</p:text>
  </p:cm>
  <p:cm authorId="0" idx="4" dt="2017-10-17T04:48:54.936">
    <p:pos x="6000" y="200"/>
    <p:text>Thanks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7-10-17T01:09:31.651">
    <p:pos x="6000" y="0"/>
    <p:text>must change</p:text>
  </p:cm>
  <p:cm authorId="1" idx="2" dt="2017-10-17T01:09:31.651">
    <p:pos x="6000" y="100"/>
    <p:text>Has been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App1: Clerk fills in the basic information from the applicant's (</a:t>
            </a:r>
            <a:r>
              <a:rPr lang="en-US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Id, FirstName, LastName, Adress, Gender, Age, Date, Camp, Essay, Payment, Recording, Status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App2: Fill in talent, registration status, instrument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Check in: Clerk searches for students and if everything is OK they are checked in. Or asked to leave if not.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Band Assignment: Assign band to each applicant's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Check the number of applicants in each band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Check the gender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Check the talent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Check the instrument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Assign band to applicant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Build band back up list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Dorm assignment: Assign dorm to each applicant's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Required function: Check the number of applicants in each dorm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              	Check the gender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   	           Check the age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              	Assign dorm to applicant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              	Build dorm back up list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Applicant: ID, Date, Camp, Name, Gender, Age, Essay, Payment, Recording, Decision, Dorm, Band, Talent, Instrument. 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Meeting: twice a week (Tuesday, Saturday) with customer on Tuesday every 2 weeks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85750" lvl="0" marL="32004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 Started with a problem statement from the customer.</a:t>
            </a:r>
          </a:p>
          <a:p>
            <a:pPr indent="-254000" lvl="1" marL="640080" rtl="0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ts val="1200"/>
              <a:buFont typeface="Courier New"/>
              <a:buChar char="o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Customer has listed all the functions needed.</a:t>
            </a:r>
          </a:p>
          <a:p>
            <a:pPr indent="-304800" lvl="0" marL="320040" rtl="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The function then were identified by the team and divided to small user stories</a:t>
            </a:r>
          </a:p>
          <a:p>
            <a:pPr indent="-304800" lvl="0" marL="320040" rtl="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The user stories were presented to the customer to eliminate any assumption and to ask more question regarding the requirements.</a:t>
            </a:r>
          </a:p>
          <a:p>
            <a:pPr indent="-304800" lvl="0" marL="320040" rtl="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Customer were asked to prioritize the functions for the Milestone 1.0 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Why did we do this: To calculated the amount of time we should actually use.</a:t>
            </a: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Iteration work capacity: person-days/iteration</a:t>
            </a:r>
            <a:br>
              <a:rPr lang="en-US" sz="1800"/>
            </a:br>
            <a:r>
              <a:rPr lang="en-US" sz="1800"/>
              <a:t>Milestone work capacity: person-days/milestone</a:t>
            </a: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Iterations: (1 - 10) Low to High</a:t>
            </a:r>
            <a:br>
              <a:rPr lang="en-US" sz="1100"/>
            </a:br>
            <a:r>
              <a:rPr lang="en-US" sz="1100"/>
              <a:t>1. Fill in the data(10), Edit the Instrument and talent(5),Check-in(5)  2Weeks </a:t>
            </a:r>
          </a:p>
          <a:p>
            <a:pPr indent="-69850" lvl="0" marL="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2. Dorm assign(10), Band Assign(10), 3Weeks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100"/>
              <a:t>3. Merging all the part(8), test the software(8) Weeks</a:t>
            </a: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3. Merging all the part(8), test the software(8) 2Weeks</a:t>
            </a:r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546100" y="-4763"/>
            <a:ext cx="5014950" cy="6862700"/>
            <a:chOff x="2928938" y="-4763"/>
            <a:chExt cx="5014950" cy="6862700"/>
          </a:xfrm>
        </p:grpSpPr>
        <p:sp>
          <p:nvSpPr>
            <p:cNvPr id="24" name="Shape 24"/>
            <p:cNvSpPr/>
            <p:nvPr/>
          </p:nvSpPr>
          <p:spPr>
            <a:xfrm>
              <a:off x="3367088" y="-4763"/>
              <a:ext cx="1063500" cy="2782800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-4763"/>
              <a:ext cx="1035000" cy="267330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2928938" y="2582862"/>
              <a:ext cx="2694000" cy="4275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3371850" y="2692400"/>
              <a:ext cx="3332100" cy="4165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3367088" y="2687637"/>
              <a:ext cx="4576800" cy="4170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928938" y="2578100"/>
              <a:ext cx="3584700" cy="4279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Shape 30"/>
          <p:cNvSpPr txBox="1"/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2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r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l">
              <a:spcBef>
                <a:spcPts val="5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8065174" y="2353350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01600" lvl="0" marL="2857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20015" lvl="1" marL="7429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8430" lvl="2" marL="12001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42544" lvl="3" marL="15430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79" name="Shape 7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50812" y="0"/>
            <a:ext cx="2436688" cy="6858075"/>
            <a:chOff x="1320800" y="0"/>
            <a:chExt cx="2436688" cy="6858075"/>
          </a:xfrm>
        </p:grpSpPr>
        <p:sp>
          <p:nvSpPr>
            <p:cNvPr id="11" name="Shape 11"/>
            <p:cNvSpPr/>
            <p:nvPr/>
          </p:nvSpPr>
          <p:spPr>
            <a:xfrm>
              <a:off x="1627188" y="0"/>
              <a:ext cx="1122300" cy="5329200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0"/>
              <a:ext cx="1117500" cy="5276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320800" y="5238750"/>
              <a:ext cx="1228800" cy="1619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8" y="5291138"/>
              <a:ext cx="1495500" cy="15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627188" y="5286375"/>
              <a:ext cx="2130300" cy="1571700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320800" y="5238750"/>
              <a:ext cx="1695600" cy="16191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3" Type="http://schemas.openxmlformats.org/officeDocument/2006/relationships/image" Target="../media/image38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Relationship Id="rId5" Type="http://schemas.openxmlformats.org/officeDocument/2006/relationships/image" Target="../media/image23.png"/><Relationship Id="rId6" Type="http://schemas.openxmlformats.org/officeDocument/2006/relationships/image" Target="../media/image6.png"/><Relationship Id="rId7" Type="http://schemas.openxmlformats.org/officeDocument/2006/relationships/image" Target="../media/image32.png"/><Relationship Id="rId8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jpg"/><Relationship Id="rId13" Type="http://schemas.openxmlformats.org/officeDocument/2006/relationships/image" Target="../media/image36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jp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656926" y="2006146"/>
            <a:ext cx="100584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Font typeface="Questrial"/>
              <a:buNone/>
            </a:pPr>
            <a:r>
              <a:rPr b="0" i="0" lang="en-US" sz="243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SOFTWARE TO SUPPORT THE </a:t>
            </a:r>
            <a:r>
              <a:rPr b="0" i="0" lang="en-US" sz="243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ACTIVITIES </a:t>
            </a:r>
            <a:r>
              <a:rPr b="0" i="0" lang="en-US" sz="243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OF THE REGISTRATION CLERK AT “FUTURE ROCK STARS” (FURS)</a:t>
            </a:r>
            <a:br>
              <a:rPr b="0" i="0" lang="en-US" sz="243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n-US" sz="252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 cap="small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Software Development Project</a:t>
            </a:r>
            <a:br>
              <a:rPr b="1" i="0" lang="en-US" sz="1979" u="none" cap="small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117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IST 303</a:t>
            </a:r>
            <a:r>
              <a:rPr b="0" i="0" lang="en-US" sz="117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FALL 2017</a:t>
            </a:r>
            <a:br>
              <a:rPr b="0" i="0" lang="en-US" sz="252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4240525" y="4057500"/>
            <a:ext cx="48912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Yu Kao</a:t>
            </a:r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Imad Fahim</a:t>
            </a:r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Yaser Alhasawi </a:t>
            </a:r>
          </a:p>
          <a:p>
            <a:pPr indent="0" lvl="0" marL="0" rtl="0" algn="ctr">
              <a:spcBef>
                <a:spcPts val="0"/>
              </a:spcBef>
              <a:buClr>
                <a:schemeClr val="accent2"/>
              </a:buClr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</a:rPr>
              <a:t>Christoffer Gamborg</a:t>
            </a:r>
          </a:p>
        </p:txBody>
      </p:sp>
      <p:pic>
        <p:nvPicPr>
          <p:cNvPr descr="python-logo-png-python-logo-450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remont_Graduate_University_logo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925" y="122000"/>
            <a:ext cx="18573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Shape 26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{0B14FE14-864A-415A-BABA-893ACD6514F3}</a:tableStyleId>
              </a:tblPr>
              <a:tblGrid>
                <a:gridCol w="1914200"/>
                <a:gridCol w="2215675"/>
                <a:gridCol w="2854225"/>
                <a:gridCol w="5207900"/>
              </a:tblGrid>
              <a:tr h="530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 Stories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 Progress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Complete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Burn Down</a:t>
                      </a:r>
                    </a:p>
                  </a:txBody>
                  <a:tcPr marT="91425" marB="91425" marR="91425" marL="91425"/>
                </a:tc>
              </a:tr>
              <a:tr h="632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22529" r="29310" t="45808"/>
          <a:stretch/>
        </p:blipFill>
        <p:spPr>
          <a:xfrm>
            <a:off x="4540325" y="633350"/>
            <a:ext cx="1129274" cy="8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12257" l="0" r="17715" t="0"/>
          <a:stretch/>
        </p:blipFill>
        <p:spPr>
          <a:xfrm>
            <a:off x="4540325" y="1496288"/>
            <a:ext cx="1129275" cy="90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5">
            <a:alphaModFix/>
          </a:blip>
          <a:srcRect b="-8659" l="0" r="9926" t="31890"/>
          <a:stretch/>
        </p:blipFill>
        <p:spPr>
          <a:xfrm>
            <a:off x="2197825" y="633350"/>
            <a:ext cx="1675513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6">
            <a:alphaModFix/>
          </a:blip>
          <a:srcRect b="17191" l="0" r="9714" t="0"/>
          <a:stretch/>
        </p:blipFill>
        <p:spPr>
          <a:xfrm>
            <a:off x="223225" y="633350"/>
            <a:ext cx="1612425" cy="8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7">
            <a:alphaModFix/>
          </a:blip>
          <a:srcRect b="13186" l="7886" r="22070" t="34170"/>
          <a:stretch/>
        </p:blipFill>
        <p:spPr>
          <a:xfrm>
            <a:off x="2197825" y="1523575"/>
            <a:ext cx="1675525" cy="76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8">
            <a:alphaModFix/>
          </a:blip>
          <a:srcRect b="27898" l="0" r="9535" t="29663"/>
          <a:stretch/>
        </p:blipFill>
        <p:spPr>
          <a:xfrm>
            <a:off x="4540325" y="2454825"/>
            <a:ext cx="1985175" cy="6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9">
            <a:alphaModFix/>
          </a:blip>
          <a:srcRect b="19629" l="0" r="0" t="29933"/>
          <a:stretch/>
        </p:blipFill>
        <p:spPr>
          <a:xfrm>
            <a:off x="4540325" y="3158825"/>
            <a:ext cx="2156884" cy="8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2100" y="1623950"/>
            <a:ext cx="4967225" cy="31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.PNG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-logo-png-python-logo-450.png"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882400" y="171500"/>
            <a:ext cx="4773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 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1991800" y="4737550"/>
            <a:ext cx="1069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Check in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pic>
        <p:nvPicPr>
          <p:cNvPr descr="66479067-Talent-Line-Icon-Stock-Vector.jpg"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325" y="3334762"/>
            <a:ext cx="863349" cy="863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rcle-icons-compose.svg.png"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775" y="3334747"/>
            <a:ext cx="863350" cy="86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0190-music-elements.png"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075" y="3215840"/>
            <a:ext cx="1171467" cy="11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1991800" y="2269138"/>
            <a:ext cx="1069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App1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991800" y="3503338"/>
            <a:ext cx="1069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App2</a:t>
            </a:r>
          </a:p>
        </p:txBody>
      </p:sp>
      <p:pic>
        <p:nvPicPr>
          <p:cNvPr descr="python-logo-png-python-logo-450.png" id="293" name="Shape 2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-card.png" id="294" name="Shape 2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7863" y="1982238"/>
            <a:ext cx="986275" cy="98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dule-icon-7.png" id="295" name="Shape 2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9675" y="1959125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rse-512.png" id="296" name="Shape 2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39550" y="1940725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76558-200.png" id="297" name="Shape 2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40425" y="2013650"/>
            <a:ext cx="986275" cy="98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e_icon.png" id="298" name="Shape 29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103100" y="2011484"/>
            <a:ext cx="986275" cy="933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entity-icon.png" id="299" name="Shape 2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64125" y="2039100"/>
            <a:ext cx="986275" cy="98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agnifying glass icon.svg - Wikimedia Commons" id="300" name="Shape 3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47877" y="4564355"/>
            <a:ext cx="986250" cy="98627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1842875" y="370000"/>
            <a:ext cx="3114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User Stories</a:t>
            </a:r>
          </a:p>
        </p:txBody>
      </p:sp>
      <p:pic>
        <p:nvPicPr>
          <p:cNvPr descr="4558_-_Yes_No_Option-512.png" id="302" name="Shape 30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27001" y="4544775"/>
            <a:ext cx="1171475" cy="11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1686450" y="2719850"/>
            <a:ext cx="2674500" cy="137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Dorm assignment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Required function</a:t>
            </a:r>
          </a:p>
        </p:txBody>
      </p:sp>
      <p:pic>
        <p:nvPicPr>
          <p:cNvPr descr="dorm-512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550" y="2770950"/>
            <a:ext cx="1211276" cy="12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1510350" y="5575475"/>
            <a:ext cx="10229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Applicant: ID, Date, Camp, Name, Gender, Age, Essay, Payment, Recording, Decision, Dorm, Band, Talent, Instrument, Checked. </a:t>
            </a:r>
          </a:p>
        </p:txBody>
      </p:sp>
      <p:pic>
        <p:nvPicPr>
          <p:cNvPr descr="id-card.png"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200" y="4277575"/>
            <a:ext cx="986275" cy="98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dule-icon-7.png" id="312" name="Shape 3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9550" y="4277575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rse-512.png" id="313" name="Shape 3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6775" y="4259175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76558-200.png" id="314" name="Shape 3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7275" y="4249075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e_icon.png" id="315" name="Shape 3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2975" y="4329934"/>
            <a:ext cx="986275" cy="933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entity-icon.png" id="316" name="Shape 3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54000" y="4357550"/>
            <a:ext cx="986275" cy="98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6479067-Talent-Line-Icon-Stock-Vector.jpg" id="317" name="Shape 3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527025" y="4439387"/>
            <a:ext cx="863349" cy="863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0190-music-elements.png" id="318" name="Shape 3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715725" y="4320452"/>
            <a:ext cx="1171467" cy="110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-logo-png-python-logo-450.png" id="319" name="Shape 3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1718725" y="1452975"/>
            <a:ext cx="2804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Band Assignment</a:t>
            </a:r>
            <a:br>
              <a:rPr b="1" lang="en-US"/>
            </a:br>
            <a:r>
              <a:rPr b="1" lang="en-US"/>
              <a:t>Required function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descr="All-TBRB-Icons.png-c200" id="321" name="Shape 3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29550" y="1224375"/>
            <a:ext cx="1101175" cy="110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6479067-Talent-Line-Icon-Stock-Vector.jpg" id="322" name="Shape 3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07750" y="1224387"/>
            <a:ext cx="863349" cy="863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0190-music-elements.png" id="323" name="Shape 3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96450" y="1105452"/>
            <a:ext cx="1171467" cy="11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1856075" y="152400"/>
            <a:ext cx="3114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User Stories</a:t>
            </a:r>
          </a:p>
        </p:txBody>
      </p:sp>
      <p:pic>
        <p:nvPicPr>
          <p:cNvPr descr="976558-200.png" id="325" name="Shape 3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3338" y="2841937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76558-200.png" id="326" name="Shape 3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3338" y="1241737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e_icon.png" id="327" name="Shape 3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6288" y="2909634"/>
            <a:ext cx="986275" cy="93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475211" y="2552700"/>
            <a:ext cx="10018800" cy="175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4500"/>
              <a:t>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entrepreneur.com/content/16x9/822/1394575907-answer-3-questions-before-jumping-entrepreneurship.jpg"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0605" y="3210408"/>
            <a:ext cx="4202687" cy="2372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.png"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360" y="1216372"/>
            <a:ext cx="6704150" cy="292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752450" y="128925"/>
            <a:ext cx="100188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Outline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827525" y="1642600"/>
            <a:ext cx="8340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53060" lvl="0" marL="3200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Requirements </a:t>
            </a:r>
          </a:p>
          <a:p>
            <a:pPr indent="-353060" lvl="0" marL="32004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User Stories</a:t>
            </a:r>
          </a:p>
          <a:p>
            <a:pPr indent="-353060" lvl="0" marL="32004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Estimations</a:t>
            </a:r>
          </a:p>
          <a:p>
            <a:pPr indent="-353060" lvl="0" marL="32004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Velocity</a:t>
            </a:r>
          </a:p>
          <a:p>
            <a:pPr indent="-353060" lvl="0" marL="32004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Milestone 1.0/Iteration</a:t>
            </a:r>
          </a:p>
          <a:p>
            <a:pPr indent="-353060" lvl="0" marL="320040" marR="0" rtl="0" algn="l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Big Board</a:t>
            </a:r>
          </a:p>
          <a:p>
            <a:pPr indent="-353060" lvl="0" marL="32004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Demonstration</a:t>
            </a:r>
          </a:p>
        </p:txBody>
      </p:sp>
      <p:pic>
        <p:nvPicPr>
          <p:cNvPr descr="python-logo-png-python-logo-450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150" y="1569075"/>
            <a:ext cx="7608475" cy="323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>
            <a:stCxn id="165" idx="3"/>
            <a:endCxn id="166" idx="0"/>
          </p:cNvCxnSpPr>
          <p:nvPr/>
        </p:nvCxnSpPr>
        <p:spPr>
          <a:xfrm>
            <a:off x="3004375" y="3067700"/>
            <a:ext cx="552000" cy="22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6" name="Shape 166"/>
          <p:cNvSpPr txBox="1"/>
          <p:nvPr/>
        </p:nvSpPr>
        <p:spPr>
          <a:xfrm>
            <a:off x="3003400" y="5364775"/>
            <a:ext cx="1105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-US"/>
              <a:t>Start day </a:t>
            </a:r>
          </a:p>
        </p:txBody>
      </p:sp>
      <p:cxnSp>
        <p:nvCxnSpPr>
          <p:cNvPr id="167" name="Shape 167"/>
          <p:cNvCxnSpPr>
            <a:stCxn id="168" idx="3"/>
            <a:endCxn id="169" idx="0"/>
          </p:cNvCxnSpPr>
          <p:nvPr/>
        </p:nvCxnSpPr>
        <p:spPr>
          <a:xfrm>
            <a:off x="6687375" y="3448700"/>
            <a:ext cx="555600" cy="172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9" name="Shape 169"/>
          <p:cNvSpPr txBox="1"/>
          <p:nvPr/>
        </p:nvSpPr>
        <p:spPr>
          <a:xfrm>
            <a:off x="6455575" y="5176625"/>
            <a:ext cx="1574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/>
              <a:t>Milestone 1.0 due date</a:t>
            </a:r>
          </a:p>
        </p:txBody>
      </p:sp>
      <p:pic>
        <p:nvPicPr>
          <p:cNvPr descr="python-logo-png-python-logo-450.png"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>
            <a:stCxn id="172" idx="2"/>
            <a:endCxn id="173" idx="0"/>
          </p:cNvCxnSpPr>
          <p:nvPr/>
        </p:nvCxnSpPr>
        <p:spPr>
          <a:xfrm>
            <a:off x="10580975" y="4493625"/>
            <a:ext cx="376200" cy="60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>
            <a:stCxn id="175" idx="0"/>
          </p:cNvCxnSpPr>
          <p:nvPr/>
        </p:nvCxnSpPr>
        <p:spPr>
          <a:xfrm rot="10800000">
            <a:off x="9685835" y="1569075"/>
            <a:ext cx="848700" cy="67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 txBox="1"/>
          <p:nvPr/>
        </p:nvSpPr>
        <p:spPr>
          <a:xfrm>
            <a:off x="9069575" y="1153075"/>
            <a:ext cx="1574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/>
              <a:t>Group meeting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9963250" y="5100425"/>
            <a:ext cx="1988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/>
              <a:t>Group and </a:t>
            </a:r>
            <a:r>
              <a:rPr b="1" lang="en-US"/>
              <a:t>customer</a:t>
            </a:r>
            <a:r>
              <a:rPr b="1" lang="en-US"/>
              <a:t> </a:t>
            </a:r>
            <a:r>
              <a:rPr b="1" lang="en-US">
                <a:solidFill>
                  <a:schemeClr val="dk1"/>
                </a:solidFill>
              </a:rPr>
              <a:t>meeting </a:t>
            </a:r>
            <a:r>
              <a:rPr b="1" lang="en-US"/>
              <a:t> </a:t>
            </a:r>
          </a:p>
        </p:txBody>
      </p:sp>
      <p:pic>
        <p:nvPicPr>
          <p:cNvPr descr="1600 (1).png"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8075" y="3387825"/>
            <a:ext cx="1105800" cy="110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00.png"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28073" y="2248275"/>
            <a:ext cx="1012924" cy="101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2662075" y="2890250"/>
            <a:ext cx="342300" cy="354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6345075" y="3271250"/>
            <a:ext cx="342300" cy="354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814421" y="130200"/>
            <a:ext cx="7353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Requirements</a:t>
            </a:r>
          </a:p>
        </p:txBody>
      </p:sp>
      <p:pic>
        <p:nvPicPr>
          <p:cNvPr descr="232183-200-1.png"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9087" y="2503808"/>
            <a:ext cx="1472931" cy="1232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.png" id="183" name="Shape 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7969" y="2583979"/>
            <a:ext cx="1277841" cy="1054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ory.png" id="184" name="Shape 1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3376" y="2422734"/>
            <a:ext cx="1472912" cy="1232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788811" y="3896725"/>
            <a:ext cx="22527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customer statement </a:t>
            </a:r>
          </a:p>
        </p:txBody>
      </p:sp>
      <p:cxnSp>
        <p:nvCxnSpPr>
          <p:cNvPr id="186" name="Shape 186"/>
          <p:cNvCxnSpPr>
            <a:stCxn id="182" idx="3"/>
            <a:endCxn id="183" idx="1"/>
          </p:cNvCxnSpPr>
          <p:nvPr/>
        </p:nvCxnSpPr>
        <p:spPr>
          <a:xfrm flipH="1" rot="10800000">
            <a:off x="4652018" y="3111076"/>
            <a:ext cx="1065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5429260" y="3860813"/>
            <a:ext cx="1855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5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listed all the functions needed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958538" y="3779733"/>
            <a:ext cx="1855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divided to small user stories</a:t>
            </a:r>
          </a:p>
          <a:p>
            <a:pPr indent="0" lvl="0" marL="0" rtl="0" algn="ctr">
              <a:lnSpc>
                <a:spcPct val="100000"/>
              </a:lnSpc>
              <a:spcBef>
                <a:spcPts val="55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89" name="Shape 189"/>
          <p:cNvCxnSpPr/>
          <p:nvPr/>
        </p:nvCxnSpPr>
        <p:spPr>
          <a:xfrm flipH="1" rot="10800000">
            <a:off x="6979723" y="3106473"/>
            <a:ext cx="1167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python-logo-png-python-logo-450.png"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 rot="10800000">
            <a:off x="9636411" y="3038988"/>
            <a:ext cx="6714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>
            <a:endCxn id="184" idx="3"/>
          </p:cNvCxnSpPr>
          <p:nvPr/>
        </p:nvCxnSpPr>
        <p:spPr>
          <a:xfrm flipH="1" rot="10800000">
            <a:off x="3189888" y="3039000"/>
            <a:ext cx="6446400" cy="64200"/>
          </a:xfrm>
          <a:prstGeom prst="bentConnector5">
            <a:avLst>
              <a:gd fmla="val -6559" name="adj1"/>
              <a:gd fmla="val -4251026" name="adj2"/>
              <a:gd fmla="val 11069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93" name="Shape 193"/>
          <p:cNvCxnSpPr>
            <a:stCxn id="184" idx="0"/>
            <a:endCxn id="182" idx="0"/>
          </p:cNvCxnSpPr>
          <p:nvPr/>
        </p:nvCxnSpPr>
        <p:spPr>
          <a:xfrm rot="5400000">
            <a:off x="6367232" y="-28866"/>
            <a:ext cx="81000" cy="4984200"/>
          </a:xfrm>
          <a:prstGeom prst="bentConnector3">
            <a:avLst>
              <a:gd fmla="val -7216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94" name="Shape 194"/>
          <p:cNvCxnSpPr>
            <a:endCxn id="182" idx="0"/>
          </p:cNvCxnSpPr>
          <p:nvPr/>
        </p:nvCxnSpPr>
        <p:spPr>
          <a:xfrm>
            <a:off x="3915552" y="1956008"/>
            <a:ext cx="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546175" y="242350"/>
            <a:ext cx="58773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User Stories/Task Estimation</a:t>
            </a:r>
          </a:p>
        </p:txBody>
      </p:sp>
      <p:pic>
        <p:nvPicPr>
          <p:cNvPr descr="python-logo-png-python-logo-450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450" y="2497600"/>
            <a:ext cx="10683099" cy="19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836325" y="261775"/>
            <a:ext cx="35814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Velocity</a:t>
            </a:r>
          </a:p>
        </p:txBody>
      </p:sp>
      <p:sp>
        <p:nvSpPr>
          <p:cNvPr id="207" name="Shape 207"/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873900" y="1377550"/>
            <a:ext cx="112206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(team)</a:t>
            </a:r>
            <a:r>
              <a:rPr b="0" i="0" lang="en-US" sz="4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× 5 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(working days)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× 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0.5</a:t>
            </a:r>
            <a:r>
              <a:rPr b="0" i="0" lang="en-US" sz="7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(first velocity)</a:t>
            </a:r>
            <a:r>
              <a:rPr b="0" i="0" lang="en-US" sz="444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= 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10 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(days/week)</a:t>
            </a:r>
            <a:b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r>
              <a:rPr b="0" i="0" lang="en-US" sz="4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(amount of work in person days) 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× 6</a:t>
            </a:r>
            <a:r>
              <a:rPr b="0" i="0" lang="en-US" sz="7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(number of 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weeks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 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= 60 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(days/milestone)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700"/>
              </a:spcBef>
              <a:buNone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60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(person-days/milestone)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- 30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(plan-poker estimation)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= 30</a:t>
            </a:r>
          </a:p>
        </p:txBody>
      </p:sp>
      <p:pic>
        <p:nvPicPr>
          <p:cNvPr descr="python-logo-png-python-logo-450.png"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444652" y="436050"/>
            <a:ext cx="8016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Milestone 1.0/ Iterations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425889" y="1709046"/>
            <a:ext cx="10434132" cy="2582027"/>
            <a:chOff x="555183" y="1785257"/>
            <a:chExt cx="10616740" cy="2582027"/>
          </a:xfrm>
        </p:grpSpPr>
        <p:grpSp>
          <p:nvGrpSpPr>
            <p:cNvPr id="216" name="Shape 216"/>
            <p:cNvGrpSpPr/>
            <p:nvPr/>
          </p:nvGrpSpPr>
          <p:grpSpPr>
            <a:xfrm>
              <a:off x="555183" y="1785257"/>
              <a:ext cx="2199000" cy="2198914"/>
              <a:chOff x="555183" y="1785257"/>
              <a:chExt cx="2199000" cy="2198914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2394857" y="1785257"/>
                <a:ext cx="206829" cy="2198914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18" name="Shape 218"/>
              <p:cNvSpPr txBox="1"/>
              <p:nvPr/>
            </p:nvSpPr>
            <p:spPr>
              <a:xfrm>
                <a:off x="555183" y="2612578"/>
                <a:ext cx="2199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Iteration 1</a:t>
                </a:r>
              </a:p>
            </p:txBody>
          </p:sp>
        </p:grpSp>
        <p:sp>
          <p:nvSpPr>
            <p:cNvPr id="219" name="Shape 219"/>
            <p:cNvSpPr txBox="1"/>
            <p:nvPr/>
          </p:nvSpPr>
          <p:spPr>
            <a:xfrm>
              <a:off x="8972923" y="3967084"/>
              <a:ext cx="219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Total Days:  </a:t>
              </a:r>
              <a:r>
                <a:rPr b="1" lang="en-US" sz="20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10</a:t>
              </a:r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1447748" y="4147517"/>
            <a:ext cx="10562471" cy="2279494"/>
            <a:chOff x="609548" y="4223717"/>
            <a:chExt cx="10562471" cy="2279494"/>
          </a:xfrm>
        </p:grpSpPr>
        <p:grpSp>
          <p:nvGrpSpPr>
            <p:cNvPr id="221" name="Shape 221"/>
            <p:cNvGrpSpPr/>
            <p:nvPr/>
          </p:nvGrpSpPr>
          <p:grpSpPr>
            <a:xfrm>
              <a:off x="609548" y="4223717"/>
              <a:ext cx="2198914" cy="2198914"/>
              <a:chOff x="3037126" y="4223717"/>
              <a:chExt cx="2198914" cy="2198914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4811545" y="4223717"/>
                <a:ext cx="206829" cy="2198914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23" name="Shape 223"/>
              <p:cNvSpPr txBox="1"/>
              <p:nvPr/>
            </p:nvSpPr>
            <p:spPr>
              <a:xfrm>
                <a:off x="3037126" y="5050265"/>
                <a:ext cx="219891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b="1" lang="en-US" sz="25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Iteration 2</a:t>
                </a:r>
              </a:p>
            </p:txBody>
          </p:sp>
        </p:grpSp>
        <p:sp>
          <p:nvSpPr>
            <p:cNvPr id="224" name="Shape 224"/>
            <p:cNvSpPr txBox="1"/>
            <p:nvPr/>
          </p:nvSpPr>
          <p:spPr>
            <a:xfrm>
              <a:off x="8973019" y="6103011"/>
              <a:ext cx="219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Total Days:  </a:t>
              </a:r>
              <a:r>
                <a:rPr b="1" lang="en-US" sz="20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15</a:t>
              </a:r>
            </a:p>
          </p:txBody>
        </p:sp>
      </p:grpSp>
      <p:pic>
        <p:nvPicPr>
          <p:cNvPr descr="python-logo-png-python-logo-450.png"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6250" y="2022450"/>
            <a:ext cx="2464100" cy="1657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6">
            <a:alphaModFix/>
          </a:blip>
          <a:srcRect b="0" l="0" r="17871" t="2789"/>
          <a:stretch/>
        </p:blipFill>
        <p:spPr>
          <a:xfrm>
            <a:off x="6547350" y="4338700"/>
            <a:ext cx="2464100" cy="1657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7">
            <a:alphaModFix/>
          </a:blip>
          <a:srcRect b="2195" l="0" r="17348" t="4399"/>
          <a:stretch/>
        </p:blipFill>
        <p:spPr>
          <a:xfrm>
            <a:off x="3672250" y="4376800"/>
            <a:ext cx="2464100" cy="1619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29" name="Shape 229"/>
          <p:cNvSpPr txBox="1"/>
          <p:nvPr/>
        </p:nvSpPr>
        <p:spPr>
          <a:xfrm>
            <a:off x="3594175" y="1995300"/>
            <a:ext cx="26955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Title:   Refactoring 1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Est: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Priority:          7 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413575" y="1995300"/>
            <a:ext cx="26955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Title:   Refactoring 1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Est:    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Priority:          7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712900" y="322425"/>
            <a:ext cx="84129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Milestone 1.0/ Iterations(cont.)</a:t>
            </a:r>
          </a:p>
        </p:txBody>
      </p:sp>
      <p:pic>
        <p:nvPicPr>
          <p:cNvPr descr="python-logo-png-python-logo-450.png"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Shape 237"/>
          <p:cNvGrpSpPr/>
          <p:nvPr/>
        </p:nvGrpSpPr>
        <p:grpSpPr>
          <a:xfrm>
            <a:off x="1370961" y="2450637"/>
            <a:ext cx="9995318" cy="2268088"/>
            <a:chOff x="631383" y="1785257"/>
            <a:chExt cx="11650912" cy="2485848"/>
          </a:xfrm>
        </p:grpSpPr>
        <p:grpSp>
          <p:nvGrpSpPr>
            <p:cNvPr id="238" name="Shape 238"/>
            <p:cNvGrpSpPr/>
            <p:nvPr/>
          </p:nvGrpSpPr>
          <p:grpSpPr>
            <a:xfrm>
              <a:off x="631383" y="1785257"/>
              <a:ext cx="2199000" cy="2199000"/>
              <a:chOff x="631383" y="1785257"/>
              <a:chExt cx="2199000" cy="2199000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2394857" y="1785257"/>
                <a:ext cx="206700" cy="21990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40" name="Shape 240"/>
              <p:cNvSpPr txBox="1"/>
              <p:nvPr/>
            </p:nvSpPr>
            <p:spPr>
              <a:xfrm>
                <a:off x="631383" y="2612578"/>
                <a:ext cx="2199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b="1" lang="en-US" sz="25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Iteration 3</a:t>
                </a:r>
              </a:p>
            </p:txBody>
          </p:sp>
        </p:grpSp>
        <p:sp>
          <p:nvSpPr>
            <p:cNvPr id="241" name="Shape 241"/>
            <p:cNvSpPr txBox="1"/>
            <p:nvPr/>
          </p:nvSpPr>
          <p:spPr>
            <a:xfrm>
              <a:off x="10083295" y="3870905"/>
              <a:ext cx="219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Total Days:  </a:t>
              </a:r>
              <a:r>
                <a:rPr b="1" lang="en-US" sz="20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12</a:t>
              </a:r>
            </a:p>
          </p:txBody>
        </p:sp>
      </p:grpSp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0" l="0" r="17348" t="0"/>
          <a:stretch/>
        </p:blipFill>
        <p:spPr>
          <a:xfrm>
            <a:off x="6153875" y="2568400"/>
            <a:ext cx="2464100" cy="1685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6">
            <a:alphaModFix/>
          </a:blip>
          <a:srcRect b="556" l="0" r="16548" t="0"/>
          <a:stretch/>
        </p:blipFill>
        <p:spPr>
          <a:xfrm>
            <a:off x="3354750" y="2563650"/>
            <a:ext cx="2464100" cy="1685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444651" y="289375"/>
            <a:ext cx="86772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Milestone 1.0/ Iterations(cont.)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1557914" y="1855245"/>
            <a:ext cx="9942557" cy="3810191"/>
            <a:chOff x="132" y="0"/>
            <a:chExt cx="10870935" cy="4495800"/>
          </a:xfrm>
        </p:grpSpPr>
        <p:sp>
          <p:nvSpPr>
            <p:cNvPr id="250" name="Shape 250"/>
            <p:cNvSpPr/>
            <p:nvPr/>
          </p:nvSpPr>
          <p:spPr>
            <a:xfrm>
              <a:off x="815339" y="0"/>
              <a:ext cx="9240520" cy="4495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BE5EE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32" y="1348740"/>
              <a:ext cx="2518875" cy="1798320"/>
            </a:xfrm>
            <a:prstGeom prst="roundRect">
              <a:avLst>
                <a:gd fmla="val 16667" name="adj"/>
              </a:avLst>
            </a:prstGeom>
            <a:solidFill>
              <a:srgbClr val="93B6D2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87919" y="1436527"/>
              <a:ext cx="2343301" cy="1622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Requirements 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795039" y="1348740"/>
              <a:ext cx="2518875" cy="1798320"/>
            </a:xfrm>
            <a:prstGeom prst="roundRect">
              <a:avLst>
                <a:gd fmla="val 16667" name="adj"/>
              </a:avLst>
            </a:prstGeom>
            <a:solidFill>
              <a:srgbClr val="93B6D2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2882826" y="1436527"/>
              <a:ext cx="2343301" cy="1622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Design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5568172" y="1348740"/>
              <a:ext cx="2518875" cy="1798320"/>
            </a:xfrm>
            <a:prstGeom prst="roundRect">
              <a:avLst>
                <a:gd fmla="val 16667" name="adj"/>
              </a:avLst>
            </a:prstGeom>
            <a:solidFill>
              <a:srgbClr val="93B6D2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5655959" y="1436527"/>
              <a:ext cx="2343301" cy="1622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Code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8352192" y="1348740"/>
              <a:ext cx="2518875" cy="1798320"/>
            </a:xfrm>
            <a:prstGeom prst="roundRect">
              <a:avLst>
                <a:gd fmla="val 16667" name="adj"/>
              </a:avLst>
            </a:prstGeom>
            <a:solidFill>
              <a:srgbClr val="93B6D2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8439979" y="1436527"/>
              <a:ext cx="2343301" cy="1622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Test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</a:t>
            </a:r>
          </a:p>
        </p:txBody>
      </p:sp>
      <p:pic>
        <p:nvPicPr>
          <p:cNvPr descr="python-logo-png-python-logo-450.png"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