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Corbel"/>
      <p:regular r:id="rId28"/>
      <p:bold r:id="rId29"/>
      <p:italic r:id="rId30"/>
      <p:boldItalic r:id="rId31"/>
    </p:embeddedFont>
    <p:embeddedFont>
      <p:font typeface="Questrial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Y ALHASAW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rbel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bel-boldItalic.fntdata"/><Relationship Id="rId30" Type="http://schemas.openxmlformats.org/officeDocument/2006/relationships/font" Target="fonts/Corbel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Questrial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17T04:49:07.071">
    <p:pos x="6000" y="0"/>
    <p:text>Done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2-05T01:46:34.175">
    <p:pos x="6000" y="0"/>
    <p:text>need to update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Band Assignment: Assign band to each applicant's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Check the number of applicants in each band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Check the gender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Check the talent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Check the instrument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Assign band to applicant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Build band back up list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Dorm assignment: Assign dorm to each applicant's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Required function: Check the number of applicants in each dorm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                  	Check the gender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       	           Check the age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                  	Assign dorm to applicant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                  	Build dorm back up list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Applicant: ID, Date, Camp, Name, Gender, Age, Essay, Payment, Recording, Decision, Dorm, Band, Talent, Instrument. </a:t>
            </a: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85750" lvl="0" marL="32004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 Started with a problem statement from the customer.</a:t>
            </a:r>
          </a:p>
          <a:p>
            <a:pPr indent="-254000" lvl="1" marL="640080" rtl="0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ts val="1200"/>
              <a:buFont typeface="Courier New"/>
              <a:buChar char="o"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Customer has listed all the functions needed.</a:t>
            </a:r>
          </a:p>
          <a:p>
            <a:pPr indent="-304800" lvl="0" marL="320040" rtl="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The function then were identified by the team and divided to small user stories</a:t>
            </a:r>
          </a:p>
          <a:p>
            <a:pPr indent="-304800" lvl="0" marL="320040" rtl="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The user stories were presented to the customer to eliminate any assumption and to ask more question regarding the requirements.</a:t>
            </a:r>
          </a:p>
          <a:p>
            <a:pPr indent="-304800" lvl="0" marL="320040" rtl="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Customer were asked to prioritize the functions for the Milestone 1.0 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Why did we do this: To calculated the amount of time we should actually use.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First iteration --  Second Band Assign---</a:t>
            </a: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Iteration work capacity: person-days/iteration</a:t>
            </a:r>
            <a:br>
              <a:rPr lang="en-US" sz="1800"/>
            </a:br>
            <a:r>
              <a:rPr lang="en-US" sz="1800"/>
              <a:t>Milestone work capacity: person-days/milestone</a:t>
            </a: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Iterations: (1 - 10) Low to High</a:t>
            </a:r>
            <a:br>
              <a:rPr lang="en-US" sz="1100"/>
            </a:br>
            <a:r>
              <a:rPr lang="en-US" sz="1100"/>
              <a:t>1. Fill in the data(10), Edit the Instrument and talent(5),Check-in(5)  2Weeks </a:t>
            </a:r>
          </a:p>
          <a:p>
            <a:pPr indent="-69850" lvl="0" marL="0" rtl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2. Dorm assign(10), Band Assign(10), 3Weeks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100"/>
              <a:t>3. Merging all the part(8), test the software(8) Weeks</a:t>
            </a:r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3. Merging all the part(8), test the software(8) 2Weeks</a:t>
            </a:r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test then the code </a:t>
            </a:r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546100" y="-4763"/>
            <a:ext cx="5014950" cy="6862700"/>
            <a:chOff x="2928938" y="-4763"/>
            <a:chExt cx="5014950" cy="6862700"/>
          </a:xfrm>
        </p:grpSpPr>
        <p:sp>
          <p:nvSpPr>
            <p:cNvPr id="24" name="Shape 24"/>
            <p:cNvSpPr/>
            <p:nvPr/>
          </p:nvSpPr>
          <p:spPr>
            <a:xfrm>
              <a:off x="3367088" y="-4763"/>
              <a:ext cx="1063500" cy="2782800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-4763"/>
              <a:ext cx="1035000" cy="267330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2928938" y="2582862"/>
              <a:ext cx="2694000" cy="4275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3371850" y="2692400"/>
              <a:ext cx="3332100" cy="4165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3367088" y="2687637"/>
              <a:ext cx="4576800" cy="4170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928938" y="2578100"/>
              <a:ext cx="3584700" cy="4279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Shape 30"/>
          <p:cNvSpPr txBox="1"/>
          <p:nvPr>
            <p:ph type="ctrTitle"/>
          </p:nvPr>
        </p:nvSpPr>
        <p:spPr>
          <a:xfrm>
            <a:off x="2928401" y="1380068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42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5332412" y="5883275"/>
            <a:ext cx="432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484311" y="4732865"/>
            <a:ext cx="1001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2386012" y="932112"/>
            <a:ext cx="8226000" cy="31650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484311" y="5299603"/>
            <a:ext cx="10018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484312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436811" y="3428999"/>
            <a:ext cx="8532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484313" y="3886200"/>
            <a:ext cx="10018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85750" lvl="0" marL="285750" marR="0" rtl="0" algn="r">
              <a:spcBef>
                <a:spcPts val="4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1484312" y="4775200"/>
            <a:ext cx="10018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484313" y="685800"/>
            <a:ext cx="100188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484312" y="3505200"/>
            <a:ext cx="1001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85750" lvl="0" marL="285750" marR="0" rtl="0" algn="l">
              <a:spcBef>
                <a:spcPts val="5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4931523" y="-780301"/>
            <a:ext cx="3124200" cy="10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8065174" y="2353350"/>
            <a:ext cx="5105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2941554" y="-771300"/>
            <a:ext cx="51054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2572279" y="2666999"/>
            <a:ext cx="89307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2572278" y="4777381"/>
            <a:ext cx="8930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484312" y="2666999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607967" y="2667000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772179" y="2658533"/>
            <a:ext cx="460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800" u="none" cap="none" strike="noStrik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484311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6880487" y="2667000"/>
            <a:ext cx="4622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2800" u="none" cap="none" strike="noStrik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607967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484312" y="1600200"/>
            <a:ext cx="354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262033" y="685799"/>
            <a:ext cx="6240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01600" lvl="0" marL="2857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20015" lvl="1" marL="7429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38430" lvl="2" marL="12001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42544" lvl="3" marL="15430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1484312" y="2971800"/>
            <a:ext cx="354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79" name="Shape 7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482724" y="1752599"/>
            <a:ext cx="542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7594682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482724" y="3124199"/>
            <a:ext cx="542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50812" y="0"/>
            <a:ext cx="2436688" cy="6858075"/>
            <a:chOff x="1320800" y="0"/>
            <a:chExt cx="2436688" cy="6858075"/>
          </a:xfrm>
        </p:grpSpPr>
        <p:sp>
          <p:nvSpPr>
            <p:cNvPr id="11" name="Shape 11"/>
            <p:cNvSpPr/>
            <p:nvPr/>
          </p:nvSpPr>
          <p:spPr>
            <a:xfrm>
              <a:off x="1627188" y="0"/>
              <a:ext cx="1122300" cy="5329200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0"/>
              <a:ext cx="1117500" cy="5276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320800" y="5238750"/>
              <a:ext cx="1228800" cy="1619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627188" y="5291138"/>
              <a:ext cx="1495500" cy="15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627188" y="5286375"/>
              <a:ext cx="2130300" cy="1571700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1320800" y="5238750"/>
              <a:ext cx="1695600" cy="16191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5.jp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5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Relationship Id="rId4" Type="http://schemas.openxmlformats.org/officeDocument/2006/relationships/image" Target="../media/image24.jpg"/><Relationship Id="rId5" Type="http://schemas.openxmlformats.org/officeDocument/2006/relationships/image" Target="../media/image6.png"/><Relationship Id="rId6" Type="http://schemas.openxmlformats.org/officeDocument/2006/relationships/image" Target="../media/image26.jpg"/><Relationship Id="rId7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3.jpg"/><Relationship Id="rId5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2.xml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656926" y="2006146"/>
            <a:ext cx="100584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Font typeface="Questrial"/>
              <a:buNone/>
            </a:pPr>
            <a:r>
              <a:rPr b="0" i="0" lang="en-US" sz="243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SOFTWARE TO SUPPORT THE </a:t>
            </a:r>
            <a:r>
              <a:rPr b="0" i="0" lang="en-US" sz="243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ACTIVITIES </a:t>
            </a:r>
            <a:r>
              <a:rPr b="0" i="0" lang="en-US" sz="243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OF THE REGISTRATION CLERK AT “FUTURE ROCK STARS” (FURS)</a:t>
            </a:r>
            <a:br>
              <a:rPr b="0" i="0" lang="en-US" sz="243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n-US" sz="252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 cap="small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Software Development Project</a:t>
            </a:r>
            <a:br>
              <a:rPr b="1" i="0" lang="en-US" sz="1979" u="none" cap="small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117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IST 303</a:t>
            </a:r>
            <a:r>
              <a:rPr b="0" i="0" lang="en-US" sz="117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FALL 2017</a:t>
            </a:r>
            <a:br>
              <a:rPr b="0" i="0" lang="en-US" sz="252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4240525" y="4057500"/>
            <a:ext cx="48912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Yu Kao</a:t>
            </a:r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Imad Fahim</a:t>
            </a:r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Yaser Alhasawi </a:t>
            </a:r>
          </a:p>
          <a:p>
            <a:pPr indent="0" lvl="0" marL="0" rtl="0" algn="ctr">
              <a:spcBef>
                <a:spcPts val="0"/>
              </a:spcBef>
              <a:buClr>
                <a:schemeClr val="accent2"/>
              </a:buClr>
              <a:buFont typeface="Noto Sans Symbols"/>
              <a:buNone/>
            </a:pPr>
            <a:r>
              <a:rPr b="1" lang="en-US" sz="1800">
                <a:solidFill>
                  <a:srgbClr val="000000"/>
                </a:solidFill>
              </a:rPr>
              <a:t>Christoffer Gamborg</a:t>
            </a:r>
          </a:p>
        </p:txBody>
      </p:sp>
      <p:pic>
        <p:nvPicPr>
          <p:cNvPr descr="python-logo-png-python-logo-450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remont_Graduate_University_logo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925" y="122000"/>
            <a:ext cx="18573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882400" y="171500"/>
            <a:ext cx="4773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 Chart</a:t>
            </a:r>
          </a:p>
        </p:txBody>
      </p:sp>
      <p:pic>
        <p:nvPicPr>
          <p:cNvPr descr="python-logo-png-python-logo-450.png"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5375" y="0"/>
            <a:ext cx="986625" cy="9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1555000" y="1100475"/>
            <a:ext cx="8639100" cy="25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686450" y="2262650"/>
            <a:ext cx="2674500" cy="137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Dorm assignment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Required function</a:t>
            </a:r>
          </a:p>
        </p:txBody>
      </p:sp>
      <p:pic>
        <p:nvPicPr>
          <p:cNvPr descr="dorm-512.pn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550" y="2313750"/>
            <a:ext cx="1211276" cy="1211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-logo-png-python-logo-450.png"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1718725" y="1452975"/>
            <a:ext cx="28044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Band Assignment</a:t>
            </a:r>
            <a:br>
              <a:rPr b="1" lang="en-US"/>
            </a:br>
            <a:r>
              <a:rPr b="1" lang="en-US"/>
              <a:t>Required function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descr="All-TBRB-Icons.png-c200" id="281" name="Shape 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550" y="1224375"/>
            <a:ext cx="1101175" cy="110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6479067-Talent-Line-Icon-Stock-Vector.jpg" id="282" name="Shape 2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7750" y="1224387"/>
            <a:ext cx="863349" cy="863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0190-music-elements.png" id="283" name="Shape 2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6450" y="1105452"/>
            <a:ext cx="1171467" cy="11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856075" y="152400"/>
            <a:ext cx="3114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User Stories</a:t>
            </a:r>
          </a:p>
        </p:txBody>
      </p:sp>
      <p:pic>
        <p:nvPicPr>
          <p:cNvPr descr="976558-200.png" id="285" name="Shape 2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3338" y="2384737"/>
            <a:ext cx="1069300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76558-200.png" id="286" name="Shape 2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3338" y="1241737"/>
            <a:ext cx="1069300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e_icon.png" id="287" name="Shape 2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46288" y="2452434"/>
            <a:ext cx="986275" cy="93391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>
            <p:ph idx="1" type="body"/>
          </p:nvPr>
        </p:nvSpPr>
        <p:spPr>
          <a:xfrm>
            <a:off x="1686450" y="5158250"/>
            <a:ext cx="2674500" cy="137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Waiting List Replace</a:t>
            </a:r>
            <a:br>
              <a:rPr b="1" lang="en-US" sz="1600"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Function</a:t>
            </a:r>
          </a:p>
        </p:txBody>
      </p:sp>
      <p:pic>
        <p:nvPicPr>
          <p:cNvPr descr="976558-200.png" id="289" name="Shape 2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4775" y="5396750"/>
            <a:ext cx="1069300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12725" y="5508925"/>
            <a:ext cx="863351" cy="692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76558-200.png" id="291" name="Shape 2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9125" y="5313462"/>
            <a:ext cx="1069300" cy="10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1794925" y="4272375"/>
            <a:ext cx="28044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Second </a:t>
            </a:r>
            <a:r>
              <a:rPr b="1" lang="en-US"/>
              <a:t>Band Assignment</a:t>
            </a:r>
            <a:br>
              <a:rPr b="1" lang="en-US"/>
            </a:br>
            <a:r>
              <a:rPr b="1" lang="en-US"/>
              <a:t>Required function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descr="All-TBRB-Icons.png-c200"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750" y="4043775"/>
            <a:ext cx="1101175" cy="110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6479067-Talent-Line-Icon-Stock-Vector.jpg" id="294" name="Shape 2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3950" y="4043787"/>
            <a:ext cx="863349" cy="863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0190-music-elements.png" id="295" name="Shape 2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2650" y="3924852"/>
            <a:ext cx="1171467" cy="110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76558-200.png" id="296" name="Shape 2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9538" y="4061137"/>
            <a:ext cx="1069300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e_icon.png" id="297" name="Shape 2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69463" y="4127409"/>
            <a:ext cx="986275" cy="93391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/>
          <p:nvPr/>
        </p:nvSpPr>
        <p:spPr>
          <a:xfrm>
            <a:off x="6008250" y="3715850"/>
            <a:ext cx="411900" cy="27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0" y="2102575"/>
            <a:ext cx="9867375" cy="20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1488550" y="624675"/>
            <a:ext cx="59145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Black and Grey Box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1856075" y="152400"/>
            <a:ext cx="4797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White Box Testing</a:t>
            </a:r>
          </a:p>
        </p:txBody>
      </p:sp>
      <p:pic>
        <p:nvPicPr>
          <p:cNvPr descr="python-logo-png-python-logo-450.png"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575" y="4231525"/>
            <a:ext cx="7749476" cy="23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575" y="941725"/>
            <a:ext cx="7749476" cy="31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00" y="1107900"/>
            <a:ext cx="6487125" cy="26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07900"/>
            <a:ext cx="5536626" cy="26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1856075" y="152400"/>
            <a:ext cx="4797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Testing cont...</a:t>
            </a:r>
          </a:p>
        </p:txBody>
      </p:sp>
      <p:pic>
        <p:nvPicPr>
          <p:cNvPr descr="python-logo-png-python-logo-450.png" id="323" name="Shape 3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350" y="3789775"/>
            <a:ext cx="6487125" cy="29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789775"/>
            <a:ext cx="5536625" cy="29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1574250" y="1211275"/>
            <a:ext cx="4215300" cy="649800"/>
          </a:xfrm>
          <a:prstGeom prst="rect">
            <a:avLst/>
          </a:prstGeom>
          <a:solidFill>
            <a:srgbClr val="E06666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indent="-64770" lvl="0" marL="28575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B</a:t>
            </a:r>
            <a:r>
              <a:rPr lang="en-US">
                <a:solidFill>
                  <a:schemeClr val="lt1"/>
                </a:solidFill>
              </a:rPr>
              <a:t>efore 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856075" y="152400"/>
            <a:ext cx="4797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Refactoring 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7303275" y="3456825"/>
            <a:ext cx="4215300" cy="649800"/>
          </a:xfrm>
          <a:prstGeom prst="rect">
            <a:avLst/>
          </a:prstGeom>
          <a:solidFill>
            <a:srgbClr val="F6B26B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indent="-64770" lvl="0" marL="285750" marR="0" rtl="0" algn="ctr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lt1"/>
                </a:solidFill>
              </a:rPr>
              <a:t> After </a:t>
            </a:r>
          </a:p>
        </p:txBody>
      </p:sp>
      <p:pic>
        <p:nvPicPr>
          <p:cNvPr descr="python-logo-png-python-logo-450.png"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Shape 335"/>
          <p:cNvCxnSpPr/>
          <p:nvPr/>
        </p:nvCxnSpPr>
        <p:spPr>
          <a:xfrm>
            <a:off x="3433425" y="4683475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6" name="Shape 336"/>
          <p:cNvCxnSpPr/>
          <p:nvPr/>
        </p:nvCxnSpPr>
        <p:spPr>
          <a:xfrm>
            <a:off x="3433425" y="5586575"/>
            <a:ext cx="19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37" name="Shape 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88" y="2013475"/>
            <a:ext cx="5287827" cy="21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500" y="4357313"/>
            <a:ext cx="55245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1856075" y="152400"/>
            <a:ext cx="4797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Continuous Integration</a:t>
            </a:r>
          </a:p>
        </p:txBody>
      </p:sp>
      <p:pic>
        <p:nvPicPr>
          <p:cNvPr descr="python-logo-png-python-logo-450.png"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950" y="1308200"/>
            <a:ext cx="10312024" cy="46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729" y="23800"/>
            <a:ext cx="2213573" cy="82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-logo-png-python-logo-450.png" id="354" name="Shape 3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7150" y="0"/>
            <a:ext cx="1184850" cy="1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395936" y="2063775"/>
            <a:ext cx="10018800" cy="175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4500"/>
              <a:t>Demonstration</a:t>
            </a:r>
          </a:p>
        </p:txBody>
      </p:sp>
      <p:pic>
        <p:nvPicPr>
          <p:cNvPr descr="python-logo-png-python-logo-450.png"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entrepreneur.com/content/16x9/822/1394575907-answer-3-questions-before-jumping-entrepreneurship.jpg"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0605" y="3210408"/>
            <a:ext cx="4202687" cy="2372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.png" id="367" name="Shape 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360" y="1216372"/>
            <a:ext cx="6704150" cy="292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752450" y="128925"/>
            <a:ext cx="100188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Outline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752450" y="1181100"/>
            <a:ext cx="8340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53060" lvl="0" marL="32004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Milestone 2.0</a:t>
            </a:r>
          </a:p>
          <a:p>
            <a:pPr indent="-353060" lvl="0" marL="3200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Requirements </a:t>
            </a:r>
          </a:p>
          <a:p>
            <a:pPr indent="-353060" lvl="0" marL="32004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User Stories</a:t>
            </a:r>
          </a:p>
          <a:p>
            <a:pPr indent="-353060" lvl="0" marL="32004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Estimations</a:t>
            </a:r>
          </a:p>
          <a:p>
            <a:pPr indent="-353060" lvl="0" marL="32004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Velocity</a:t>
            </a:r>
          </a:p>
          <a:p>
            <a:pPr indent="-353060" lvl="0" marL="32004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Milestone 2.0/Iteration</a:t>
            </a:r>
          </a:p>
          <a:p>
            <a:pPr indent="-353060" lvl="0" marL="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❑"/>
            </a:pP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Flow chart</a:t>
            </a:r>
          </a:p>
          <a:p>
            <a:pPr indent="-353060" lvl="0" marL="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Questrial"/>
              <a:buChar char="❑"/>
            </a:pP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Testing</a:t>
            </a:r>
          </a:p>
          <a:p>
            <a:pPr indent="-353060" lvl="0" marL="320040" marR="0" rtl="0" algn="l">
              <a:lnSpc>
                <a:spcPct val="115000"/>
              </a:lnSpc>
              <a:spcBef>
                <a:spcPts val="700"/>
              </a:spcBef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Project</a:t>
            </a: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Board</a:t>
            </a:r>
          </a:p>
          <a:p>
            <a:pPr indent="-353060" lvl="0" marL="320040" marR="0" rtl="0" algn="l">
              <a:lnSpc>
                <a:spcPct val="115000"/>
              </a:lnSpc>
              <a:spcBef>
                <a:spcPts val="700"/>
              </a:spcBef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Demonstration</a:t>
            </a:r>
          </a:p>
        </p:txBody>
      </p:sp>
      <p:pic>
        <p:nvPicPr>
          <p:cNvPr descr="python-logo-png-python-logo-450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705951" y="154925"/>
            <a:ext cx="4253400" cy="980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Bugs Management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1471110" y="1755224"/>
            <a:ext cx="10018800" cy="3124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¨</a:t>
            </a:r>
            <a:r>
              <a:rPr lang="en-US" sz="2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took notes of bugs after each iteration.</a:t>
            </a:r>
          </a:p>
          <a:p>
            <a:pPr indent="-69850" lvl="0" marL="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¨</a:t>
            </a:r>
          </a:p>
          <a:p>
            <a:pPr indent="-69850" lvl="0" marL="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¨</a:t>
            </a:r>
            <a:r>
              <a:rPr lang="en-US" sz="2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Bugs are add to next iteration to be fixed.</a:t>
            </a:r>
          </a:p>
          <a:p>
            <a:pPr indent="-64770" lvl="0" marL="28575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ython-logo-png-python-logo-450.png"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925" y="2242275"/>
            <a:ext cx="4967225" cy="31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1842875" y="370000"/>
            <a:ext cx="3114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Burn Down 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2735275" y="1625275"/>
            <a:ext cx="2074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lang="en-US" sz="2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Milestone 1.0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8069275" y="1625275"/>
            <a:ext cx="2074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Milestone 2.0</a:t>
            </a:r>
          </a:p>
        </p:txBody>
      </p:sp>
      <p:pic>
        <p:nvPicPr>
          <p:cNvPr descr="python-logo-png-python-logo-450.png"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800"/>
            <a:ext cx="1219200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9729" y="23800"/>
            <a:ext cx="2213573" cy="82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-logo-png-python-logo-450.png" id="393" name="Shape 3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07150" y="0"/>
            <a:ext cx="1184850" cy="1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250" y="2167975"/>
            <a:ext cx="8500725" cy="234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-logo-png-python-logo-450.png"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>
            <a:stCxn id="166" idx="2"/>
            <a:endCxn id="167" idx="0"/>
          </p:cNvCxnSpPr>
          <p:nvPr/>
        </p:nvCxnSpPr>
        <p:spPr>
          <a:xfrm>
            <a:off x="10809575" y="4493625"/>
            <a:ext cx="376200" cy="60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>
            <a:stCxn id="169" idx="0"/>
          </p:cNvCxnSpPr>
          <p:nvPr/>
        </p:nvCxnSpPr>
        <p:spPr>
          <a:xfrm rot="10800000">
            <a:off x="9914435" y="1569075"/>
            <a:ext cx="848700" cy="67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0" name="Shape 170"/>
          <p:cNvSpPr txBox="1"/>
          <p:nvPr/>
        </p:nvSpPr>
        <p:spPr>
          <a:xfrm>
            <a:off x="9298175" y="1153075"/>
            <a:ext cx="15747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/>
              <a:t>Group meeting 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0191850" y="5100425"/>
            <a:ext cx="1988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/>
              <a:t>Group and customer </a:t>
            </a:r>
            <a:r>
              <a:rPr b="1" lang="en-US">
                <a:solidFill>
                  <a:schemeClr val="dk1"/>
                </a:solidFill>
              </a:rPr>
              <a:t>meeting </a:t>
            </a:r>
            <a:r>
              <a:rPr b="1" lang="en-US"/>
              <a:t> </a:t>
            </a:r>
          </a:p>
        </p:txBody>
      </p:sp>
      <p:pic>
        <p:nvPicPr>
          <p:cNvPr descr="1600 (1).png"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56675" y="3387825"/>
            <a:ext cx="1105800" cy="110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00.png"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56673" y="2248275"/>
            <a:ext cx="1012924" cy="1012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Shape 171"/>
          <p:cNvCxnSpPr>
            <a:stCxn id="172" idx="2"/>
          </p:cNvCxnSpPr>
          <p:nvPr/>
        </p:nvCxnSpPr>
        <p:spPr>
          <a:xfrm>
            <a:off x="2288375" y="3869225"/>
            <a:ext cx="594000" cy="199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" name="Shape 172"/>
          <p:cNvSpPr/>
          <p:nvPr/>
        </p:nvSpPr>
        <p:spPr>
          <a:xfrm>
            <a:off x="2117225" y="3569825"/>
            <a:ext cx="342300" cy="299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862200" y="3017275"/>
            <a:ext cx="342300" cy="299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4" name="Shape 174"/>
          <p:cNvCxnSpPr/>
          <p:nvPr/>
        </p:nvCxnSpPr>
        <p:spPr>
          <a:xfrm>
            <a:off x="8151625" y="3316675"/>
            <a:ext cx="552000" cy="229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5" name="Shape 175"/>
          <p:cNvSpPr txBox="1"/>
          <p:nvPr/>
        </p:nvSpPr>
        <p:spPr>
          <a:xfrm>
            <a:off x="2623550" y="5866925"/>
            <a:ext cx="25959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/>
              <a:t>Started work on </a:t>
            </a:r>
            <a:r>
              <a:rPr b="1" lang="en-US"/>
              <a:t>Milestone 2.0 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8008650" y="5622125"/>
            <a:ext cx="15747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/>
              <a:t>Milestone 2.0 due date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836750" y="447538"/>
            <a:ext cx="36603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</a:rPr>
              <a:t>Milestone 2.0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814421" y="130200"/>
            <a:ext cx="7353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Requirements</a:t>
            </a:r>
          </a:p>
        </p:txBody>
      </p:sp>
      <p:pic>
        <p:nvPicPr>
          <p:cNvPr descr="232183-200-1.png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9087" y="2503808"/>
            <a:ext cx="1472931" cy="1232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.png"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7969" y="2583979"/>
            <a:ext cx="1277841" cy="1054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ory.png" id="185" name="Shape 1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63376" y="2422734"/>
            <a:ext cx="1472912" cy="123253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788811" y="3896725"/>
            <a:ext cx="22527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customer statement </a:t>
            </a:r>
          </a:p>
        </p:txBody>
      </p:sp>
      <p:cxnSp>
        <p:nvCxnSpPr>
          <p:cNvPr id="187" name="Shape 187"/>
          <p:cNvCxnSpPr>
            <a:stCxn id="183" idx="3"/>
            <a:endCxn id="184" idx="1"/>
          </p:cNvCxnSpPr>
          <p:nvPr/>
        </p:nvCxnSpPr>
        <p:spPr>
          <a:xfrm flipH="1" rot="10800000">
            <a:off x="4652018" y="3111076"/>
            <a:ext cx="1065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5429260" y="3860813"/>
            <a:ext cx="1855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5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listed all the functions needed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958538" y="3779733"/>
            <a:ext cx="1855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divided to small user stories</a:t>
            </a:r>
          </a:p>
          <a:p>
            <a:pPr indent="0" lvl="0" marL="0" rtl="0" algn="ctr">
              <a:lnSpc>
                <a:spcPct val="100000"/>
              </a:lnSpc>
              <a:spcBef>
                <a:spcPts val="55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90" name="Shape 190"/>
          <p:cNvCxnSpPr/>
          <p:nvPr/>
        </p:nvCxnSpPr>
        <p:spPr>
          <a:xfrm flipH="1" rot="10800000">
            <a:off x="6979723" y="3106473"/>
            <a:ext cx="1167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python-logo-png-python-logo-450.png" id="191" name="Shape 1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 rot="10800000">
            <a:off x="9636411" y="3038988"/>
            <a:ext cx="6714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>
            <a:endCxn id="185" idx="3"/>
          </p:cNvCxnSpPr>
          <p:nvPr/>
        </p:nvCxnSpPr>
        <p:spPr>
          <a:xfrm flipH="1" rot="10800000">
            <a:off x="3189888" y="3039000"/>
            <a:ext cx="6446400" cy="64200"/>
          </a:xfrm>
          <a:prstGeom prst="bentConnector5">
            <a:avLst>
              <a:gd fmla="val -6559" name="adj1"/>
              <a:gd fmla="val -4251026" name="adj2"/>
              <a:gd fmla="val 11069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94" name="Shape 194"/>
          <p:cNvCxnSpPr>
            <a:stCxn id="185" idx="0"/>
            <a:endCxn id="183" idx="0"/>
          </p:cNvCxnSpPr>
          <p:nvPr/>
        </p:nvCxnSpPr>
        <p:spPr>
          <a:xfrm rot="5400000">
            <a:off x="6367232" y="-28866"/>
            <a:ext cx="81000" cy="4984200"/>
          </a:xfrm>
          <a:prstGeom prst="bentConnector3">
            <a:avLst>
              <a:gd fmla="val -7216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95" name="Shape 195"/>
          <p:cNvCxnSpPr>
            <a:endCxn id="183" idx="0"/>
          </p:cNvCxnSpPr>
          <p:nvPr/>
        </p:nvCxnSpPr>
        <p:spPr>
          <a:xfrm>
            <a:off x="3915552" y="1956008"/>
            <a:ext cx="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559375" y="-139562"/>
            <a:ext cx="58773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User Stories/Task Estimation</a:t>
            </a:r>
          </a:p>
        </p:txBody>
      </p:sp>
      <p:pic>
        <p:nvPicPr>
          <p:cNvPr descr="python-logo-png-python-logo-450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1559375" y="1150075"/>
            <a:ext cx="6990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3" name="Shape 203"/>
          <p:cNvSpPr txBox="1"/>
          <p:nvPr/>
        </p:nvSpPr>
        <p:spPr>
          <a:xfrm>
            <a:off x="1613125" y="1855138"/>
            <a:ext cx="6990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User Stories/Task Estimation 2.0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900" y="2859755"/>
            <a:ext cx="10590149" cy="1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836325" y="261775"/>
            <a:ext cx="35814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Velocity</a:t>
            </a:r>
          </a:p>
        </p:txBody>
      </p:sp>
      <p:sp>
        <p:nvSpPr>
          <p:cNvPr id="210" name="Shape 210"/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73900" y="1377550"/>
            <a:ext cx="112206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(team)</a:t>
            </a:r>
            <a:r>
              <a:rPr b="0" i="0" lang="en-US" sz="4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× 5 </a:t>
            </a:r>
            <a:r>
              <a:rPr b="0" i="0" lang="en-US" sz="2035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(working days) </a:t>
            </a:r>
            <a:r>
              <a:rPr b="0" i="0" lang="en-US" sz="4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× 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0.35</a:t>
            </a:r>
            <a:r>
              <a:rPr b="0" i="0" lang="en-US" sz="7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035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(first velocity)</a:t>
            </a:r>
            <a:r>
              <a:rPr b="0" i="0" lang="en-US" sz="444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4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= 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14 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(days/week)</a:t>
            </a:r>
            <a:b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r>
            <a:r>
              <a:rPr b="0" i="0" lang="en-US" sz="4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035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(amount of work in person days) 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× 7</a:t>
            </a:r>
            <a:r>
              <a:rPr b="0" i="0" lang="en-US" sz="7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035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(number of 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weeks</a:t>
            </a:r>
            <a:r>
              <a:rPr b="0" i="0" lang="en-US" sz="2035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 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= 84 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(days/milestone)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700"/>
              </a:spcBef>
              <a:buNone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84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(person-days/milestone)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- 49</a:t>
            </a:r>
            <a:r>
              <a:rPr lang="en-US" sz="20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(plan-poker estimation)</a:t>
            </a: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= 35 </a:t>
            </a:r>
            <a:r>
              <a:rPr lang="en-US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days</a:t>
            </a:r>
          </a:p>
        </p:txBody>
      </p:sp>
      <p:pic>
        <p:nvPicPr>
          <p:cNvPr descr="python-logo-png-python-logo-450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444652" y="436050"/>
            <a:ext cx="8016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Milestone </a:t>
            </a: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.0/ Iterations</a:t>
            </a:r>
          </a:p>
        </p:txBody>
      </p:sp>
      <p:grpSp>
        <p:nvGrpSpPr>
          <p:cNvPr id="218" name="Shape 218"/>
          <p:cNvGrpSpPr/>
          <p:nvPr/>
        </p:nvGrpSpPr>
        <p:grpSpPr>
          <a:xfrm>
            <a:off x="1425889" y="1709046"/>
            <a:ext cx="10434132" cy="2582027"/>
            <a:chOff x="555183" y="1785257"/>
            <a:chExt cx="10616740" cy="2582027"/>
          </a:xfrm>
        </p:grpSpPr>
        <p:grpSp>
          <p:nvGrpSpPr>
            <p:cNvPr id="219" name="Shape 219"/>
            <p:cNvGrpSpPr/>
            <p:nvPr/>
          </p:nvGrpSpPr>
          <p:grpSpPr>
            <a:xfrm>
              <a:off x="555183" y="1785257"/>
              <a:ext cx="2199000" cy="2198914"/>
              <a:chOff x="555183" y="1785257"/>
              <a:chExt cx="2199000" cy="2198914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2394857" y="1785257"/>
                <a:ext cx="206829" cy="2198914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21" name="Shape 221"/>
              <p:cNvSpPr txBox="1"/>
              <p:nvPr/>
            </p:nvSpPr>
            <p:spPr>
              <a:xfrm>
                <a:off x="555183" y="2612578"/>
                <a:ext cx="2199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b="1" i="0" lang="en-US" sz="2500" u="none" cap="none" strike="noStrike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Iteration 1</a:t>
                </a:r>
              </a:p>
            </p:txBody>
          </p:sp>
        </p:grpSp>
        <p:sp>
          <p:nvSpPr>
            <p:cNvPr id="222" name="Shape 222"/>
            <p:cNvSpPr txBox="1"/>
            <p:nvPr/>
          </p:nvSpPr>
          <p:spPr>
            <a:xfrm>
              <a:off x="8972923" y="3967084"/>
              <a:ext cx="219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2000">
                  <a:latin typeface="Questrial"/>
                  <a:ea typeface="Questrial"/>
                  <a:cs typeface="Questrial"/>
                  <a:sym typeface="Questrial"/>
                </a:rPr>
                <a:t>Total Days:  </a:t>
              </a:r>
              <a:r>
                <a:rPr b="1" lang="en-US" sz="2000">
                  <a:latin typeface="Questrial"/>
                  <a:ea typeface="Questrial"/>
                  <a:cs typeface="Questrial"/>
                  <a:sym typeface="Questrial"/>
                </a:rPr>
                <a:t>10</a:t>
              </a:r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1447748" y="4147517"/>
            <a:ext cx="10562471" cy="2279494"/>
            <a:chOff x="609548" y="4223717"/>
            <a:chExt cx="10562471" cy="2279494"/>
          </a:xfrm>
        </p:grpSpPr>
        <p:grpSp>
          <p:nvGrpSpPr>
            <p:cNvPr id="224" name="Shape 224"/>
            <p:cNvGrpSpPr/>
            <p:nvPr/>
          </p:nvGrpSpPr>
          <p:grpSpPr>
            <a:xfrm>
              <a:off x="609548" y="4223717"/>
              <a:ext cx="2198914" cy="2198914"/>
              <a:chOff x="3037126" y="4223717"/>
              <a:chExt cx="2198914" cy="2198914"/>
            </a:xfrm>
          </p:grpSpPr>
          <p:sp>
            <p:nvSpPr>
              <p:cNvPr id="225" name="Shape 225"/>
              <p:cNvSpPr/>
              <p:nvPr/>
            </p:nvSpPr>
            <p:spPr>
              <a:xfrm>
                <a:off x="4811545" y="4223717"/>
                <a:ext cx="206829" cy="2198914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26" name="Shape 226"/>
              <p:cNvSpPr txBox="1"/>
              <p:nvPr/>
            </p:nvSpPr>
            <p:spPr>
              <a:xfrm>
                <a:off x="3037126" y="5050265"/>
                <a:ext cx="219891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b="1" lang="en-US" sz="25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Iteration 2</a:t>
                </a:r>
              </a:p>
            </p:txBody>
          </p:sp>
        </p:grpSp>
        <p:sp>
          <p:nvSpPr>
            <p:cNvPr id="227" name="Shape 227"/>
            <p:cNvSpPr txBox="1"/>
            <p:nvPr/>
          </p:nvSpPr>
          <p:spPr>
            <a:xfrm>
              <a:off x="8973019" y="6103011"/>
              <a:ext cx="219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2000">
                  <a:latin typeface="Questrial"/>
                  <a:ea typeface="Questrial"/>
                  <a:cs typeface="Questrial"/>
                  <a:sym typeface="Questrial"/>
                </a:rPr>
                <a:t>Total Days:  </a:t>
              </a:r>
              <a:r>
                <a:rPr b="1" lang="en-US" sz="2000">
                  <a:latin typeface="Questrial"/>
                  <a:ea typeface="Questrial"/>
                  <a:cs typeface="Questrial"/>
                  <a:sym typeface="Questrial"/>
                </a:rPr>
                <a:t>15</a:t>
              </a:r>
            </a:p>
          </p:txBody>
        </p:sp>
      </p:grpSp>
      <p:pic>
        <p:nvPicPr>
          <p:cNvPr descr="python-logo-png-python-logo-450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594175" y="1995300"/>
            <a:ext cx="2695500" cy="16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Title:   	Refactoring 1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Est:    	10 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Priority:	7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Velocity:   	0.5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594175" y="4391550"/>
            <a:ext cx="2695500" cy="187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Title:   	Second Band</a:t>
            </a:r>
            <a:br>
              <a:rPr lang="en-US"/>
            </a:br>
            <a:r>
              <a:rPr lang="en-US"/>
              <a:t>		Assign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Est:            11  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Priority:	10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Velocity:	0.3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439100" y="4401100"/>
            <a:ext cx="2695500" cy="18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Title:   	Waiting List</a:t>
            </a:r>
            <a:br>
              <a:rPr lang="en-US"/>
            </a:br>
            <a:r>
              <a:rPr lang="en-US"/>
              <a:t>		Replace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Est:		4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Priority:	9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Velocity:	0.3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712900" y="322425"/>
            <a:ext cx="84129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Milestone </a:t>
            </a: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.0/ Iterations(cont.)</a:t>
            </a:r>
          </a:p>
        </p:txBody>
      </p:sp>
      <p:pic>
        <p:nvPicPr>
          <p:cNvPr descr="python-logo-png-python-logo-450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Shape 238"/>
          <p:cNvGrpSpPr/>
          <p:nvPr/>
        </p:nvGrpSpPr>
        <p:grpSpPr>
          <a:xfrm>
            <a:off x="1370961" y="1612437"/>
            <a:ext cx="10223918" cy="2268088"/>
            <a:chOff x="364918" y="1785257"/>
            <a:chExt cx="11917377" cy="2485848"/>
          </a:xfrm>
        </p:grpSpPr>
        <p:grpSp>
          <p:nvGrpSpPr>
            <p:cNvPr id="239" name="Shape 239"/>
            <p:cNvGrpSpPr/>
            <p:nvPr/>
          </p:nvGrpSpPr>
          <p:grpSpPr>
            <a:xfrm>
              <a:off x="364918" y="1785257"/>
              <a:ext cx="2236639" cy="2199000"/>
              <a:chOff x="364918" y="1785257"/>
              <a:chExt cx="2236639" cy="2199000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2394857" y="1785257"/>
                <a:ext cx="206700" cy="21990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41" name="Shape 241"/>
              <p:cNvSpPr txBox="1"/>
              <p:nvPr/>
            </p:nvSpPr>
            <p:spPr>
              <a:xfrm>
                <a:off x="364918" y="2612578"/>
                <a:ext cx="2199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b="1" lang="en-US" sz="25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Iteration 3</a:t>
                </a:r>
              </a:p>
            </p:txBody>
          </p:sp>
        </p:grpSp>
        <p:sp>
          <p:nvSpPr>
            <p:cNvPr id="242" name="Shape 242"/>
            <p:cNvSpPr txBox="1"/>
            <p:nvPr/>
          </p:nvSpPr>
          <p:spPr>
            <a:xfrm>
              <a:off x="10083295" y="3870905"/>
              <a:ext cx="219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2000">
                  <a:latin typeface="Questrial"/>
                  <a:ea typeface="Questrial"/>
                  <a:cs typeface="Questrial"/>
                  <a:sym typeface="Questrial"/>
                </a:rPr>
                <a:t>Total Days:  </a:t>
              </a:r>
              <a:r>
                <a:rPr b="1" lang="en-US" sz="2000">
                  <a:latin typeface="Questrial"/>
                  <a:ea typeface="Questrial"/>
                  <a:cs typeface="Questrial"/>
                  <a:sym typeface="Questrial"/>
                </a:rPr>
                <a:t>10</a:t>
              </a:r>
            </a:p>
          </p:txBody>
        </p:sp>
      </p:grpSp>
      <p:sp>
        <p:nvSpPr>
          <p:cNvPr id="243" name="Shape 243"/>
          <p:cNvSpPr txBox="1"/>
          <p:nvPr/>
        </p:nvSpPr>
        <p:spPr>
          <a:xfrm>
            <a:off x="3441775" y="1766700"/>
            <a:ext cx="2695500" cy="16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Title:		Refactoring 2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Est:      	8    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Priority:      8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Velocity:	0.2 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326375" y="1766700"/>
            <a:ext cx="2695500" cy="16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Title:   	“ The Merge ”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Est:   	2 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Priority:	8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Velocity:	0.2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444651" y="356725"/>
            <a:ext cx="86772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Milestone </a:t>
            </a: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1" i="0" lang="en-US" sz="33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.0/ Iterations (</a:t>
            </a:r>
            <a:r>
              <a:rPr b="1" lang="en-US" sz="33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cont.)</a:t>
            </a:r>
          </a:p>
        </p:txBody>
      </p:sp>
      <p:grpSp>
        <p:nvGrpSpPr>
          <p:cNvPr id="250" name="Shape 250"/>
          <p:cNvGrpSpPr/>
          <p:nvPr/>
        </p:nvGrpSpPr>
        <p:grpSpPr>
          <a:xfrm>
            <a:off x="1564945" y="1892645"/>
            <a:ext cx="9504459" cy="3454123"/>
            <a:chOff x="132" y="0"/>
            <a:chExt cx="10870935" cy="4495800"/>
          </a:xfrm>
        </p:grpSpPr>
        <p:sp>
          <p:nvSpPr>
            <p:cNvPr id="251" name="Shape 251"/>
            <p:cNvSpPr/>
            <p:nvPr/>
          </p:nvSpPr>
          <p:spPr>
            <a:xfrm>
              <a:off x="815339" y="0"/>
              <a:ext cx="9240520" cy="4495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BE5EE"/>
            </a:solidFill>
            <a:ln>
              <a:noFill/>
            </a:ln>
            <a:effectLst>
              <a:outerShdw blurRad="38100" rotWithShape="0" dir="5400000" dist="300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32" y="1348740"/>
              <a:ext cx="2518875" cy="1798320"/>
            </a:xfrm>
            <a:prstGeom prst="roundRect">
              <a:avLst>
                <a:gd fmla="val 16667" name="adj"/>
              </a:avLst>
            </a:prstGeom>
            <a:solidFill>
              <a:srgbClr val="93B6D2"/>
            </a:solidFill>
            <a:ln>
              <a:noFill/>
            </a:ln>
            <a:effectLst>
              <a:outerShdw blurRad="38100" rotWithShape="0" dir="5400000" dist="300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87919" y="1436527"/>
              <a:ext cx="2343301" cy="1622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Requirements 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2795039" y="1348740"/>
              <a:ext cx="2518875" cy="1798320"/>
            </a:xfrm>
            <a:prstGeom prst="roundRect">
              <a:avLst>
                <a:gd fmla="val 16667" name="adj"/>
              </a:avLst>
            </a:prstGeom>
            <a:solidFill>
              <a:srgbClr val="93B6D2"/>
            </a:solidFill>
            <a:ln>
              <a:noFill/>
            </a:ln>
            <a:effectLst>
              <a:outerShdw blurRad="38100" rotWithShape="0" dir="5400000" dist="300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2882826" y="1436527"/>
              <a:ext cx="2343301" cy="1622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Design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5568172" y="1348740"/>
              <a:ext cx="2518875" cy="1798320"/>
            </a:xfrm>
            <a:prstGeom prst="roundRect">
              <a:avLst>
                <a:gd fmla="val 16667" name="adj"/>
              </a:avLst>
            </a:prstGeom>
            <a:solidFill>
              <a:srgbClr val="93B6D2"/>
            </a:solidFill>
            <a:ln>
              <a:noFill/>
            </a:ln>
            <a:effectLst>
              <a:outerShdw blurRad="38100" rotWithShape="0" dir="5400000" dist="300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5830261" y="1436523"/>
              <a:ext cx="1939800" cy="16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Test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8352192" y="1348740"/>
              <a:ext cx="2518875" cy="1798320"/>
            </a:xfrm>
            <a:prstGeom prst="roundRect">
              <a:avLst>
                <a:gd fmla="val 16667" name="adj"/>
              </a:avLst>
            </a:prstGeom>
            <a:solidFill>
              <a:srgbClr val="93B6D2"/>
            </a:solidFill>
            <a:ln>
              <a:noFill/>
            </a:ln>
            <a:effectLst>
              <a:outerShdw blurRad="38100" rotWithShape="0" dir="5400000" dist="300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8352823" y="1436527"/>
              <a:ext cx="2343300" cy="16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rIns="118100" wrap="square" tIns="1181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b="1"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Code</a:t>
              </a:r>
            </a:p>
          </p:txBody>
        </p:sp>
      </p:grpSp>
      <p:sp>
        <p:nvSpPr>
          <p:cNvPr id="260" name="Shape 260"/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</a:t>
            </a:r>
          </a:p>
        </p:txBody>
      </p:sp>
      <p:pic>
        <p:nvPicPr>
          <p:cNvPr descr="python-logo-png-python-logo-450.png"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25" y="0"/>
            <a:ext cx="1211275" cy="12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2250" y="3352275"/>
            <a:ext cx="1638526" cy="69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