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5" r:id="rId5"/>
    <p:sldId id="278" r:id="rId6"/>
    <p:sldId id="279" r:id="rId7"/>
    <p:sldId id="280" r:id="rId8"/>
    <p:sldId id="269" r:id="rId9"/>
    <p:sldId id="268" r:id="rId10"/>
    <p:sldId id="273" r:id="rId11"/>
    <p:sldId id="274" r:id="rId12"/>
    <p:sldId id="275" r:id="rId13"/>
    <p:sldId id="277" r:id="rId14"/>
    <p:sldId id="264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ECB9"/>
    <a:srgbClr val="C5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/>
    <p:restoredTop sz="94631"/>
  </p:normalViewPr>
  <p:slideViewPr>
    <p:cSldViewPr>
      <p:cViewPr varScale="1">
        <p:scale>
          <a:sx n="104" d="100"/>
          <a:sy n="104" d="100"/>
        </p:scale>
        <p:origin x="10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baseline="0" dirty="0"/>
              <a:t>Unterschiedliche Aufgaben 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Accesscode eingeben</c:v>
                </c:pt>
                <c:pt idx="1">
                  <c:v>Erstelle eine WG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5.6666999999999996</c:v>
                </c:pt>
                <c:pt idx="1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Accesscode eingeben</c:v>
                </c:pt>
                <c:pt idx="1">
                  <c:v>Erstelle eine WG</c:v>
                </c:pt>
              </c:strCache>
            </c:strRef>
          </c:cat>
          <c:val>
            <c:numRef>
              <c:f>Tabelle1!$C$2:$C$3</c:f>
              <c:numCache>
                <c:formatCode>General</c:formatCode>
                <c:ptCount val="2"/>
                <c:pt idx="0">
                  <c:v>5.3333000000000004</c:v>
                </c:pt>
                <c:pt idx="1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Tabelle1!$A$2:$A$3</c:f>
              <c:strCache>
                <c:ptCount val="2"/>
                <c:pt idx="0">
                  <c:v>Accesscode eingeben</c:v>
                </c:pt>
                <c:pt idx="1">
                  <c:v>Erstelle eine WG</c:v>
                </c:pt>
              </c:strCache>
            </c:strRef>
          </c:cat>
          <c:val>
            <c:numRef>
              <c:f>Tabelle1!$D$2:$D$3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1315567"/>
        <c:axId val="686890511"/>
      </c:barChart>
      <c:catAx>
        <c:axId val="561315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6890511"/>
        <c:crosses val="autoZero"/>
        <c:auto val="1"/>
        <c:lblAlgn val="ctr"/>
        <c:lblOffset val="100"/>
        <c:noMultiLvlLbl val="0"/>
      </c:catAx>
      <c:valAx>
        <c:axId val="686890511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315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Identische aufgaben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4.0833300000000001</c:v>
                </c:pt>
                <c:pt idx="1">
                  <c:v>3.75</c:v>
                </c:pt>
                <c:pt idx="2">
                  <c:v>4.8333000000000004</c:v>
                </c:pt>
                <c:pt idx="3">
                  <c:v>4.9166699999999999</c:v>
                </c:pt>
                <c:pt idx="4">
                  <c:v>4.25</c:v>
                </c:pt>
                <c:pt idx="5">
                  <c:v>5.5833300000000001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</c:strCache>
            </c:strRef>
          </c:cat>
          <c:val>
            <c:numRef>
              <c:f>Tabelle1!$C$2:$C$7</c:f>
              <c:numCache>
                <c:formatCode>General</c:formatCode>
                <c:ptCount val="6"/>
                <c:pt idx="0">
                  <c:v>4.5</c:v>
                </c:pt>
                <c:pt idx="1">
                  <c:v>4.6666699999999999</c:v>
                </c:pt>
                <c:pt idx="2">
                  <c:v>5.0833300000000001</c:v>
                </c:pt>
                <c:pt idx="3">
                  <c:v>5.25</c:v>
                </c:pt>
                <c:pt idx="4">
                  <c:v>2.8332999999999999</c:v>
                </c:pt>
                <c:pt idx="5">
                  <c:v>6.0833300000000001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</c:strCache>
            </c:strRef>
          </c:cat>
          <c:val>
            <c:numRef>
              <c:f>Tabelle1!$D$2:$D$7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1315567"/>
        <c:axId val="686890511"/>
      </c:barChart>
      <c:catAx>
        <c:axId val="561315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6890511"/>
        <c:crosses val="autoZero"/>
        <c:auto val="1"/>
        <c:lblAlgn val="ctr"/>
        <c:lblOffset val="100"/>
        <c:noMultiLvlLbl val="0"/>
      </c:catAx>
      <c:valAx>
        <c:axId val="686890511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315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Bedienbarkeit der App insgesamt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unverständlich/verständlich</c:v>
                </c:pt>
                <c:pt idx="1">
                  <c:v>fantasielos/kreativ</c:v>
                </c:pt>
                <c:pt idx="2">
                  <c:v>schwer bedienbar/leicht bedienbar</c:v>
                </c:pt>
                <c:pt idx="3">
                  <c:v>uninteressant/interessant</c:v>
                </c:pt>
                <c:pt idx="4">
                  <c:v>konentionell/originell</c:v>
                </c:pt>
                <c:pt idx="5">
                  <c:v>kompliziert/einfach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4.5</c:v>
                </c:pt>
                <c:pt idx="1">
                  <c:v>5.1666999999999996</c:v>
                </c:pt>
                <c:pt idx="2">
                  <c:v>4.6666999999999996</c:v>
                </c:pt>
                <c:pt idx="3">
                  <c:v>4.5</c:v>
                </c:pt>
                <c:pt idx="4">
                  <c:v>5</c:v>
                </c:pt>
                <c:pt idx="5">
                  <c:v>4.3330000000000002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61315567"/>
        <c:axId val="686890511"/>
      </c:barChart>
      <c:catAx>
        <c:axId val="561315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6890511"/>
        <c:crosses val="autoZero"/>
        <c:auto val="1"/>
        <c:lblAlgn val="ctr"/>
        <c:lblOffset val="100"/>
        <c:noMultiLvlLbl val="0"/>
      </c:catAx>
      <c:valAx>
        <c:axId val="686890511"/>
        <c:scaling>
          <c:orientation val="minMax"/>
          <c:max val="7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61315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03.09.2018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/>
              <a:t>Praxis der Softwareentwicklung</a:t>
            </a:r>
            <a:br>
              <a:rPr lang="de-DE" sz="4000" b="0" dirty="0"/>
            </a:br>
            <a:r>
              <a:rPr lang="de-DE" sz="4000" b="0" dirty="0"/>
              <a:t>Qualitätssicherung 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/>
              <a:t>Yunjia</a:t>
            </a:r>
            <a:r>
              <a:rPr lang="de-DE" sz="2400" dirty="0"/>
              <a:t> Chen, Jasmin </a:t>
            </a:r>
            <a:r>
              <a:rPr lang="de-DE" sz="2400" dirty="0" err="1"/>
              <a:t>Jat</a:t>
            </a:r>
            <a:r>
              <a:rPr lang="de-DE" sz="2400" dirty="0"/>
              <a:t>, </a:t>
            </a:r>
          </a:p>
          <a:p>
            <a:pPr algn="ctr"/>
            <a:r>
              <a:rPr lang="de-DE" sz="2400" dirty="0"/>
              <a:t>Min </a:t>
            </a:r>
            <a:r>
              <a:rPr lang="de-DE" sz="2400" dirty="0" err="1"/>
              <a:t>Hye</a:t>
            </a:r>
            <a:r>
              <a:rPr lang="de-DE" sz="2400" dirty="0"/>
              <a:t> Park, Alina Shah, Lisa Wang</a:t>
            </a:r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95850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796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74391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9263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608480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908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Feedback und 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/>
              <a:t>Magnetfarbe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 err="1"/>
              <a:t>CoolNotes</a:t>
            </a:r>
            <a:r>
              <a:rPr lang="de-DE" sz="3200" dirty="0"/>
              <a:t> und </a:t>
            </a:r>
            <a:r>
              <a:rPr lang="de-DE" sz="3200" dirty="0" err="1"/>
              <a:t>FrozenNotes</a:t>
            </a: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Accesscode</a:t>
            </a:r>
          </a:p>
          <a:p>
            <a:pPr marL="447675" indent="-447675">
              <a:buNone/>
            </a:pPr>
            <a:endParaRPr lang="de-DE" sz="1000" dirty="0"/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Begrüßung mit Magnetfarbe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Tutorial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de-DE" sz="3200" dirty="0">
                <a:sym typeface="Wingdings" panose="05000000000000000000" pitchFamily="2" charset="2"/>
              </a:rPr>
              <a:t>Accesscode speichern / Hinweis zum notieren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4962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/>
              <a:t>Vielen Dank </a:t>
            </a:r>
            <a:br>
              <a:rPr lang="de-DE" sz="4000" dirty="0"/>
            </a:br>
            <a:r>
              <a:rPr lang="de-DE" sz="4000" dirty="0"/>
              <a:t>für Ihre Aufmerksamkeit!</a:t>
            </a:r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Behobene Bugs</a:t>
            </a:r>
          </a:p>
        </p:txBody>
      </p:sp>
      <p:pic>
        <p:nvPicPr>
          <p:cNvPr id="5" name="Grafik 3" descr="Screenshot_20180813-0200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700808"/>
            <a:ext cx="2579280" cy="4585386"/>
          </a:xfrm>
          <a:prstGeom prst="rect">
            <a:avLst/>
          </a:prstGeom>
        </p:spPr>
      </p:pic>
      <p:pic>
        <p:nvPicPr>
          <p:cNvPr id="4" name="Grafik 4" descr="Screenshot_20180813-0123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1743204"/>
            <a:ext cx="2531585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Probleme beim Testen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4320480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/>
              <a:t>Data Binding und </a:t>
            </a:r>
            <a:r>
              <a:rPr lang="de-DE" sz="3200" dirty="0" err="1"/>
              <a:t>Retrofit</a:t>
            </a: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Keine testgesteuerte Programmierung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Wenig Beispiele im Internet, vieles veraltet</a:t>
            </a:r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3200" dirty="0"/>
              <a:t>	➜ viel manuell getestet </a:t>
            </a:r>
          </a:p>
        </p:txBody>
      </p:sp>
    </p:spTree>
    <p:extLst>
      <p:ext uri="{BB962C8B-B14F-4D97-AF65-F5344CB8AC3E}">
        <p14:creationId xmlns:p14="http://schemas.microsoft.com/office/powerpoint/2010/main" val="268610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Testarten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/>
              <a:t>Unit Tests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UI-Tests</a:t>
            </a:r>
          </a:p>
          <a:p>
            <a:pPr marL="813435" lvl="1" indent="-447675"/>
            <a:r>
              <a:rPr lang="de-DE" sz="2900" dirty="0"/>
              <a:t>Espresso</a:t>
            </a:r>
          </a:p>
          <a:p>
            <a:pPr marL="813435" lvl="1" indent="-447675"/>
            <a:r>
              <a:rPr lang="de-DE" sz="2900" dirty="0" err="1"/>
              <a:t>Viewwechsel</a:t>
            </a:r>
            <a:endParaRPr lang="de-DE" sz="29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Manuelle Tests </a:t>
            </a:r>
          </a:p>
          <a:p>
            <a:pPr marL="813435" lvl="1" indent="-447675"/>
            <a:r>
              <a:rPr lang="de-DE" sz="2900" dirty="0"/>
              <a:t>Testszenarien</a:t>
            </a:r>
          </a:p>
          <a:p>
            <a:pPr marL="813435" lvl="1" indent="-447675"/>
            <a:r>
              <a:rPr lang="de-DE" sz="2900" dirty="0"/>
              <a:t>Beim Implementieren</a:t>
            </a:r>
          </a:p>
          <a:p>
            <a:pPr marL="447675" indent="-447675">
              <a:buNone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3270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Manuelle Tests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/>
              <a:t>Implementierungsphase</a:t>
            </a:r>
          </a:p>
          <a:p>
            <a:pPr marL="813435" lvl="1" indent="-447675"/>
            <a:r>
              <a:rPr lang="de-DE" sz="2900" dirty="0"/>
              <a:t>„Programmiere solange bis es funktioniert“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Qualitätssicherungsphase</a:t>
            </a:r>
          </a:p>
          <a:p>
            <a:pPr marL="813435" lvl="1" indent="-447675"/>
            <a:r>
              <a:rPr lang="de-DE" sz="2900" dirty="0"/>
              <a:t>Fokus </a:t>
            </a:r>
            <a:r>
              <a:rPr lang="de-DE" sz="2900" dirty="0" err="1"/>
              <a:t>Testcode</a:t>
            </a:r>
            <a:endParaRPr lang="de-DE" sz="2900" dirty="0"/>
          </a:p>
          <a:p>
            <a:pPr marL="813435" lvl="1" indent="-447675"/>
            <a:r>
              <a:rPr lang="de-DE" sz="2900" dirty="0"/>
              <a:t>Testfälle und Szenarien aus dem Pflichtenheft </a:t>
            </a:r>
          </a:p>
          <a:p>
            <a:pPr marL="365760" lvl="1" indent="0">
              <a:buNone/>
            </a:pPr>
            <a:endParaRPr lang="de-DE" sz="2900" dirty="0"/>
          </a:p>
          <a:p>
            <a:pPr marL="447675" indent="-447675">
              <a:buNone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651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Manuelle Tests</a:t>
            </a:r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F51C3748-8216-4304-9797-7981B5C8D2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" t="33722" r="25844" b="8193"/>
          <a:stretch/>
        </p:blipFill>
        <p:spPr>
          <a:xfrm>
            <a:off x="393231" y="1700808"/>
            <a:ext cx="7707162" cy="3320219"/>
          </a:xfrm>
        </p:spPr>
      </p:pic>
    </p:spTree>
    <p:extLst>
      <p:ext uri="{BB962C8B-B14F-4D97-AF65-F5344CB8AC3E}">
        <p14:creationId xmlns:p14="http://schemas.microsoft.com/office/powerpoint/2010/main" val="7666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Manuelle Tests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 fontScale="92500" lnSpcReduction="10000"/>
          </a:bodyPr>
          <a:lstStyle/>
          <a:p>
            <a:pPr marL="447675" indent="-447675"/>
            <a:r>
              <a:rPr lang="de-DE" sz="3200" dirty="0"/>
              <a:t>Erneutes Öffnen der App</a:t>
            </a:r>
          </a:p>
          <a:p>
            <a:pPr marL="0" indent="0">
              <a:buNone/>
            </a:pPr>
            <a:endParaRPr lang="de-DE" sz="3200" dirty="0"/>
          </a:p>
          <a:p>
            <a:pPr marL="447675" indent="-447675"/>
            <a:r>
              <a:rPr lang="de-DE" sz="3200" dirty="0"/>
              <a:t>Erstellen einer </a:t>
            </a:r>
            <a:r>
              <a:rPr lang="de-DE" sz="3200" dirty="0" err="1"/>
              <a:t>CoolNote</a:t>
            </a:r>
            <a:endParaRPr lang="de-DE" sz="3200" dirty="0"/>
          </a:p>
          <a:p>
            <a:pPr lvl="1"/>
            <a:r>
              <a:rPr lang="de-DE" sz="2900" dirty="0"/>
              <a:t>Ohne Betreff</a:t>
            </a:r>
          </a:p>
          <a:p>
            <a:pPr lvl="1"/>
            <a:r>
              <a:rPr lang="de-DE" sz="2900" dirty="0"/>
              <a:t>Letzter Platz von 2 Personen gleichzeitig</a:t>
            </a:r>
          </a:p>
          <a:p>
            <a:pPr lvl="1"/>
            <a:r>
              <a:rPr lang="de-DE" sz="2900" dirty="0"/>
              <a:t>Maximale Textlänge</a:t>
            </a:r>
          </a:p>
          <a:p>
            <a:pPr marL="0" indent="0">
              <a:buNone/>
            </a:pPr>
            <a:endParaRPr lang="de-DE" sz="3200" dirty="0"/>
          </a:p>
          <a:p>
            <a:pPr marL="447675" indent="-447675"/>
            <a:r>
              <a:rPr lang="de-DE" sz="3200" dirty="0"/>
              <a:t>Lesen einer </a:t>
            </a:r>
            <a:r>
              <a:rPr lang="de-DE" sz="3200" dirty="0" err="1"/>
              <a:t>CoolNote</a:t>
            </a:r>
            <a:endParaRPr lang="de-DE" sz="3200" dirty="0"/>
          </a:p>
          <a:p>
            <a:pPr marL="813435" lvl="1" indent="-447675"/>
            <a:r>
              <a:rPr lang="de-DE" sz="2900" dirty="0"/>
              <a:t>„Normal“</a:t>
            </a:r>
          </a:p>
          <a:p>
            <a:pPr marL="813435" lvl="1" indent="-447675"/>
            <a:r>
              <a:rPr lang="de-DE" sz="2900" dirty="0"/>
              <a:t>Durch </a:t>
            </a:r>
            <a:r>
              <a:rPr lang="de-DE" sz="2900" dirty="0" err="1"/>
              <a:t>Pushbenachrichtigung</a:t>
            </a:r>
            <a:endParaRPr lang="de-DE" sz="2900" dirty="0"/>
          </a:p>
          <a:p>
            <a:pPr marL="447675" indent="-447675"/>
            <a:endParaRPr lang="de-DE" sz="3200" dirty="0"/>
          </a:p>
          <a:p>
            <a:pPr marL="447675" indent="-447675"/>
            <a:endParaRPr lang="de-DE" sz="3200" dirty="0"/>
          </a:p>
          <a:p>
            <a:pPr marL="365760" lvl="1" indent="0">
              <a:buNone/>
            </a:pPr>
            <a:endParaRPr lang="de-DE" sz="2900" dirty="0"/>
          </a:p>
          <a:p>
            <a:pPr marL="447675" indent="-447675">
              <a:buNone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09023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Wie und was wurde getestet?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4343EE9-BC88-42A5-8A13-2EA69D3075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 err="1"/>
              <a:t>FrozenNotes</a:t>
            </a:r>
            <a:r>
              <a:rPr lang="de-DE" sz="3200" dirty="0"/>
              <a:t> bearbeiten</a:t>
            </a:r>
          </a:p>
          <a:p>
            <a:pPr lvl="1"/>
            <a:r>
              <a:rPr lang="de-DE" sz="2900" dirty="0"/>
              <a:t>„normal“</a:t>
            </a:r>
          </a:p>
          <a:p>
            <a:pPr lvl="1"/>
            <a:r>
              <a:rPr lang="de-DE" sz="2900" dirty="0"/>
              <a:t>Ohne Betreff</a:t>
            </a:r>
          </a:p>
          <a:p>
            <a:pPr lvl="1"/>
            <a:r>
              <a:rPr lang="de-DE" sz="2900" dirty="0"/>
              <a:t>gleichzeitig</a:t>
            </a:r>
          </a:p>
          <a:p>
            <a:pPr marL="0" indent="0">
              <a:buNone/>
            </a:pPr>
            <a:endParaRPr lang="de-DE" sz="3200" dirty="0"/>
          </a:p>
          <a:p>
            <a:pPr marL="447675" indent="-447675"/>
            <a:r>
              <a:rPr lang="de-DE" sz="3200" dirty="0"/>
              <a:t>Löschen einer </a:t>
            </a:r>
            <a:r>
              <a:rPr lang="de-DE" sz="3200" dirty="0" err="1"/>
              <a:t>CoolNote</a:t>
            </a:r>
            <a:endParaRPr lang="de-DE" sz="3200" dirty="0"/>
          </a:p>
          <a:p>
            <a:pPr marL="813435" lvl="1" indent="-447675"/>
            <a:r>
              <a:rPr lang="de-DE" sz="2900" dirty="0"/>
              <a:t>„normal“</a:t>
            </a:r>
          </a:p>
          <a:p>
            <a:pPr marL="813435" lvl="1" indent="-447675"/>
            <a:r>
              <a:rPr lang="de-DE" sz="2900" dirty="0"/>
              <a:t>Während ein zweiter Nutzer sie liest</a:t>
            </a:r>
          </a:p>
          <a:p>
            <a:pPr marL="813435" lvl="1" indent="-447675"/>
            <a:r>
              <a:rPr lang="de-DE" sz="2900" dirty="0"/>
              <a:t>Fremde </a:t>
            </a:r>
            <a:r>
              <a:rPr lang="de-DE" sz="2900" dirty="0" err="1"/>
              <a:t>CoolNotes</a:t>
            </a:r>
            <a:r>
              <a:rPr lang="de-DE" sz="2900" dirty="0"/>
              <a:t> löschbar?</a:t>
            </a:r>
          </a:p>
          <a:p>
            <a:pPr marL="813435" lvl="1" indent="-447675"/>
            <a:endParaRPr lang="de-DE" sz="2900" dirty="0"/>
          </a:p>
          <a:p>
            <a:pPr marL="365760" lvl="1" indent="0">
              <a:buNone/>
            </a:pPr>
            <a:endParaRPr lang="de-DE" sz="2900" dirty="0"/>
          </a:p>
          <a:p>
            <a:pPr marL="365760" lvl="1" indent="0">
              <a:buNone/>
            </a:pPr>
            <a:endParaRPr lang="de-DE" sz="2900" dirty="0"/>
          </a:p>
          <a:p>
            <a:pPr marL="447675" indent="-447675">
              <a:buNone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16085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/>
            <a:r>
              <a:rPr lang="de-DE" sz="3200" dirty="0"/>
              <a:t>Live-Test von Bekannten und Verwandten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Fragebogen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Feedback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401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166</Words>
  <Application>Microsoft Office PowerPoint</Application>
  <PresentationFormat>Bildschirmpräsentation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Wingdings</vt:lpstr>
      <vt:lpstr>Wingdings 2</vt:lpstr>
      <vt:lpstr>Nereus</vt:lpstr>
      <vt:lpstr>Praxis der Softwareentwicklung Qualitätssicherung Präsentation</vt:lpstr>
      <vt:lpstr>Behobene Bugs</vt:lpstr>
      <vt:lpstr>Probleme beim Testen</vt:lpstr>
      <vt:lpstr>Testarten</vt:lpstr>
      <vt:lpstr>Manuelle Tests</vt:lpstr>
      <vt:lpstr>Manuelle Tests</vt:lpstr>
      <vt:lpstr>Manuelle Tests</vt:lpstr>
      <vt:lpstr>Wie und was wurde getestet?</vt:lpstr>
      <vt:lpstr>Nutzerstudie</vt:lpstr>
      <vt:lpstr>Nutzerstudie</vt:lpstr>
      <vt:lpstr>Nutzerstudie</vt:lpstr>
      <vt:lpstr>Nutzerstudie</vt:lpstr>
      <vt:lpstr>Feedback und Fazit</vt:lpstr>
      <vt:lpstr>Vielen Dank 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jasmin</cp:lastModifiedBy>
  <cp:revision>47</cp:revision>
  <dcterms:created xsi:type="dcterms:W3CDTF">2018-05-28T07:05:45Z</dcterms:created>
  <dcterms:modified xsi:type="dcterms:W3CDTF">2018-09-03T19:54:37Z</dcterms:modified>
</cp:coreProperties>
</file>