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80" r:id="rId5"/>
    <p:sldId id="266" r:id="rId6"/>
    <p:sldId id="268" r:id="rId7"/>
    <p:sldId id="281" r:id="rId8"/>
    <p:sldId id="282" r:id="rId9"/>
    <p:sldId id="283" r:id="rId10"/>
    <p:sldId id="269" r:id="rId11"/>
    <p:sldId id="272" r:id="rId12"/>
    <p:sldId id="270" r:id="rId13"/>
    <p:sldId id="273" r:id="rId14"/>
    <p:sldId id="271" r:id="rId15"/>
    <p:sldId id="274" r:id="rId16"/>
    <p:sldId id="277" r:id="rId17"/>
    <p:sldId id="275" r:id="rId18"/>
    <p:sldId id="278" r:id="rId19"/>
    <p:sldId id="276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10"/>
    <p:restoredTop sz="94695"/>
  </p:normalViewPr>
  <p:slideViewPr>
    <p:cSldViewPr>
      <p:cViewPr varScale="1">
        <p:scale>
          <a:sx n="80" d="100"/>
          <a:sy n="80" d="100"/>
        </p:scale>
        <p:origin x="-7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/>
        <c:gapWidth val="182"/>
        <c:axId val="167525760"/>
        <c:axId val="131961984"/>
      </c:barChart>
      <c:catAx>
        <c:axId val="16752576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961984"/>
        <c:crosses val="autoZero"/>
        <c:auto val="1"/>
        <c:lblAlgn val="ctr"/>
        <c:lblOffset val="100"/>
      </c:catAx>
      <c:valAx>
        <c:axId val="131961984"/>
        <c:scaling>
          <c:orientation val="minMax"/>
          <c:max val="7"/>
          <c:min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48375717671586405"/>
          <c:y val="0.15384222980895401"/>
          <c:w val="0.45679850011537793"/>
          <c:h val="0.65705195558005514"/>
        </c:manualLayout>
      </c:layout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4.9166700000000008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2.8332999999999995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/>
        <c:gapWidth val="182"/>
        <c:axId val="136965120"/>
        <c:axId val="137184000"/>
      </c:barChart>
      <c:catAx>
        <c:axId val="13696512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184000"/>
        <c:crosses val="autoZero"/>
        <c:auto val="1"/>
        <c:lblAlgn val="ctr"/>
        <c:lblOffset val="100"/>
      </c:catAx>
      <c:valAx>
        <c:axId val="137184000"/>
        <c:scaling>
          <c:orientation val="minMax"/>
          <c:max val="7"/>
          <c:min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96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  <dgm:t>
        <a:bodyPr/>
        <a:lstStyle/>
        <a:p>
          <a:endParaRPr lang="de-DE"/>
        </a:p>
      </dgm:t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  <dgm:t>
        <a:bodyPr/>
        <a:lstStyle/>
        <a:p>
          <a:endParaRPr lang="de-DE"/>
        </a:p>
      </dgm:t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  <dgm:t>
        <a:bodyPr/>
        <a:lstStyle/>
        <a:p>
          <a:endParaRPr lang="de-DE"/>
        </a:p>
      </dgm:t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  <dgm:t>
        <a:bodyPr/>
        <a:lstStyle/>
        <a:p>
          <a:endParaRPr lang="de-DE"/>
        </a:p>
      </dgm:t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9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xmlns="" val="1925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59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8497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76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96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xmlns="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xmlns="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5069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6663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54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2036674"/>
              </p:ext>
            </p:extLst>
          </p:nvPr>
        </p:nvGraphicFramePr>
        <p:xfrm>
          <a:off x="827584" y="1772816"/>
          <a:ext cx="734481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7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Wasserfallmodell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14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Einleitungs</a:t>
            </a:r>
            <a:r>
              <a:rPr lang="de-DE" sz="4000" dirty="0"/>
              <a:t>-</a:t>
            </a:r>
            <a:r>
              <a:rPr lang="de-DE" sz="4000"/>
              <a:t>Animation</a:t>
            </a:r>
            <a:endParaRPr lang="de-DE" sz="4000" dirty="0"/>
          </a:p>
        </p:txBody>
      </p:sp>
      <p:pic>
        <p:nvPicPr>
          <p:cNvPr id="3" name="abschluss">
            <a:hlinkClick r:id="" action="ppaction://media"/>
            <a:extLst>
              <a:ext uri="{FF2B5EF4-FFF2-40B4-BE49-F238E27FC236}">
                <a16:creationId xmlns:a16="http://schemas.microsoft.com/office/drawing/2014/main" xmlns="" id="{2C42DB09-1A9D-4045-ACA4-1E5B54C0D122}"/>
              </a:ext>
            </a:extLst>
          </p:cNvPr>
          <p:cNvPicPr>
            <a:picLocks noGrp="1" noChangeAspect="1"/>
          </p:cNvPicPr>
          <p:nvPr>
            <p:ph sz="quarter" idx="1"/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82737"/>
            <a:ext cx="9143999" cy="5100625"/>
          </a:xfrm>
        </p:spPr>
      </p:pic>
    </p:spTree>
    <p:extLst>
      <p:ext uri="{BB962C8B-B14F-4D97-AF65-F5344CB8AC3E}">
        <p14:creationId xmlns:p14="http://schemas.microsoft.com/office/powerpoint/2010/main" xmlns="" val="1903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xmlns="" id="{62849E79-E495-42E3-A5C7-0396A5C82072}"/>
              </a:ext>
            </a:extLst>
          </p:cNvPr>
          <p:cNvSpPr/>
          <p:nvPr/>
        </p:nvSpPr>
        <p:spPr>
          <a:xfrm>
            <a:off x="5179836" y="2506579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xmlns="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77C097-2ECF-4C94-BCC1-60258CC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Vorerfahrung</a:t>
            </a:r>
          </a:p>
        </p:txBody>
      </p:sp>
      <p:pic>
        <p:nvPicPr>
          <p:cNvPr id="5" name="Inhaltsplatzhalter 4" descr="Frau">
            <a:extLst>
              <a:ext uri="{FF2B5EF4-FFF2-40B4-BE49-F238E27FC236}">
                <a16:creationId xmlns:a16="http://schemas.microsoft.com/office/drawing/2014/main" xmlns="" id="{E1480F7E-4E61-42AA-A583-671D4AD835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82964" y="4509120"/>
            <a:ext cx="1459083" cy="1459083"/>
          </a:xfrm>
        </p:spPr>
      </p:pic>
      <p:pic>
        <p:nvPicPr>
          <p:cNvPr id="6" name="Inhaltsplatzhalter 4" descr="Frau">
            <a:extLst>
              <a:ext uri="{FF2B5EF4-FFF2-40B4-BE49-F238E27FC236}">
                <a16:creationId xmlns:a16="http://schemas.microsoft.com/office/drawing/2014/main" xmlns="" id="{F4B1B595-02C2-4BEF-B40E-119A2ECB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6591" y="4509120"/>
            <a:ext cx="1459083" cy="1459083"/>
          </a:xfrm>
          <a:prstGeom prst="rect">
            <a:avLst/>
          </a:prstGeom>
        </p:spPr>
      </p:pic>
      <p:pic>
        <p:nvPicPr>
          <p:cNvPr id="7" name="Inhaltsplatzhalter 4" descr="Frau">
            <a:extLst>
              <a:ext uri="{FF2B5EF4-FFF2-40B4-BE49-F238E27FC236}">
                <a16:creationId xmlns:a16="http://schemas.microsoft.com/office/drawing/2014/main" xmlns="" id="{B12B2201-BB6D-4DF6-83B0-D425295E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11960" y="4509120"/>
            <a:ext cx="1459083" cy="1459083"/>
          </a:xfrm>
          <a:prstGeom prst="rect">
            <a:avLst/>
          </a:prstGeom>
        </p:spPr>
      </p:pic>
      <p:pic>
        <p:nvPicPr>
          <p:cNvPr id="8" name="Inhaltsplatzhalter 4" descr="Frau">
            <a:extLst>
              <a:ext uri="{FF2B5EF4-FFF2-40B4-BE49-F238E27FC236}">
                <a16:creationId xmlns:a16="http://schemas.microsoft.com/office/drawing/2014/main" xmlns="" id="{DCF4BD2B-4606-4FF1-80F1-DB034364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65587" y="4509119"/>
            <a:ext cx="1459083" cy="1459083"/>
          </a:xfrm>
          <a:prstGeom prst="rect">
            <a:avLst/>
          </a:prstGeom>
        </p:spPr>
      </p:pic>
      <p:pic>
        <p:nvPicPr>
          <p:cNvPr id="9" name="Inhaltsplatzhalter 4" descr="Frau">
            <a:extLst>
              <a:ext uri="{FF2B5EF4-FFF2-40B4-BE49-F238E27FC236}">
                <a16:creationId xmlns:a16="http://schemas.microsoft.com/office/drawing/2014/main" xmlns="" id="{078F6CCE-90EB-49ED-A06A-68863FF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1680" y="4509122"/>
            <a:ext cx="1459083" cy="1459083"/>
          </a:xfrm>
          <a:prstGeom prst="rect">
            <a:avLst/>
          </a:prstGeom>
        </p:spPr>
      </p:pic>
      <p:sp>
        <p:nvSpPr>
          <p:cNvPr id="10" name="Denkblase: wolkenförmig 9">
            <a:extLst>
              <a:ext uri="{FF2B5EF4-FFF2-40B4-BE49-F238E27FC236}">
                <a16:creationId xmlns:a16="http://schemas.microsoft.com/office/drawing/2014/main" xmlns="" id="{6BA39F53-1530-4645-A9E2-F56920657475}"/>
              </a:ext>
            </a:extLst>
          </p:cNvPr>
          <p:cNvSpPr/>
          <p:nvPr/>
        </p:nvSpPr>
        <p:spPr>
          <a:xfrm flipH="1">
            <a:off x="539552" y="1534273"/>
            <a:ext cx="3456383" cy="2247265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770AEFF5-07F2-45EC-B1D4-6BC0F00A736E}"/>
              </a:ext>
            </a:extLst>
          </p:cNvPr>
          <p:cNvSpPr txBox="1"/>
          <p:nvPr/>
        </p:nvSpPr>
        <p:spPr>
          <a:xfrm>
            <a:off x="884117" y="1783968"/>
            <a:ext cx="2767251" cy="163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Wenig Erfahrung mit Android und Team-</a:t>
            </a:r>
          </a:p>
          <a:p>
            <a:r>
              <a:rPr lang="de-DE" sz="2000" dirty="0"/>
              <a:t>      Programmierung…</a:t>
            </a:r>
          </a:p>
          <a:p>
            <a:r>
              <a:rPr lang="de-DE" sz="2000" dirty="0"/>
              <a:t>          Wenig Zeit</a:t>
            </a:r>
          </a:p>
          <a:p>
            <a:r>
              <a:rPr lang="de-DE" sz="2000" dirty="0"/>
              <a:t>              zum  Treffen…</a:t>
            </a:r>
          </a:p>
        </p:txBody>
      </p:sp>
      <p:sp>
        <p:nvSpPr>
          <p:cNvPr id="12" name="Denkblase: wolkenförmig 11">
            <a:extLst>
              <a:ext uri="{FF2B5EF4-FFF2-40B4-BE49-F238E27FC236}">
                <a16:creationId xmlns:a16="http://schemas.microsoft.com/office/drawing/2014/main" xmlns="" id="{600AA49D-88C9-4AC6-87E1-5182ED69E2F6}"/>
              </a:ext>
            </a:extLst>
          </p:cNvPr>
          <p:cNvSpPr/>
          <p:nvPr/>
        </p:nvSpPr>
        <p:spPr>
          <a:xfrm>
            <a:off x="4788024" y="1468430"/>
            <a:ext cx="3024336" cy="2204509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7ACCF427-47A9-4FB7-9BAB-C0A2705141AA}"/>
              </a:ext>
            </a:extLst>
          </p:cNvPr>
          <p:cNvSpPr txBox="1"/>
          <p:nvPr/>
        </p:nvSpPr>
        <p:spPr>
          <a:xfrm>
            <a:off x="5149056" y="1883568"/>
            <a:ext cx="255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Gemeinsame Interessen…</a:t>
            </a:r>
          </a:p>
          <a:p>
            <a:r>
              <a:rPr lang="de-DE" sz="2000" dirty="0"/>
              <a:t>Viel Verständnis </a:t>
            </a:r>
          </a:p>
          <a:p>
            <a:r>
              <a:rPr lang="de-DE" sz="2000" dirty="0"/>
              <a:t>und  Unterstützung…</a:t>
            </a:r>
          </a:p>
        </p:txBody>
      </p:sp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xmlns="" id="{53067388-974F-4272-A4F5-C881D1A4F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2240" y="1801147"/>
            <a:ext cx="679858" cy="679858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xmlns="" id="{3D8E31B4-B058-42ED-8143-375E74C2A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V="1">
            <a:off x="3038641" y="2034424"/>
            <a:ext cx="626561" cy="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2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Warum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 algn="ctr">
              <a:buNone/>
            </a:pPr>
            <a:r>
              <a:rPr lang="de-DE" sz="4800" dirty="0"/>
              <a:t>„</a:t>
            </a:r>
            <a:r>
              <a:rPr lang="de-DE" sz="4800" dirty="0" err="1"/>
              <a:t>Fridge</a:t>
            </a:r>
            <a:r>
              <a:rPr lang="de-DE" sz="4800" dirty="0"/>
              <a:t>“ (Kühlschrank)  </a:t>
            </a:r>
          </a:p>
          <a:p>
            <a:pPr marL="447675" indent="-447675" algn="ctr">
              <a:buNone/>
            </a:pPr>
            <a:r>
              <a:rPr lang="de-DE" sz="4800" dirty="0"/>
              <a:t>+  </a:t>
            </a:r>
          </a:p>
          <a:p>
            <a:pPr marL="447675" indent="-447675" algn="ctr">
              <a:buNone/>
            </a:pPr>
            <a:r>
              <a:rPr lang="de-DE" sz="4800" dirty="0"/>
              <a:t>„Gadget“ (technisches Werkzeug) </a:t>
            </a:r>
          </a:p>
          <a:p>
            <a:pPr marL="447675" indent="-447675" algn="ctr">
              <a:buNone/>
            </a:pPr>
            <a:r>
              <a:rPr lang="de-DE" sz="4800" dirty="0"/>
              <a:t>= </a:t>
            </a:r>
          </a:p>
          <a:p>
            <a:pPr marL="447675" indent="-447675">
              <a:buNone/>
            </a:pPr>
            <a:r>
              <a:rPr lang="de-DE" sz="4800" dirty="0"/>
              <a:t>			FRIDGET! </a:t>
            </a:r>
          </a:p>
          <a:p>
            <a:pPr marL="447675" indent="-447675">
              <a:buNone/>
            </a:pP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AC2D600-D934-48FC-ADAE-171A5F5F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5085184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54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pinnwand.jpg"/>
          <p:cNvPicPr>
            <a:picLocks noChangeAspect="1"/>
          </p:cNvPicPr>
          <p:nvPr/>
        </p:nvPicPr>
        <p:blipFill>
          <a:blip r:embed="rId2"/>
          <a:srcRect l="15111"/>
          <a:stretch>
            <a:fillRect/>
          </a:stretch>
        </p:blipFill>
        <p:spPr>
          <a:xfrm>
            <a:off x="704824" y="1195372"/>
            <a:ext cx="3611821" cy="3857652"/>
          </a:xfrm>
          <a:prstGeom prst="rect">
            <a:avLst/>
          </a:prstGeom>
        </p:spPr>
      </p:pic>
      <p:pic>
        <p:nvPicPr>
          <p:cNvPr id="10" name="Grafik 9" descr="h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32" y="5195900"/>
            <a:ext cx="1143008" cy="1143008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 smtClean="0"/>
              <a:t>Pflichtenheftphase</a:t>
            </a:r>
            <a:endParaRPr lang="de-DE" sz="4000" dirty="0"/>
          </a:p>
        </p:txBody>
      </p:sp>
      <p:sp>
        <p:nvSpPr>
          <p:cNvPr id="15" name="Inhaltsplatzhalter 2"/>
          <p:cNvSpPr>
            <a:spLocks noGrp="1"/>
          </p:cNvSpPr>
          <p:nvPr>
            <p:ph sz="quarter" idx="1"/>
          </p:nvPr>
        </p:nvSpPr>
        <p:spPr>
          <a:xfrm>
            <a:off x="4371942" y="1385873"/>
            <a:ext cx="4714908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lnSpc>
                <a:spcPct val="150000"/>
              </a:lnSpc>
            </a:pPr>
            <a:r>
              <a:rPr lang="de-DE" sz="2600" dirty="0" smtClean="0"/>
              <a:t>Relevant für Studenten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 smtClean="0"/>
              <a:t>Breiter Anwendungsbereich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 smtClean="0"/>
              <a:t>Klar vorstellbare Zielgruppe</a:t>
            </a:r>
            <a:endParaRPr lang="de-DE" sz="26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 smtClean="0"/>
          </a:p>
        </p:txBody>
      </p:sp>
      <p:pic>
        <p:nvPicPr>
          <p:cNvPr id="7" name="Grafik 6" descr="Frid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180143"/>
            <a:ext cx="4143404" cy="5249121"/>
          </a:xfrm>
          <a:prstGeom prst="rect">
            <a:avLst/>
          </a:prstGeom>
        </p:spPr>
      </p:pic>
      <p:pic>
        <p:nvPicPr>
          <p:cNvPr id="11" name="Grafik 10" descr="aha2.jpg"/>
          <p:cNvPicPr>
            <a:picLocks noChangeAspect="1"/>
          </p:cNvPicPr>
          <p:nvPr/>
        </p:nvPicPr>
        <p:blipFill>
          <a:blip r:embed="rId5" cstate="print"/>
          <a:srcRect l="12413" t="9375" r="17633" b="9375"/>
          <a:stretch>
            <a:fillRect/>
          </a:stretch>
        </p:blipFill>
        <p:spPr>
          <a:xfrm>
            <a:off x="6143636" y="5214950"/>
            <a:ext cx="116590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3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 smtClean="0"/>
              <a:t>Pflichtenheftphase</a:t>
            </a:r>
            <a:endParaRPr lang="de-DE" sz="4000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000" dirty="0" err="1" smtClean="0"/>
              <a:t>Frozen</a:t>
            </a:r>
            <a:r>
              <a:rPr lang="de-DE" sz="3000" dirty="0" smtClean="0"/>
              <a:t> </a:t>
            </a:r>
            <a:r>
              <a:rPr lang="de-DE" sz="3000" dirty="0" smtClean="0"/>
              <a:t>Notes</a:t>
            </a:r>
            <a:endParaRPr lang="de-DE" sz="3000" dirty="0"/>
          </a:p>
          <a:p>
            <a:pPr marL="813435" lvl="1" indent="-447675"/>
            <a:r>
              <a:rPr lang="de-DE" sz="2600" dirty="0" smtClean="0"/>
              <a:t>Bearbeitbar </a:t>
            </a:r>
            <a:endParaRPr lang="de-DE" sz="2600" dirty="0" smtClean="0"/>
          </a:p>
          <a:p>
            <a:pPr marL="813435" lvl="1" indent="-447675"/>
            <a:r>
              <a:rPr lang="de-DE" sz="2600" dirty="0" smtClean="0"/>
              <a:t>Nicht löschbar</a:t>
            </a:r>
            <a:endParaRPr lang="de-DE" sz="2600" dirty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Cool </a:t>
            </a:r>
            <a:r>
              <a:rPr lang="de-DE" sz="3000" dirty="0" smtClean="0"/>
              <a:t>Notes</a:t>
            </a:r>
            <a:endParaRPr lang="de-DE" sz="3000" dirty="0"/>
          </a:p>
          <a:p>
            <a:pPr marL="813435" lvl="1" indent="-447675"/>
            <a:r>
              <a:rPr lang="de-DE" sz="2600" dirty="0" smtClean="0"/>
              <a:t>Nicht bearbeitbar</a:t>
            </a:r>
            <a:r>
              <a:rPr lang="de-DE" sz="2600" dirty="0" smtClean="0"/>
              <a:t> </a:t>
            </a:r>
            <a:endParaRPr lang="de-DE" sz="2600" dirty="0"/>
          </a:p>
          <a:p>
            <a:pPr marL="813435" lvl="1" indent="-447675"/>
            <a:r>
              <a:rPr lang="de-DE" sz="2600" dirty="0" smtClean="0"/>
              <a:t>Löschbar</a:t>
            </a:r>
            <a:endParaRPr lang="de-DE" sz="26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 smtClean="0"/>
          </a:p>
        </p:txBody>
      </p:sp>
      <p:pic>
        <p:nvPicPr>
          <p:cNvPr id="6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3044" y="1057258"/>
            <a:ext cx="2500330" cy="4139578"/>
          </a:xfrm>
          <a:prstGeom prst="rect">
            <a:avLst/>
          </a:prstGeom>
        </p:spPr>
      </p:pic>
      <p:sp>
        <p:nvSpPr>
          <p:cNvPr id="7" name="Geschweifte Klammer links 6"/>
          <p:cNvSpPr/>
          <p:nvPr/>
        </p:nvSpPr>
        <p:spPr>
          <a:xfrm>
            <a:off x="4610102" y="1700200"/>
            <a:ext cx="357190" cy="1071570"/>
          </a:xfrm>
          <a:prstGeom prst="leftBrace">
            <a:avLst>
              <a:gd name="adj1" fmla="val 8333"/>
              <a:gd name="adj2" fmla="val 151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/>
          <p:cNvSpPr/>
          <p:nvPr/>
        </p:nvSpPr>
        <p:spPr>
          <a:xfrm>
            <a:off x="4652965" y="2852734"/>
            <a:ext cx="300039" cy="2205052"/>
          </a:xfrm>
          <a:prstGeom prst="leftBrace">
            <a:avLst>
              <a:gd name="adj1" fmla="val 8333"/>
              <a:gd name="adj2" fmla="val 437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 smtClean="0"/>
              <a:t>Pflichtenheftphase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28596" y="1166797"/>
            <a:ext cx="7467600" cy="4900634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000" dirty="0" smtClean="0"/>
              <a:t>Musskriterien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813435" lvl="1" indent="-447675"/>
            <a:r>
              <a:rPr lang="de-DE" sz="2600" dirty="0" smtClean="0"/>
              <a:t>Erstellen einer WG Pinnwand</a:t>
            </a:r>
          </a:p>
          <a:p>
            <a:pPr marL="447675" indent="-447675">
              <a:buNone/>
            </a:pPr>
            <a:endParaRPr lang="de-DE" sz="2600" dirty="0" smtClean="0"/>
          </a:p>
          <a:p>
            <a:pPr marL="813435" lvl="1" indent="-447675"/>
            <a:r>
              <a:rPr lang="de-DE" sz="2600" dirty="0" smtClean="0"/>
              <a:t>Interaktion mit der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 smtClean="0"/>
              <a:t>Synchronisierung mit dem Server</a:t>
            </a:r>
            <a:endParaRPr lang="de-DE" sz="2600" dirty="0"/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 smtClean="0"/>
              <a:t>App-Menü	</a:t>
            </a:r>
            <a:endParaRPr lang="de-DE" sz="2600" dirty="0"/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 smtClean="0"/>
              <a:t>Lesebestätigung</a:t>
            </a:r>
            <a:r>
              <a:rPr lang="de-DE" sz="2600" dirty="0"/>
              <a:t>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 smtClean="0"/>
              <a:t>Push-Benachrichtigung</a:t>
            </a:r>
            <a:r>
              <a:rPr lang="de-DE" sz="2600" dirty="0"/>
              <a:t>	</a:t>
            </a:r>
          </a:p>
          <a:p>
            <a:pPr marL="447675" indent="-447675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1753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189</Words>
  <Application>Microsoft Office PowerPoint</Application>
  <PresentationFormat>Bildschirmpräsentation (4:3)</PresentationFormat>
  <Paragraphs>138</Paragraphs>
  <Slides>20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Nereus</vt:lpstr>
      <vt:lpstr>Praxis der Softwareentwicklung Abschlusspräsentation</vt:lpstr>
      <vt:lpstr>Einleitungs-Animation</vt:lpstr>
      <vt:lpstr>Was ist Fridget?</vt:lpstr>
      <vt:lpstr>Vorerfahrung</vt:lpstr>
      <vt:lpstr>Warum Fridget?</vt:lpstr>
      <vt:lpstr>Folie 6</vt:lpstr>
      <vt:lpstr>Pflichtenheftphase</vt:lpstr>
      <vt:lpstr>Pflichtenheftphase</vt:lpstr>
      <vt:lpstr>Pflichtenheftphase</vt:lpstr>
      <vt:lpstr>Folie 10</vt:lpstr>
      <vt:lpstr>Entwurfsphase</vt:lpstr>
      <vt:lpstr>Folie 12</vt:lpstr>
      <vt:lpstr>Implementierungsphase</vt:lpstr>
      <vt:lpstr>Folie 14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Min Hye Park</cp:lastModifiedBy>
  <cp:revision>52</cp:revision>
  <dcterms:created xsi:type="dcterms:W3CDTF">2018-05-28T07:05:45Z</dcterms:created>
  <dcterms:modified xsi:type="dcterms:W3CDTF">2018-09-17T09:10:21Z</dcterms:modified>
</cp:coreProperties>
</file>