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66" r:id="rId5"/>
    <p:sldId id="268" r:id="rId6"/>
    <p:sldId id="267" r:id="rId7"/>
    <p:sldId id="279" r:id="rId8"/>
    <p:sldId id="269" r:id="rId9"/>
    <p:sldId id="272" r:id="rId10"/>
    <p:sldId id="270" r:id="rId11"/>
    <p:sldId id="273" r:id="rId12"/>
    <p:sldId id="271" r:id="rId13"/>
    <p:sldId id="274" r:id="rId14"/>
    <p:sldId id="277" r:id="rId15"/>
    <p:sldId id="275" r:id="rId16"/>
    <p:sldId id="278" r:id="rId17"/>
    <p:sldId id="276" r:id="rId18"/>
    <p:sldId id="264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ECB9"/>
    <a:srgbClr val="C5F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0"/>
    <p:restoredTop sz="94695"/>
  </p:normalViewPr>
  <p:slideViewPr>
    <p:cSldViewPr>
      <p:cViewPr>
        <p:scale>
          <a:sx n="100" d="100"/>
          <a:sy n="100" d="100"/>
        </p:scale>
        <p:origin x="3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-Arbeitsblat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-Arbeitsblat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Bedienbarkeit der App insgesamt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unverständlich/verständlich</c:v>
                </c:pt>
                <c:pt idx="1">
                  <c:v>fantasielos/kreativ</c:v>
                </c:pt>
                <c:pt idx="2">
                  <c:v>schwer bedienbar/leicht bedienbar</c:v>
                </c:pt>
                <c:pt idx="3">
                  <c:v>uninteressant/interessant</c:v>
                </c:pt>
                <c:pt idx="4">
                  <c:v>konentionell/originell</c:v>
                </c:pt>
                <c:pt idx="5">
                  <c:v>kompliziert/einfach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4.5</c:v>
                </c:pt>
                <c:pt idx="1">
                  <c:v>5.1667</c:v>
                </c:pt>
                <c:pt idx="2">
                  <c:v>4.6667</c:v>
                </c:pt>
                <c:pt idx="3">
                  <c:v>4.5</c:v>
                </c:pt>
                <c:pt idx="4">
                  <c:v>5.0</c:v>
                </c:pt>
                <c:pt idx="5">
                  <c:v>4.333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253-460E-879C-581206D8B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2101986032"/>
        <c:axId val="-2101982640"/>
      </c:barChart>
      <c:catAx>
        <c:axId val="-21019860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101982640"/>
        <c:crosses val="autoZero"/>
        <c:auto val="1"/>
        <c:lblAlgn val="ctr"/>
        <c:lblOffset val="100"/>
        <c:noMultiLvlLbl val="0"/>
      </c:catAx>
      <c:valAx>
        <c:axId val="-2101982640"/>
        <c:scaling>
          <c:orientation val="minMax"/>
          <c:max val="7.0"/>
          <c:min val="1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101986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smtClean="0"/>
              <a:t>Aufgaben</a:t>
            </a:r>
            <a:endParaRPr lang="de-D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483757176715864"/>
          <c:y val="0.153842229808954"/>
          <c:w val="0.456798500115378"/>
          <c:h val="0.65705195558005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unverständlich/verständlich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Tabelle1!$A$2:$A$9</c:f>
              <c:strCache>
                <c:ptCount val="8"/>
                <c:pt idx="0">
                  <c:v>Erstelle eine CoolNote</c:v>
                </c:pt>
                <c:pt idx="1">
                  <c:v>Bearbeite eine FrozenNote</c:v>
                </c:pt>
                <c:pt idx="2">
                  <c:v>WG Liste einsehen</c:v>
                </c:pt>
                <c:pt idx="3">
                  <c:v>CoolNote lesen</c:v>
                </c:pt>
                <c:pt idx="4">
                  <c:v>Mitglied hinzufügen</c:v>
                </c:pt>
                <c:pt idx="5">
                  <c:v>WG verlassen</c:v>
                </c:pt>
                <c:pt idx="6">
                  <c:v>Erstelle eine WG</c:v>
                </c:pt>
                <c:pt idx="7">
                  <c:v>Accesscode eingeben</c:v>
                </c:pt>
              </c:strCache>
            </c:str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4.08333</c:v>
                </c:pt>
                <c:pt idx="1">
                  <c:v>3.75</c:v>
                </c:pt>
                <c:pt idx="2">
                  <c:v>4.8333</c:v>
                </c:pt>
                <c:pt idx="3">
                  <c:v>4.91667</c:v>
                </c:pt>
                <c:pt idx="4">
                  <c:v>4.25</c:v>
                </c:pt>
                <c:pt idx="5">
                  <c:v>5.58333</c:v>
                </c:pt>
                <c:pt idx="6">
                  <c:v>6.5</c:v>
                </c:pt>
                <c:pt idx="7">
                  <c:v>5.66667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253-460E-879C-581206D8B81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kompliziert/einfach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Tabelle1!$A$2:$A$9</c:f>
              <c:strCache>
                <c:ptCount val="8"/>
                <c:pt idx="0">
                  <c:v>Erstelle eine CoolNote</c:v>
                </c:pt>
                <c:pt idx="1">
                  <c:v>Bearbeite eine FrozenNote</c:v>
                </c:pt>
                <c:pt idx="2">
                  <c:v>WG Liste einsehen</c:v>
                </c:pt>
                <c:pt idx="3">
                  <c:v>CoolNote lesen</c:v>
                </c:pt>
                <c:pt idx="4">
                  <c:v>Mitglied hinzufügen</c:v>
                </c:pt>
                <c:pt idx="5">
                  <c:v>WG verlassen</c:v>
                </c:pt>
                <c:pt idx="6">
                  <c:v>Erstelle eine WG</c:v>
                </c:pt>
                <c:pt idx="7">
                  <c:v>Accesscode eingeben</c:v>
                </c:pt>
              </c:strCache>
            </c:strRef>
          </c:cat>
          <c:val>
            <c:numRef>
              <c:f>Tabelle1!$C$2:$C$9</c:f>
              <c:numCache>
                <c:formatCode>General</c:formatCode>
                <c:ptCount val="8"/>
                <c:pt idx="0">
                  <c:v>4.5</c:v>
                </c:pt>
                <c:pt idx="1">
                  <c:v>4.66667</c:v>
                </c:pt>
                <c:pt idx="2">
                  <c:v>5.08333</c:v>
                </c:pt>
                <c:pt idx="3">
                  <c:v>5.25</c:v>
                </c:pt>
                <c:pt idx="4">
                  <c:v>2.8333</c:v>
                </c:pt>
                <c:pt idx="5">
                  <c:v>6.08333</c:v>
                </c:pt>
                <c:pt idx="6">
                  <c:v>5.5</c:v>
                </c:pt>
                <c:pt idx="7">
                  <c:v>5.33333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253-460E-879C-581206D8B81C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Tabelle1!$A$2:$A$9</c:f>
              <c:strCache>
                <c:ptCount val="8"/>
                <c:pt idx="0">
                  <c:v>Erstelle eine CoolNote</c:v>
                </c:pt>
                <c:pt idx="1">
                  <c:v>Bearbeite eine FrozenNote</c:v>
                </c:pt>
                <c:pt idx="2">
                  <c:v>WG Liste einsehen</c:v>
                </c:pt>
                <c:pt idx="3">
                  <c:v>CoolNote lesen</c:v>
                </c:pt>
                <c:pt idx="4">
                  <c:v>Mitglied hinzufügen</c:v>
                </c:pt>
                <c:pt idx="5">
                  <c:v>WG verlassen</c:v>
                </c:pt>
                <c:pt idx="6">
                  <c:v>Erstelle eine WG</c:v>
                </c:pt>
                <c:pt idx="7">
                  <c:v>Accesscode eingeben</c:v>
                </c:pt>
              </c:strCache>
            </c:strRef>
          </c:cat>
          <c:val>
            <c:numRef>
              <c:f>Tabelle1!$D$2:$D$9</c:f>
              <c:numCache>
                <c:formatCode>General</c:formatCode>
                <c:ptCount val="8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8AC-4D32-B8BD-2D16DC70C4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20586160"/>
        <c:axId val="2120589728"/>
      </c:barChart>
      <c:catAx>
        <c:axId val="2120586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20589728"/>
        <c:crosses val="autoZero"/>
        <c:auto val="1"/>
        <c:lblAlgn val="ctr"/>
        <c:lblOffset val="100"/>
        <c:noMultiLvlLbl val="0"/>
      </c:catAx>
      <c:valAx>
        <c:axId val="2120589728"/>
        <c:scaling>
          <c:orientation val="minMax"/>
          <c:max val="7.0"/>
          <c:min val="1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20586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B83748-D356-8E4B-901B-689C881CB76E}" type="doc">
      <dgm:prSet loTypeId="urn:microsoft.com/office/officeart/2005/8/layout/pyramid1" loCatId="" qsTypeId="urn:microsoft.com/office/officeart/2005/8/quickstyle/simple2" qsCatId="simple" csTypeId="urn:microsoft.com/office/officeart/2005/8/colors/accent0_1" csCatId="mainScheme" phldr="1"/>
      <dgm:spPr/>
    </dgm:pt>
    <dgm:pt modelId="{92C21019-64F2-0A48-BD7D-7FDFDD8673B8}">
      <dgm:prSet phldrT="[Text]" custT="1"/>
      <dgm:spPr/>
      <dgm:t>
        <a:bodyPr/>
        <a:lstStyle/>
        <a:p>
          <a:endParaRPr lang="de-DE" sz="2000" dirty="0"/>
        </a:p>
      </dgm:t>
    </dgm:pt>
    <dgm:pt modelId="{CFFC1156-F014-ED4C-A89E-770AF591ECA4}" type="parTrans" cxnId="{CD931F3B-724D-E94B-A36F-46CE2D24E813}">
      <dgm:prSet/>
      <dgm:spPr/>
      <dgm:t>
        <a:bodyPr/>
        <a:lstStyle/>
        <a:p>
          <a:endParaRPr lang="de-DE"/>
        </a:p>
      </dgm:t>
    </dgm:pt>
    <dgm:pt modelId="{9703F012-5FE8-834E-AD99-07FBC06FD25E}" type="sibTrans" cxnId="{CD931F3B-724D-E94B-A36F-46CE2D24E813}">
      <dgm:prSet/>
      <dgm:spPr/>
      <dgm:t>
        <a:bodyPr/>
        <a:lstStyle/>
        <a:p>
          <a:endParaRPr lang="de-DE"/>
        </a:p>
      </dgm:t>
    </dgm:pt>
    <dgm:pt modelId="{95522B47-3477-C141-AFAA-3FD0434218F0}">
      <dgm:prSet phldrT="[Text]"/>
      <dgm:spPr/>
      <dgm:t>
        <a:bodyPr/>
        <a:lstStyle/>
        <a:p>
          <a:endParaRPr lang="de-DE" dirty="0"/>
        </a:p>
      </dgm:t>
    </dgm:pt>
    <dgm:pt modelId="{DFBFE72D-52F8-F54E-9F32-235413E7185E}" type="parTrans" cxnId="{E6B1AA86-CAC3-3949-AEA8-582395F83494}">
      <dgm:prSet/>
      <dgm:spPr/>
      <dgm:t>
        <a:bodyPr/>
        <a:lstStyle/>
        <a:p>
          <a:endParaRPr lang="de-DE"/>
        </a:p>
      </dgm:t>
    </dgm:pt>
    <dgm:pt modelId="{B3DE6D2F-29BD-8247-9BF7-96EB91225252}" type="sibTrans" cxnId="{E6B1AA86-CAC3-3949-AEA8-582395F83494}">
      <dgm:prSet/>
      <dgm:spPr/>
      <dgm:t>
        <a:bodyPr/>
        <a:lstStyle/>
        <a:p>
          <a:endParaRPr lang="de-DE"/>
        </a:p>
      </dgm:t>
    </dgm:pt>
    <dgm:pt modelId="{D26D63A6-FB7D-0240-97D8-6615283E9E74}">
      <dgm:prSet phldrT="[Text]"/>
      <dgm:spPr/>
      <dgm:t>
        <a:bodyPr/>
        <a:lstStyle/>
        <a:p>
          <a:endParaRPr lang="de-DE" dirty="0"/>
        </a:p>
      </dgm:t>
    </dgm:pt>
    <dgm:pt modelId="{5479B260-1F67-9E43-BC62-5CD5ECE50579}" type="parTrans" cxnId="{45E5BCC5-B613-8F47-9D41-F55D9A2F034E}">
      <dgm:prSet/>
      <dgm:spPr/>
      <dgm:t>
        <a:bodyPr/>
        <a:lstStyle/>
        <a:p>
          <a:endParaRPr lang="de-DE"/>
        </a:p>
      </dgm:t>
    </dgm:pt>
    <dgm:pt modelId="{CD96E1A7-72A0-D945-B269-B382626CF372}" type="sibTrans" cxnId="{45E5BCC5-B613-8F47-9D41-F55D9A2F034E}">
      <dgm:prSet/>
      <dgm:spPr/>
      <dgm:t>
        <a:bodyPr/>
        <a:lstStyle/>
        <a:p>
          <a:endParaRPr lang="de-DE"/>
        </a:p>
      </dgm:t>
    </dgm:pt>
    <dgm:pt modelId="{86562535-CB87-E34D-8DAD-030AF61C8641}">
      <dgm:prSet phldrT="[Text]" custT="1"/>
      <dgm:spPr/>
      <dgm:t>
        <a:bodyPr/>
        <a:lstStyle/>
        <a:p>
          <a:r>
            <a:rPr lang="de-DE" sz="2300" dirty="0" smtClean="0"/>
            <a:t>Integrationstests</a:t>
          </a:r>
          <a:endParaRPr lang="de-DE" sz="2300" dirty="0"/>
        </a:p>
      </dgm:t>
    </dgm:pt>
    <dgm:pt modelId="{8E834B72-D6E0-FA42-B016-285DE2472A1B}" type="parTrans" cxnId="{55DB5057-E167-0F4D-9C45-97536FB21FC5}">
      <dgm:prSet/>
      <dgm:spPr/>
      <dgm:t>
        <a:bodyPr/>
        <a:lstStyle/>
        <a:p>
          <a:endParaRPr lang="de-DE"/>
        </a:p>
      </dgm:t>
    </dgm:pt>
    <dgm:pt modelId="{955D2653-D915-ED40-80DB-1448DE6D629A}" type="sibTrans" cxnId="{55DB5057-E167-0F4D-9C45-97536FB21FC5}">
      <dgm:prSet/>
      <dgm:spPr/>
      <dgm:t>
        <a:bodyPr/>
        <a:lstStyle/>
        <a:p>
          <a:endParaRPr lang="de-DE"/>
        </a:p>
      </dgm:t>
    </dgm:pt>
    <dgm:pt modelId="{51F1C30F-BC6D-964B-805C-7251FA337436}">
      <dgm:prSet phldrT="[Text]"/>
      <dgm:spPr/>
      <dgm:t>
        <a:bodyPr/>
        <a:lstStyle/>
        <a:p>
          <a:endParaRPr lang="de-DE" dirty="0"/>
        </a:p>
      </dgm:t>
    </dgm:pt>
    <dgm:pt modelId="{A57266B8-A1C1-1B41-A949-12337937A6C8}" type="parTrans" cxnId="{211DC5FE-E8F6-E641-82FB-5EBA978E76D0}">
      <dgm:prSet/>
      <dgm:spPr/>
      <dgm:t>
        <a:bodyPr/>
        <a:lstStyle/>
        <a:p>
          <a:endParaRPr lang="de-DE"/>
        </a:p>
      </dgm:t>
    </dgm:pt>
    <dgm:pt modelId="{C79C864C-4DC6-7443-A73D-93284B5B0F3A}" type="sibTrans" cxnId="{211DC5FE-E8F6-E641-82FB-5EBA978E76D0}">
      <dgm:prSet/>
      <dgm:spPr/>
      <dgm:t>
        <a:bodyPr/>
        <a:lstStyle/>
        <a:p>
          <a:endParaRPr lang="de-DE"/>
        </a:p>
      </dgm:t>
    </dgm:pt>
    <dgm:pt modelId="{E3B96449-42AF-F148-8F67-EB889FB6512C}">
      <dgm:prSet phldrT="[Text]"/>
      <dgm:spPr/>
      <dgm:t>
        <a:bodyPr/>
        <a:lstStyle/>
        <a:p>
          <a:r>
            <a:rPr lang="de-DE" dirty="0" smtClean="0"/>
            <a:t>UI-Tests</a:t>
          </a:r>
          <a:endParaRPr lang="de-DE" dirty="0"/>
        </a:p>
      </dgm:t>
    </dgm:pt>
    <dgm:pt modelId="{B5FCD191-7AD4-B448-88CE-82D53C569F1C}" type="parTrans" cxnId="{E97A5C97-0681-864D-8A3C-14A82006E75D}">
      <dgm:prSet/>
      <dgm:spPr/>
      <dgm:t>
        <a:bodyPr/>
        <a:lstStyle/>
        <a:p>
          <a:endParaRPr lang="de-DE"/>
        </a:p>
      </dgm:t>
    </dgm:pt>
    <dgm:pt modelId="{13F26C4E-C59A-774E-8760-E5E040AFEC23}" type="sibTrans" cxnId="{E97A5C97-0681-864D-8A3C-14A82006E75D}">
      <dgm:prSet/>
      <dgm:spPr/>
      <dgm:t>
        <a:bodyPr/>
        <a:lstStyle/>
        <a:p>
          <a:endParaRPr lang="de-DE"/>
        </a:p>
      </dgm:t>
    </dgm:pt>
    <dgm:pt modelId="{D2AA4A43-264F-8648-B9B2-CFED45AB96AB}">
      <dgm:prSet phldrT="[Text]"/>
      <dgm:spPr/>
      <dgm:t>
        <a:bodyPr/>
        <a:lstStyle/>
        <a:p>
          <a:r>
            <a:rPr lang="de-DE" dirty="0" err="1" smtClean="0"/>
            <a:t>Unittests</a:t>
          </a:r>
          <a:endParaRPr lang="de-DE" dirty="0"/>
        </a:p>
      </dgm:t>
    </dgm:pt>
    <dgm:pt modelId="{474CA716-F6C1-7B45-8DAC-52B1A20AF057}" type="parTrans" cxnId="{24C3F674-5E6E-3A42-98C0-BB38B6F005A0}">
      <dgm:prSet/>
      <dgm:spPr/>
      <dgm:t>
        <a:bodyPr/>
        <a:lstStyle/>
        <a:p>
          <a:endParaRPr lang="de-DE"/>
        </a:p>
      </dgm:t>
    </dgm:pt>
    <dgm:pt modelId="{10B6231A-D3E5-9248-B90E-44C8058A4611}" type="sibTrans" cxnId="{24C3F674-5E6E-3A42-98C0-BB38B6F005A0}">
      <dgm:prSet/>
      <dgm:spPr/>
      <dgm:t>
        <a:bodyPr/>
        <a:lstStyle/>
        <a:p>
          <a:endParaRPr lang="de-DE"/>
        </a:p>
      </dgm:t>
    </dgm:pt>
    <dgm:pt modelId="{54BB39A5-BC0D-3B45-B235-407F12CB716A}">
      <dgm:prSet phldrT="[Text]"/>
      <dgm:spPr/>
      <dgm:t>
        <a:bodyPr/>
        <a:lstStyle/>
        <a:p>
          <a:r>
            <a:rPr lang="de-DE" dirty="0" smtClean="0"/>
            <a:t>manuelle Tests</a:t>
          </a:r>
          <a:endParaRPr lang="de-DE" dirty="0"/>
        </a:p>
      </dgm:t>
    </dgm:pt>
    <dgm:pt modelId="{6BE7F2BC-7853-2844-BD56-AB5ED85CCB6B}" type="parTrans" cxnId="{52297CD7-8089-D24E-B92B-08B2B0849FA7}">
      <dgm:prSet/>
      <dgm:spPr/>
      <dgm:t>
        <a:bodyPr/>
        <a:lstStyle/>
        <a:p>
          <a:endParaRPr lang="de-DE"/>
        </a:p>
      </dgm:t>
    </dgm:pt>
    <dgm:pt modelId="{984FBD6F-6A42-B741-BB79-BB20B9D4D83F}" type="sibTrans" cxnId="{52297CD7-8089-D24E-B92B-08B2B0849FA7}">
      <dgm:prSet/>
      <dgm:spPr/>
      <dgm:t>
        <a:bodyPr/>
        <a:lstStyle/>
        <a:p>
          <a:endParaRPr lang="de-DE"/>
        </a:p>
      </dgm:t>
    </dgm:pt>
    <dgm:pt modelId="{B087545F-E550-464C-8013-DA49045A25FB}" type="pres">
      <dgm:prSet presAssocID="{52B83748-D356-8E4B-901B-689C881CB76E}" presName="Name0" presStyleCnt="0">
        <dgm:presLayoutVars>
          <dgm:dir/>
          <dgm:animLvl val="lvl"/>
          <dgm:resizeHandles val="exact"/>
        </dgm:presLayoutVars>
      </dgm:prSet>
      <dgm:spPr/>
    </dgm:pt>
    <dgm:pt modelId="{1BE0FB69-2C40-A646-8F48-6CA9A4A163F8}" type="pres">
      <dgm:prSet presAssocID="{92C21019-64F2-0A48-BD7D-7FDFDD8673B8}" presName="Name8" presStyleCnt="0"/>
      <dgm:spPr/>
    </dgm:pt>
    <dgm:pt modelId="{7E987B23-1FBF-934F-AE84-A1950824BC19}" type="pres">
      <dgm:prSet presAssocID="{92C21019-64F2-0A48-BD7D-7FDFDD8673B8}" presName="acctBkgd" presStyleLbl="alignAcc1" presStyleIdx="0" presStyleCnt="4"/>
      <dgm:spPr/>
      <dgm:t>
        <a:bodyPr/>
        <a:lstStyle/>
        <a:p>
          <a:endParaRPr lang="de-DE"/>
        </a:p>
      </dgm:t>
    </dgm:pt>
    <dgm:pt modelId="{018B8698-0B3B-D540-A270-4559257B67AF}" type="pres">
      <dgm:prSet presAssocID="{92C21019-64F2-0A48-BD7D-7FDFDD8673B8}" presName="acctTx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9F61433-CB8A-8047-8082-C85308266DA6}" type="pres">
      <dgm:prSet presAssocID="{92C21019-64F2-0A48-BD7D-7FDFDD8673B8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D34D131-0121-2641-AF3E-C4A924B66906}" type="pres">
      <dgm:prSet presAssocID="{92C21019-64F2-0A48-BD7D-7FDFDD8673B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E71FEFC-0AEF-6148-9B9A-CB806F178227}" type="pres">
      <dgm:prSet presAssocID="{51F1C30F-BC6D-964B-805C-7251FA337436}" presName="Name8" presStyleCnt="0"/>
      <dgm:spPr/>
    </dgm:pt>
    <dgm:pt modelId="{8D281AA3-EAE3-0045-A5A0-7223F2D67F92}" type="pres">
      <dgm:prSet presAssocID="{51F1C30F-BC6D-964B-805C-7251FA337436}" presName="acctBkgd" presStyleLbl="alignAcc1" presStyleIdx="1" presStyleCnt="4"/>
      <dgm:spPr/>
      <dgm:t>
        <a:bodyPr/>
        <a:lstStyle/>
        <a:p>
          <a:endParaRPr lang="de-DE"/>
        </a:p>
      </dgm:t>
    </dgm:pt>
    <dgm:pt modelId="{E9BA28E7-8E28-DC4E-8CFA-4CB60151A223}" type="pres">
      <dgm:prSet presAssocID="{51F1C30F-BC6D-964B-805C-7251FA337436}" presName="acctTx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B11F3B5-2AD7-F54A-803F-23A8CC73E218}" type="pres">
      <dgm:prSet presAssocID="{51F1C30F-BC6D-964B-805C-7251FA337436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8B723AD-B3BC-6C4A-BEC9-85FE6C47C9A8}" type="pres">
      <dgm:prSet presAssocID="{51F1C30F-BC6D-964B-805C-7251FA33743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3A7B8DF-2AB4-EF4B-A31D-63776D53F9A5}" type="pres">
      <dgm:prSet presAssocID="{95522B47-3477-C141-AFAA-3FD0434218F0}" presName="Name8" presStyleCnt="0"/>
      <dgm:spPr/>
    </dgm:pt>
    <dgm:pt modelId="{D77927C9-F46D-F245-BE2A-ABD276F67486}" type="pres">
      <dgm:prSet presAssocID="{95522B47-3477-C141-AFAA-3FD0434218F0}" presName="acctBkgd" presStyleLbl="alignAcc1" presStyleIdx="2" presStyleCnt="4"/>
      <dgm:spPr/>
      <dgm:t>
        <a:bodyPr/>
        <a:lstStyle/>
        <a:p>
          <a:endParaRPr lang="de-DE"/>
        </a:p>
      </dgm:t>
    </dgm:pt>
    <dgm:pt modelId="{7CA8BB3D-EC27-DF4B-B646-4F05EA0EC76E}" type="pres">
      <dgm:prSet presAssocID="{95522B47-3477-C141-AFAA-3FD0434218F0}" presName="acctTx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CB1A31-73B3-534A-A39D-2DE64F9500D0}" type="pres">
      <dgm:prSet presAssocID="{95522B47-3477-C141-AFAA-3FD0434218F0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F22608E-46D2-D64D-9F3F-99E16C8A152A}" type="pres">
      <dgm:prSet presAssocID="{95522B47-3477-C141-AFAA-3FD0434218F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F33163F-9E3F-CB49-B9A9-63644BFD4A82}" type="pres">
      <dgm:prSet presAssocID="{D26D63A6-FB7D-0240-97D8-6615283E9E74}" presName="Name8" presStyleCnt="0"/>
      <dgm:spPr/>
    </dgm:pt>
    <dgm:pt modelId="{999FE6A6-E8B1-BB44-B941-3BC9347AA8FE}" type="pres">
      <dgm:prSet presAssocID="{D26D63A6-FB7D-0240-97D8-6615283E9E74}" presName="acctBkgd" presStyleLbl="alignAcc1" presStyleIdx="3" presStyleCnt="4"/>
      <dgm:spPr/>
      <dgm:t>
        <a:bodyPr/>
        <a:lstStyle/>
        <a:p>
          <a:endParaRPr lang="de-DE"/>
        </a:p>
      </dgm:t>
    </dgm:pt>
    <dgm:pt modelId="{26251B07-6187-0C4B-902B-8F81E2C76F5A}" type="pres">
      <dgm:prSet presAssocID="{D26D63A6-FB7D-0240-97D8-6615283E9E74}" presName="acct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A0A634F-9A33-6544-B1F3-6BFFBF7806C4}" type="pres">
      <dgm:prSet presAssocID="{D26D63A6-FB7D-0240-97D8-6615283E9E74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68B17FE-F1BB-8B4E-B878-6C4CEBB5AB7C}" type="pres">
      <dgm:prSet presAssocID="{D26D63A6-FB7D-0240-97D8-6615283E9E7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11DC5FE-E8F6-E641-82FB-5EBA978E76D0}" srcId="{52B83748-D356-8E4B-901B-689C881CB76E}" destId="{51F1C30F-BC6D-964B-805C-7251FA337436}" srcOrd="1" destOrd="0" parTransId="{A57266B8-A1C1-1B41-A949-12337937A6C8}" sibTransId="{C79C864C-4DC6-7443-A73D-93284B5B0F3A}"/>
    <dgm:cxn modelId="{8CE25D3E-3852-0647-B35F-AD06DFC609EB}" type="presOf" srcId="{92C21019-64F2-0A48-BD7D-7FDFDD8673B8}" destId="{4D34D131-0121-2641-AF3E-C4A924B66906}" srcOrd="1" destOrd="0" presId="urn:microsoft.com/office/officeart/2005/8/layout/pyramid1"/>
    <dgm:cxn modelId="{71386A13-7EC1-004B-9EBD-37E3167C6D12}" type="presOf" srcId="{D26D63A6-FB7D-0240-97D8-6615283E9E74}" destId="{2A0A634F-9A33-6544-B1F3-6BFFBF7806C4}" srcOrd="0" destOrd="0" presId="urn:microsoft.com/office/officeart/2005/8/layout/pyramid1"/>
    <dgm:cxn modelId="{502CE793-7F02-AA47-9CE6-FDC1E7427C22}" type="presOf" srcId="{86562535-CB87-E34D-8DAD-030AF61C8641}" destId="{7E987B23-1FBF-934F-AE84-A1950824BC19}" srcOrd="0" destOrd="0" presId="urn:microsoft.com/office/officeart/2005/8/layout/pyramid1"/>
    <dgm:cxn modelId="{9A721D8F-3AAB-9141-84E7-9B39BE271760}" type="presOf" srcId="{D2AA4A43-264F-8648-B9B2-CFED45AB96AB}" destId="{D77927C9-F46D-F245-BE2A-ABD276F67486}" srcOrd="0" destOrd="0" presId="urn:microsoft.com/office/officeart/2005/8/layout/pyramid1"/>
    <dgm:cxn modelId="{E6B1AA86-CAC3-3949-AEA8-582395F83494}" srcId="{52B83748-D356-8E4B-901B-689C881CB76E}" destId="{95522B47-3477-C141-AFAA-3FD0434218F0}" srcOrd="2" destOrd="0" parTransId="{DFBFE72D-52F8-F54E-9F32-235413E7185E}" sibTransId="{B3DE6D2F-29BD-8247-9BF7-96EB91225252}"/>
    <dgm:cxn modelId="{24C3F674-5E6E-3A42-98C0-BB38B6F005A0}" srcId="{95522B47-3477-C141-AFAA-3FD0434218F0}" destId="{D2AA4A43-264F-8648-B9B2-CFED45AB96AB}" srcOrd="0" destOrd="0" parTransId="{474CA716-F6C1-7B45-8DAC-52B1A20AF057}" sibTransId="{10B6231A-D3E5-9248-B90E-44C8058A4611}"/>
    <dgm:cxn modelId="{CD931F3B-724D-E94B-A36F-46CE2D24E813}" srcId="{52B83748-D356-8E4B-901B-689C881CB76E}" destId="{92C21019-64F2-0A48-BD7D-7FDFDD8673B8}" srcOrd="0" destOrd="0" parTransId="{CFFC1156-F014-ED4C-A89E-770AF591ECA4}" sibTransId="{9703F012-5FE8-834E-AD99-07FBC06FD25E}"/>
    <dgm:cxn modelId="{C0DCFC6C-C5B3-A742-AD97-5E92FB86351D}" type="presOf" srcId="{86562535-CB87-E34D-8DAD-030AF61C8641}" destId="{018B8698-0B3B-D540-A270-4559257B67AF}" srcOrd="1" destOrd="0" presId="urn:microsoft.com/office/officeart/2005/8/layout/pyramid1"/>
    <dgm:cxn modelId="{E97A5C97-0681-864D-8A3C-14A82006E75D}" srcId="{51F1C30F-BC6D-964B-805C-7251FA337436}" destId="{E3B96449-42AF-F148-8F67-EB889FB6512C}" srcOrd="0" destOrd="0" parTransId="{B5FCD191-7AD4-B448-88CE-82D53C569F1C}" sibTransId="{13F26C4E-C59A-774E-8760-E5E040AFEC23}"/>
    <dgm:cxn modelId="{DBBF9DA3-28E7-7C42-84A2-4562B85A7E17}" type="presOf" srcId="{95522B47-3477-C141-AFAA-3FD0434218F0}" destId="{A8CB1A31-73B3-534A-A39D-2DE64F9500D0}" srcOrd="0" destOrd="0" presId="urn:microsoft.com/office/officeart/2005/8/layout/pyramid1"/>
    <dgm:cxn modelId="{55DB5057-E167-0F4D-9C45-97536FB21FC5}" srcId="{92C21019-64F2-0A48-BD7D-7FDFDD8673B8}" destId="{86562535-CB87-E34D-8DAD-030AF61C8641}" srcOrd="0" destOrd="0" parTransId="{8E834B72-D6E0-FA42-B016-285DE2472A1B}" sibTransId="{955D2653-D915-ED40-80DB-1448DE6D629A}"/>
    <dgm:cxn modelId="{7B8EC030-0B4B-3F49-93CC-273FA493DEE6}" type="presOf" srcId="{54BB39A5-BC0D-3B45-B235-407F12CB716A}" destId="{26251B07-6187-0C4B-902B-8F81E2C76F5A}" srcOrd="1" destOrd="0" presId="urn:microsoft.com/office/officeart/2005/8/layout/pyramid1"/>
    <dgm:cxn modelId="{2FE19B32-6313-E84C-8062-479A4E821B8B}" type="presOf" srcId="{51F1C30F-BC6D-964B-805C-7251FA337436}" destId="{48B723AD-B3BC-6C4A-BEC9-85FE6C47C9A8}" srcOrd="1" destOrd="0" presId="urn:microsoft.com/office/officeart/2005/8/layout/pyramid1"/>
    <dgm:cxn modelId="{1D8B7A02-969F-CF45-8699-77BD1E7D48F3}" type="presOf" srcId="{E3B96449-42AF-F148-8F67-EB889FB6512C}" destId="{8D281AA3-EAE3-0045-A5A0-7223F2D67F92}" srcOrd="0" destOrd="0" presId="urn:microsoft.com/office/officeart/2005/8/layout/pyramid1"/>
    <dgm:cxn modelId="{EA7A61B1-4190-0B40-AE07-15097723928E}" type="presOf" srcId="{D2AA4A43-264F-8648-B9B2-CFED45AB96AB}" destId="{7CA8BB3D-EC27-DF4B-B646-4F05EA0EC76E}" srcOrd="1" destOrd="0" presId="urn:microsoft.com/office/officeart/2005/8/layout/pyramid1"/>
    <dgm:cxn modelId="{112C46F9-DC31-A24F-A8F9-6809E192320C}" type="presOf" srcId="{E3B96449-42AF-F148-8F67-EB889FB6512C}" destId="{E9BA28E7-8E28-DC4E-8CFA-4CB60151A223}" srcOrd="1" destOrd="0" presId="urn:microsoft.com/office/officeart/2005/8/layout/pyramid1"/>
    <dgm:cxn modelId="{EBFDDAD3-5806-1448-A843-A19FFE20FB5A}" type="presOf" srcId="{92C21019-64F2-0A48-BD7D-7FDFDD8673B8}" destId="{A9F61433-CB8A-8047-8082-C85308266DA6}" srcOrd="0" destOrd="0" presId="urn:microsoft.com/office/officeart/2005/8/layout/pyramid1"/>
    <dgm:cxn modelId="{45E5BCC5-B613-8F47-9D41-F55D9A2F034E}" srcId="{52B83748-D356-8E4B-901B-689C881CB76E}" destId="{D26D63A6-FB7D-0240-97D8-6615283E9E74}" srcOrd="3" destOrd="0" parTransId="{5479B260-1F67-9E43-BC62-5CD5ECE50579}" sibTransId="{CD96E1A7-72A0-D945-B269-B382626CF372}"/>
    <dgm:cxn modelId="{627BF814-1DF4-6F44-ACBD-B39B7772361D}" type="presOf" srcId="{51F1C30F-BC6D-964B-805C-7251FA337436}" destId="{6B11F3B5-2AD7-F54A-803F-23A8CC73E218}" srcOrd="0" destOrd="0" presId="urn:microsoft.com/office/officeart/2005/8/layout/pyramid1"/>
    <dgm:cxn modelId="{86DBF4A1-E75F-914F-BDB4-267F893AF406}" type="presOf" srcId="{54BB39A5-BC0D-3B45-B235-407F12CB716A}" destId="{999FE6A6-E8B1-BB44-B941-3BC9347AA8FE}" srcOrd="0" destOrd="0" presId="urn:microsoft.com/office/officeart/2005/8/layout/pyramid1"/>
    <dgm:cxn modelId="{FE5D4574-3829-E849-A575-0E0B3845CA89}" type="presOf" srcId="{95522B47-3477-C141-AFAA-3FD0434218F0}" destId="{DF22608E-46D2-D64D-9F3F-99E16C8A152A}" srcOrd="1" destOrd="0" presId="urn:microsoft.com/office/officeart/2005/8/layout/pyramid1"/>
    <dgm:cxn modelId="{52297CD7-8089-D24E-B92B-08B2B0849FA7}" srcId="{D26D63A6-FB7D-0240-97D8-6615283E9E74}" destId="{54BB39A5-BC0D-3B45-B235-407F12CB716A}" srcOrd="0" destOrd="0" parTransId="{6BE7F2BC-7853-2844-BD56-AB5ED85CCB6B}" sibTransId="{984FBD6F-6A42-B741-BB79-BB20B9D4D83F}"/>
    <dgm:cxn modelId="{389C8662-EA50-E548-927E-2B90779875DA}" type="presOf" srcId="{52B83748-D356-8E4B-901B-689C881CB76E}" destId="{B087545F-E550-464C-8013-DA49045A25FB}" srcOrd="0" destOrd="0" presId="urn:microsoft.com/office/officeart/2005/8/layout/pyramid1"/>
    <dgm:cxn modelId="{DC60B0B8-DA17-4A4F-989C-BA209B87140B}" type="presOf" srcId="{D26D63A6-FB7D-0240-97D8-6615283E9E74}" destId="{E68B17FE-F1BB-8B4E-B878-6C4CEBB5AB7C}" srcOrd="1" destOrd="0" presId="urn:microsoft.com/office/officeart/2005/8/layout/pyramid1"/>
    <dgm:cxn modelId="{1140912D-454D-3140-B36C-3D051227A737}" type="presParOf" srcId="{B087545F-E550-464C-8013-DA49045A25FB}" destId="{1BE0FB69-2C40-A646-8F48-6CA9A4A163F8}" srcOrd="0" destOrd="0" presId="urn:microsoft.com/office/officeart/2005/8/layout/pyramid1"/>
    <dgm:cxn modelId="{123CB294-32AD-A848-BECE-3620CB2030FC}" type="presParOf" srcId="{1BE0FB69-2C40-A646-8F48-6CA9A4A163F8}" destId="{7E987B23-1FBF-934F-AE84-A1950824BC19}" srcOrd="0" destOrd="0" presId="urn:microsoft.com/office/officeart/2005/8/layout/pyramid1"/>
    <dgm:cxn modelId="{8FD2DC62-457F-BC42-85F0-06289DDC0FFD}" type="presParOf" srcId="{1BE0FB69-2C40-A646-8F48-6CA9A4A163F8}" destId="{018B8698-0B3B-D540-A270-4559257B67AF}" srcOrd="1" destOrd="0" presId="urn:microsoft.com/office/officeart/2005/8/layout/pyramid1"/>
    <dgm:cxn modelId="{D595E800-ACC8-3C41-9724-6C399B118563}" type="presParOf" srcId="{1BE0FB69-2C40-A646-8F48-6CA9A4A163F8}" destId="{A9F61433-CB8A-8047-8082-C85308266DA6}" srcOrd="2" destOrd="0" presId="urn:microsoft.com/office/officeart/2005/8/layout/pyramid1"/>
    <dgm:cxn modelId="{B71F6035-53AA-F74B-A062-86A666594AA3}" type="presParOf" srcId="{1BE0FB69-2C40-A646-8F48-6CA9A4A163F8}" destId="{4D34D131-0121-2641-AF3E-C4A924B66906}" srcOrd="3" destOrd="0" presId="urn:microsoft.com/office/officeart/2005/8/layout/pyramid1"/>
    <dgm:cxn modelId="{4F69984E-057E-F843-8F77-C70F13C948F2}" type="presParOf" srcId="{B087545F-E550-464C-8013-DA49045A25FB}" destId="{5E71FEFC-0AEF-6148-9B9A-CB806F178227}" srcOrd="1" destOrd="0" presId="urn:microsoft.com/office/officeart/2005/8/layout/pyramid1"/>
    <dgm:cxn modelId="{40A42574-36C1-2B4A-9E75-E5392A321B69}" type="presParOf" srcId="{5E71FEFC-0AEF-6148-9B9A-CB806F178227}" destId="{8D281AA3-EAE3-0045-A5A0-7223F2D67F92}" srcOrd="0" destOrd="0" presId="urn:microsoft.com/office/officeart/2005/8/layout/pyramid1"/>
    <dgm:cxn modelId="{09664BEC-18DB-A045-942A-F3D40137FDDD}" type="presParOf" srcId="{5E71FEFC-0AEF-6148-9B9A-CB806F178227}" destId="{E9BA28E7-8E28-DC4E-8CFA-4CB60151A223}" srcOrd="1" destOrd="0" presId="urn:microsoft.com/office/officeart/2005/8/layout/pyramid1"/>
    <dgm:cxn modelId="{2C3CE5CF-7178-6249-A3BC-B2B2C20C30B2}" type="presParOf" srcId="{5E71FEFC-0AEF-6148-9B9A-CB806F178227}" destId="{6B11F3B5-2AD7-F54A-803F-23A8CC73E218}" srcOrd="2" destOrd="0" presId="urn:microsoft.com/office/officeart/2005/8/layout/pyramid1"/>
    <dgm:cxn modelId="{BE250C11-7C8D-BD48-BF27-14E3DAE03FDE}" type="presParOf" srcId="{5E71FEFC-0AEF-6148-9B9A-CB806F178227}" destId="{48B723AD-B3BC-6C4A-BEC9-85FE6C47C9A8}" srcOrd="3" destOrd="0" presId="urn:microsoft.com/office/officeart/2005/8/layout/pyramid1"/>
    <dgm:cxn modelId="{BDD105E4-96F2-1F4F-A2D6-A2CA80A96F5E}" type="presParOf" srcId="{B087545F-E550-464C-8013-DA49045A25FB}" destId="{E3A7B8DF-2AB4-EF4B-A31D-63776D53F9A5}" srcOrd="2" destOrd="0" presId="urn:microsoft.com/office/officeart/2005/8/layout/pyramid1"/>
    <dgm:cxn modelId="{713E3945-F561-6E49-9C0A-D9FC7957C439}" type="presParOf" srcId="{E3A7B8DF-2AB4-EF4B-A31D-63776D53F9A5}" destId="{D77927C9-F46D-F245-BE2A-ABD276F67486}" srcOrd="0" destOrd="0" presId="urn:microsoft.com/office/officeart/2005/8/layout/pyramid1"/>
    <dgm:cxn modelId="{FCBDB9C6-18EC-3040-B114-61A44BB2C7D0}" type="presParOf" srcId="{E3A7B8DF-2AB4-EF4B-A31D-63776D53F9A5}" destId="{7CA8BB3D-EC27-DF4B-B646-4F05EA0EC76E}" srcOrd="1" destOrd="0" presId="urn:microsoft.com/office/officeart/2005/8/layout/pyramid1"/>
    <dgm:cxn modelId="{2C9A26DC-B67A-B143-BA44-A790233B8802}" type="presParOf" srcId="{E3A7B8DF-2AB4-EF4B-A31D-63776D53F9A5}" destId="{A8CB1A31-73B3-534A-A39D-2DE64F9500D0}" srcOrd="2" destOrd="0" presId="urn:microsoft.com/office/officeart/2005/8/layout/pyramid1"/>
    <dgm:cxn modelId="{865B9E92-B3C8-7448-A95E-2129191F96B7}" type="presParOf" srcId="{E3A7B8DF-2AB4-EF4B-A31D-63776D53F9A5}" destId="{DF22608E-46D2-D64D-9F3F-99E16C8A152A}" srcOrd="3" destOrd="0" presId="urn:microsoft.com/office/officeart/2005/8/layout/pyramid1"/>
    <dgm:cxn modelId="{693C2B46-6AA4-AB45-9E29-79BD5951E7A0}" type="presParOf" srcId="{B087545F-E550-464C-8013-DA49045A25FB}" destId="{BF33163F-9E3F-CB49-B9A9-63644BFD4A82}" srcOrd="3" destOrd="0" presId="urn:microsoft.com/office/officeart/2005/8/layout/pyramid1"/>
    <dgm:cxn modelId="{EFEF9369-9FA5-7B4F-9A5A-1A3E80B2A79C}" type="presParOf" srcId="{BF33163F-9E3F-CB49-B9A9-63644BFD4A82}" destId="{999FE6A6-E8B1-BB44-B941-3BC9347AA8FE}" srcOrd="0" destOrd="0" presId="urn:microsoft.com/office/officeart/2005/8/layout/pyramid1"/>
    <dgm:cxn modelId="{6B8981C4-18BB-4242-A316-F2FDB3AA753B}" type="presParOf" srcId="{BF33163F-9E3F-CB49-B9A9-63644BFD4A82}" destId="{26251B07-6187-0C4B-902B-8F81E2C76F5A}" srcOrd="1" destOrd="0" presId="urn:microsoft.com/office/officeart/2005/8/layout/pyramid1"/>
    <dgm:cxn modelId="{4B104CB5-08A8-C24B-AC52-D1589309BD1C}" type="presParOf" srcId="{BF33163F-9E3F-CB49-B9A9-63644BFD4A82}" destId="{2A0A634F-9A33-6544-B1F3-6BFFBF7806C4}" srcOrd="2" destOrd="0" presId="urn:microsoft.com/office/officeart/2005/8/layout/pyramid1"/>
    <dgm:cxn modelId="{122C2C45-3AE2-954E-AAF6-337ABCFE2FE5}" type="presParOf" srcId="{BF33163F-9E3F-CB49-B9A9-63644BFD4A82}" destId="{E68B17FE-F1BB-8B4E-B878-6C4CEBB5AB7C}" srcOrd="3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987B23-1FBF-934F-AE84-A1950824BC19}">
      <dsp:nvSpPr>
        <dsp:cNvPr id="0" name=""/>
        <dsp:cNvSpPr/>
      </dsp:nvSpPr>
      <dsp:spPr>
        <a:xfrm rot="10800000">
          <a:off x="1615859" y="0"/>
          <a:ext cx="3136668" cy="1077806"/>
        </a:xfrm>
        <a:prstGeom prst="nonIsoscelesTrapezoid">
          <a:avLst>
            <a:gd name="adj1" fmla="val 0"/>
            <a:gd name="adj2" fmla="val 3748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300" kern="1200" dirty="0" smtClean="0"/>
            <a:t>Integrationstests</a:t>
          </a:r>
          <a:endParaRPr lang="de-DE" sz="2300" kern="1200" dirty="0"/>
        </a:p>
      </dsp:txBody>
      <dsp:txXfrm rot="10800000">
        <a:off x="2019824" y="0"/>
        <a:ext cx="2732703" cy="1077806"/>
      </dsp:txXfrm>
    </dsp:sp>
    <dsp:sp modelId="{A9F61433-CB8A-8047-8082-C85308266DA6}">
      <dsp:nvSpPr>
        <dsp:cNvPr id="0" name=""/>
        <dsp:cNvSpPr/>
      </dsp:nvSpPr>
      <dsp:spPr>
        <a:xfrm>
          <a:off x="1211894" y="0"/>
          <a:ext cx="807929" cy="1077806"/>
        </a:xfrm>
        <a:prstGeom prst="trapezoid">
          <a:avLst>
            <a:gd name="adj" fmla="val 5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000" kern="1200" dirty="0"/>
        </a:p>
      </dsp:txBody>
      <dsp:txXfrm>
        <a:off x="1211894" y="0"/>
        <a:ext cx="807929" cy="1077806"/>
      </dsp:txXfrm>
    </dsp:sp>
    <dsp:sp modelId="{8D281AA3-EAE3-0045-A5A0-7223F2D67F92}">
      <dsp:nvSpPr>
        <dsp:cNvPr id="0" name=""/>
        <dsp:cNvSpPr/>
      </dsp:nvSpPr>
      <dsp:spPr>
        <a:xfrm rot="10800000">
          <a:off x="2019824" y="1077806"/>
          <a:ext cx="2732703" cy="1077806"/>
        </a:xfrm>
        <a:prstGeom prst="nonIsoscelesTrapezoid">
          <a:avLst>
            <a:gd name="adj1" fmla="val 0"/>
            <a:gd name="adj2" fmla="val 3748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300" kern="1200" dirty="0" smtClean="0"/>
            <a:t>UI-Tests</a:t>
          </a:r>
          <a:endParaRPr lang="de-DE" sz="2300" kern="1200" dirty="0"/>
        </a:p>
      </dsp:txBody>
      <dsp:txXfrm rot="10800000">
        <a:off x="2423789" y="1077806"/>
        <a:ext cx="2328738" cy="1077806"/>
      </dsp:txXfrm>
    </dsp:sp>
    <dsp:sp modelId="{6B11F3B5-2AD7-F54A-803F-23A8CC73E218}">
      <dsp:nvSpPr>
        <dsp:cNvPr id="0" name=""/>
        <dsp:cNvSpPr/>
      </dsp:nvSpPr>
      <dsp:spPr>
        <a:xfrm>
          <a:off x="807929" y="1077806"/>
          <a:ext cx="1615859" cy="1077806"/>
        </a:xfrm>
        <a:prstGeom prst="trapezoid">
          <a:avLst>
            <a:gd name="adj" fmla="val 3748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6500" kern="1200" dirty="0"/>
        </a:p>
      </dsp:txBody>
      <dsp:txXfrm>
        <a:off x="1090705" y="1077806"/>
        <a:ext cx="1050308" cy="1077806"/>
      </dsp:txXfrm>
    </dsp:sp>
    <dsp:sp modelId="{D77927C9-F46D-F245-BE2A-ABD276F67486}">
      <dsp:nvSpPr>
        <dsp:cNvPr id="0" name=""/>
        <dsp:cNvSpPr/>
      </dsp:nvSpPr>
      <dsp:spPr>
        <a:xfrm rot="10800000">
          <a:off x="2423789" y="2155613"/>
          <a:ext cx="2328738" cy="1077806"/>
        </a:xfrm>
        <a:prstGeom prst="nonIsoscelesTrapezoid">
          <a:avLst>
            <a:gd name="adj1" fmla="val 0"/>
            <a:gd name="adj2" fmla="val 3748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300" kern="1200" dirty="0" err="1" smtClean="0"/>
            <a:t>Unittests</a:t>
          </a:r>
          <a:endParaRPr lang="de-DE" sz="2300" kern="1200" dirty="0"/>
        </a:p>
      </dsp:txBody>
      <dsp:txXfrm rot="10800000">
        <a:off x="2827754" y="2155613"/>
        <a:ext cx="1924773" cy="1077806"/>
      </dsp:txXfrm>
    </dsp:sp>
    <dsp:sp modelId="{A8CB1A31-73B3-534A-A39D-2DE64F9500D0}">
      <dsp:nvSpPr>
        <dsp:cNvPr id="0" name=""/>
        <dsp:cNvSpPr/>
      </dsp:nvSpPr>
      <dsp:spPr>
        <a:xfrm>
          <a:off x="403964" y="2155613"/>
          <a:ext cx="2423789" cy="1077806"/>
        </a:xfrm>
        <a:prstGeom prst="trapezoid">
          <a:avLst>
            <a:gd name="adj" fmla="val 3748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6500" kern="1200" dirty="0"/>
        </a:p>
      </dsp:txBody>
      <dsp:txXfrm>
        <a:off x="828128" y="2155613"/>
        <a:ext cx="1575463" cy="1077806"/>
      </dsp:txXfrm>
    </dsp:sp>
    <dsp:sp modelId="{999FE6A6-E8B1-BB44-B941-3BC9347AA8FE}">
      <dsp:nvSpPr>
        <dsp:cNvPr id="0" name=""/>
        <dsp:cNvSpPr/>
      </dsp:nvSpPr>
      <dsp:spPr>
        <a:xfrm rot="10800000">
          <a:off x="2827754" y="3233420"/>
          <a:ext cx="1924773" cy="1077806"/>
        </a:xfrm>
        <a:prstGeom prst="nonIsoscelesTrapezoid">
          <a:avLst>
            <a:gd name="adj1" fmla="val 0"/>
            <a:gd name="adj2" fmla="val 3748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300" kern="1200" dirty="0" smtClean="0"/>
            <a:t>manuelle Tests</a:t>
          </a:r>
          <a:endParaRPr lang="de-DE" sz="2300" kern="1200" dirty="0"/>
        </a:p>
      </dsp:txBody>
      <dsp:txXfrm rot="10800000">
        <a:off x="3231719" y="3233420"/>
        <a:ext cx="1520808" cy="1077806"/>
      </dsp:txXfrm>
    </dsp:sp>
    <dsp:sp modelId="{2A0A634F-9A33-6544-B1F3-6BFFBF7806C4}">
      <dsp:nvSpPr>
        <dsp:cNvPr id="0" name=""/>
        <dsp:cNvSpPr/>
      </dsp:nvSpPr>
      <dsp:spPr>
        <a:xfrm>
          <a:off x="0" y="3233420"/>
          <a:ext cx="3231719" cy="1077806"/>
        </a:xfrm>
        <a:prstGeom prst="trapezoid">
          <a:avLst>
            <a:gd name="adj" fmla="val 3748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6500" kern="1200" dirty="0"/>
        </a:p>
      </dsp:txBody>
      <dsp:txXfrm>
        <a:off x="565550" y="3233420"/>
        <a:ext cx="2100617" cy="1077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B99765B-6265-4230-895B-55A7E0C311D7}" type="datetimeFigureOut">
              <a:rPr lang="de-DE" smtClean="0"/>
              <a:pPr/>
              <a:t>15.09.18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Rechtec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htec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Gerade Verbindung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Gerade Verbindung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htec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15.09.18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15.09.18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B99765B-6265-4230-895B-55A7E0C311D7}" type="datetimeFigureOut">
              <a:rPr lang="de-DE" smtClean="0"/>
              <a:pPr/>
              <a:t>15.09.18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B99765B-6265-4230-895B-55A7E0C311D7}" type="datetimeFigureOut">
              <a:rPr lang="de-DE" smtClean="0"/>
              <a:pPr/>
              <a:t>15.09.18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Gerade Verbindung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Gerade Verbindung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htec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Gerade Verbindung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15.09.18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15.09.18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B99765B-6265-4230-895B-55A7E0C311D7}" type="datetimeFigureOut">
              <a:rPr lang="de-DE" smtClean="0"/>
              <a:pPr/>
              <a:t>15.09.18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15.09.18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B99765B-6265-4230-895B-55A7E0C311D7}" type="datetimeFigureOut">
              <a:rPr lang="de-DE" smtClean="0"/>
              <a:pPr/>
              <a:t>15.09.18</a:t>
            </a:fld>
            <a:endParaRPr lang="de-DE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Gerade Verbindung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Gerade Verbindung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B99765B-6265-4230-895B-55A7E0C311D7}" type="datetimeFigureOut">
              <a:rPr lang="de-DE" smtClean="0"/>
              <a:pPr/>
              <a:t>15.09.18</a:t>
            </a:fld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B99765B-6265-4230-895B-55A7E0C311D7}" type="datetimeFigureOut">
              <a:rPr lang="de-DE" smtClean="0"/>
              <a:pPr/>
              <a:t>15.09.18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fridge_fa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79984"/>
            <a:ext cx="3810868" cy="635144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6185"/>
            <a:ext cx="7772400" cy="14700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de-DE" sz="4000" b="0" dirty="0" smtClean="0"/>
              <a:t>Praxis der Softwareentwicklung</a:t>
            </a:r>
            <a:br>
              <a:rPr lang="de-DE" sz="4000" b="0" dirty="0" smtClean="0"/>
            </a:br>
            <a:r>
              <a:rPr lang="de-DE" sz="4000" b="0" dirty="0" smtClean="0"/>
              <a:t>Abschlusspräsentation</a:t>
            </a:r>
            <a:endParaRPr lang="de-DE" sz="4000" b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19584" y="4285682"/>
            <a:ext cx="6400800" cy="129502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de-DE" sz="2400" dirty="0" err="1" smtClean="0"/>
              <a:t>Yunjia</a:t>
            </a:r>
            <a:r>
              <a:rPr lang="de-DE" sz="2400" dirty="0" smtClean="0"/>
              <a:t> Chen, Jasmin </a:t>
            </a:r>
            <a:r>
              <a:rPr lang="de-DE" sz="2400" dirty="0" err="1" smtClean="0"/>
              <a:t>Jat</a:t>
            </a:r>
            <a:r>
              <a:rPr lang="de-DE" sz="2400" dirty="0" smtClean="0"/>
              <a:t>, </a:t>
            </a:r>
          </a:p>
          <a:p>
            <a:pPr algn="ctr"/>
            <a:r>
              <a:rPr lang="de-DE" sz="2400" dirty="0" smtClean="0"/>
              <a:t>Min </a:t>
            </a:r>
            <a:r>
              <a:rPr lang="de-DE" sz="2400" dirty="0" err="1" smtClean="0"/>
              <a:t>Hye</a:t>
            </a:r>
            <a:r>
              <a:rPr lang="de-DE" sz="2400" dirty="0" smtClean="0"/>
              <a:t> Park, Alina Shah, Lisa Wang</a:t>
            </a:r>
            <a:endParaRPr lang="de-DE" sz="2400" dirty="0"/>
          </a:p>
        </p:txBody>
      </p:sp>
      <p:pic>
        <p:nvPicPr>
          <p:cNvPr id="5" name="Grafik 4" descr="fridget_logotex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752" y="1357298"/>
            <a:ext cx="3221206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ung 6"/>
          <p:cNvGrpSpPr/>
          <p:nvPr/>
        </p:nvGrpSpPr>
        <p:grpSpPr>
          <a:xfrm>
            <a:off x="683568" y="1011773"/>
            <a:ext cx="7368394" cy="4497869"/>
            <a:chOff x="683568" y="1011773"/>
            <a:chExt cx="7368394" cy="4497869"/>
          </a:xfrm>
        </p:grpSpPr>
        <p:sp>
          <p:nvSpPr>
            <p:cNvPr id="8" name="Nach oben gebogener Pfeil 7"/>
            <p:cNvSpPr/>
            <p:nvPr/>
          </p:nvSpPr>
          <p:spPr>
            <a:xfrm rot="5400000">
              <a:off x="1148757" y="1847546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ihandform 8"/>
            <p:cNvSpPr/>
            <p:nvPr/>
          </p:nvSpPr>
          <p:spPr>
            <a:xfrm>
              <a:off x="683568" y="1340763"/>
              <a:ext cx="2671760" cy="541984"/>
            </a:xfrm>
            <a:custGeom>
              <a:avLst/>
              <a:gdLst>
                <a:gd name="connsiteX0" fmla="*/ 0 w 2671760"/>
                <a:gd name="connsiteY0" fmla="*/ 90349 h 541984"/>
                <a:gd name="connsiteX1" fmla="*/ 90349 w 2671760"/>
                <a:gd name="connsiteY1" fmla="*/ 0 h 541984"/>
                <a:gd name="connsiteX2" fmla="*/ 2581411 w 2671760"/>
                <a:gd name="connsiteY2" fmla="*/ 0 h 541984"/>
                <a:gd name="connsiteX3" fmla="*/ 2671760 w 2671760"/>
                <a:gd name="connsiteY3" fmla="*/ 90349 h 541984"/>
                <a:gd name="connsiteX4" fmla="*/ 2671760 w 2671760"/>
                <a:gd name="connsiteY4" fmla="*/ 451635 h 541984"/>
                <a:gd name="connsiteX5" fmla="*/ 2581411 w 2671760"/>
                <a:gd name="connsiteY5" fmla="*/ 541984 h 541984"/>
                <a:gd name="connsiteX6" fmla="*/ 90349 w 2671760"/>
                <a:gd name="connsiteY6" fmla="*/ 541984 h 541984"/>
                <a:gd name="connsiteX7" fmla="*/ 0 w 2671760"/>
                <a:gd name="connsiteY7" fmla="*/ 451635 h 541984"/>
                <a:gd name="connsiteX8" fmla="*/ 0 w 2671760"/>
                <a:gd name="connsiteY8" fmla="*/ 90349 h 54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1760" h="541984">
                  <a:moveTo>
                    <a:pt x="0" y="90349"/>
                  </a:moveTo>
                  <a:cubicBezTo>
                    <a:pt x="0" y="40451"/>
                    <a:pt x="40451" y="0"/>
                    <a:pt x="90349" y="0"/>
                  </a:cubicBezTo>
                  <a:lnTo>
                    <a:pt x="2581411" y="0"/>
                  </a:lnTo>
                  <a:cubicBezTo>
                    <a:pt x="2631309" y="0"/>
                    <a:pt x="2671760" y="40451"/>
                    <a:pt x="2671760" y="90349"/>
                  </a:cubicBezTo>
                  <a:lnTo>
                    <a:pt x="2671760" y="451635"/>
                  </a:lnTo>
                  <a:cubicBezTo>
                    <a:pt x="2671760" y="501533"/>
                    <a:pt x="2631309" y="541984"/>
                    <a:pt x="2581411" y="541984"/>
                  </a:cubicBezTo>
                  <a:lnTo>
                    <a:pt x="90349" y="541984"/>
                  </a:lnTo>
                  <a:cubicBezTo>
                    <a:pt x="40451" y="541984"/>
                    <a:pt x="0" y="501533"/>
                    <a:pt x="0" y="451635"/>
                  </a:cubicBezTo>
                  <a:lnTo>
                    <a:pt x="0" y="90349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0282" tIns="110282" rIns="110282" bIns="11028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 smtClean="0"/>
                <a:t>Pflichtenheft</a:t>
              </a:r>
              <a:endParaRPr lang="de-DE" sz="2200" kern="1200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2874252" y="1011773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Nach oben gebogener Pfeil 10"/>
            <p:cNvSpPr/>
            <p:nvPr/>
          </p:nvSpPr>
          <p:spPr>
            <a:xfrm rot="5400000">
              <a:off x="2769931" y="2998825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ihandform 11"/>
            <p:cNvSpPr/>
            <p:nvPr/>
          </p:nvSpPr>
          <p:spPr>
            <a:xfrm>
              <a:off x="2267738" y="2420890"/>
              <a:ext cx="2641422" cy="619180"/>
            </a:xfrm>
            <a:custGeom>
              <a:avLst/>
              <a:gdLst>
                <a:gd name="connsiteX0" fmla="*/ 0 w 2641422"/>
                <a:gd name="connsiteY0" fmla="*/ 103217 h 619180"/>
                <a:gd name="connsiteX1" fmla="*/ 103217 w 2641422"/>
                <a:gd name="connsiteY1" fmla="*/ 0 h 619180"/>
                <a:gd name="connsiteX2" fmla="*/ 2538205 w 2641422"/>
                <a:gd name="connsiteY2" fmla="*/ 0 h 619180"/>
                <a:gd name="connsiteX3" fmla="*/ 2641422 w 2641422"/>
                <a:gd name="connsiteY3" fmla="*/ 103217 h 619180"/>
                <a:gd name="connsiteX4" fmla="*/ 2641422 w 2641422"/>
                <a:gd name="connsiteY4" fmla="*/ 515963 h 619180"/>
                <a:gd name="connsiteX5" fmla="*/ 2538205 w 2641422"/>
                <a:gd name="connsiteY5" fmla="*/ 619180 h 619180"/>
                <a:gd name="connsiteX6" fmla="*/ 103217 w 2641422"/>
                <a:gd name="connsiteY6" fmla="*/ 619180 h 619180"/>
                <a:gd name="connsiteX7" fmla="*/ 0 w 2641422"/>
                <a:gd name="connsiteY7" fmla="*/ 515963 h 619180"/>
                <a:gd name="connsiteX8" fmla="*/ 0 w 2641422"/>
                <a:gd name="connsiteY8" fmla="*/ 103217 h 61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41422" h="619180">
                  <a:moveTo>
                    <a:pt x="0" y="103217"/>
                  </a:moveTo>
                  <a:cubicBezTo>
                    <a:pt x="0" y="46212"/>
                    <a:pt x="46212" y="0"/>
                    <a:pt x="103217" y="0"/>
                  </a:cubicBezTo>
                  <a:lnTo>
                    <a:pt x="2538205" y="0"/>
                  </a:lnTo>
                  <a:cubicBezTo>
                    <a:pt x="2595210" y="0"/>
                    <a:pt x="2641422" y="46212"/>
                    <a:pt x="2641422" y="103217"/>
                  </a:cubicBezTo>
                  <a:lnTo>
                    <a:pt x="2641422" y="515963"/>
                  </a:lnTo>
                  <a:cubicBezTo>
                    <a:pt x="2641422" y="572968"/>
                    <a:pt x="2595210" y="619180"/>
                    <a:pt x="2538205" y="619180"/>
                  </a:cubicBezTo>
                  <a:lnTo>
                    <a:pt x="103217" y="619180"/>
                  </a:lnTo>
                  <a:cubicBezTo>
                    <a:pt x="46212" y="619180"/>
                    <a:pt x="0" y="572968"/>
                    <a:pt x="0" y="515963"/>
                  </a:cubicBezTo>
                  <a:lnTo>
                    <a:pt x="0" y="103217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051" tIns="114051" rIns="114051" bIns="11405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 smtClean="0"/>
                <a:t>Entwurf</a:t>
              </a:r>
              <a:endParaRPr lang="de-DE" sz="2200" kern="1200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4504940" y="2238837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Nach oben gebogener Pfeil 13"/>
            <p:cNvSpPr/>
            <p:nvPr/>
          </p:nvSpPr>
          <p:spPr>
            <a:xfrm rot="5400000">
              <a:off x="4354105" y="4222962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ihandform 14"/>
            <p:cNvSpPr/>
            <p:nvPr/>
          </p:nvSpPr>
          <p:spPr>
            <a:xfrm>
              <a:off x="3900770" y="3588825"/>
              <a:ext cx="2713865" cy="669422"/>
            </a:xfrm>
            <a:custGeom>
              <a:avLst/>
              <a:gdLst>
                <a:gd name="connsiteX0" fmla="*/ 0 w 2713865"/>
                <a:gd name="connsiteY0" fmla="*/ 111593 h 669422"/>
                <a:gd name="connsiteX1" fmla="*/ 111593 w 2713865"/>
                <a:gd name="connsiteY1" fmla="*/ 0 h 669422"/>
                <a:gd name="connsiteX2" fmla="*/ 2602272 w 2713865"/>
                <a:gd name="connsiteY2" fmla="*/ 0 h 669422"/>
                <a:gd name="connsiteX3" fmla="*/ 2713865 w 2713865"/>
                <a:gd name="connsiteY3" fmla="*/ 111593 h 669422"/>
                <a:gd name="connsiteX4" fmla="*/ 2713865 w 2713865"/>
                <a:gd name="connsiteY4" fmla="*/ 557829 h 669422"/>
                <a:gd name="connsiteX5" fmla="*/ 2602272 w 2713865"/>
                <a:gd name="connsiteY5" fmla="*/ 669422 h 669422"/>
                <a:gd name="connsiteX6" fmla="*/ 111593 w 2713865"/>
                <a:gd name="connsiteY6" fmla="*/ 669422 h 669422"/>
                <a:gd name="connsiteX7" fmla="*/ 0 w 2713865"/>
                <a:gd name="connsiteY7" fmla="*/ 557829 h 669422"/>
                <a:gd name="connsiteX8" fmla="*/ 0 w 2713865"/>
                <a:gd name="connsiteY8" fmla="*/ 111593 h 66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3865" h="669422">
                  <a:moveTo>
                    <a:pt x="0" y="111593"/>
                  </a:moveTo>
                  <a:cubicBezTo>
                    <a:pt x="0" y="49962"/>
                    <a:pt x="49962" y="0"/>
                    <a:pt x="111593" y="0"/>
                  </a:cubicBezTo>
                  <a:lnTo>
                    <a:pt x="2602272" y="0"/>
                  </a:lnTo>
                  <a:cubicBezTo>
                    <a:pt x="2663903" y="0"/>
                    <a:pt x="2713865" y="49962"/>
                    <a:pt x="2713865" y="111593"/>
                  </a:cubicBezTo>
                  <a:lnTo>
                    <a:pt x="2713865" y="557829"/>
                  </a:lnTo>
                  <a:cubicBezTo>
                    <a:pt x="2713865" y="619460"/>
                    <a:pt x="2663903" y="669422"/>
                    <a:pt x="2602272" y="669422"/>
                  </a:cubicBezTo>
                  <a:lnTo>
                    <a:pt x="111593" y="669422"/>
                  </a:lnTo>
                  <a:cubicBezTo>
                    <a:pt x="49962" y="669422"/>
                    <a:pt x="0" y="619460"/>
                    <a:pt x="0" y="557829"/>
                  </a:cubicBezTo>
                  <a:lnTo>
                    <a:pt x="0" y="111593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6504" tIns="116504" rIns="116504" bIns="116504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b="1" kern="1200" dirty="0" smtClean="0"/>
                <a:t>Implementierung</a:t>
              </a:r>
              <a:endParaRPr lang="de-DE" sz="2200" b="1" kern="1200" dirty="0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6187019" y="3465902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ihandform 16"/>
            <p:cNvSpPr/>
            <p:nvPr/>
          </p:nvSpPr>
          <p:spPr>
            <a:xfrm>
              <a:off x="5432949" y="4804206"/>
              <a:ext cx="2619013" cy="705436"/>
            </a:xfrm>
            <a:custGeom>
              <a:avLst/>
              <a:gdLst>
                <a:gd name="connsiteX0" fmla="*/ 0 w 2619013"/>
                <a:gd name="connsiteY0" fmla="*/ 117596 h 705436"/>
                <a:gd name="connsiteX1" fmla="*/ 117596 w 2619013"/>
                <a:gd name="connsiteY1" fmla="*/ 0 h 705436"/>
                <a:gd name="connsiteX2" fmla="*/ 2501417 w 2619013"/>
                <a:gd name="connsiteY2" fmla="*/ 0 h 705436"/>
                <a:gd name="connsiteX3" fmla="*/ 2619013 w 2619013"/>
                <a:gd name="connsiteY3" fmla="*/ 117596 h 705436"/>
                <a:gd name="connsiteX4" fmla="*/ 2619013 w 2619013"/>
                <a:gd name="connsiteY4" fmla="*/ 587840 h 705436"/>
                <a:gd name="connsiteX5" fmla="*/ 2501417 w 2619013"/>
                <a:gd name="connsiteY5" fmla="*/ 705436 h 705436"/>
                <a:gd name="connsiteX6" fmla="*/ 117596 w 2619013"/>
                <a:gd name="connsiteY6" fmla="*/ 705436 h 705436"/>
                <a:gd name="connsiteX7" fmla="*/ 0 w 2619013"/>
                <a:gd name="connsiteY7" fmla="*/ 587840 h 705436"/>
                <a:gd name="connsiteX8" fmla="*/ 0 w 2619013"/>
                <a:gd name="connsiteY8" fmla="*/ 117596 h 70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9013" h="705436">
                  <a:moveTo>
                    <a:pt x="0" y="117596"/>
                  </a:moveTo>
                  <a:cubicBezTo>
                    <a:pt x="0" y="52650"/>
                    <a:pt x="52650" y="0"/>
                    <a:pt x="117596" y="0"/>
                  </a:cubicBezTo>
                  <a:lnTo>
                    <a:pt x="2501417" y="0"/>
                  </a:lnTo>
                  <a:cubicBezTo>
                    <a:pt x="2566363" y="0"/>
                    <a:pt x="2619013" y="52650"/>
                    <a:pt x="2619013" y="117596"/>
                  </a:cubicBezTo>
                  <a:lnTo>
                    <a:pt x="2619013" y="587840"/>
                  </a:lnTo>
                  <a:cubicBezTo>
                    <a:pt x="2619013" y="652786"/>
                    <a:pt x="2566363" y="705436"/>
                    <a:pt x="2501417" y="705436"/>
                  </a:cubicBezTo>
                  <a:lnTo>
                    <a:pt x="117596" y="705436"/>
                  </a:lnTo>
                  <a:cubicBezTo>
                    <a:pt x="52650" y="705436"/>
                    <a:pt x="0" y="652786"/>
                    <a:pt x="0" y="587840"/>
                  </a:cubicBezTo>
                  <a:lnTo>
                    <a:pt x="0" y="11759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8263" tIns="118263" rIns="118263" bIns="11826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 smtClean="0"/>
                <a:t>Qualitätssicherung</a:t>
              </a:r>
              <a:endParaRPr lang="de-DE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96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Implementierungsphase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700808"/>
            <a:ext cx="7467600" cy="4900634"/>
          </a:xfrm>
        </p:spPr>
        <p:txBody>
          <a:bodyPr>
            <a:normAutofit/>
          </a:bodyPr>
          <a:lstStyle/>
          <a:p>
            <a:pPr marL="447675" indent="-447675">
              <a:buNone/>
            </a:pPr>
            <a:endParaRPr lang="de-DE" sz="1000" dirty="0" smtClean="0"/>
          </a:p>
          <a:p>
            <a:pPr marL="447675" indent="-447675"/>
            <a:r>
              <a:rPr lang="de-DE" sz="3200" dirty="0" smtClean="0"/>
              <a:t>Änderung: Lesebestätigung</a:t>
            </a:r>
          </a:p>
          <a:p>
            <a:pPr marL="447675" indent="-447675">
              <a:buNone/>
            </a:pPr>
            <a:endParaRPr lang="de-DE" sz="1000" dirty="0" smtClean="0"/>
          </a:p>
          <a:p>
            <a:pPr marL="447675" indent="-447675"/>
            <a:r>
              <a:rPr lang="de-DE" sz="3200" dirty="0" smtClean="0"/>
              <a:t>Aufgabenaufteilung</a:t>
            </a:r>
          </a:p>
          <a:p>
            <a:pPr marL="447675" indent="-447675">
              <a:buNone/>
            </a:pPr>
            <a:endParaRPr lang="de-DE" sz="1000" dirty="0" smtClean="0"/>
          </a:p>
          <a:p>
            <a:pPr marL="447675" indent="-447675"/>
            <a:r>
              <a:rPr lang="de-DE" sz="3200" dirty="0" smtClean="0"/>
              <a:t>Probleme</a:t>
            </a:r>
          </a:p>
          <a:p>
            <a:pPr marL="813435" lvl="1" indent="-447675"/>
            <a:r>
              <a:rPr lang="de-DE" sz="2900" dirty="0" smtClean="0"/>
              <a:t>Fehlende Erfahrung</a:t>
            </a:r>
          </a:p>
          <a:p>
            <a:pPr marL="813435" lvl="1" indent="-447675"/>
            <a:r>
              <a:rPr lang="de-DE" sz="2900" dirty="0" smtClean="0"/>
              <a:t>Verbindung mit lokaler Datenbank</a:t>
            </a:r>
          </a:p>
          <a:p>
            <a:pPr marL="813435" lvl="1" indent="-447675"/>
            <a:r>
              <a:rPr lang="de-DE" sz="2900" dirty="0" smtClean="0"/>
              <a:t>Zeitdruck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endParaRPr lang="de-DE" sz="1000" dirty="0" smtClean="0"/>
          </a:p>
        </p:txBody>
      </p:sp>
    </p:spTree>
    <p:extLst>
      <p:ext uri="{BB962C8B-B14F-4D97-AF65-F5344CB8AC3E}">
        <p14:creationId xmlns:p14="http://schemas.microsoft.com/office/powerpoint/2010/main" val="84974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ung 6"/>
          <p:cNvGrpSpPr/>
          <p:nvPr/>
        </p:nvGrpSpPr>
        <p:grpSpPr>
          <a:xfrm>
            <a:off x="683568" y="1011773"/>
            <a:ext cx="7368394" cy="4497869"/>
            <a:chOff x="683568" y="1011773"/>
            <a:chExt cx="7368394" cy="4497869"/>
          </a:xfrm>
        </p:grpSpPr>
        <p:sp>
          <p:nvSpPr>
            <p:cNvPr id="8" name="Nach oben gebogener Pfeil 7"/>
            <p:cNvSpPr/>
            <p:nvPr/>
          </p:nvSpPr>
          <p:spPr>
            <a:xfrm rot="5400000">
              <a:off x="1148757" y="1847546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ihandform 8"/>
            <p:cNvSpPr/>
            <p:nvPr/>
          </p:nvSpPr>
          <p:spPr>
            <a:xfrm>
              <a:off x="683568" y="1340763"/>
              <a:ext cx="2671760" cy="541984"/>
            </a:xfrm>
            <a:custGeom>
              <a:avLst/>
              <a:gdLst>
                <a:gd name="connsiteX0" fmla="*/ 0 w 2671760"/>
                <a:gd name="connsiteY0" fmla="*/ 90349 h 541984"/>
                <a:gd name="connsiteX1" fmla="*/ 90349 w 2671760"/>
                <a:gd name="connsiteY1" fmla="*/ 0 h 541984"/>
                <a:gd name="connsiteX2" fmla="*/ 2581411 w 2671760"/>
                <a:gd name="connsiteY2" fmla="*/ 0 h 541984"/>
                <a:gd name="connsiteX3" fmla="*/ 2671760 w 2671760"/>
                <a:gd name="connsiteY3" fmla="*/ 90349 h 541984"/>
                <a:gd name="connsiteX4" fmla="*/ 2671760 w 2671760"/>
                <a:gd name="connsiteY4" fmla="*/ 451635 h 541984"/>
                <a:gd name="connsiteX5" fmla="*/ 2581411 w 2671760"/>
                <a:gd name="connsiteY5" fmla="*/ 541984 h 541984"/>
                <a:gd name="connsiteX6" fmla="*/ 90349 w 2671760"/>
                <a:gd name="connsiteY6" fmla="*/ 541984 h 541984"/>
                <a:gd name="connsiteX7" fmla="*/ 0 w 2671760"/>
                <a:gd name="connsiteY7" fmla="*/ 451635 h 541984"/>
                <a:gd name="connsiteX8" fmla="*/ 0 w 2671760"/>
                <a:gd name="connsiteY8" fmla="*/ 90349 h 54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1760" h="541984">
                  <a:moveTo>
                    <a:pt x="0" y="90349"/>
                  </a:moveTo>
                  <a:cubicBezTo>
                    <a:pt x="0" y="40451"/>
                    <a:pt x="40451" y="0"/>
                    <a:pt x="90349" y="0"/>
                  </a:cubicBezTo>
                  <a:lnTo>
                    <a:pt x="2581411" y="0"/>
                  </a:lnTo>
                  <a:cubicBezTo>
                    <a:pt x="2631309" y="0"/>
                    <a:pt x="2671760" y="40451"/>
                    <a:pt x="2671760" y="90349"/>
                  </a:cubicBezTo>
                  <a:lnTo>
                    <a:pt x="2671760" y="451635"/>
                  </a:lnTo>
                  <a:cubicBezTo>
                    <a:pt x="2671760" y="501533"/>
                    <a:pt x="2631309" y="541984"/>
                    <a:pt x="2581411" y="541984"/>
                  </a:cubicBezTo>
                  <a:lnTo>
                    <a:pt x="90349" y="541984"/>
                  </a:lnTo>
                  <a:cubicBezTo>
                    <a:pt x="40451" y="541984"/>
                    <a:pt x="0" y="501533"/>
                    <a:pt x="0" y="451635"/>
                  </a:cubicBezTo>
                  <a:lnTo>
                    <a:pt x="0" y="90349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0282" tIns="110282" rIns="110282" bIns="11028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 smtClean="0"/>
                <a:t>Pflichtenheft</a:t>
              </a:r>
              <a:endParaRPr lang="de-DE" sz="2200" kern="1200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2874252" y="1011773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Nach oben gebogener Pfeil 10"/>
            <p:cNvSpPr/>
            <p:nvPr/>
          </p:nvSpPr>
          <p:spPr>
            <a:xfrm rot="5400000">
              <a:off x="2769931" y="2998825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ihandform 11"/>
            <p:cNvSpPr/>
            <p:nvPr/>
          </p:nvSpPr>
          <p:spPr>
            <a:xfrm>
              <a:off x="2267738" y="2420890"/>
              <a:ext cx="2641422" cy="619180"/>
            </a:xfrm>
            <a:custGeom>
              <a:avLst/>
              <a:gdLst>
                <a:gd name="connsiteX0" fmla="*/ 0 w 2641422"/>
                <a:gd name="connsiteY0" fmla="*/ 103217 h 619180"/>
                <a:gd name="connsiteX1" fmla="*/ 103217 w 2641422"/>
                <a:gd name="connsiteY1" fmla="*/ 0 h 619180"/>
                <a:gd name="connsiteX2" fmla="*/ 2538205 w 2641422"/>
                <a:gd name="connsiteY2" fmla="*/ 0 h 619180"/>
                <a:gd name="connsiteX3" fmla="*/ 2641422 w 2641422"/>
                <a:gd name="connsiteY3" fmla="*/ 103217 h 619180"/>
                <a:gd name="connsiteX4" fmla="*/ 2641422 w 2641422"/>
                <a:gd name="connsiteY4" fmla="*/ 515963 h 619180"/>
                <a:gd name="connsiteX5" fmla="*/ 2538205 w 2641422"/>
                <a:gd name="connsiteY5" fmla="*/ 619180 h 619180"/>
                <a:gd name="connsiteX6" fmla="*/ 103217 w 2641422"/>
                <a:gd name="connsiteY6" fmla="*/ 619180 h 619180"/>
                <a:gd name="connsiteX7" fmla="*/ 0 w 2641422"/>
                <a:gd name="connsiteY7" fmla="*/ 515963 h 619180"/>
                <a:gd name="connsiteX8" fmla="*/ 0 w 2641422"/>
                <a:gd name="connsiteY8" fmla="*/ 103217 h 61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41422" h="619180">
                  <a:moveTo>
                    <a:pt x="0" y="103217"/>
                  </a:moveTo>
                  <a:cubicBezTo>
                    <a:pt x="0" y="46212"/>
                    <a:pt x="46212" y="0"/>
                    <a:pt x="103217" y="0"/>
                  </a:cubicBezTo>
                  <a:lnTo>
                    <a:pt x="2538205" y="0"/>
                  </a:lnTo>
                  <a:cubicBezTo>
                    <a:pt x="2595210" y="0"/>
                    <a:pt x="2641422" y="46212"/>
                    <a:pt x="2641422" y="103217"/>
                  </a:cubicBezTo>
                  <a:lnTo>
                    <a:pt x="2641422" y="515963"/>
                  </a:lnTo>
                  <a:cubicBezTo>
                    <a:pt x="2641422" y="572968"/>
                    <a:pt x="2595210" y="619180"/>
                    <a:pt x="2538205" y="619180"/>
                  </a:cubicBezTo>
                  <a:lnTo>
                    <a:pt x="103217" y="619180"/>
                  </a:lnTo>
                  <a:cubicBezTo>
                    <a:pt x="46212" y="619180"/>
                    <a:pt x="0" y="572968"/>
                    <a:pt x="0" y="515963"/>
                  </a:cubicBezTo>
                  <a:lnTo>
                    <a:pt x="0" y="103217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051" tIns="114051" rIns="114051" bIns="11405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 smtClean="0"/>
                <a:t>Entwurf</a:t>
              </a:r>
              <a:endParaRPr lang="de-DE" sz="2200" kern="1200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4504940" y="2238837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Nach oben gebogener Pfeil 13"/>
            <p:cNvSpPr/>
            <p:nvPr/>
          </p:nvSpPr>
          <p:spPr>
            <a:xfrm rot="5400000">
              <a:off x="4354105" y="4222962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ihandform 14"/>
            <p:cNvSpPr/>
            <p:nvPr/>
          </p:nvSpPr>
          <p:spPr>
            <a:xfrm>
              <a:off x="3900770" y="3588825"/>
              <a:ext cx="2713865" cy="669422"/>
            </a:xfrm>
            <a:custGeom>
              <a:avLst/>
              <a:gdLst>
                <a:gd name="connsiteX0" fmla="*/ 0 w 2713865"/>
                <a:gd name="connsiteY0" fmla="*/ 111593 h 669422"/>
                <a:gd name="connsiteX1" fmla="*/ 111593 w 2713865"/>
                <a:gd name="connsiteY1" fmla="*/ 0 h 669422"/>
                <a:gd name="connsiteX2" fmla="*/ 2602272 w 2713865"/>
                <a:gd name="connsiteY2" fmla="*/ 0 h 669422"/>
                <a:gd name="connsiteX3" fmla="*/ 2713865 w 2713865"/>
                <a:gd name="connsiteY3" fmla="*/ 111593 h 669422"/>
                <a:gd name="connsiteX4" fmla="*/ 2713865 w 2713865"/>
                <a:gd name="connsiteY4" fmla="*/ 557829 h 669422"/>
                <a:gd name="connsiteX5" fmla="*/ 2602272 w 2713865"/>
                <a:gd name="connsiteY5" fmla="*/ 669422 h 669422"/>
                <a:gd name="connsiteX6" fmla="*/ 111593 w 2713865"/>
                <a:gd name="connsiteY6" fmla="*/ 669422 h 669422"/>
                <a:gd name="connsiteX7" fmla="*/ 0 w 2713865"/>
                <a:gd name="connsiteY7" fmla="*/ 557829 h 669422"/>
                <a:gd name="connsiteX8" fmla="*/ 0 w 2713865"/>
                <a:gd name="connsiteY8" fmla="*/ 111593 h 66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3865" h="669422">
                  <a:moveTo>
                    <a:pt x="0" y="111593"/>
                  </a:moveTo>
                  <a:cubicBezTo>
                    <a:pt x="0" y="49962"/>
                    <a:pt x="49962" y="0"/>
                    <a:pt x="111593" y="0"/>
                  </a:cubicBezTo>
                  <a:lnTo>
                    <a:pt x="2602272" y="0"/>
                  </a:lnTo>
                  <a:cubicBezTo>
                    <a:pt x="2663903" y="0"/>
                    <a:pt x="2713865" y="49962"/>
                    <a:pt x="2713865" y="111593"/>
                  </a:cubicBezTo>
                  <a:lnTo>
                    <a:pt x="2713865" y="557829"/>
                  </a:lnTo>
                  <a:cubicBezTo>
                    <a:pt x="2713865" y="619460"/>
                    <a:pt x="2663903" y="669422"/>
                    <a:pt x="2602272" y="669422"/>
                  </a:cubicBezTo>
                  <a:lnTo>
                    <a:pt x="111593" y="669422"/>
                  </a:lnTo>
                  <a:cubicBezTo>
                    <a:pt x="49962" y="669422"/>
                    <a:pt x="0" y="619460"/>
                    <a:pt x="0" y="557829"/>
                  </a:cubicBezTo>
                  <a:lnTo>
                    <a:pt x="0" y="111593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6504" tIns="116504" rIns="116504" bIns="116504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 smtClean="0"/>
                <a:t>Implementierung</a:t>
              </a:r>
              <a:endParaRPr lang="de-DE" sz="2200" kern="1200" dirty="0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6187019" y="3465902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ihandform 16"/>
            <p:cNvSpPr/>
            <p:nvPr/>
          </p:nvSpPr>
          <p:spPr>
            <a:xfrm>
              <a:off x="5432949" y="4804206"/>
              <a:ext cx="2619013" cy="705436"/>
            </a:xfrm>
            <a:custGeom>
              <a:avLst/>
              <a:gdLst>
                <a:gd name="connsiteX0" fmla="*/ 0 w 2619013"/>
                <a:gd name="connsiteY0" fmla="*/ 117596 h 705436"/>
                <a:gd name="connsiteX1" fmla="*/ 117596 w 2619013"/>
                <a:gd name="connsiteY1" fmla="*/ 0 h 705436"/>
                <a:gd name="connsiteX2" fmla="*/ 2501417 w 2619013"/>
                <a:gd name="connsiteY2" fmla="*/ 0 h 705436"/>
                <a:gd name="connsiteX3" fmla="*/ 2619013 w 2619013"/>
                <a:gd name="connsiteY3" fmla="*/ 117596 h 705436"/>
                <a:gd name="connsiteX4" fmla="*/ 2619013 w 2619013"/>
                <a:gd name="connsiteY4" fmla="*/ 587840 h 705436"/>
                <a:gd name="connsiteX5" fmla="*/ 2501417 w 2619013"/>
                <a:gd name="connsiteY5" fmla="*/ 705436 h 705436"/>
                <a:gd name="connsiteX6" fmla="*/ 117596 w 2619013"/>
                <a:gd name="connsiteY6" fmla="*/ 705436 h 705436"/>
                <a:gd name="connsiteX7" fmla="*/ 0 w 2619013"/>
                <a:gd name="connsiteY7" fmla="*/ 587840 h 705436"/>
                <a:gd name="connsiteX8" fmla="*/ 0 w 2619013"/>
                <a:gd name="connsiteY8" fmla="*/ 117596 h 70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9013" h="705436">
                  <a:moveTo>
                    <a:pt x="0" y="117596"/>
                  </a:moveTo>
                  <a:cubicBezTo>
                    <a:pt x="0" y="52650"/>
                    <a:pt x="52650" y="0"/>
                    <a:pt x="117596" y="0"/>
                  </a:cubicBezTo>
                  <a:lnTo>
                    <a:pt x="2501417" y="0"/>
                  </a:lnTo>
                  <a:cubicBezTo>
                    <a:pt x="2566363" y="0"/>
                    <a:pt x="2619013" y="52650"/>
                    <a:pt x="2619013" y="117596"/>
                  </a:cubicBezTo>
                  <a:lnTo>
                    <a:pt x="2619013" y="587840"/>
                  </a:lnTo>
                  <a:cubicBezTo>
                    <a:pt x="2619013" y="652786"/>
                    <a:pt x="2566363" y="705436"/>
                    <a:pt x="2501417" y="705436"/>
                  </a:cubicBezTo>
                  <a:lnTo>
                    <a:pt x="117596" y="705436"/>
                  </a:lnTo>
                  <a:cubicBezTo>
                    <a:pt x="52650" y="705436"/>
                    <a:pt x="0" y="652786"/>
                    <a:pt x="0" y="587840"/>
                  </a:cubicBezTo>
                  <a:lnTo>
                    <a:pt x="0" y="11759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8263" tIns="118263" rIns="118263" bIns="11826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b="1" kern="1200" dirty="0" smtClean="0"/>
                <a:t>Qualitätssicherung</a:t>
              </a:r>
              <a:endParaRPr lang="de-DE" sz="22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605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Qualitätssicherungsphase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860032" y="1790834"/>
            <a:ext cx="3600400" cy="4086438"/>
          </a:xfrm>
        </p:spPr>
        <p:txBody>
          <a:bodyPr>
            <a:normAutofit fontScale="92500"/>
          </a:bodyPr>
          <a:lstStyle/>
          <a:p>
            <a:pPr marL="447675" indent="-447675">
              <a:buNone/>
            </a:pPr>
            <a:endParaRPr lang="de-DE" sz="1000" dirty="0" smtClean="0"/>
          </a:p>
          <a:p>
            <a:pPr marL="447675" indent="-447675"/>
            <a:r>
              <a:rPr lang="de-DE" sz="3200" dirty="0" smtClean="0"/>
              <a:t>Probleme</a:t>
            </a:r>
          </a:p>
          <a:p>
            <a:pPr marL="813435" lvl="1" indent="-447675"/>
            <a:r>
              <a:rPr lang="de-DE" sz="3200" dirty="0" smtClean="0"/>
              <a:t>Wenig Erfahrung</a:t>
            </a:r>
          </a:p>
          <a:p>
            <a:pPr marL="813435" lvl="1" indent="-447675"/>
            <a:endParaRPr lang="de-DE" sz="3200" dirty="0" smtClean="0"/>
          </a:p>
          <a:p>
            <a:pPr marL="813435" lvl="1" indent="-447675"/>
            <a:r>
              <a:rPr lang="de-DE" sz="3200" dirty="0" smtClean="0"/>
              <a:t>Keine Treffen</a:t>
            </a:r>
          </a:p>
          <a:p>
            <a:pPr marL="447675" indent="-447675">
              <a:buNone/>
            </a:pPr>
            <a:endParaRPr lang="de-DE" sz="3200" dirty="0" smtClean="0"/>
          </a:p>
          <a:p>
            <a:pPr marL="813435" lvl="1" indent="-447675"/>
            <a:r>
              <a:rPr lang="de-DE" sz="3200" dirty="0" smtClean="0"/>
              <a:t>Weniger Online-Konferenzen</a:t>
            </a:r>
            <a:endParaRPr lang="de-DE" sz="32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endParaRPr lang="de-DE" sz="1000" dirty="0"/>
          </a:p>
          <a:p>
            <a:pPr marL="447675" indent="-447675"/>
            <a:endParaRPr lang="de-DE" sz="1000" dirty="0" smtClean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625910118"/>
              </p:ext>
            </p:extLst>
          </p:nvPr>
        </p:nvGraphicFramePr>
        <p:xfrm>
          <a:off x="-163388" y="1723453"/>
          <a:ext cx="4752528" cy="4311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65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Nutzerstudie</a:t>
            </a:r>
            <a:endParaRPr lang="de-DE" sz="4000" dirty="0"/>
          </a:p>
        </p:txBody>
      </p:sp>
      <p:graphicFrame>
        <p:nvGraphicFramePr>
          <p:cNvPr id="7" name="Diagramm 6">
            <a:extLst>
              <a:ext uri="{FF2B5EF4-FFF2-40B4-BE49-F238E27FC236}">
                <a16:creationId xmlns="" xmlns:a16="http://schemas.microsoft.com/office/drawing/2014/main" id="{9841F122-51C3-430E-8A7E-871D790729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4219115"/>
              </p:ext>
            </p:extLst>
          </p:nvPr>
        </p:nvGraphicFramePr>
        <p:xfrm>
          <a:off x="4355976" y="1412330"/>
          <a:ext cx="4443536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Diagramm 7">
            <a:extLst>
              <a:ext uri="{FF2B5EF4-FFF2-40B4-BE49-F238E27FC236}">
                <a16:creationId xmlns="" xmlns:a16="http://schemas.microsoft.com/office/drawing/2014/main" id="{9841F122-51C3-430E-8A7E-871D790729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32963"/>
              </p:ext>
            </p:extLst>
          </p:nvPr>
        </p:nvGraphicFramePr>
        <p:xfrm>
          <a:off x="-118864" y="1417638"/>
          <a:ext cx="4474840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5069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Demo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00634"/>
          </a:xfrm>
        </p:spPr>
        <p:txBody>
          <a:bodyPr>
            <a:normAutofit/>
          </a:bodyPr>
          <a:lstStyle/>
          <a:p>
            <a:pPr marL="447675" indent="-447675">
              <a:buNone/>
            </a:pPr>
            <a:endParaRPr lang="de-DE" sz="1000" dirty="0" smtClean="0"/>
          </a:p>
          <a:p>
            <a:pPr marL="447675" indent="-447675"/>
            <a:r>
              <a:rPr lang="de-DE" sz="3200" dirty="0"/>
              <a:t>x</a:t>
            </a:r>
            <a:endParaRPr lang="de-DE" sz="3200" dirty="0" smtClean="0"/>
          </a:p>
          <a:p>
            <a:pPr marL="447675" indent="-447675">
              <a:buNone/>
            </a:pPr>
            <a:endParaRPr lang="de-DE" sz="1000" dirty="0" smtClean="0"/>
          </a:p>
          <a:p>
            <a:pPr marL="447675" indent="-447675"/>
            <a:r>
              <a:rPr lang="de-DE" sz="3200" dirty="0" smtClean="0"/>
              <a:t>x</a:t>
            </a:r>
          </a:p>
          <a:p>
            <a:pPr marL="447675" indent="-447675">
              <a:buNone/>
            </a:pPr>
            <a:endParaRPr lang="de-DE" sz="1000" dirty="0" smtClean="0"/>
          </a:p>
          <a:p>
            <a:pPr marL="447675" indent="-447675"/>
            <a:r>
              <a:rPr lang="de-DE" sz="3200" dirty="0" smtClean="0"/>
              <a:t>x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x</a:t>
            </a:r>
            <a:endParaRPr lang="de-DE" sz="10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x</a:t>
            </a:r>
            <a:endParaRPr lang="de-DE" sz="1000" dirty="0"/>
          </a:p>
          <a:p>
            <a:pPr marL="447675" indent="-447675"/>
            <a:endParaRPr lang="de-DE" sz="1000" dirty="0" smtClean="0"/>
          </a:p>
        </p:txBody>
      </p:sp>
    </p:spTree>
    <p:extLst>
      <p:ext uri="{BB962C8B-B14F-4D97-AF65-F5344CB8AC3E}">
        <p14:creationId xmlns:p14="http://schemas.microsoft.com/office/powerpoint/2010/main" val="66635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 smtClean="0"/>
              <a:t>Statistiken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47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Unser Fazit </a:t>
            </a:r>
            <a:endParaRPr lang="de-DE" sz="4000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036674"/>
              </p:ext>
            </p:extLst>
          </p:nvPr>
        </p:nvGraphicFramePr>
        <p:xfrm>
          <a:off x="827584" y="1772816"/>
          <a:ext cx="7344816" cy="1463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457776"/>
                <a:gridCol w="2438768"/>
                <a:gridCol w="2448272"/>
              </a:tblGrid>
              <a:tr h="360040">
                <a:tc>
                  <a:txBody>
                    <a:bodyPr/>
                    <a:lstStyle/>
                    <a:p>
                      <a:r>
                        <a:rPr lang="de-DE" dirty="0" smtClean="0"/>
                        <a:t>negativ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positiv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Wasserfallmodell</a:t>
                      </a:r>
                      <a:endParaRPr lang="de-DE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43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 rechteckige Legende 5"/>
          <p:cNvSpPr/>
          <p:nvPr/>
        </p:nvSpPr>
        <p:spPr>
          <a:xfrm>
            <a:off x="2995602" y="866758"/>
            <a:ext cx="5500726" cy="2071702"/>
          </a:xfrm>
          <a:prstGeom prst="wedgeRoundRectCallout">
            <a:avLst>
              <a:gd name="adj1" fmla="val -43716"/>
              <a:gd name="adj2" fmla="val 79137"/>
              <a:gd name="adj3" fmla="val 16667"/>
            </a:avLst>
          </a:prstGeom>
          <a:solidFill>
            <a:srgbClr val="C5F3EA">
              <a:alpha val="37647"/>
            </a:srgbClr>
          </a:solidFill>
          <a:ln>
            <a:solidFill>
              <a:srgbClr val="66ECB9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43239" y="1081072"/>
            <a:ext cx="5538799" cy="1439850"/>
          </a:xfrm>
        </p:spPr>
        <p:txBody>
          <a:bodyPr>
            <a:normAutofit/>
          </a:bodyPr>
          <a:lstStyle/>
          <a:p>
            <a:r>
              <a:rPr lang="de-DE" sz="4000" dirty="0" smtClean="0"/>
              <a:t>Vielen Dank </a:t>
            </a:r>
            <a:br>
              <a:rPr lang="de-DE" sz="4000" dirty="0" smtClean="0"/>
            </a:br>
            <a:r>
              <a:rPr lang="de-DE" sz="4000" dirty="0" smtClean="0"/>
              <a:t>für Ihre Aufmerksamkeit!</a:t>
            </a:r>
            <a:endParaRPr lang="de-DE" sz="4000" dirty="0"/>
          </a:p>
        </p:txBody>
      </p:sp>
      <p:pic>
        <p:nvPicPr>
          <p:cNvPr id="7" name="Grafik 6" descr="fridge_fa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2643182"/>
            <a:ext cx="2400302" cy="4000504"/>
          </a:xfrm>
          <a:prstGeom prst="rect">
            <a:avLst/>
          </a:prstGeom>
        </p:spPr>
      </p:pic>
      <p:pic>
        <p:nvPicPr>
          <p:cNvPr id="8" name="Grafik 7" descr="fridget_logotex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496" y="4357694"/>
            <a:ext cx="3221206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err="1" smtClean="0"/>
              <a:t>Einleitungs</a:t>
            </a:r>
            <a:r>
              <a:rPr lang="de-DE" sz="4000" dirty="0" smtClean="0"/>
              <a:t> Animation</a:t>
            </a:r>
            <a:endParaRPr lang="de-DE" sz="4000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3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Was ist </a:t>
            </a:r>
            <a:r>
              <a:rPr lang="de-DE" sz="4000" dirty="0" err="1" smtClean="0"/>
              <a:t>Fridget</a:t>
            </a:r>
            <a:r>
              <a:rPr lang="de-DE" sz="4000" dirty="0" smtClean="0"/>
              <a:t>?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611560" y="3210102"/>
            <a:ext cx="7467600" cy="3647898"/>
          </a:xfrm>
        </p:spPr>
        <p:txBody>
          <a:bodyPr>
            <a:normAutofit/>
          </a:bodyPr>
          <a:lstStyle/>
          <a:p>
            <a:pPr marL="447675" indent="-447675">
              <a:buNone/>
            </a:pPr>
            <a:endParaRPr lang="de-DE" sz="1000" dirty="0" smtClean="0"/>
          </a:p>
          <a:p>
            <a:pPr marL="447675" indent="-447675"/>
            <a:endParaRPr lang="de-DE" sz="3200" dirty="0" smtClean="0"/>
          </a:p>
          <a:p>
            <a:pPr marL="447675" indent="-447675"/>
            <a:r>
              <a:rPr lang="de-DE" sz="3200" dirty="0" smtClean="0"/>
              <a:t>Online-Pinnwand </a:t>
            </a:r>
            <a:r>
              <a:rPr lang="de-DE" sz="3200" dirty="0" smtClean="0"/>
              <a:t>für Wohn- und </a:t>
            </a:r>
            <a:r>
              <a:rPr lang="de-DE" sz="3200" dirty="0" smtClean="0"/>
              <a:t>Lebensgemeinschaften</a:t>
            </a:r>
            <a:endParaRPr lang="de-DE" sz="1000" dirty="0" smtClean="0"/>
          </a:p>
          <a:p>
            <a:pPr marL="0" indent="0">
              <a:buNone/>
            </a:pPr>
            <a:endParaRPr lang="de-DE" sz="1000" dirty="0" smtClean="0"/>
          </a:p>
          <a:p>
            <a:pPr marL="447675" indent="-447675"/>
            <a:r>
              <a:rPr lang="de-DE" sz="3200" dirty="0"/>
              <a:t>„</a:t>
            </a:r>
            <a:r>
              <a:rPr lang="de-DE" sz="3200" dirty="0" err="1"/>
              <a:t>Fridge</a:t>
            </a:r>
            <a:r>
              <a:rPr lang="de-DE" sz="3200" dirty="0"/>
              <a:t>“ + „Gadget“ = FRIDGET!</a:t>
            </a:r>
          </a:p>
          <a:p>
            <a:pPr marL="447675" indent="-447675"/>
            <a:endParaRPr lang="de-DE" sz="3200" dirty="0"/>
          </a:p>
        </p:txBody>
      </p:sp>
      <p:sp>
        <p:nvSpPr>
          <p:cNvPr id="4" name="Textfeld 3"/>
          <p:cNvSpPr txBox="1"/>
          <p:nvPr/>
        </p:nvSpPr>
        <p:spPr>
          <a:xfrm>
            <a:off x="251520" y="1600200"/>
            <a:ext cx="159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Mehr </a:t>
            </a:r>
            <a:r>
              <a:rPr lang="de-DE" dirty="0" err="1" smtClean="0"/>
              <a:t>gespame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00634"/>
          </a:xfrm>
        </p:spPr>
        <p:txBody>
          <a:bodyPr>
            <a:normAutofit/>
          </a:bodyPr>
          <a:lstStyle/>
          <a:p>
            <a:pPr marL="447675" indent="-447675">
              <a:buNone/>
            </a:pPr>
            <a:endParaRPr lang="de-DE" sz="1000" dirty="0" smtClean="0"/>
          </a:p>
          <a:p>
            <a:pPr marL="447675" indent="-447675"/>
            <a:r>
              <a:rPr lang="de-DE" sz="3200" dirty="0"/>
              <a:t>x</a:t>
            </a:r>
            <a:endParaRPr lang="de-DE" sz="3200" dirty="0" smtClean="0"/>
          </a:p>
          <a:p>
            <a:pPr marL="447675" indent="-447675">
              <a:buNone/>
            </a:pPr>
            <a:endParaRPr lang="de-DE" sz="1000" dirty="0" smtClean="0"/>
          </a:p>
          <a:p>
            <a:pPr marL="447675" indent="-447675"/>
            <a:r>
              <a:rPr lang="de-DE" sz="3200" dirty="0" smtClean="0"/>
              <a:t>x</a:t>
            </a:r>
          </a:p>
          <a:p>
            <a:pPr marL="447675" indent="-447675">
              <a:buNone/>
            </a:pPr>
            <a:endParaRPr lang="de-DE" sz="1000" dirty="0" smtClean="0"/>
          </a:p>
          <a:p>
            <a:pPr marL="447675" indent="-447675"/>
            <a:r>
              <a:rPr lang="de-DE" sz="3200" dirty="0" smtClean="0"/>
              <a:t>x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x</a:t>
            </a:r>
            <a:endParaRPr lang="de-DE" sz="10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x</a:t>
            </a:r>
            <a:endParaRPr lang="de-DE" sz="1000" dirty="0"/>
          </a:p>
          <a:p>
            <a:pPr marL="447675" indent="-447675"/>
            <a:endParaRPr lang="de-DE" sz="1000" dirty="0" smtClean="0"/>
          </a:p>
        </p:txBody>
      </p:sp>
    </p:spTree>
    <p:extLst>
      <p:ext uri="{BB962C8B-B14F-4D97-AF65-F5344CB8AC3E}">
        <p14:creationId xmlns:p14="http://schemas.microsoft.com/office/powerpoint/2010/main" val="24651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ung 6"/>
          <p:cNvGrpSpPr/>
          <p:nvPr/>
        </p:nvGrpSpPr>
        <p:grpSpPr>
          <a:xfrm>
            <a:off x="683568" y="1011773"/>
            <a:ext cx="7368394" cy="4497869"/>
            <a:chOff x="683568" y="1011773"/>
            <a:chExt cx="7368394" cy="4497869"/>
          </a:xfrm>
        </p:grpSpPr>
        <p:sp>
          <p:nvSpPr>
            <p:cNvPr id="8" name="Nach oben gebogener Pfeil 7"/>
            <p:cNvSpPr/>
            <p:nvPr/>
          </p:nvSpPr>
          <p:spPr>
            <a:xfrm rot="5400000">
              <a:off x="1148757" y="1847546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ihandform 8"/>
            <p:cNvSpPr/>
            <p:nvPr/>
          </p:nvSpPr>
          <p:spPr>
            <a:xfrm>
              <a:off x="683568" y="1340763"/>
              <a:ext cx="2671760" cy="541984"/>
            </a:xfrm>
            <a:custGeom>
              <a:avLst/>
              <a:gdLst>
                <a:gd name="connsiteX0" fmla="*/ 0 w 2671760"/>
                <a:gd name="connsiteY0" fmla="*/ 90349 h 541984"/>
                <a:gd name="connsiteX1" fmla="*/ 90349 w 2671760"/>
                <a:gd name="connsiteY1" fmla="*/ 0 h 541984"/>
                <a:gd name="connsiteX2" fmla="*/ 2581411 w 2671760"/>
                <a:gd name="connsiteY2" fmla="*/ 0 h 541984"/>
                <a:gd name="connsiteX3" fmla="*/ 2671760 w 2671760"/>
                <a:gd name="connsiteY3" fmla="*/ 90349 h 541984"/>
                <a:gd name="connsiteX4" fmla="*/ 2671760 w 2671760"/>
                <a:gd name="connsiteY4" fmla="*/ 451635 h 541984"/>
                <a:gd name="connsiteX5" fmla="*/ 2581411 w 2671760"/>
                <a:gd name="connsiteY5" fmla="*/ 541984 h 541984"/>
                <a:gd name="connsiteX6" fmla="*/ 90349 w 2671760"/>
                <a:gd name="connsiteY6" fmla="*/ 541984 h 541984"/>
                <a:gd name="connsiteX7" fmla="*/ 0 w 2671760"/>
                <a:gd name="connsiteY7" fmla="*/ 451635 h 541984"/>
                <a:gd name="connsiteX8" fmla="*/ 0 w 2671760"/>
                <a:gd name="connsiteY8" fmla="*/ 90349 h 54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1760" h="541984">
                  <a:moveTo>
                    <a:pt x="0" y="90349"/>
                  </a:moveTo>
                  <a:cubicBezTo>
                    <a:pt x="0" y="40451"/>
                    <a:pt x="40451" y="0"/>
                    <a:pt x="90349" y="0"/>
                  </a:cubicBezTo>
                  <a:lnTo>
                    <a:pt x="2581411" y="0"/>
                  </a:lnTo>
                  <a:cubicBezTo>
                    <a:pt x="2631309" y="0"/>
                    <a:pt x="2671760" y="40451"/>
                    <a:pt x="2671760" y="90349"/>
                  </a:cubicBezTo>
                  <a:lnTo>
                    <a:pt x="2671760" y="451635"/>
                  </a:lnTo>
                  <a:cubicBezTo>
                    <a:pt x="2671760" y="501533"/>
                    <a:pt x="2631309" y="541984"/>
                    <a:pt x="2581411" y="541984"/>
                  </a:cubicBezTo>
                  <a:lnTo>
                    <a:pt x="90349" y="541984"/>
                  </a:lnTo>
                  <a:cubicBezTo>
                    <a:pt x="40451" y="541984"/>
                    <a:pt x="0" y="501533"/>
                    <a:pt x="0" y="451635"/>
                  </a:cubicBezTo>
                  <a:lnTo>
                    <a:pt x="0" y="90349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0282" tIns="110282" rIns="110282" bIns="11028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b="1" kern="1200" dirty="0" smtClean="0"/>
                <a:t>Pflichtenheft</a:t>
              </a:r>
              <a:endParaRPr lang="de-DE" sz="2200" b="1" kern="1200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2874252" y="1011773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Nach oben gebogener Pfeil 10"/>
            <p:cNvSpPr/>
            <p:nvPr/>
          </p:nvSpPr>
          <p:spPr>
            <a:xfrm rot="5400000">
              <a:off x="2769931" y="2998825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ihandform 11"/>
            <p:cNvSpPr/>
            <p:nvPr/>
          </p:nvSpPr>
          <p:spPr>
            <a:xfrm>
              <a:off x="2267738" y="2420890"/>
              <a:ext cx="2641422" cy="619180"/>
            </a:xfrm>
            <a:custGeom>
              <a:avLst/>
              <a:gdLst>
                <a:gd name="connsiteX0" fmla="*/ 0 w 2641422"/>
                <a:gd name="connsiteY0" fmla="*/ 103217 h 619180"/>
                <a:gd name="connsiteX1" fmla="*/ 103217 w 2641422"/>
                <a:gd name="connsiteY1" fmla="*/ 0 h 619180"/>
                <a:gd name="connsiteX2" fmla="*/ 2538205 w 2641422"/>
                <a:gd name="connsiteY2" fmla="*/ 0 h 619180"/>
                <a:gd name="connsiteX3" fmla="*/ 2641422 w 2641422"/>
                <a:gd name="connsiteY3" fmla="*/ 103217 h 619180"/>
                <a:gd name="connsiteX4" fmla="*/ 2641422 w 2641422"/>
                <a:gd name="connsiteY4" fmla="*/ 515963 h 619180"/>
                <a:gd name="connsiteX5" fmla="*/ 2538205 w 2641422"/>
                <a:gd name="connsiteY5" fmla="*/ 619180 h 619180"/>
                <a:gd name="connsiteX6" fmla="*/ 103217 w 2641422"/>
                <a:gd name="connsiteY6" fmla="*/ 619180 h 619180"/>
                <a:gd name="connsiteX7" fmla="*/ 0 w 2641422"/>
                <a:gd name="connsiteY7" fmla="*/ 515963 h 619180"/>
                <a:gd name="connsiteX8" fmla="*/ 0 w 2641422"/>
                <a:gd name="connsiteY8" fmla="*/ 103217 h 61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41422" h="619180">
                  <a:moveTo>
                    <a:pt x="0" y="103217"/>
                  </a:moveTo>
                  <a:cubicBezTo>
                    <a:pt x="0" y="46212"/>
                    <a:pt x="46212" y="0"/>
                    <a:pt x="103217" y="0"/>
                  </a:cubicBezTo>
                  <a:lnTo>
                    <a:pt x="2538205" y="0"/>
                  </a:lnTo>
                  <a:cubicBezTo>
                    <a:pt x="2595210" y="0"/>
                    <a:pt x="2641422" y="46212"/>
                    <a:pt x="2641422" y="103217"/>
                  </a:cubicBezTo>
                  <a:lnTo>
                    <a:pt x="2641422" y="515963"/>
                  </a:lnTo>
                  <a:cubicBezTo>
                    <a:pt x="2641422" y="572968"/>
                    <a:pt x="2595210" y="619180"/>
                    <a:pt x="2538205" y="619180"/>
                  </a:cubicBezTo>
                  <a:lnTo>
                    <a:pt x="103217" y="619180"/>
                  </a:lnTo>
                  <a:cubicBezTo>
                    <a:pt x="46212" y="619180"/>
                    <a:pt x="0" y="572968"/>
                    <a:pt x="0" y="515963"/>
                  </a:cubicBezTo>
                  <a:lnTo>
                    <a:pt x="0" y="103217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051" tIns="114051" rIns="114051" bIns="11405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 smtClean="0"/>
                <a:t>Entwurf</a:t>
              </a:r>
              <a:endParaRPr lang="de-DE" sz="2200" kern="1200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4504940" y="2238837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Nach oben gebogener Pfeil 13"/>
            <p:cNvSpPr/>
            <p:nvPr/>
          </p:nvSpPr>
          <p:spPr>
            <a:xfrm rot="5400000">
              <a:off x="4354105" y="4222962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ihandform 14"/>
            <p:cNvSpPr/>
            <p:nvPr/>
          </p:nvSpPr>
          <p:spPr>
            <a:xfrm>
              <a:off x="3900770" y="3588825"/>
              <a:ext cx="2713865" cy="669422"/>
            </a:xfrm>
            <a:custGeom>
              <a:avLst/>
              <a:gdLst>
                <a:gd name="connsiteX0" fmla="*/ 0 w 2713865"/>
                <a:gd name="connsiteY0" fmla="*/ 111593 h 669422"/>
                <a:gd name="connsiteX1" fmla="*/ 111593 w 2713865"/>
                <a:gd name="connsiteY1" fmla="*/ 0 h 669422"/>
                <a:gd name="connsiteX2" fmla="*/ 2602272 w 2713865"/>
                <a:gd name="connsiteY2" fmla="*/ 0 h 669422"/>
                <a:gd name="connsiteX3" fmla="*/ 2713865 w 2713865"/>
                <a:gd name="connsiteY3" fmla="*/ 111593 h 669422"/>
                <a:gd name="connsiteX4" fmla="*/ 2713865 w 2713865"/>
                <a:gd name="connsiteY4" fmla="*/ 557829 h 669422"/>
                <a:gd name="connsiteX5" fmla="*/ 2602272 w 2713865"/>
                <a:gd name="connsiteY5" fmla="*/ 669422 h 669422"/>
                <a:gd name="connsiteX6" fmla="*/ 111593 w 2713865"/>
                <a:gd name="connsiteY6" fmla="*/ 669422 h 669422"/>
                <a:gd name="connsiteX7" fmla="*/ 0 w 2713865"/>
                <a:gd name="connsiteY7" fmla="*/ 557829 h 669422"/>
                <a:gd name="connsiteX8" fmla="*/ 0 w 2713865"/>
                <a:gd name="connsiteY8" fmla="*/ 111593 h 66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3865" h="669422">
                  <a:moveTo>
                    <a:pt x="0" y="111593"/>
                  </a:moveTo>
                  <a:cubicBezTo>
                    <a:pt x="0" y="49962"/>
                    <a:pt x="49962" y="0"/>
                    <a:pt x="111593" y="0"/>
                  </a:cubicBezTo>
                  <a:lnTo>
                    <a:pt x="2602272" y="0"/>
                  </a:lnTo>
                  <a:cubicBezTo>
                    <a:pt x="2663903" y="0"/>
                    <a:pt x="2713865" y="49962"/>
                    <a:pt x="2713865" y="111593"/>
                  </a:cubicBezTo>
                  <a:lnTo>
                    <a:pt x="2713865" y="557829"/>
                  </a:lnTo>
                  <a:cubicBezTo>
                    <a:pt x="2713865" y="619460"/>
                    <a:pt x="2663903" y="669422"/>
                    <a:pt x="2602272" y="669422"/>
                  </a:cubicBezTo>
                  <a:lnTo>
                    <a:pt x="111593" y="669422"/>
                  </a:lnTo>
                  <a:cubicBezTo>
                    <a:pt x="49962" y="669422"/>
                    <a:pt x="0" y="619460"/>
                    <a:pt x="0" y="557829"/>
                  </a:cubicBezTo>
                  <a:lnTo>
                    <a:pt x="0" y="111593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6504" tIns="116504" rIns="116504" bIns="116504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 smtClean="0"/>
                <a:t>Implementierung</a:t>
              </a:r>
              <a:endParaRPr lang="de-DE" sz="2200" kern="1200" dirty="0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6187019" y="3465902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ihandform 16"/>
            <p:cNvSpPr/>
            <p:nvPr/>
          </p:nvSpPr>
          <p:spPr>
            <a:xfrm>
              <a:off x="5432949" y="4804206"/>
              <a:ext cx="2619013" cy="705436"/>
            </a:xfrm>
            <a:custGeom>
              <a:avLst/>
              <a:gdLst>
                <a:gd name="connsiteX0" fmla="*/ 0 w 2619013"/>
                <a:gd name="connsiteY0" fmla="*/ 117596 h 705436"/>
                <a:gd name="connsiteX1" fmla="*/ 117596 w 2619013"/>
                <a:gd name="connsiteY1" fmla="*/ 0 h 705436"/>
                <a:gd name="connsiteX2" fmla="*/ 2501417 w 2619013"/>
                <a:gd name="connsiteY2" fmla="*/ 0 h 705436"/>
                <a:gd name="connsiteX3" fmla="*/ 2619013 w 2619013"/>
                <a:gd name="connsiteY3" fmla="*/ 117596 h 705436"/>
                <a:gd name="connsiteX4" fmla="*/ 2619013 w 2619013"/>
                <a:gd name="connsiteY4" fmla="*/ 587840 h 705436"/>
                <a:gd name="connsiteX5" fmla="*/ 2501417 w 2619013"/>
                <a:gd name="connsiteY5" fmla="*/ 705436 h 705436"/>
                <a:gd name="connsiteX6" fmla="*/ 117596 w 2619013"/>
                <a:gd name="connsiteY6" fmla="*/ 705436 h 705436"/>
                <a:gd name="connsiteX7" fmla="*/ 0 w 2619013"/>
                <a:gd name="connsiteY7" fmla="*/ 587840 h 705436"/>
                <a:gd name="connsiteX8" fmla="*/ 0 w 2619013"/>
                <a:gd name="connsiteY8" fmla="*/ 117596 h 70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9013" h="705436">
                  <a:moveTo>
                    <a:pt x="0" y="117596"/>
                  </a:moveTo>
                  <a:cubicBezTo>
                    <a:pt x="0" y="52650"/>
                    <a:pt x="52650" y="0"/>
                    <a:pt x="117596" y="0"/>
                  </a:cubicBezTo>
                  <a:lnTo>
                    <a:pt x="2501417" y="0"/>
                  </a:lnTo>
                  <a:cubicBezTo>
                    <a:pt x="2566363" y="0"/>
                    <a:pt x="2619013" y="52650"/>
                    <a:pt x="2619013" y="117596"/>
                  </a:cubicBezTo>
                  <a:lnTo>
                    <a:pt x="2619013" y="587840"/>
                  </a:lnTo>
                  <a:cubicBezTo>
                    <a:pt x="2619013" y="652786"/>
                    <a:pt x="2566363" y="705436"/>
                    <a:pt x="2501417" y="705436"/>
                  </a:cubicBezTo>
                  <a:lnTo>
                    <a:pt x="117596" y="705436"/>
                  </a:lnTo>
                  <a:cubicBezTo>
                    <a:pt x="52650" y="705436"/>
                    <a:pt x="0" y="652786"/>
                    <a:pt x="0" y="587840"/>
                  </a:cubicBezTo>
                  <a:lnTo>
                    <a:pt x="0" y="11759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8263" tIns="118263" rIns="118263" bIns="11826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 smtClean="0"/>
                <a:t>Qualitätssicherung</a:t>
              </a:r>
              <a:endParaRPr lang="de-DE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5474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Pflichtenheftphase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00634"/>
          </a:xfrm>
        </p:spPr>
        <p:txBody>
          <a:bodyPr>
            <a:normAutofit/>
          </a:bodyPr>
          <a:lstStyle/>
          <a:p>
            <a:pPr marL="447675" indent="-447675">
              <a:buNone/>
            </a:pPr>
            <a:endParaRPr lang="de-DE" sz="1000" dirty="0" smtClean="0"/>
          </a:p>
          <a:p>
            <a:pPr marL="447675" indent="-447675"/>
            <a:r>
              <a:rPr lang="de-DE" sz="3200" dirty="0" err="1" smtClean="0"/>
              <a:t>Frozen</a:t>
            </a:r>
            <a:r>
              <a:rPr lang="de-DE" sz="3200" dirty="0" smtClean="0"/>
              <a:t> </a:t>
            </a:r>
            <a:r>
              <a:rPr lang="de-DE" sz="3200" dirty="0" smtClean="0"/>
              <a:t>Notes</a:t>
            </a:r>
            <a:endParaRPr lang="de-DE" sz="1000" dirty="0"/>
          </a:p>
          <a:p>
            <a:pPr marL="813435" lvl="1" indent="-447675"/>
            <a:r>
              <a:rPr lang="de-DE" sz="2900" dirty="0"/>
              <a:t>b</a:t>
            </a:r>
            <a:r>
              <a:rPr lang="de-DE" sz="2900" dirty="0" smtClean="0"/>
              <a:t>earbeitbar </a:t>
            </a:r>
          </a:p>
          <a:p>
            <a:pPr marL="813435" lvl="1" indent="-447675"/>
            <a:r>
              <a:rPr lang="de-DE" sz="2900" dirty="0" smtClean="0"/>
              <a:t>Nicht löschbar</a:t>
            </a:r>
            <a:endParaRPr lang="de-DE" sz="700" dirty="0"/>
          </a:p>
          <a:p>
            <a:pPr marL="447675" indent="-447675">
              <a:buNone/>
            </a:pPr>
            <a:endParaRPr lang="de-DE" sz="1000" dirty="0" smtClean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Cool </a:t>
            </a:r>
            <a:r>
              <a:rPr lang="de-DE" sz="3200" dirty="0" smtClean="0"/>
              <a:t>Notes</a:t>
            </a:r>
            <a:endParaRPr lang="de-DE" sz="1000" dirty="0"/>
          </a:p>
          <a:p>
            <a:pPr marL="813435" lvl="1" indent="-447675"/>
            <a:r>
              <a:rPr lang="de-DE" sz="2900" dirty="0"/>
              <a:t>erstellen </a:t>
            </a:r>
          </a:p>
          <a:p>
            <a:pPr marL="813435" lvl="1" indent="-447675"/>
            <a:r>
              <a:rPr lang="de-DE" sz="2900" dirty="0"/>
              <a:t>löschen</a:t>
            </a:r>
          </a:p>
          <a:p>
            <a:pPr marL="447675" indent="-447675"/>
            <a:endParaRPr lang="de-DE" sz="1000" dirty="0"/>
          </a:p>
          <a:p>
            <a:pPr marL="447675" indent="-447675"/>
            <a:endParaRPr lang="de-DE" sz="1000" dirty="0" smtClean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759953"/>
            <a:ext cx="2767029" cy="4581128"/>
          </a:xfrm>
          <a:prstGeom prst="rect">
            <a:avLst/>
          </a:prstGeom>
        </p:spPr>
      </p:pic>
      <p:sp>
        <p:nvSpPr>
          <p:cNvPr id="5" name="Geschweifte Klammer links 4"/>
          <p:cNvSpPr/>
          <p:nvPr/>
        </p:nvSpPr>
        <p:spPr>
          <a:xfrm>
            <a:off x="4283968" y="2276872"/>
            <a:ext cx="288032" cy="136815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schweifte Klammer links 5"/>
          <p:cNvSpPr/>
          <p:nvPr/>
        </p:nvSpPr>
        <p:spPr>
          <a:xfrm>
            <a:off x="4283968" y="3844230"/>
            <a:ext cx="288032" cy="224906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56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Pflichtenheftphase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7467600" cy="4900634"/>
          </a:xfrm>
        </p:spPr>
        <p:txBody>
          <a:bodyPr>
            <a:normAutofit fontScale="92500" lnSpcReduction="10000"/>
          </a:bodyPr>
          <a:lstStyle/>
          <a:p>
            <a:pPr marL="447675" indent="-447675">
              <a:buNone/>
            </a:pPr>
            <a:endParaRPr lang="de-DE" sz="1000" dirty="0" smtClean="0"/>
          </a:p>
          <a:p>
            <a:pPr marL="447675" indent="-447675"/>
            <a:r>
              <a:rPr lang="de-DE" sz="3200" dirty="0" smtClean="0"/>
              <a:t>Musskriterien</a:t>
            </a:r>
          </a:p>
          <a:p>
            <a:pPr marL="447675" indent="-447675">
              <a:buNone/>
            </a:pPr>
            <a:endParaRPr lang="de-DE" sz="1000" dirty="0" smtClean="0"/>
          </a:p>
          <a:p>
            <a:pPr marL="813435" lvl="1" indent="-447675"/>
            <a:r>
              <a:rPr lang="de-DE" sz="2900" dirty="0" smtClean="0"/>
              <a:t>Erstellen einer WG Pinnwand</a:t>
            </a:r>
          </a:p>
          <a:p>
            <a:pPr marL="447675" indent="-447675">
              <a:buNone/>
            </a:pPr>
            <a:endParaRPr lang="de-DE" sz="1000" dirty="0" smtClean="0"/>
          </a:p>
          <a:p>
            <a:pPr marL="813435" lvl="1" indent="-447675"/>
            <a:r>
              <a:rPr lang="de-DE" sz="2900" dirty="0" smtClean="0"/>
              <a:t>Interaktion mit der Pinnwand</a:t>
            </a:r>
            <a:endParaRPr lang="de-DE" sz="2600" dirty="0" smtClean="0"/>
          </a:p>
          <a:p>
            <a:pPr marL="447675" indent="-447675">
              <a:buNone/>
            </a:pPr>
            <a:endParaRPr lang="de-DE" sz="1000" dirty="0"/>
          </a:p>
          <a:p>
            <a:pPr marL="813435" lvl="1" indent="-447675"/>
            <a:r>
              <a:rPr lang="de-DE" sz="2900" dirty="0" smtClean="0"/>
              <a:t>Synchronisierung mit dem Server</a:t>
            </a:r>
            <a:endParaRPr lang="de-DE" sz="700" dirty="0"/>
          </a:p>
          <a:p>
            <a:pPr marL="447675" indent="-447675">
              <a:buNone/>
            </a:pPr>
            <a:endParaRPr lang="de-DE" sz="1000" dirty="0"/>
          </a:p>
          <a:p>
            <a:pPr marL="813435" lvl="1" indent="-447675"/>
            <a:r>
              <a:rPr lang="de-DE" sz="2900" dirty="0" smtClean="0"/>
              <a:t>App-Menü	</a:t>
            </a:r>
            <a:endParaRPr lang="de-DE" sz="700" dirty="0"/>
          </a:p>
          <a:p>
            <a:pPr marL="447675" indent="-447675">
              <a:buNone/>
            </a:pPr>
            <a:endParaRPr lang="de-DE" sz="1000" dirty="0"/>
          </a:p>
          <a:p>
            <a:pPr marL="813435" lvl="1" indent="-447675"/>
            <a:r>
              <a:rPr lang="de-DE" sz="2900" dirty="0" smtClean="0"/>
              <a:t>Lesebestätigung</a:t>
            </a:r>
            <a:r>
              <a:rPr lang="de-DE" sz="2900" dirty="0"/>
              <a:t>	</a:t>
            </a:r>
            <a:endParaRPr lang="de-DE" sz="700" dirty="0"/>
          </a:p>
          <a:p>
            <a:pPr marL="447675" indent="-447675">
              <a:buNone/>
            </a:pPr>
            <a:endParaRPr lang="de-DE" sz="1000" dirty="0"/>
          </a:p>
          <a:p>
            <a:pPr marL="813435" lvl="1" indent="-447675"/>
            <a:r>
              <a:rPr lang="de-DE" sz="2900" dirty="0" smtClean="0"/>
              <a:t>Push-Benachrichtigung</a:t>
            </a:r>
            <a:r>
              <a:rPr lang="de-DE" sz="2900" dirty="0"/>
              <a:t>	</a:t>
            </a:r>
            <a:endParaRPr lang="de-DE" sz="700" dirty="0"/>
          </a:p>
          <a:p>
            <a:pPr marL="447675" indent="-447675"/>
            <a:endParaRPr lang="de-DE" sz="1000" dirty="0" smtClean="0"/>
          </a:p>
        </p:txBody>
      </p:sp>
    </p:spTree>
    <p:extLst>
      <p:ext uri="{BB962C8B-B14F-4D97-AF65-F5344CB8AC3E}">
        <p14:creationId xmlns:p14="http://schemas.microsoft.com/office/powerpoint/2010/main" val="175399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ung 6"/>
          <p:cNvGrpSpPr/>
          <p:nvPr/>
        </p:nvGrpSpPr>
        <p:grpSpPr>
          <a:xfrm>
            <a:off x="683568" y="1011773"/>
            <a:ext cx="7368394" cy="4497869"/>
            <a:chOff x="683568" y="1011773"/>
            <a:chExt cx="7368394" cy="4497869"/>
          </a:xfrm>
        </p:grpSpPr>
        <p:sp>
          <p:nvSpPr>
            <p:cNvPr id="8" name="Nach oben gebogener Pfeil 7"/>
            <p:cNvSpPr/>
            <p:nvPr/>
          </p:nvSpPr>
          <p:spPr>
            <a:xfrm rot="5400000">
              <a:off x="1148757" y="1847546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ihandform 8"/>
            <p:cNvSpPr/>
            <p:nvPr/>
          </p:nvSpPr>
          <p:spPr>
            <a:xfrm>
              <a:off x="683568" y="1340763"/>
              <a:ext cx="2671760" cy="541984"/>
            </a:xfrm>
            <a:custGeom>
              <a:avLst/>
              <a:gdLst>
                <a:gd name="connsiteX0" fmla="*/ 0 w 2671760"/>
                <a:gd name="connsiteY0" fmla="*/ 90349 h 541984"/>
                <a:gd name="connsiteX1" fmla="*/ 90349 w 2671760"/>
                <a:gd name="connsiteY1" fmla="*/ 0 h 541984"/>
                <a:gd name="connsiteX2" fmla="*/ 2581411 w 2671760"/>
                <a:gd name="connsiteY2" fmla="*/ 0 h 541984"/>
                <a:gd name="connsiteX3" fmla="*/ 2671760 w 2671760"/>
                <a:gd name="connsiteY3" fmla="*/ 90349 h 541984"/>
                <a:gd name="connsiteX4" fmla="*/ 2671760 w 2671760"/>
                <a:gd name="connsiteY4" fmla="*/ 451635 h 541984"/>
                <a:gd name="connsiteX5" fmla="*/ 2581411 w 2671760"/>
                <a:gd name="connsiteY5" fmla="*/ 541984 h 541984"/>
                <a:gd name="connsiteX6" fmla="*/ 90349 w 2671760"/>
                <a:gd name="connsiteY6" fmla="*/ 541984 h 541984"/>
                <a:gd name="connsiteX7" fmla="*/ 0 w 2671760"/>
                <a:gd name="connsiteY7" fmla="*/ 451635 h 541984"/>
                <a:gd name="connsiteX8" fmla="*/ 0 w 2671760"/>
                <a:gd name="connsiteY8" fmla="*/ 90349 h 54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1760" h="541984">
                  <a:moveTo>
                    <a:pt x="0" y="90349"/>
                  </a:moveTo>
                  <a:cubicBezTo>
                    <a:pt x="0" y="40451"/>
                    <a:pt x="40451" y="0"/>
                    <a:pt x="90349" y="0"/>
                  </a:cubicBezTo>
                  <a:lnTo>
                    <a:pt x="2581411" y="0"/>
                  </a:lnTo>
                  <a:cubicBezTo>
                    <a:pt x="2631309" y="0"/>
                    <a:pt x="2671760" y="40451"/>
                    <a:pt x="2671760" y="90349"/>
                  </a:cubicBezTo>
                  <a:lnTo>
                    <a:pt x="2671760" y="451635"/>
                  </a:lnTo>
                  <a:cubicBezTo>
                    <a:pt x="2671760" y="501533"/>
                    <a:pt x="2631309" y="541984"/>
                    <a:pt x="2581411" y="541984"/>
                  </a:cubicBezTo>
                  <a:lnTo>
                    <a:pt x="90349" y="541984"/>
                  </a:lnTo>
                  <a:cubicBezTo>
                    <a:pt x="40451" y="541984"/>
                    <a:pt x="0" y="501533"/>
                    <a:pt x="0" y="451635"/>
                  </a:cubicBezTo>
                  <a:lnTo>
                    <a:pt x="0" y="90349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0282" tIns="110282" rIns="110282" bIns="11028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 smtClean="0"/>
                <a:t>Pflichtenheft</a:t>
              </a:r>
              <a:endParaRPr lang="de-DE" sz="2200" kern="1200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2874252" y="1011773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Nach oben gebogener Pfeil 10"/>
            <p:cNvSpPr/>
            <p:nvPr/>
          </p:nvSpPr>
          <p:spPr>
            <a:xfrm rot="5400000">
              <a:off x="2769931" y="2998825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ihandform 11"/>
            <p:cNvSpPr/>
            <p:nvPr/>
          </p:nvSpPr>
          <p:spPr>
            <a:xfrm>
              <a:off x="2267738" y="2420890"/>
              <a:ext cx="2641422" cy="619180"/>
            </a:xfrm>
            <a:custGeom>
              <a:avLst/>
              <a:gdLst>
                <a:gd name="connsiteX0" fmla="*/ 0 w 2641422"/>
                <a:gd name="connsiteY0" fmla="*/ 103217 h 619180"/>
                <a:gd name="connsiteX1" fmla="*/ 103217 w 2641422"/>
                <a:gd name="connsiteY1" fmla="*/ 0 h 619180"/>
                <a:gd name="connsiteX2" fmla="*/ 2538205 w 2641422"/>
                <a:gd name="connsiteY2" fmla="*/ 0 h 619180"/>
                <a:gd name="connsiteX3" fmla="*/ 2641422 w 2641422"/>
                <a:gd name="connsiteY3" fmla="*/ 103217 h 619180"/>
                <a:gd name="connsiteX4" fmla="*/ 2641422 w 2641422"/>
                <a:gd name="connsiteY4" fmla="*/ 515963 h 619180"/>
                <a:gd name="connsiteX5" fmla="*/ 2538205 w 2641422"/>
                <a:gd name="connsiteY5" fmla="*/ 619180 h 619180"/>
                <a:gd name="connsiteX6" fmla="*/ 103217 w 2641422"/>
                <a:gd name="connsiteY6" fmla="*/ 619180 h 619180"/>
                <a:gd name="connsiteX7" fmla="*/ 0 w 2641422"/>
                <a:gd name="connsiteY7" fmla="*/ 515963 h 619180"/>
                <a:gd name="connsiteX8" fmla="*/ 0 w 2641422"/>
                <a:gd name="connsiteY8" fmla="*/ 103217 h 61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41422" h="619180">
                  <a:moveTo>
                    <a:pt x="0" y="103217"/>
                  </a:moveTo>
                  <a:cubicBezTo>
                    <a:pt x="0" y="46212"/>
                    <a:pt x="46212" y="0"/>
                    <a:pt x="103217" y="0"/>
                  </a:cubicBezTo>
                  <a:lnTo>
                    <a:pt x="2538205" y="0"/>
                  </a:lnTo>
                  <a:cubicBezTo>
                    <a:pt x="2595210" y="0"/>
                    <a:pt x="2641422" y="46212"/>
                    <a:pt x="2641422" y="103217"/>
                  </a:cubicBezTo>
                  <a:lnTo>
                    <a:pt x="2641422" y="515963"/>
                  </a:lnTo>
                  <a:cubicBezTo>
                    <a:pt x="2641422" y="572968"/>
                    <a:pt x="2595210" y="619180"/>
                    <a:pt x="2538205" y="619180"/>
                  </a:cubicBezTo>
                  <a:lnTo>
                    <a:pt x="103217" y="619180"/>
                  </a:lnTo>
                  <a:cubicBezTo>
                    <a:pt x="46212" y="619180"/>
                    <a:pt x="0" y="572968"/>
                    <a:pt x="0" y="515963"/>
                  </a:cubicBezTo>
                  <a:lnTo>
                    <a:pt x="0" y="103217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051" tIns="114051" rIns="114051" bIns="11405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b="1" kern="1200" dirty="0" smtClean="0"/>
                <a:t>Entwurf</a:t>
              </a:r>
              <a:endParaRPr lang="de-DE" sz="2200" b="1" kern="1200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4504940" y="2238837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Nach oben gebogener Pfeil 13"/>
            <p:cNvSpPr/>
            <p:nvPr/>
          </p:nvSpPr>
          <p:spPr>
            <a:xfrm rot="5400000">
              <a:off x="4354105" y="4222962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ihandform 14"/>
            <p:cNvSpPr/>
            <p:nvPr/>
          </p:nvSpPr>
          <p:spPr>
            <a:xfrm>
              <a:off x="3900770" y="3588825"/>
              <a:ext cx="2713865" cy="669422"/>
            </a:xfrm>
            <a:custGeom>
              <a:avLst/>
              <a:gdLst>
                <a:gd name="connsiteX0" fmla="*/ 0 w 2713865"/>
                <a:gd name="connsiteY0" fmla="*/ 111593 h 669422"/>
                <a:gd name="connsiteX1" fmla="*/ 111593 w 2713865"/>
                <a:gd name="connsiteY1" fmla="*/ 0 h 669422"/>
                <a:gd name="connsiteX2" fmla="*/ 2602272 w 2713865"/>
                <a:gd name="connsiteY2" fmla="*/ 0 h 669422"/>
                <a:gd name="connsiteX3" fmla="*/ 2713865 w 2713865"/>
                <a:gd name="connsiteY3" fmla="*/ 111593 h 669422"/>
                <a:gd name="connsiteX4" fmla="*/ 2713865 w 2713865"/>
                <a:gd name="connsiteY4" fmla="*/ 557829 h 669422"/>
                <a:gd name="connsiteX5" fmla="*/ 2602272 w 2713865"/>
                <a:gd name="connsiteY5" fmla="*/ 669422 h 669422"/>
                <a:gd name="connsiteX6" fmla="*/ 111593 w 2713865"/>
                <a:gd name="connsiteY6" fmla="*/ 669422 h 669422"/>
                <a:gd name="connsiteX7" fmla="*/ 0 w 2713865"/>
                <a:gd name="connsiteY7" fmla="*/ 557829 h 669422"/>
                <a:gd name="connsiteX8" fmla="*/ 0 w 2713865"/>
                <a:gd name="connsiteY8" fmla="*/ 111593 h 66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3865" h="669422">
                  <a:moveTo>
                    <a:pt x="0" y="111593"/>
                  </a:moveTo>
                  <a:cubicBezTo>
                    <a:pt x="0" y="49962"/>
                    <a:pt x="49962" y="0"/>
                    <a:pt x="111593" y="0"/>
                  </a:cubicBezTo>
                  <a:lnTo>
                    <a:pt x="2602272" y="0"/>
                  </a:lnTo>
                  <a:cubicBezTo>
                    <a:pt x="2663903" y="0"/>
                    <a:pt x="2713865" y="49962"/>
                    <a:pt x="2713865" y="111593"/>
                  </a:cubicBezTo>
                  <a:lnTo>
                    <a:pt x="2713865" y="557829"/>
                  </a:lnTo>
                  <a:cubicBezTo>
                    <a:pt x="2713865" y="619460"/>
                    <a:pt x="2663903" y="669422"/>
                    <a:pt x="2602272" y="669422"/>
                  </a:cubicBezTo>
                  <a:lnTo>
                    <a:pt x="111593" y="669422"/>
                  </a:lnTo>
                  <a:cubicBezTo>
                    <a:pt x="49962" y="669422"/>
                    <a:pt x="0" y="619460"/>
                    <a:pt x="0" y="557829"/>
                  </a:cubicBezTo>
                  <a:lnTo>
                    <a:pt x="0" y="111593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6504" tIns="116504" rIns="116504" bIns="116504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 smtClean="0"/>
                <a:t>Implementierung</a:t>
              </a:r>
              <a:endParaRPr lang="de-DE" sz="2200" kern="1200" dirty="0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6187019" y="3465902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ihandform 16"/>
            <p:cNvSpPr/>
            <p:nvPr/>
          </p:nvSpPr>
          <p:spPr>
            <a:xfrm>
              <a:off x="5432949" y="4804206"/>
              <a:ext cx="2619013" cy="705436"/>
            </a:xfrm>
            <a:custGeom>
              <a:avLst/>
              <a:gdLst>
                <a:gd name="connsiteX0" fmla="*/ 0 w 2619013"/>
                <a:gd name="connsiteY0" fmla="*/ 117596 h 705436"/>
                <a:gd name="connsiteX1" fmla="*/ 117596 w 2619013"/>
                <a:gd name="connsiteY1" fmla="*/ 0 h 705436"/>
                <a:gd name="connsiteX2" fmla="*/ 2501417 w 2619013"/>
                <a:gd name="connsiteY2" fmla="*/ 0 h 705436"/>
                <a:gd name="connsiteX3" fmla="*/ 2619013 w 2619013"/>
                <a:gd name="connsiteY3" fmla="*/ 117596 h 705436"/>
                <a:gd name="connsiteX4" fmla="*/ 2619013 w 2619013"/>
                <a:gd name="connsiteY4" fmla="*/ 587840 h 705436"/>
                <a:gd name="connsiteX5" fmla="*/ 2501417 w 2619013"/>
                <a:gd name="connsiteY5" fmla="*/ 705436 h 705436"/>
                <a:gd name="connsiteX6" fmla="*/ 117596 w 2619013"/>
                <a:gd name="connsiteY6" fmla="*/ 705436 h 705436"/>
                <a:gd name="connsiteX7" fmla="*/ 0 w 2619013"/>
                <a:gd name="connsiteY7" fmla="*/ 587840 h 705436"/>
                <a:gd name="connsiteX8" fmla="*/ 0 w 2619013"/>
                <a:gd name="connsiteY8" fmla="*/ 117596 h 70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9013" h="705436">
                  <a:moveTo>
                    <a:pt x="0" y="117596"/>
                  </a:moveTo>
                  <a:cubicBezTo>
                    <a:pt x="0" y="52650"/>
                    <a:pt x="52650" y="0"/>
                    <a:pt x="117596" y="0"/>
                  </a:cubicBezTo>
                  <a:lnTo>
                    <a:pt x="2501417" y="0"/>
                  </a:lnTo>
                  <a:cubicBezTo>
                    <a:pt x="2566363" y="0"/>
                    <a:pt x="2619013" y="52650"/>
                    <a:pt x="2619013" y="117596"/>
                  </a:cubicBezTo>
                  <a:lnTo>
                    <a:pt x="2619013" y="587840"/>
                  </a:lnTo>
                  <a:cubicBezTo>
                    <a:pt x="2619013" y="652786"/>
                    <a:pt x="2566363" y="705436"/>
                    <a:pt x="2501417" y="705436"/>
                  </a:cubicBezTo>
                  <a:lnTo>
                    <a:pt x="117596" y="705436"/>
                  </a:lnTo>
                  <a:cubicBezTo>
                    <a:pt x="52650" y="705436"/>
                    <a:pt x="0" y="652786"/>
                    <a:pt x="0" y="587840"/>
                  </a:cubicBezTo>
                  <a:lnTo>
                    <a:pt x="0" y="11759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8263" tIns="118263" rIns="118263" bIns="11826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 smtClean="0"/>
                <a:t>Qualitätssicherung</a:t>
              </a:r>
              <a:endParaRPr lang="de-DE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02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Entwurfsphase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00634"/>
          </a:xfrm>
        </p:spPr>
        <p:txBody>
          <a:bodyPr>
            <a:normAutofit/>
          </a:bodyPr>
          <a:lstStyle/>
          <a:p>
            <a:pPr marL="447675" indent="-447675">
              <a:buNone/>
            </a:pPr>
            <a:endParaRPr lang="de-DE" sz="1000" dirty="0" smtClean="0"/>
          </a:p>
          <a:p>
            <a:pPr marL="447675" indent="-447675"/>
            <a:r>
              <a:rPr lang="de-DE" sz="3200" dirty="0" smtClean="0"/>
              <a:t>Änderung: Zugangscode dauerhaft</a:t>
            </a:r>
          </a:p>
          <a:p>
            <a:pPr marL="447675" indent="-447675"/>
            <a:endParaRPr lang="de-DE" sz="1000" dirty="0"/>
          </a:p>
          <a:p>
            <a:pPr marL="447675" indent="-447675"/>
            <a:r>
              <a:rPr lang="de-DE" sz="3200" dirty="0" smtClean="0"/>
              <a:t>Entwurf</a:t>
            </a:r>
          </a:p>
          <a:p>
            <a:pPr marL="447675" indent="-447675">
              <a:buNone/>
            </a:pPr>
            <a:endParaRPr lang="de-DE" sz="1000" dirty="0" smtClean="0"/>
          </a:p>
          <a:p>
            <a:pPr marL="0" indent="0">
              <a:buNone/>
            </a:pPr>
            <a:endParaRPr lang="de-DE" sz="3200" dirty="0" smtClean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>
              <a:buNone/>
            </a:pPr>
            <a:endParaRPr lang="de-DE" sz="1000" dirty="0" smtClean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>
              <a:buNone/>
            </a:pPr>
            <a:endParaRPr lang="de-DE" sz="1000" dirty="0" smtClean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endParaRPr lang="de-DE" sz="1600" dirty="0" smtClean="0"/>
          </a:p>
          <a:p>
            <a:pPr marL="447675" indent="-447675"/>
            <a:r>
              <a:rPr lang="de-DE" sz="3200" dirty="0" smtClean="0"/>
              <a:t>Wöchentliches Treffen</a:t>
            </a:r>
            <a:endParaRPr lang="de-DE" sz="1000" dirty="0"/>
          </a:p>
          <a:p>
            <a:pPr marL="447675" indent="-447675"/>
            <a:endParaRPr lang="de-DE" sz="100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1475656" y="3204131"/>
            <a:ext cx="6147837" cy="1908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3200" dirty="0" smtClean="0"/>
              <a:t>  Client				Server   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 </a:t>
            </a:r>
            <a:r>
              <a:rPr lang="de-DE" sz="3200" dirty="0" smtClean="0"/>
              <a:t>MVVM 				   MVC</a:t>
            </a:r>
            <a:endParaRPr lang="de-DE" sz="3200" dirty="0"/>
          </a:p>
        </p:txBody>
      </p:sp>
      <p:sp>
        <p:nvSpPr>
          <p:cNvPr id="5" name="Pfeil nach unten 4"/>
          <p:cNvSpPr/>
          <p:nvPr/>
        </p:nvSpPr>
        <p:spPr>
          <a:xfrm>
            <a:off x="2051720" y="3861048"/>
            <a:ext cx="2880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 nach unten 5"/>
          <p:cNvSpPr/>
          <p:nvPr/>
        </p:nvSpPr>
        <p:spPr>
          <a:xfrm>
            <a:off x="6588224" y="3861048"/>
            <a:ext cx="2880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2843808" y="3429000"/>
            <a:ext cx="3168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2835176" y="3653870"/>
            <a:ext cx="3168352" cy="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635896" y="3284984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HTTP-Calls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92552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reus">
  <a:themeElements>
    <a:clrScheme name="Nereus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Nereus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144</Words>
  <Application>Microsoft Macintosh PowerPoint</Application>
  <PresentationFormat>Bildschirmpräsentation (4:3)</PresentationFormat>
  <Paragraphs>125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Calibri</vt:lpstr>
      <vt:lpstr>Wingdings</vt:lpstr>
      <vt:lpstr>Wingdings 2</vt:lpstr>
      <vt:lpstr>Nereus</vt:lpstr>
      <vt:lpstr>Praxis der Softwareentwicklung Abschlusspräsentation</vt:lpstr>
      <vt:lpstr>Einleitungs Animation</vt:lpstr>
      <vt:lpstr>Was ist Fridget?</vt:lpstr>
      <vt:lpstr>PowerPoint-Präsentation</vt:lpstr>
      <vt:lpstr>PowerPoint-Präsentation</vt:lpstr>
      <vt:lpstr>Pflichtenheftphase</vt:lpstr>
      <vt:lpstr>Pflichtenheftphase</vt:lpstr>
      <vt:lpstr>PowerPoint-Präsentation</vt:lpstr>
      <vt:lpstr>Entwurfsphase</vt:lpstr>
      <vt:lpstr>PowerPoint-Präsentation</vt:lpstr>
      <vt:lpstr>Implementierungsphase</vt:lpstr>
      <vt:lpstr>PowerPoint-Präsentation</vt:lpstr>
      <vt:lpstr>Qualitätssicherungsphase</vt:lpstr>
      <vt:lpstr>Nutzerstudie</vt:lpstr>
      <vt:lpstr>Demo</vt:lpstr>
      <vt:lpstr>Statistiken</vt:lpstr>
      <vt:lpstr>Unser Fazit </vt:lpstr>
      <vt:lpstr>Vielen Dank  für Ihre Aufmerksamkeit!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Min Hye Park</dc:creator>
  <cp:lastModifiedBy>Ein Microsoft Office-Anwender</cp:lastModifiedBy>
  <cp:revision>45</cp:revision>
  <dcterms:created xsi:type="dcterms:W3CDTF">2018-05-28T07:05:45Z</dcterms:created>
  <dcterms:modified xsi:type="dcterms:W3CDTF">2018-09-15T08:48:34Z</dcterms:modified>
</cp:coreProperties>
</file>