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7" r:id="rId1"/>
  </p:sldMasterIdLst>
  <p:notesMasterIdLst>
    <p:notesMasterId r:id="rId21"/>
  </p:notesMasterIdLst>
  <p:sldIdLst>
    <p:sldId id="265" r:id="rId2"/>
    <p:sldId id="286" r:id="rId3"/>
    <p:sldId id="306" r:id="rId4"/>
    <p:sldId id="287" r:id="rId5"/>
    <p:sldId id="288" r:id="rId6"/>
    <p:sldId id="298" r:id="rId7"/>
    <p:sldId id="285" r:id="rId8"/>
    <p:sldId id="299" r:id="rId9"/>
    <p:sldId id="289" r:id="rId10"/>
    <p:sldId id="268" r:id="rId11"/>
    <p:sldId id="283" r:id="rId12"/>
    <p:sldId id="303" r:id="rId13"/>
    <p:sldId id="302" r:id="rId14"/>
    <p:sldId id="307" r:id="rId15"/>
    <p:sldId id="304" r:id="rId16"/>
    <p:sldId id="293" r:id="rId17"/>
    <p:sldId id="294" r:id="rId18"/>
    <p:sldId id="296" r:id="rId19"/>
    <p:sldId id="30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85" autoAdjust="0"/>
    <p:restoredTop sz="94660"/>
  </p:normalViewPr>
  <p:slideViewPr>
    <p:cSldViewPr>
      <p:cViewPr varScale="1">
        <p:scale>
          <a:sx n="74" d="100"/>
          <a:sy n="74" d="100"/>
        </p:scale>
        <p:origin x="-10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F79AF0-B9C6-4612-8F84-F1395364DE90}" type="doc">
      <dgm:prSet loTypeId="urn:microsoft.com/office/officeart/2005/8/layout/process4" loCatId="process" qsTypeId="urn:microsoft.com/office/officeart/2005/8/quickstyle/simple4" qsCatId="simple" csTypeId="urn:microsoft.com/office/officeart/2005/8/colors/accent5_5" csCatId="accent5" phldr="1"/>
      <dgm:spPr/>
      <dgm:t>
        <a:bodyPr/>
        <a:lstStyle/>
        <a:p>
          <a:endParaRPr lang="en-IN"/>
        </a:p>
      </dgm:t>
    </dgm:pt>
    <dgm:pt modelId="{2EC725EC-F4CE-4093-AAAE-EE2B149FA91B}">
      <dgm:prSet phldrT="[Text]"/>
      <dgm:spPr/>
      <dgm:t>
        <a:bodyPr/>
        <a:lstStyle/>
        <a:p>
          <a:r>
            <a:rPr lang="en-US" b="1" dirty="0" smtClean="0">
              <a:latin typeface="Georgia" pitchFamily="18" charset="0"/>
            </a:rPr>
            <a:t>READING THE VIDEO</a:t>
          </a:r>
          <a:endParaRPr lang="en-IN" b="1" dirty="0">
            <a:latin typeface="Georgia" pitchFamily="18" charset="0"/>
          </a:endParaRPr>
        </a:p>
      </dgm:t>
    </dgm:pt>
    <dgm:pt modelId="{FC1E4388-8BCA-4983-991A-219C23604128}" type="parTrans" cxnId="{F8A88213-5D4A-444C-BACF-0CBB1E19C193}">
      <dgm:prSet/>
      <dgm:spPr/>
      <dgm:t>
        <a:bodyPr/>
        <a:lstStyle/>
        <a:p>
          <a:endParaRPr lang="en-IN"/>
        </a:p>
      </dgm:t>
    </dgm:pt>
    <dgm:pt modelId="{9D045C21-23AD-496C-88CB-BB90585E40EC}" type="sibTrans" cxnId="{F8A88213-5D4A-444C-BACF-0CBB1E19C193}">
      <dgm:prSet/>
      <dgm:spPr/>
      <dgm:t>
        <a:bodyPr/>
        <a:lstStyle/>
        <a:p>
          <a:endParaRPr lang="en-IN"/>
        </a:p>
      </dgm:t>
    </dgm:pt>
    <dgm:pt modelId="{9565D6C5-A3D9-4410-8139-ABF778EB3E7E}">
      <dgm:prSet phldrT="[Text]"/>
      <dgm:spPr/>
      <dgm:t>
        <a:bodyPr/>
        <a:lstStyle/>
        <a:p>
          <a:r>
            <a:rPr lang="en-US" dirty="0" smtClean="0"/>
            <a:t>Breaking the video into Frames</a:t>
          </a:r>
          <a:endParaRPr lang="en-IN" dirty="0"/>
        </a:p>
      </dgm:t>
    </dgm:pt>
    <dgm:pt modelId="{0880181D-AC6E-4D8E-A10C-3151FBE540D7}" type="parTrans" cxnId="{5B2BEB7B-352D-48F6-8124-7DB5934E5020}">
      <dgm:prSet/>
      <dgm:spPr/>
      <dgm:t>
        <a:bodyPr/>
        <a:lstStyle/>
        <a:p>
          <a:endParaRPr lang="en-IN"/>
        </a:p>
      </dgm:t>
    </dgm:pt>
    <dgm:pt modelId="{C96E11E1-145F-4749-9C0E-AD3E490CA47D}" type="sibTrans" cxnId="{5B2BEB7B-352D-48F6-8124-7DB5934E5020}">
      <dgm:prSet/>
      <dgm:spPr/>
      <dgm:t>
        <a:bodyPr/>
        <a:lstStyle/>
        <a:p>
          <a:endParaRPr lang="en-IN"/>
        </a:p>
      </dgm:t>
    </dgm:pt>
    <dgm:pt modelId="{E87B9EE0-0521-42C0-929F-EAD38A26E184}">
      <dgm:prSet phldrT="[Text]"/>
      <dgm:spPr/>
      <dgm:t>
        <a:bodyPr/>
        <a:lstStyle/>
        <a:p>
          <a:r>
            <a:rPr lang="en-US" dirty="0" smtClean="0"/>
            <a:t>Storing Every Frame in an array of Structures</a:t>
          </a:r>
          <a:endParaRPr lang="en-IN" dirty="0"/>
        </a:p>
      </dgm:t>
    </dgm:pt>
    <dgm:pt modelId="{7BE788CB-3A9E-4698-BA38-1D3CE18777F6}" type="parTrans" cxnId="{A059E20E-5F9B-4D86-8E55-A3E2F80DCD1E}">
      <dgm:prSet/>
      <dgm:spPr/>
      <dgm:t>
        <a:bodyPr/>
        <a:lstStyle/>
        <a:p>
          <a:endParaRPr lang="en-IN"/>
        </a:p>
      </dgm:t>
    </dgm:pt>
    <dgm:pt modelId="{5676D02D-FE99-45CC-8796-D5FF587EB46D}" type="sibTrans" cxnId="{A059E20E-5F9B-4D86-8E55-A3E2F80DCD1E}">
      <dgm:prSet/>
      <dgm:spPr/>
      <dgm:t>
        <a:bodyPr/>
        <a:lstStyle/>
        <a:p>
          <a:endParaRPr lang="en-IN"/>
        </a:p>
      </dgm:t>
    </dgm:pt>
    <dgm:pt modelId="{6840B44C-76B7-46C8-8FB3-9D0007C55488}">
      <dgm:prSet/>
      <dgm:spPr/>
      <dgm:t>
        <a:bodyPr/>
        <a:lstStyle/>
        <a:p>
          <a:r>
            <a:rPr lang="en-US" dirty="0" smtClean="0"/>
            <a:t>Processing Each Frame and then applying the compression algorithm</a:t>
          </a:r>
          <a:endParaRPr lang="en-IN" dirty="0"/>
        </a:p>
      </dgm:t>
    </dgm:pt>
    <dgm:pt modelId="{80BC65A3-C83C-4930-8643-2D2FF0A4F9C5}" type="parTrans" cxnId="{CC2844E8-28E3-4F96-BD58-9D68BA47983E}">
      <dgm:prSet/>
      <dgm:spPr/>
      <dgm:t>
        <a:bodyPr/>
        <a:lstStyle/>
        <a:p>
          <a:endParaRPr lang="en-IN"/>
        </a:p>
      </dgm:t>
    </dgm:pt>
    <dgm:pt modelId="{1595C296-EAB4-4B3C-A6CC-1F4C7074638B}" type="sibTrans" cxnId="{CC2844E8-28E3-4F96-BD58-9D68BA47983E}">
      <dgm:prSet/>
      <dgm:spPr/>
      <dgm:t>
        <a:bodyPr/>
        <a:lstStyle/>
        <a:p>
          <a:endParaRPr lang="en-IN"/>
        </a:p>
      </dgm:t>
    </dgm:pt>
    <dgm:pt modelId="{7A168DD8-6BC3-494D-BF45-81D241B5F24B}">
      <dgm:prSet/>
      <dgm:spPr/>
      <dgm:t>
        <a:bodyPr/>
        <a:lstStyle/>
        <a:p>
          <a:r>
            <a:rPr lang="en-US" dirty="0" err="1" smtClean="0"/>
            <a:t>Rebundling</a:t>
          </a:r>
          <a:r>
            <a:rPr lang="en-US" dirty="0" smtClean="0"/>
            <a:t> the compressed images into a new array  of structures </a:t>
          </a:r>
          <a:endParaRPr lang="en-IN" dirty="0"/>
        </a:p>
      </dgm:t>
    </dgm:pt>
    <dgm:pt modelId="{2864A203-6014-4F33-93BC-6EB3CAB32D38}" type="parTrans" cxnId="{7523EAD9-8B4D-4055-90CF-0B5DE14D2D60}">
      <dgm:prSet/>
      <dgm:spPr/>
      <dgm:t>
        <a:bodyPr/>
        <a:lstStyle/>
        <a:p>
          <a:endParaRPr lang="en-IN"/>
        </a:p>
      </dgm:t>
    </dgm:pt>
    <dgm:pt modelId="{8BF5F695-C9C1-4F74-BA89-A3F93EF42AD2}" type="sibTrans" cxnId="{7523EAD9-8B4D-4055-90CF-0B5DE14D2D60}">
      <dgm:prSet/>
      <dgm:spPr/>
      <dgm:t>
        <a:bodyPr/>
        <a:lstStyle/>
        <a:p>
          <a:endParaRPr lang="en-IN"/>
        </a:p>
      </dgm:t>
    </dgm:pt>
    <dgm:pt modelId="{1C80D2CA-BB34-4370-9D35-39AF3D228971}">
      <dgm:prSet/>
      <dgm:spPr/>
      <dgm:t>
        <a:bodyPr/>
        <a:lstStyle/>
        <a:p>
          <a:r>
            <a:rPr lang="en-US" dirty="0" smtClean="0"/>
            <a:t>Converting back to a movie</a:t>
          </a:r>
          <a:endParaRPr lang="en-IN" dirty="0"/>
        </a:p>
      </dgm:t>
    </dgm:pt>
    <dgm:pt modelId="{8C47FD2D-CC29-4D5C-B585-C095DC4E8CB1}" type="parTrans" cxnId="{BB143D85-CCC2-4279-830A-3EDB4D0E7711}">
      <dgm:prSet/>
      <dgm:spPr/>
      <dgm:t>
        <a:bodyPr/>
        <a:lstStyle/>
        <a:p>
          <a:endParaRPr lang="en-IN"/>
        </a:p>
      </dgm:t>
    </dgm:pt>
    <dgm:pt modelId="{6674514A-2333-408C-9DB6-69046EA5BB87}" type="sibTrans" cxnId="{BB143D85-CCC2-4279-830A-3EDB4D0E7711}">
      <dgm:prSet/>
      <dgm:spPr/>
      <dgm:t>
        <a:bodyPr/>
        <a:lstStyle/>
        <a:p>
          <a:endParaRPr lang="en-IN"/>
        </a:p>
      </dgm:t>
    </dgm:pt>
    <dgm:pt modelId="{293EEE15-E043-4B3C-85B6-84E4EBF2080A}">
      <dgm:prSet/>
      <dgm:spPr/>
      <dgm:t>
        <a:bodyPr/>
        <a:lstStyle/>
        <a:p>
          <a:r>
            <a:rPr lang="en-US" dirty="0" smtClean="0"/>
            <a:t>VIDEO RECONSTRUCTED WITH MUCH LESS DATA THAN ORIGINAL VIDEO</a:t>
          </a:r>
          <a:endParaRPr lang="en-IN" dirty="0"/>
        </a:p>
      </dgm:t>
    </dgm:pt>
    <dgm:pt modelId="{27C7AC5D-C851-4DAA-9DDE-77772C452C5E}" type="parTrans" cxnId="{FA9B741A-5719-428A-817A-4D9365B9DD01}">
      <dgm:prSet/>
      <dgm:spPr/>
      <dgm:t>
        <a:bodyPr/>
        <a:lstStyle/>
        <a:p>
          <a:endParaRPr lang="en-IN"/>
        </a:p>
      </dgm:t>
    </dgm:pt>
    <dgm:pt modelId="{C9C61BDC-8C23-448F-86F6-45D96292ED00}" type="sibTrans" cxnId="{FA9B741A-5719-428A-817A-4D9365B9DD01}">
      <dgm:prSet/>
      <dgm:spPr/>
      <dgm:t>
        <a:bodyPr/>
        <a:lstStyle/>
        <a:p>
          <a:endParaRPr lang="en-IN"/>
        </a:p>
      </dgm:t>
    </dgm:pt>
    <dgm:pt modelId="{EE5AF6A6-A67A-4832-86A6-DF6B3E9FC862}" type="pres">
      <dgm:prSet presAssocID="{C1F79AF0-B9C6-4612-8F84-F1395364DE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2737139-1235-4AA9-B8FE-D40DB90B7648}" type="pres">
      <dgm:prSet presAssocID="{293EEE15-E043-4B3C-85B6-84E4EBF2080A}" presName="boxAndChildren" presStyleCnt="0"/>
      <dgm:spPr/>
      <dgm:t>
        <a:bodyPr/>
        <a:lstStyle/>
        <a:p>
          <a:endParaRPr lang="en-IN"/>
        </a:p>
      </dgm:t>
    </dgm:pt>
    <dgm:pt modelId="{903DF266-E486-4DE1-B19B-17373F0F2409}" type="pres">
      <dgm:prSet presAssocID="{293EEE15-E043-4B3C-85B6-84E4EBF2080A}" presName="parentTextBox" presStyleLbl="node1" presStyleIdx="0" presStyleCnt="7"/>
      <dgm:spPr/>
      <dgm:t>
        <a:bodyPr/>
        <a:lstStyle/>
        <a:p>
          <a:endParaRPr lang="en-IN"/>
        </a:p>
      </dgm:t>
    </dgm:pt>
    <dgm:pt modelId="{1A30F001-8222-44AC-B5DD-E9A7E4C0F540}" type="pres">
      <dgm:prSet presAssocID="{6674514A-2333-408C-9DB6-69046EA5BB87}" presName="sp" presStyleCnt="0"/>
      <dgm:spPr/>
      <dgm:t>
        <a:bodyPr/>
        <a:lstStyle/>
        <a:p>
          <a:endParaRPr lang="en-IN"/>
        </a:p>
      </dgm:t>
    </dgm:pt>
    <dgm:pt modelId="{F0DC45C1-2A8B-43F1-9439-FD032F54E69E}" type="pres">
      <dgm:prSet presAssocID="{1C80D2CA-BB34-4370-9D35-39AF3D228971}" presName="arrowAndChildren" presStyleCnt="0"/>
      <dgm:spPr/>
      <dgm:t>
        <a:bodyPr/>
        <a:lstStyle/>
        <a:p>
          <a:endParaRPr lang="en-IN"/>
        </a:p>
      </dgm:t>
    </dgm:pt>
    <dgm:pt modelId="{9D3B0211-E934-47D0-8F31-27896D8D3FC4}" type="pres">
      <dgm:prSet presAssocID="{1C80D2CA-BB34-4370-9D35-39AF3D228971}" presName="parentTextArrow" presStyleLbl="node1" presStyleIdx="1" presStyleCnt="7"/>
      <dgm:spPr/>
      <dgm:t>
        <a:bodyPr/>
        <a:lstStyle/>
        <a:p>
          <a:endParaRPr lang="en-IN"/>
        </a:p>
      </dgm:t>
    </dgm:pt>
    <dgm:pt modelId="{0A277F63-9268-4634-B81D-52F52200B22E}" type="pres">
      <dgm:prSet presAssocID="{8BF5F695-C9C1-4F74-BA89-A3F93EF42AD2}" presName="sp" presStyleCnt="0"/>
      <dgm:spPr/>
      <dgm:t>
        <a:bodyPr/>
        <a:lstStyle/>
        <a:p>
          <a:endParaRPr lang="en-IN"/>
        </a:p>
      </dgm:t>
    </dgm:pt>
    <dgm:pt modelId="{540AC115-2AC5-44E3-A9ED-6F6680EB68CE}" type="pres">
      <dgm:prSet presAssocID="{7A168DD8-6BC3-494D-BF45-81D241B5F24B}" presName="arrowAndChildren" presStyleCnt="0"/>
      <dgm:spPr/>
      <dgm:t>
        <a:bodyPr/>
        <a:lstStyle/>
        <a:p>
          <a:endParaRPr lang="en-IN"/>
        </a:p>
      </dgm:t>
    </dgm:pt>
    <dgm:pt modelId="{F59DD00F-680E-4C5A-B3CB-EA298E851931}" type="pres">
      <dgm:prSet presAssocID="{7A168DD8-6BC3-494D-BF45-81D241B5F24B}" presName="parentTextArrow" presStyleLbl="node1" presStyleIdx="2" presStyleCnt="7"/>
      <dgm:spPr/>
      <dgm:t>
        <a:bodyPr/>
        <a:lstStyle/>
        <a:p>
          <a:endParaRPr lang="en-IN"/>
        </a:p>
      </dgm:t>
    </dgm:pt>
    <dgm:pt modelId="{A03B757E-D320-4705-A5E9-41D908837D6F}" type="pres">
      <dgm:prSet presAssocID="{1595C296-EAB4-4B3C-A6CC-1F4C7074638B}" presName="sp" presStyleCnt="0"/>
      <dgm:spPr/>
      <dgm:t>
        <a:bodyPr/>
        <a:lstStyle/>
        <a:p>
          <a:endParaRPr lang="en-IN"/>
        </a:p>
      </dgm:t>
    </dgm:pt>
    <dgm:pt modelId="{C82C75D2-BAA3-4702-9D05-E38715D0C97A}" type="pres">
      <dgm:prSet presAssocID="{6840B44C-76B7-46C8-8FB3-9D0007C55488}" presName="arrowAndChildren" presStyleCnt="0"/>
      <dgm:spPr/>
      <dgm:t>
        <a:bodyPr/>
        <a:lstStyle/>
        <a:p>
          <a:endParaRPr lang="en-IN"/>
        </a:p>
      </dgm:t>
    </dgm:pt>
    <dgm:pt modelId="{0E0C1478-CE7F-48DE-9D3B-1E0F35C917D9}" type="pres">
      <dgm:prSet presAssocID="{6840B44C-76B7-46C8-8FB3-9D0007C55488}" presName="parentTextArrow" presStyleLbl="node1" presStyleIdx="3" presStyleCnt="7" custLinFactNeighborY="-2766"/>
      <dgm:spPr/>
      <dgm:t>
        <a:bodyPr/>
        <a:lstStyle/>
        <a:p>
          <a:endParaRPr lang="en-IN"/>
        </a:p>
      </dgm:t>
    </dgm:pt>
    <dgm:pt modelId="{06F78F7A-C84D-404E-B96A-40F9BD37FC44}" type="pres">
      <dgm:prSet presAssocID="{5676D02D-FE99-45CC-8796-D5FF587EB46D}" presName="sp" presStyleCnt="0"/>
      <dgm:spPr/>
      <dgm:t>
        <a:bodyPr/>
        <a:lstStyle/>
        <a:p>
          <a:endParaRPr lang="en-IN"/>
        </a:p>
      </dgm:t>
    </dgm:pt>
    <dgm:pt modelId="{ADABB95B-9663-4F14-A244-3C5C23F747F2}" type="pres">
      <dgm:prSet presAssocID="{E87B9EE0-0521-42C0-929F-EAD38A26E184}" presName="arrowAndChildren" presStyleCnt="0"/>
      <dgm:spPr/>
      <dgm:t>
        <a:bodyPr/>
        <a:lstStyle/>
        <a:p>
          <a:endParaRPr lang="en-IN"/>
        </a:p>
      </dgm:t>
    </dgm:pt>
    <dgm:pt modelId="{45F84714-5ED9-4CA9-8331-1E68919CECD6}" type="pres">
      <dgm:prSet presAssocID="{E87B9EE0-0521-42C0-929F-EAD38A26E184}" presName="parentTextArrow" presStyleLbl="node1" presStyleIdx="4" presStyleCnt="7"/>
      <dgm:spPr/>
      <dgm:t>
        <a:bodyPr/>
        <a:lstStyle/>
        <a:p>
          <a:endParaRPr lang="en-IN"/>
        </a:p>
      </dgm:t>
    </dgm:pt>
    <dgm:pt modelId="{9E69390E-6B6E-4729-81F8-4D181C889E1E}" type="pres">
      <dgm:prSet presAssocID="{C96E11E1-145F-4749-9C0E-AD3E490CA47D}" presName="sp" presStyleCnt="0"/>
      <dgm:spPr/>
      <dgm:t>
        <a:bodyPr/>
        <a:lstStyle/>
        <a:p>
          <a:endParaRPr lang="en-IN"/>
        </a:p>
      </dgm:t>
    </dgm:pt>
    <dgm:pt modelId="{4742CB11-1B69-4490-AD61-E4EE0237FA3D}" type="pres">
      <dgm:prSet presAssocID="{9565D6C5-A3D9-4410-8139-ABF778EB3E7E}" presName="arrowAndChildren" presStyleCnt="0"/>
      <dgm:spPr/>
      <dgm:t>
        <a:bodyPr/>
        <a:lstStyle/>
        <a:p>
          <a:endParaRPr lang="en-IN"/>
        </a:p>
      </dgm:t>
    </dgm:pt>
    <dgm:pt modelId="{D8129B03-8E51-4FED-87E9-4466CCF85ED8}" type="pres">
      <dgm:prSet presAssocID="{9565D6C5-A3D9-4410-8139-ABF778EB3E7E}" presName="parentTextArrow" presStyleLbl="node1" presStyleIdx="5" presStyleCnt="7"/>
      <dgm:spPr/>
      <dgm:t>
        <a:bodyPr/>
        <a:lstStyle/>
        <a:p>
          <a:endParaRPr lang="en-IN"/>
        </a:p>
      </dgm:t>
    </dgm:pt>
    <dgm:pt modelId="{91D23480-63E6-4F1E-8D3D-4417DD547E96}" type="pres">
      <dgm:prSet presAssocID="{9D045C21-23AD-496C-88CB-BB90585E40EC}" presName="sp" presStyleCnt="0"/>
      <dgm:spPr/>
      <dgm:t>
        <a:bodyPr/>
        <a:lstStyle/>
        <a:p>
          <a:endParaRPr lang="en-IN"/>
        </a:p>
      </dgm:t>
    </dgm:pt>
    <dgm:pt modelId="{3265D030-2421-4EC9-8C0D-262999EF0314}" type="pres">
      <dgm:prSet presAssocID="{2EC725EC-F4CE-4093-AAAE-EE2B149FA91B}" presName="arrowAndChildren" presStyleCnt="0"/>
      <dgm:spPr/>
      <dgm:t>
        <a:bodyPr/>
        <a:lstStyle/>
        <a:p>
          <a:endParaRPr lang="en-IN"/>
        </a:p>
      </dgm:t>
    </dgm:pt>
    <dgm:pt modelId="{7BBC2220-E576-47D7-95F4-09F8E389698D}" type="pres">
      <dgm:prSet presAssocID="{2EC725EC-F4CE-4093-AAAE-EE2B149FA91B}" presName="parentTextArrow" presStyleLbl="node1" presStyleIdx="6" presStyleCnt="7" custScaleX="90909"/>
      <dgm:spPr/>
      <dgm:t>
        <a:bodyPr/>
        <a:lstStyle/>
        <a:p>
          <a:endParaRPr lang="en-IN"/>
        </a:p>
      </dgm:t>
    </dgm:pt>
  </dgm:ptLst>
  <dgm:cxnLst>
    <dgm:cxn modelId="{CC2844E8-28E3-4F96-BD58-9D68BA47983E}" srcId="{C1F79AF0-B9C6-4612-8F84-F1395364DE90}" destId="{6840B44C-76B7-46C8-8FB3-9D0007C55488}" srcOrd="3" destOrd="0" parTransId="{80BC65A3-C83C-4930-8643-2D2FF0A4F9C5}" sibTransId="{1595C296-EAB4-4B3C-A6CC-1F4C7074638B}"/>
    <dgm:cxn modelId="{5B2BEB7B-352D-48F6-8124-7DB5934E5020}" srcId="{C1F79AF0-B9C6-4612-8F84-F1395364DE90}" destId="{9565D6C5-A3D9-4410-8139-ABF778EB3E7E}" srcOrd="1" destOrd="0" parTransId="{0880181D-AC6E-4D8E-A10C-3151FBE540D7}" sibTransId="{C96E11E1-145F-4749-9C0E-AD3E490CA47D}"/>
    <dgm:cxn modelId="{FF0C7BB1-ADF7-483A-A110-ABC562AF245D}" type="presOf" srcId="{293EEE15-E043-4B3C-85B6-84E4EBF2080A}" destId="{903DF266-E486-4DE1-B19B-17373F0F2409}" srcOrd="0" destOrd="0" presId="urn:microsoft.com/office/officeart/2005/8/layout/process4"/>
    <dgm:cxn modelId="{FA9B741A-5719-428A-817A-4D9365B9DD01}" srcId="{C1F79AF0-B9C6-4612-8F84-F1395364DE90}" destId="{293EEE15-E043-4B3C-85B6-84E4EBF2080A}" srcOrd="6" destOrd="0" parTransId="{27C7AC5D-C851-4DAA-9DDE-77772C452C5E}" sibTransId="{C9C61BDC-8C23-448F-86F6-45D96292ED00}"/>
    <dgm:cxn modelId="{BB143D85-CCC2-4279-830A-3EDB4D0E7711}" srcId="{C1F79AF0-B9C6-4612-8F84-F1395364DE90}" destId="{1C80D2CA-BB34-4370-9D35-39AF3D228971}" srcOrd="5" destOrd="0" parTransId="{8C47FD2D-CC29-4D5C-B585-C095DC4E8CB1}" sibTransId="{6674514A-2333-408C-9DB6-69046EA5BB87}"/>
    <dgm:cxn modelId="{973C0D94-83B0-4DEF-B935-6CA41039F99F}" type="presOf" srcId="{9565D6C5-A3D9-4410-8139-ABF778EB3E7E}" destId="{D8129B03-8E51-4FED-87E9-4466CCF85ED8}" srcOrd="0" destOrd="0" presId="urn:microsoft.com/office/officeart/2005/8/layout/process4"/>
    <dgm:cxn modelId="{A059E20E-5F9B-4D86-8E55-A3E2F80DCD1E}" srcId="{C1F79AF0-B9C6-4612-8F84-F1395364DE90}" destId="{E87B9EE0-0521-42C0-929F-EAD38A26E184}" srcOrd="2" destOrd="0" parTransId="{7BE788CB-3A9E-4698-BA38-1D3CE18777F6}" sibTransId="{5676D02D-FE99-45CC-8796-D5FF587EB46D}"/>
    <dgm:cxn modelId="{220AA364-D6D0-47DE-AD68-3A7CD7519522}" type="presOf" srcId="{6840B44C-76B7-46C8-8FB3-9D0007C55488}" destId="{0E0C1478-CE7F-48DE-9D3B-1E0F35C917D9}" srcOrd="0" destOrd="0" presId="urn:microsoft.com/office/officeart/2005/8/layout/process4"/>
    <dgm:cxn modelId="{41A28D2A-D04F-4032-8DF3-CF071C5C08AF}" type="presOf" srcId="{1C80D2CA-BB34-4370-9D35-39AF3D228971}" destId="{9D3B0211-E934-47D0-8F31-27896D8D3FC4}" srcOrd="0" destOrd="0" presId="urn:microsoft.com/office/officeart/2005/8/layout/process4"/>
    <dgm:cxn modelId="{A7FE4AE8-4547-4104-846A-67908B2C61BE}" type="presOf" srcId="{E87B9EE0-0521-42C0-929F-EAD38A26E184}" destId="{45F84714-5ED9-4CA9-8331-1E68919CECD6}" srcOrd="0" destOrd="0" presId="urn:microsoft.com/office/officeart/2005/8/layout/process4"/>
    <dgm:cxn modelId="{7523EAD9-8B4D-4055-90CF-0B5DE14D2D60}" srcId="{C1F79AF0-B9C6-4612-8F84-F1395364DE90}" destId="{7A168DD8-6BC3-494D-BF45-81D241B5F24B}" srcOrd="4" destOrd="0" parTransId="{2864A203-6014-4F33-93BC-6EB3CAB32D38}" sibTransId="{8BF5F695-C9C1-4F74-BA89-A3F93EF42AD2}"/>
    <dgm:cxn modelId="{67A8BB84-CAC6-42AC-A81D-B1801D5DA655}" type="presOf" srcId="{7A168DD8-6BC3-494D-BF45-81D241B5F24B}" destId="{F59DD00F-680E-4C5A-B3CB-EA298E851931}" srcOrd="0" destOrd="0" presId="urn:microsoft.com/office/officeart/2005/8/layout/process4"/>
    <dgm:cxn modelId="{4C0F09D8-CC2A-4CA3-B86D-5146DB66CFA8}" type="presOf" srcId="{2EC725EC-F4CE-4093-AAAE-EE2B149FA91B}" destId="{7BBC2220-E576-47D7-95F4-09F8E389698D}" srcOrd="0" destOrd="0" presId="urn:microsoft.com/office/officeart/2005/8/layout/process4"/>
    <dgm:cxn modelId="{F8A88213-5D4A-444C-BACF-0CBB1E19C193}" srcId="{C1F79AF0-B9C6-4612-8F84-F1395364DE90}" destId="{2EC725EC-F4CE-4093-AAAE-EE2B149FA91B}" srcOrd="0" destOrd="0" parTransId="{FC1E4388-8BCA-4983-991A-219C23604128}" sibTransId="{9D045C21-23AD-496C-88CB-BB90585E40EC}"/>
    <dgm:cxn modelId="{DD76B190-7CDE-4CC3-B6CC-FF59C2463D02}" type="presOf" srcId="{C1F79AF0-B9C6-4612-8F84-F1395364DE90}" destId="{EE5AF6A6-A67A-4832-86A6-DF6B3E9FC862}" srcOrd="0" destOrd="0" presId="urn:microsoft.com/office/officeart/2005/8/layout/process4"/>
    <dgm:cxn modelId="{83F0DE7A-367C-465C-80A8-92CEF26105E1}" type="presParOf" srcId="{EE5AF6A6-A67A-4832-86A6-DF6B3E9FC862}" destId="{F2737139-1235-4AA9-B8FE-D40DB90B7648}" srcOrd="0" destOrd="0" presId="urn:microsoft.com/office/officeart/2005/8/layout/process4"/>
    <dgm:cxn modelId="{19120105-7795-4D36-9815-B07BA7C105E7}" type="presParOf" srcId="{F2737139-1235-4AA9-B8FE-D40DB90B7648}" destId="{903DF266-E486-4DE1-B19B-17373F0F2409}" srcOrd="0" destOrd="0" presId="urn:microsoft.com/office/officeart/2005/8/layout/process4"/>
    <dgm:cxn modelId="{9FFB126E-845B-4182-9B74-0F752014EF5E}" type="presParOf" srcId="{EE5AF6A6-A67A-4832-86A6-DF6B3E9FC862}" destId="{1A30F001-8222-44AC-B5DD-E9A7E4C0F540}" srcOrd="1" destOrd="0" presId="urn:microsoft.com/office/officeart/2005/8/layout/process4"/>
    <dgm:cxn modelId="{F2264B5B-BEBE-4A94-8FB9-4E16E5A27A4B}" type="presParOf" srcId="{EE5AF6A6-A67A-4832-86A6-DF6B3E9FC862}" destId="{F0DC45C1-2A8B-43F1-9439-FD032F54E69E}" srcOrd="2" destOrd="0" presId="urn:microsoft.com/office/officeart/2005/8/layout/process4"/>
    <dgm:cxn modelId="{E12FE145-5176-42D4-B6DB-C9229838E549}" type="presParOf" srcId="{F0DC45C1-2A8B-43F1-9439-FD032F54E69E}" destId="{9D3B0211-E934-47D0-8F31-27896D8D3FC4}" srcOrd="0" destOrd="0" presId="urn:microsoft.com/office/officeart/2005/8/layout/process4"/>
    <dgm:cxn modelId="{93AB61A1-C486-4534-BF8B-366082846A19}" type="presParOf" srcId="{EE5AF6A6-A67A-4832-86A6-DF6B3E9FC862}" destId="{0A277F63-9268-4634-B81D-52F52200B22E}" srcOrd="3" destOrd="0" presId="urn:microsoft.com/office/officeart/2005/8/layout/process4"/>
    <dgm:cxn modelId="{E2F5398A-7C2F-4066-969E-13F7C30C2022}" type="presParOf" srcId="{EE5AF6A6-A67A-4832-86A6-DF6B3E9FC862}" destId="{540AC115-2AC5-44E3-A9ED-6F6680EB68CE}" srcOrd="4" destOrd="0" presId="urn:microsoft.com/office/officeart/2005/8/layout/process4"/>
    <dgm:cxn modelId="{D687D9E4-A8E4-4933-8CA5-B666BFA2546D}" type="presParOf" srcId="{540AC115-2AC5-44E3-A9ED-6F6680EB68CE}" destId="{F59DD00F-680E-4C5A-B3CB-EA298E851931}" srcOrd="0" destOrd="0" presId="urn:microsoft.com/office/officeart/2005/8/layout/process4"/>
    <dgm:cxn modelId="{D66711DB-578B-4790-B2EB-B2A450256DB2}" type="presParOf" srcId="{EE5AF6A6-A67A-4832-86A6-DF6B3E9FC862}" destId="{A03B757E-D320-4705-A5E9-41D908837D6F}" srcOrd="5" destOrd="0" presId="urn:microsoft.com/office/officeart/2005/8/layout/process4"/>
    <dgm:cxn modelId="{A7C75E6B-5567-467A-8E91-5551F5552AF1}" type="presParOf" srcId="{EE5AF6A6-A67A-4832-86A6-DF6B3E9FC862}" destId="{C82C75D2-BAA3-4702-9D05-E38715D0C97A}" srcOrd="6" destOrd="0" presId="urn:microsoft.com/office/officeart/2005/8/layout/process4"/>
    <dgm:cxn modelId="{F9B74E96-5B0B-4CA7-BDF8-7563D5E9FC42}" type="presParOf" srcId="{C82C75D2-BAA3-4702-9D05-E38715D0C97A}" destId="{0E0C1478-CE7F-48DE-9D3B-1E0F35C917D9}" srcOrd="0" destOrd="0" presId="urn:microsoft.com/office/officeart/2005/8/layout/process4"/>
    <dgm:cxn modelId="{48C1299D-9527-4A3D-A604-4723AD0CE0CD}" type="presParOf" srcId="{EE5AF6A6-A67A-4832-86A6-DF6B3E9FC862}" destId="{06F78F7A-C84D-404E-B96A-40F9BD37FC44}" srcOrd="7" destOrd="0" presId="urn:microsoft.com/office/officeart/2005/8/layout/process4"/>
    <dgm:cxn modelId="{BBC67195-FFCB-4181-8CDE-E29A05505C39}" type="presParOf" srcId="{EE5AF6A6-A67A-4832-86A6-DF6B3E9FC862}" destId="{ADABB95B-9663-4F14-A244-3C5C23F747F2}" srcOrd="8" destOrd="0" presId="urn:microsoft.com/office/officeart/2005/8/layout/process4"/>
    <dgm:cxn modelId="{21B06D01-0A86-4370-AB30-1EBE303DE42D}" type="presParOf" srcId="{ADABB95B-9663-4F14-A244-3C5C23F747F2}" destId="{45F84714-5ED9-4CA9-8331-1E68919CECD6}" srcOrd="0" destOrd="0" presId="urn:microsoft.com/office/officeart/2005/8/layout/process4"/>
    <dgm:cxn modelId="{84543DDB-EA23-412B-B050-44891196CDCF}" type="presParOf" srcId="{EE5AF6A6-A67A-4832-86A6-DF6B3E9FC862}" destId="{9E69390E-6B6E-4729-81F8-4D181C889E1E}" srcOrd="9" destOrd="0" presId="urn:microsoft.com/office/officeart/2005/8/layout/process4"/>
    <dgm:cxn modelId="{E3B21E42-2779-4B5C-9581-3DED0E9ED0A8}" type="presParOf" srcId="{EE5AF6A6-A67A-4832-86A6-DF6B3E9FC862}" destId="{4742CB11-1B69-4490-AD61-E4EE0237FA3D}" srcOrd="10" destOrd="0" presId="urn:microsoft.com/office/officeart/2005/8/layout/process4"/>
    <dgm:cxn modelId="{BBA1CC14-F1B0-4CEB-84F1-206B71FF2444}" type="presParOf" srcId="{4742CB11-1B69-4490-AD61-E4EE0237FA3D}" destId="{D8129B03-8E51-4FED-87E9-4466CCF85ED8}" srcOrd="0" destOrd="0" presId="urn:microsoft.com/office/officeart/2005/8/layout/process4"/>
    <dgm:cxn modelId="{CE0329CA-7E61-44EC-89A6-105843361726}" type="presParOf" srcId="{EE5AF6A6-A67A-4832-86A6-DF6B3E9FC862}" destId="{91D23480-63E6-4F1E-8D3D-4417DD547E96}" srcOrd="11" destOrd="0" presId="urn:microsoft.com/office/officeart/2005/8/layout/process4"/>
    <dgm:cxn modelId="{40DDB313-1E9D-473D-B322-D633DCA46477}" type="presParOf" srcId="{EE5AF6A6-A67A-4832-86A6-DF6B3E9FC862}" destId="{3265D030-2421-4EC9-8C0D-262999EF0314}" srcOrd="12" destOrd="0" presId="urn:microsoft.com/office/officeart/2005/8/layout/process4"/>
    <dgm:cxn modelId="{C2BD1E5B-63D0-42D4-96F3-879BFD675A29}" type="presParOf" srcId="{3265D030-2421-4EC9-8C0D-262999EF0314}" destId="{7BBC2220-E576-47D7-95F4-09F8E389698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DF266-E486-4DE1-B19B-17373F0F2409}">
      <dsp:nvSpPr>
        <dsp:cNvPr id="0" name=""/>
        <dsp:cNvSpPr/>
      </dsp:nvSpPr>
      <dsp:spPr>
        <a:xfrm>
          <a:off x="0" y="4326957"/>
          <a:ext cx="7499350" cy="473496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5">
                <a:alpha val="9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alpha val="9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alpha val="9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5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VIDEO RECONSTRUCTED WITH MUCH LESS DATA THAN ORIGINAL VIDEO</a:t>
          </a:r>
          <a:endParaRPr lang="en-IN" sz="1700" kern="1200" dirty="0"/>
        </a:p>
      </dsp:txBody>
      <dsp:txXfrm>
        <a:off x="0" y="4326957"/>
        <a:ext cx="7499350" cy="473496"/>
      </dsp:txXfrm>
    </dsp:sp>
    <dsp:sp modelId="{9D3B0211-E934-47D0-8F31-27896D8D3FC4}">
      <dsp:nvSpPr>
        <dsp:cNvPr id="0" name=""/>
        <dsp:cNvSpPr/>
      </dsp:nvSpPr>
      <dsp:spPr>
        <a:xfrm rot="10800000">
          <a:off x="0" y="3605822"/>
          <a:ext cx="7499350" cy="728237"/>
        </a:xfrm>
        <a:prstGeom prst="upArrowCallou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6667"/>
                <a:tint val="92000"/>
                <a:satMod val="170000"/>
              </a:schemeClr>
            </a:gs>
            <a:gs pos="15000">
              <a:schemeClr val="accent5">
                <a:alpha val="90000"/>
                <a:hueOff val="0"/>
                <a:satOff val="0"/>
                <a:lumOff val="0"/>
                <a:alphaOff val="-6667"/>
                <a:tint val="92000"/>
                <a:shade val="99000"/>
                <a:satMod val="170000"/>
              </a:schemeClr>
            </a:gs>
            <a:gs pos="62000">
              <a:schemeClr val="accent5">
                <a:alpha val="90000"/>
                <a:hueOff val="0"/>
                <a:satOff val="0"/>
                <a:lumOff val="0"/>
                <a:alphaOff val="-6667"/>
                <a:tint val="96000"/>
                <a:shade val="80000"/>
                <a:satMod val="170000"/>
              </a:schemeClr>
            </a:gs>
            <a:gs pos="97000">
              <a:schemeClr val="accent5">
                <a:alpha val="90000"/>
                <a:hueOff val="0"/>
                <a:satOff val="0"/>
                <a:lumOff val="0"/>
                <a:alphaOff val="-6667"/>
                <a:tint val="98000"/>
                <a:shade val="63000"/>
                <a:satMod val="17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6667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5">
              <a:alpha val="90000"/>
              <a:hueOff val="0"/>
              <a:satOff val="0"/>
              <a:lumOff val="0"/>
              <a:alphaOff val="-6667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Converting back to a movie</a:t>
          </a:r>
          <a:endParaRPr lang="en-IN" sz="1700" kern="1200" dirty="0"/>
        </a:p>
      </dsp:txBody>
      <dsp:txXfrm rot="10800000">
        <a:off x="0" y="3605822"/>
        <a:ext cx="7499350" cy="473187"/>
      </dsp:txXfrm>
    </dsp:sp>
    <dsp:sp modelId="{F59DD00F-680E-4C5A-B3CB-EA298E851931}">
      <dsp:nvSpPr>
        <dsp:cNvPr id="0" name=""/>
        <dsp:cNvSpPr/>
      </dsp:nvSpPr>
      <dsp:spPr>
        <a:xfrm rot="10800000">
          <a:off x="0" y="2884687"/>
          <a:ext cx="7499350" cy="728237"/>
        </a:xfrm>
        <a:prstGeom prst="upArrowCallou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tint val="92000"/>
                <a:satMod val="170000"/>
              </a:schemeClr>
            </a:gs>
            <a:gs pos="15000">
              <a:schemeClr val="accent5">
                <a:alpha val="90000"/>
                <a:hueOff val="0"/>
                <a:satOff val="0"/>
                <a:lumOff val="0"/>
                <a:alphaOff val="-13333"/>
                <a:tint val="92000"/>
                <a:shade val="99000"/>
                <a:satMod val="170000"/>
              </a:schemeClr>
            </a:gs>
            <a:gs pos="62000">
              <a:schemeClr val="accent5">
                <a:alpha val="90000"/>
                <a:hueOff val="0"/>
                <a:satOff val="0"/>
                <a:lumOff val="0"/>
                <a:alphaOff val="-13333"/>
                <a:tint val="96000"/>
                <a:shade val="80000"/>
                <a:satMod val="170000"/>
              </a:schemeClr>
            </a:gs>
            <a:gs pos="97000">
              <a:schemeClr val="accent5">
                <a:alpha val="90000"/>
                <a:hueOff val="0"/>
                <a:satOff val="0"/>
                <a:lumOff val="0"/>
                <a:alphaOff val="-13333"/>
                <a:tint val="98000"/>
                <a:shade val="63000"/>
                <a:satMod val="17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5">
              <a:alpha val="90000"/>
              <a:hueOff val="0"/>
              <a:satOff val="0"/>
              <a:lumOff val="0"/>
              <a:alphaOff val="-13333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Rebundling</a:t>
          </a:r>
          <a:r>
            <a:rPr lang="en-US" sz="1700" kern="1200" dirty="0" smtClean="0"/>
            <a:t> the compressed images into a new array  of structures </a:t>
          </a:r>
          <a:endParaRPr lang="en-IN" sz="1700" kern="1200" dirty="0"/>
        </a:p>
      </dsp:txBody>
      <dsp:txXfrm rot="10800000">
        <a:off x="0" y="2884687"/>
        <a:ext cx="7499350" cy="473187"/>
      </dsp:txXfrm>
    </dsp:sp>
    <dsp:sp modelId="{0E0C1478-CE7F-48DE-9D3B-1E0F35C917D9}">
      <dsp:nvSpPr>
        <dsp:cNvPr id="0" name=""/>
        <dsp:cNvSpPr/>
      </dsp:nvSpPr>
      <dsp:spPr>
        <a:xfrm rot="10800000">
          <a:off x="0" y="2143408"/>
          <a:ext cx="7499350" cy="728237"/>
        </a:xfrm>
        <a:prstGeom prst="upArrowCallou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tint val="92000"/>
                <a:satMod val="170000"/>
              </a:schemeClr>
            </a:gs>
            <a:gs pos="15000">
              <a:schemeClr val="accent5">
                <a:alpha val="90000"/>
                <a:hueOff val="0"/>
                <a:satOff val="0"/>
                <a:lumOff val="0"/>
                <a:alphaOff val="-20000"/>
                <a:tint val="92000"/>
                <a:shade val="99000"/>
                <a:satMod val="170000"/>
              </a:schemeClr>
            </a:gs>
            <a:gs pos="62000">
              <a:schemeClr val="accent5">
                <a:alpha val="90000"/>
                <a:hueOff val="0"/>
                <a:satOff val="0"/>
                <a:lumOff val="0"/>
                <a:alphaOff val="-20000"/>
                <a:tint val="96000"/>
                <a:shade val="80000"/>
                <a:satMod val="170000"/>
              </a:schemeClr>
            </a:gs>
            <a:gs pos="97000">
              <a:schemeClr val="accent5">
                <a:alpha val="90000"/>
                <a:hueOff val="0"/>
                <a:satOff val="0"/>
                <a:lumOff val="0"/>
                <a:alphaOff val="-20000"/>
                <a:tint val="98000"/>
                <a:shade val="63000"/>
                <a:satMod val="17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5">
              <a:alpha val="90000"/>
              <a:hueOff val="0"/>
              <a:satOff val="0"/>
              <a:lumOff val="0"/>
              <a:alphaOff val="-2000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Processing Each Frame and then applying the compression algorithm</a:t>
          </a:r>
          <a:endParaRPr lang="en-IN" sz="1700" kern="1200" dirty="0"/>
        </a:p>
      </dsp:txBody>
      <dsp:txXfrm rot="10800000">
        <a:off x="0" y="2143408"/>
        <a:ext cx="7499350" cy="473187"/>
      </dsp:txXfrm>
    </dsp:sp>
    <dsp:sp modelId="{45F84714-5ED9-4CA9-8331-1E68919CECD6}">
      <dsp:nvSpPr>
        <dsp:cNvPr id="0" name=""/>
        <dsp:cNvSpPr/>
      </dsp:nvSpPr>
      <dsp:spPr>
        <a:xfrm rot="10800000">
          <a:off x="0" y="1442416"/>
          <a:ext cx="7499350" cy="728237"/>
        </a:xfrm>
        <a:prstGeom prst="upArrowCallou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tint val="92000"/>
                <a:satMod val="170000"/>
              </a:schemeClr>
            </a:gs>
            <a:gs pos="15000">
              <a:schemeClr val="accent5">
                <a:alpha val="90000"/>
                <a:hueOff val="0"/>
                <a:satOff val="0"/>
                <a:lumOff val="0"/>
                <a:alphaOff val="-26667"/>
                <a:tint val="92000"/>
                <a:shade val="99000"/>
                <a:satMod val="170000"/>
              </a:schemeClr>
            </a:gs>
            <a:gs pos="62000">
              <a:schemeClr val="accent5">
                <a:alpha val="90000"/>
                <a:hueOff val="0"/>
                <a:satOff val="0"/>
                <a:lumOff val="0"/>
                <a:alphaOff val="-26667"/>
                <a:tint val="96000"/>
                <a:shade val="80000"/>
                <a:satMod val="170000"/>
              </a:schemeClr>
            </a:gs>
            <a:gs pos="97000">
              <a:schemeClr val="accent5">
                <a:alpha val="90000"/>
                <a:hueOff val="0"/>
                <a:satOff val="0"/>
                <a:lumOff val="0"/>
                <a:alphaOff val="-26667"/>
                <a:tint val="98000"/>
                <a:shade val="63000"/>
                <a:satMod val="17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5">
              <a:alpha val="90000"/>
              <a:hueOff val="0"/>
              <a:satOff val="0"/>
              <a:lumOff val="0"/>
              <a:alphaOff val="-26667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Storing Every Frame in an array of Structures</a:t>
          </a:r>
          <a:endParaRPr lang="en-IN" sz="1700" kern="1200" dirty="0"/>
        </a:p>
      </dsp:txBody>
      <dsp:txXfrm rot="10800000">
        <a:off x="0" y="1442416"/>
        <a:ext cx="7499350" cy="473187"/>
      </dsp:txXfrm>
    </dsp:sp>
    <dsp:sp modelId="{D8129B03-8E51-4FED-87E9-4466CCF85ED8}">
      <dsp:nvSpPr>
        <dsp:cNvPr id="0" name=""/>
        <dsp:cNvSpPr/>
      </dsp:nvSpPr>
      <dsp:spPr>
        <a:xfrm rot="10800000">
          <a:off x="0" y="721280"/>
          <a:ext cx="7499350" cy="728237"/>
        </a:xfrm>
        <a:prstGeom prst="upArrowCallou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3333"/>
                <a:tint val="92000"/>
                <a:satMod val="170000"/>
              </a:schemeClr>
            </a:gs>
            <a:gs pos="15000">
              <a:schemeClr val="accent5">
                <a:alpha val="90000"/>
                <a:hueOff val="0"/>
                <a:satOff val="0"/>
                <a:lumOff val="0"/>
                <a:alphaOff val="-33333"/>
                <a:tint val="92000"/>
                <a:shade val="99000"/>
                <a:satMod val="170000"/>
              </a:schemeClr>
            </a:gs>
            <a:gs pos="62000">
              <a:schemeClr val="accent5">
                <a:alpha val="90000"/>
                <a:hueOff val="0"/>
                <a:satOff val="0"/>
                <a:lumOff val="0"/>
                <a:alphaOff val="-33333"/>
                <a:tint val="96000"/>
                <a:shade val="80000"/>
                <a:satMod val="170000"/>
              </a:schemeClr>
            </a:gs>
            <a:gs pos="97000">
              <a:schemeClr val="accent5">
                <a:alpha val="90000"/>
                <a:hueOff val="0"/>
                <a:satOff val="0"/>
                <a:lumOff val="0"/>
                <a:alphaOff val="-33333"/>
                <a:tint val="98000"/>
                <a:shade val="63000"/>
                <a:satMod val="17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3333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5">
              <a:alpha val="90000"/>
              <a:hueOff val="0"/>
              <a:satOff val="0"/>
              <a:lumOff val="0"/>
              <a:alphaOff val="-33333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Breaking the video into Frames</a:t>
          </a:r>
          <a:endParaRPr lang="en-IN" sz="1700" kern="1200" dirty="0"/>
        </a:p>
      </dsp:txBody>
      <dsp:txXfrm rot="10800000">
        <a:off x="0" y="721280"/>
        <a:ext cx="7499350" cy="473187"/>
      </dsp:txXfrm>
    </dsp:sp>
    <dsp:sp modelId="{7BBC2220-E576-47D7-95F4-09F8E389698D}">
      <dsp:nvSpPr>
        <dsp:cNvPr id="0" name=""/>
        <dsp:cNvSpPr/>
      </dsp:nvSpPr>
      <dsp:spPr>
        <a:xfrm rot="10800000">
          <a:off x="340882" y="145"/>
          <a:ext cx="6817584" cy="728237"/>
        </a:xfrm>
        <a:prstGeom prst="upArrowCallou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tint val="92000"/>
                <a:satMod val="170000"/>
              </a:schemeClr>
            </a:gs>
            <a:gs pos="15000">
              <a:schemeClr val="accent5">
                <a:alpha val="90000"/>
                <a:hueOff val="0"/>
                <a:satOff val="0"/>
                <a:lumOff val="0"/>
                <a:alphaOff val="-40000"/>
                <a:tint val="92000"/>
                <a:shade val="99000"/>
                <a:satMod val="170000"/>
              </a:schemeClr>
            </a:gs>
            <a:gs pos="62000">
              <a:schemeClr val="accent5">
                <a:alpha val="90000"/>
                <a:hueOff val="0"/>
                <a:satOff val="0"/>
                <a:lumOff val="0"/>
                <a:alphaOff val="-40000"/>
                <a:tint val="96000"/>
                <a:shade val="80000"/>
                <a:satMod val="170000"/>
              </a:schemeClr>
            </a:gs>
            <a:gs pos="97000">
              <a:schemeClr val="accent5">
                <a:alpha val="90000"/>
                <a:hueOff val="0"/>
                <a:satOff val="0"/>
                <a:lumOff val="0"/>
                <a:alphaOff val="-40000"/>
                <a:tint val="98000"/>
                <a:shade val="63000"/>
                <a:satMod val="17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5">
              <a:alpha val="90000"/>
              <a:hueOff val="0"/>
              <a:satOff val="0"/>
              <a:lumOff val="0"/>
              <a:alphaOff val="-4000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Georgia" pitchFamily="18" charset="0"/>
            </a:rPr>
            <a:t>READING THE VIDEO</a:t>
          </a:r>
          <a:endParaRPr lang="en-IN" sz="1700" b="1" kern="1200" dirty="0">
            <a:latin typeface="Georgia" pitchFamily="18" charset="0"/>
          </a:endParaRPr>
        </a:p>
      </dsp:txBody>
      <dsp:txXfrm rot="10800000">
        <a:off x="340882" y="145"/>
        <a:ext cx="6817584" cy="473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ACA6F63-3F80-4498-BE9F-8282A4161DA9}" type="datetimeFigureOut">
              <a:rPr lang="en-US"/>
              <a:pPr>
                <a:defRPr/>
              </a:pPr>
              <a:t>12/13/2011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FFDDF41-0FB8-4987-919B-C8233D321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13FCE1-A029-46FD-B74B-F49C781416C1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6AB7AA-77C8-4643-B82E-68AAFB6D782D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4599AA-F197-4157-95D9-F8E0644A5CEC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b="1" smtClean="0"/>
              <a:t>National Television System Committee</a:t>
            </a:r>
            <a:endParaRPr lang="en-IN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8538801-9904-4933-8575-D4F2FF24D108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rgbClr val="002060"/>
              </a:buClr>
              <a:buSzPct val="99000"/>
              <a:buFont typeface="Wingdings" pitchFamily="2" charset="2"/>
              <a:buChar char="Ø"/>
              <a:defRPr/>
            </a:pPr>
            <a:r>
              <a:rPr kumimoji="1" lang="en-IN" kern="0" dirty="0" smtClean="0">
                <a:solidFill>
                  <a:schemeClr val="accent2">
                    <a:lumMod val="50000"/>
                  </a:schemeClr>
                </a:solidFill>
              </a:rPr>
              <a:t>A vector space V is a non empty set with two operations addition “+” and multiplication “.” by scalars such that the following conditions are satisfied for any </a:t>
            </a:r>
            <a:r>
              <a:rPr kumimoji="1" lang="en-IN" kern="0" dirty="0" err="1" smtClean="0">
                <a:solidFill>
                  <a:schemeClr val="accent2">
                    <a:lumMod val="50000"/>
                  </a:schemeClr>
                </a:solidFill>
              </a:rPr>
              <a:t>x,y,z</a:t>
            </a:r>
            <a:r>
              <a:rPr kumimoji="1" lang="en-IN" kern="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l-GR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ϵ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kumimoji="1" lang="en-IN" kern="0" dirty="0" smtClean="0">
                <a:solidFill>
                  <a:schemeClr val="accent2">
                    <a:lumMod val="50000"/>
                  </a:schemeClr>
                </a:solidFill>
              </a:rPr>
              <a:t>V  and </a:t>
            </a:r>
            <a:r>
              <a:rPr lang="el-GR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, </a:t>
            </a:r>
            <a:r>
              <a:rPr lang="el-GR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kumimoji="1" lang="en-IN" kern="0" dirty="0" smtClean="0">
                <a:solidFill>
                  <a:schemeClr val="accent2">
                    <a:lumMod val="50000"/>
                  </a:schemeClr>
                </a:solidFill>
              </a:rPr>
              <a:t> in F : </a:t>
            </a:r>
          </a:p>
          <a:p>
            <a:pPr marL="514350" indent="-514350" algn="just">
              <a:spcBef>
                <a:spcPts val="0"/>
              </a:spcBef>
              <a:buClr>
                <a:srgbClr val="002060"/>
              </a:buClr>
              <a:buSzPct val="97000"/>
              <a:buFont typeface="+mj-lt"/>
              <a:buAutoNum type="romanLcPeriod"/>
              <a:defRPr/>
            </a:pPr>
            <a:r>
              <a:rPr kumimoji="1" lang="en-US" kern="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kumimoji="1" lang="es-ES" kern="0" dirty="0" smtClean="0">
                <a:solidFill>
                  <a:schemeClr val="accent2">
                    <a:lumMod val="50000"/>
                  </a:schemeClr>
                </a:solidFill>
              </a:rPr>
              <a:t>x + y = y + x</a:t>
            </a:r>
          </a:p>
          <a:p>
            <a:pPr marL="514350" indent="-514350" algn="just">
              <a:spcBef>
                <a:spcPts val="0"/>
              </a:spcBef>
              <a:buClr>
                <a:srgbClr val="002060"/>
              </a:buClr>
              <a:buSzPct val="97000"/>
              <a:buFont typeface="+mj-lt"/>
              <a:buAutoNum type="romanLcPeriod"/>
              <a:defRPr/>
            </a:pPr>
            <a:r>
              <a:rPr kumimoji="1" lang="es-ES" kern="0" dirty="0" smtClean="0">
                <a:solidFill>
                  <a:schemeClr val="accent2">
                    <a:lumMod val="50000"/>
                  </a:schemeClr>
                </a:solidFill>
              </a:rPr>
              <a:t>(x + y) + z = x + (y + z)</a:t>
            </a:r>
          </a:p>
          <a:p>
            <a:pPr marL="514350" indent="-514350" algn="just">
              <a:spcBef>
                <a:spcPts val="0"/>
              </a:spcBef>
              <a:buClr>
                <a:srgbClr val="002060"/>
              </a:buClr>
              <a:buSzPct val="97000"/>
              <a:buFont typeface="+mj-lt"/>
              <a:buAutoNum type="romanLcPeriod"/>
              <a:defRPr/>
            </a:pPr>
            <a:r>
              <a:rPr kumimoji="1" lang="es-ES" kern="0" dirty="0" err="1" smtClean="0">
                <a:solidFill>
                  <a:schemeClr val="accent2">
                    <a:lumMod val="50000"/>
                  </a:schemeClr>
                </a:solidFill>
              </a:rPr>
              <a:t>x+z</a:t>
            </a:r>
            <a:r>
              <a:rPr kumimoji="1" lang="es-ES" kern="0" dirty="0" smtClean="0">
                <a:solidFill>
                  <a:schemeClr val="accent2">
                    <a:lumMod val="50000"/>
                  </a:schemeClr>
                </a:solidFill>
              </a:rPr>
              <a:t> = y has </a:t>
            </a:r>
            <a:r>
              <a:rPr kumimoji="1" lang="es-ES" kern="0" dirty="0" err="1" smtClean="0">
                <a:solidFill>
                  <a:schemeClr val="accent2">
                    <a:lumMod val="50000"/>
                  </a:schemeClr>
                </a:solidFill>
              </a:rPr>
              <a:t>unique</a:t>
            </a:r>
            <a:r>
              <a:rPr kumimoji="1" lang="es-ES" kern="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kumimoji="1" lang="es-ES" kern="0" dirty="0" err="1" smtClean="0">
                <a:solidFill>
                  <a:schemeClr val="accent2">
                    <a:lumMod val="50000"/>
                  </a:schemeClr>
                </a:solidFill>
              </a:rPr>
              <a:t>solution</a:t>
            </a:r>
            <a:r>
              <a:rPr kumimoji="1" lang="es-ES" kern="0" dirty="0" smtClean="0">
                <a:solidFill>
                  <a:schemeClr val="accent2">
                    <a:lumMod val="50000"/>
                  </a:schemeClr>
                </a:solidFill>
              </a:rPr>
              <a:t> z </a:t>
            </a:r>
            <a:r>
              <a:rPr kumimoji="1" lang="es-ES" kern="0" dirty="0" err="1" smtClean="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kumimoji="1" lang="es-ES" kern="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kumimoji="1" lang="es-ES" kern="0" dirty="0" err="1" smtClean="0">
                <a:solidFill>
                  <a:schemeClr val="accent2">
                    <a:lumMod val="50000"/>
                  </a:schemeClr>
                </a:solidFill>
              </a:rPr>
              <a:t>each</a:t>
            </a:r>
            <a:r>
              <a:rPr kumimoji="1" lang="es-ES" kern="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kumimoji="1" lang="es-ES" kern="0" dirty="0" err="1" smtClean="0">
                <a:solidFill>
                  <a:schemeClr val="accent2">
                    <a:lumMod val="50000"/>
                  </a:schemeClr>
                </a:solidFill>
              </a:rPr>
              <a:t>pair</a:t>
            </a:r>
            <a:r>
              <a:rPr kumimoji="1" lang="es-ES" kern="0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kumimoji="1" lang="es-ES" kern="0" dirty="0" err="1" smtClean="0">
                <a:solidFill>
                  <a:schemeClr val="accent2">
                    <a:lumMod val="50000"/>
                  </a:schemeClr>
                </a:solidFill>
              </a:rPr>
              <a:t>x,y</a:t>
            </a:r>
            <a:r>
              <a:rPr kumimoji="1" lang="es-ES" kern="0" dirty="0" smtClean="0">
                <a:solidFill>
                  <a:schemeClr val="accent2">
                    <a:lumMod val="50000"/>
                  </a:schemeClr>
                </a:solidFill>
              </a:rPr>
              <a:t>).</a:t>
            </a:r>
          </a:p>
          <a:p>
            <a:pPr marL="514350" indent="-514350" algn="just">
              <a:spcBef>
                <a:spcPts val="0"/>
              </a:spcBef>
              <a:buClr>
                <a:srgbClr val="002060"/>
              </a:buClr>
              <a:buSzPct val="97000"/>
              <a:buFont typeface="+mj-lt"/>
              <a:buAutoNum type="romanLcPeriod"/>
              <a:defRPr/>
            </a:pPr>
            <a:r>
              <a:rPr lang="el-GR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lang="el-GR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kumimoji="1" lang="es-ES" kern="0" dirty="0" smtClean="0">
                <a:solidFill>
                  <a:schemeClr val="accent2">
                    <a:lumMod val="50000"/>
                  </a:schemeClr>
                </a:solidFill>
              </a:rPr>
              <a:t>x) = (</a:t>
            </a:r>
            <a:r>
              <a:rPr lang="el-GR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αβ</a:t>
            </a:r>
            <a:r>
              <a:rPr kumimoji="1" lang="es-ES" kern="0" dirty="0" smtClean="0">
                <a:solidFill>
                  <a:schemeClr val="accent2">
                    <a:lumMod val="50000"/>
                  </a:schemeClr>
                </a:solidFill>
              </a:rPr>
              <a:t>)x</a:t>
            </a:r>
          </a:p>
          <a:p>
            <a:pPr marL="514350" indent="-514350" algn="just">
              <a:spcBef>
                <a:spcPts val="0"/>
              </a:spcBef>
              <a:buClr>
                <a:srgbClr val="002060"/>
              </a:buClr>
              <a:buSzPct val="97000"/>
              <a:buFont typeface="+mj-lt"/>
              <a:buAutoNum type="romanLcPeriod"/>
              <a:defRPr/>
            </a:pPr>
            <a:r>
              <a:rPr kumimoji="1" lang="es-ES" kern="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l-GR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l-GR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kumimoji="1" lang="es-ES" kern="0" dirty="0" smtClean="0">
                <a:solidFill>
                  <a:schemeClr val="accent2">
                    <a:lumMod val="50000"/>
                  </a:schemeClr>
                </a:solidFill>
              </a:rPr>
              <a:t>)x =</a:t>
            </a:r>
            <a:r>
              <a:rPr lang="el-GR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α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x+</a:t>
            </a:r>
            <a:r>
              <a:rPr lang="el-GR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l-GR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endParaRPr kumimoji="1" lang="es-ES" kern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 algn="just">
              <a:spcBef>
                <a:spcPts val="0"/>
              </a:spcBef>
              <a:buClr>
                <a:srgbClr val="002060"/>
              </a:buClr>
              <a:buSzPct val="97000"/>
              <a:buFont typeface="+mj-lt"/>
              <a:buAutoNum type="romanLcPeriod"/>
              <a:defRPr/>
            </a:pPr>
            <a:r>
              <a:rPr lang="el-GR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kumimoji="1" lang="es-ES" kern="0" dirty="0" smtClean="0">
                <a:solidFill>
                  <a:schemeClr val="accent2">
                    <a:lumMod val="50000"/>
                  </a:schemeClr>
                </a:solidFill>
              </a:rPr>
              <a:t>(x + y) =</a:t>
            </a:r>
            <a:r>
              <a:rPr lang="el-GR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α</a:t>
            </a:r>
            <a:r>
              <a:rPr kumimoji="1" lang="es-ES" kern="0" dirty="0" smtClean="0">
                <a:solidFill>
                  <a:schemeClr val="accent2">
                    <a:lumMod val="50000"/>
                  </a:schemeClr>
                </a:solidFill>
              </a:rPr>
              <a:t>x +</a:t>
            </a:r>
            <a:r>
              <a:rPr lang="el-GR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α</a:t>
            </a:r>
            <a:r>
              <a:rPr kumimoji="1" lang="es-ES" kern="0" dirty="0" smtClean="0">
                <a:solidFill>
                  <a:schemeClr val="accent2">
                    <a:lumMod val="50000"/>
                  </a:schemeClr>
                </a:solidFill>
              </a:rPr>
              <a:t>y</a:t>
            </a:r>
          </a:p>
          <a:p>
            <a:pPr marL="514350" indent="-514350" algn="just">
              <a:spcBef>
                <a:spcPts val="0"/>
              </a:spcBef>
              <a:buClr>
                <a:srgbClr val="002060"/>
              </a:buClr>
              <a:buSzPct val="97000"/>
              <a:buFont typeface="+mj-lt"/>
              <a:buAutoNum type="romanLcPeriod"/>
              <a:defRPr/>
            </a:pPr>
            <a:r>
              <a:rPr kumimoji="1" lang="es-ES" kern="0" dirty="0" smtClean="0">
                <a:solidFill>
                  <a:schemeClr val="accent2">
                    <a:lumMod val="50000"/>
                  </a:schemeClr>
                </a:solidFill>
              </a:rPr>
              <a:t>1.x = x</a:t>
            </a:r>
            <a:endParaRPr lang="en-IN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0B77B4-DBEC-413B-A96B-FDF22436D4A9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2DC321-E5DE-4478-B1A5-C21F65C61DA0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509941-5192-4A60-AD72-5390EEE8E771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cs typeface="Calibri" pitchFamily="34" charset="0"/>
              </a:rPr>
              <a:t>Let  A </a:t>
            </a:r>
            <a:r>
              <a:rPr lang="el-GR" smtClean="0">
                <a:cs typeface="Calibri" pitchFamily="34" charset="0"/>
              </a:rPr>
              <a:t>ϵ</a:t>
            </a:r>
            <a:r>
              <a:rPr lang="en-US" smtClean="0">
                <a:cs typeface="Calibri" pitchFamily="34" charset="0"/>
              </a:rPr>
              <a:t> R</a:t>
            </a:r>
            <a:r>
              <a:rPr lang="en-US" baseline="30000" smtClean="0">
                <a:cs typeface="Calibri" pitchFamily="34" charset="0"/>
              </a:rPr>
              <a:t>mxn</a:t>
            </a:r>
            <a:r>
              <a:rPr lang="en-US" smtClean="0">
                <a:cs typeface="Calibri" pitchFamily="34" charset="0"/>
              </a:rPr>
              <a:t> . Then there exist orthogonal matrices U </a:t>
            </a:r>
            <a:r>
              <a:rPr lang="el-GR" smtClean="0">
                <a:cs typeface="Calibri" pitchFamily="34" charset="0"/>
              </a:rPr>
              <a:t>ϵ</a:t>
            </a:r>
            <a:r>
              <a:rPr lang="en-US" smtClean="0">
                <a:cs typeface="Calibri" pitchFamily="34" charset="0"/>
              </a:rPr>
              <a:t> R</a:t>
            </a:r>
            <a:r>
              <a:rPr lang="en-US" baseline="30000" smtClean="0">
                <a:cs typeface="Calibri" pitchFamily="34" charset="0"/>
              </a:rPr>
              <a:t>mxm</a:t>
            </a:r>
            <a:r>
              <a:rPr lang="en-US" smtClean="0">
                <a:cs typeface="Calibri" pitchFamily="34" charset="0"/>
              </a:rPr>
              <a:t>  and V </a:t>
            </a:r>
            <a:r>
              <a:rPr lang="el-GR" smtClean="0">
                <a:cs typeface="Calibri" pitchFamily="34" charset="0"/>
              </a:rPr>
              <a:t>ϵ</a:t>
            </a:r>
            <a:r>
              <a:rPr lang="en-US" smtClean="0">
                <a:cs typeface="Calibri" pitchFamily="34" charset="0"/>
              </a:rPr>
              <a:t> R</a:t>
            </a:r>
            <a:r>
              <a:rPr lang="en-US" baseline="30000" smtClean="0">
                <a:cs typeface="Calibri" pitchFamily="34" charset="0"/>
              </a:rPr>
              <a:t>nxn</a:t>
            </a:r>
            <a:r>
              <a:rPr lang="en-US" smtClean="0">
                <a:cs typeface="Calibri" pitchFamily="34" charset="0"/>
              </a:rPr>
              <a:t> such that matrix A can be decomposed as follows :</a:t>
            </a:r>
          </a:p>
          <a:p>
            <a:pPr>
              <a:spcBef>
                <a:spcPct val="0"/>
              </a:spcBef>
            </a:pPr>
            <a:endParaRPr lang="en-US" smtClean="0"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US" smtClean="0">
                <a:cs typeface="Calibri" pitchFamily="34" charset="0"/>
              </a:rPr>
              <a:t>                                            A = U </a:t>
            </a:r>
            <a:r>
              <a:rPr lang="el-GR" smtClean="0">
                <a:cs typeface="Calibri" pitchFamily="34" charset="0"/>
              </a:rPr>
              <a:t>∑</a:t>
            </a:r>
            <a:r>
              <a:rPr lang="en-US" smtClean="0">
                <a:cs typeface="Calibri" pitchFamily="34" charset="0"/>
              </a:rPr>
              <a:t> V</a:t>
            </a:r>
            <a:r>
              <a:rPr lang="en-US" baseline="30000" smtClean="0">
                <a:cs typeface="Calibri" pitchFamily="34" charset="0"/>
              </a:rPr>
              <a:t>T</a:t>
            </a:r>
          </a:p>
          <a:p>
            <a:pPr>
              <a:spcBef>
                <a:spcPct val="0"/>
              </a:spcBef>
            </a:pPr>
            <a:r>
              <a:rPr lang="en-US" baseline="30000" smtClean="0">
                <a:cs typeface="Calibri" pitchFamily="34" charset="0"/>
              </a:rPr>
              <a:t> </a:t>
            </a:r>
            <a:r>
              <a:rPr lang="en-US" smtClean="0">
                <a:cs typeface="Calibri" pitchFamily="34" charset="0"/>
              </a:rPr>
              <a:t>where </a:t>
            </a:r>
            <a:r>
              <a:rPr lang="el-GR" smtClean="0">
                <a:cs typeface="Calibri" pitchFamily="34" charset="0"/>
              </a:rPr>
              <a:t>∑</a:t>
            </a:r>
            <a:r>
              <a:rPr lang="en-US" smtClean="0">
                <a:cs typeface="Calibri" pitchFamily="34" charset="0"/>
              </a:rPr>
              <a:t> is and m x n diagonal matrix of form :</a:t>
            </a:r>
          </a:p>
          <a:p>
            <a:pPr>
              <a:spcBef>
                <a:spcPct val="0"/>
              </a:spcBef>
            </a:pPr>
            <a:endParaRPr lang="en-US" smtClean="0">
              <a:cs typeface="Calibri" pitchFamily="34" charset="0"/>
            </a:endParaRPr>
          </a:p>
          <a:p>
            <a:pPr>
              <a:spcBef>
                <a:spcPct val="0"/>
              </a:spcBef>
            </a:pPr>
            <a:endParaRPr lang="en-US" smtClean="0"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US" smtClean="0">
                <a:cs typeface="Calibri" pitchFamily="34" charset="0"/>
              </a:rPr>
              <a:t>   </a:t>
            </a:r>
          </a:p>
          <a:p>
            <a:pPr>
              <a:spcBef>
                <a:spcPct val="0"/>
              </a:spcBef>
            </a:pPr>
            <a:endParaRPr lang="en-US" smtClean="0">
              <a:cs typeface="Calibri" pitchFamily="34" charset="0"/>
            </a:endParaRPr>
          </a:p>
          <a:p>
            <a:pPr>
              <a:spcBef>
                <a:spcPct val="0"/>
              </a:spcBef>
            </a:pPr>
            <a:endParaRPr lang="en-US" smtClean="0"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US" smtClean="0">
                <a:cs typeface="Calibri" pitchFamily="34" charset="0"/>
              </a:rPr>
              <a:t>      and a</a:t>
            </a:r>
            <a:r>
              <a:rPr lang="en-US" baseline="-25000" smtClean="0">
                <a:cs typeface="Calibri" pitchFamily="34" charset="0"/>
              </a:rPr>
              <a:t>1 </a:t>
            </a:r>
            <a:r>
              <a:rPr lang="en-US" smtClean="0">
                <a:cs typeface="Calibri" pitchFamily="34" charset="0"/>
              </a:rPr>
              <a:t>≥</a:t>
            </a:r>
            <a:r>
              <a:rPr lang="en-US" baseline="-25000" smtClean="0">
                <a:cs typeface="Calibri" pitchFamily="34" charset="0"/>
              </a:rPr>
              <a:t> </a:t>
            </a:r>
            <a:r>
              <a:rPr lang="en-US" smtClean="0">
                <a:cs typeface="Calibri" pitchFamily="34" charset="0"/>
              </a:rPr>
              <a:t> a</a:t>
            </a:r>
            <a:r>
              <a:rPr lang="en-US" baseline="-25000" smtClean="0">
                <a:cs typeface="Calibri" pitchFamily="34" charset="0"/>
              </a:rPr>
              <a:t>2 </a:t>
            </a:r>
            <a:r>
              <a:rPr lang="en-US" smtClean="0">
                <a:cs typeface="Calibri" pitchFamily="34" charset="0"/>
              </a:rPr>
              <a:t>≥….. ≥ a</a:t>
            </a:r>
            <a:r>
              <a:rPr lang="en-US" baseline="-25000" smtClean="0">
                <a:cs typeface="Calibri" pitchFamily="34" charset="0"/>
              </a:rPr>
              <a:t>p </a:t>
            </a:r>
            <a:r>
              <a:rPr lang="en-US" smtClean="0">
                <a:cs typeface="Calibri" pitchFamily="34" charset="0"/>
              </a:rPr>
              <a:t>≥ 0 </a:t>
            </a:r>
          </a:p>
          <a:p>
            <a:pPr>
              <a:spcBef>
                <a:spcPct val="0"/>
              </a:spcBef>
            </a:pPr>
            <a:r>
              <a:rPr lang="en-US" smtClean="0">
                <a:cs typeface="Calibri" pitchFamily="34" charset="0"/>
              </a:rPr>
              <a:t>   The { a</a:t>
            </a:r>
            <a:r>
              <a:rPr lang="en-US" baseline="-25000" smtClean="0">
                <a:cs typeface="Calibri" pitchFamily="34" charset="0"/>
              </a:rPr>
              <a:t>i </a:t>
            </a:r>
            <a:r>
              <a:rPr lang="en-US" smtClean="0">
                <a:cs typeface="Calibri" pitchFamily="34" charset="0"/>
              </a:rPr>
              <a:t> } are termed as the </a:t>
            </a:r>
            <a:r>
              <a:rPr lang="en-US" b="1" smtClean="0">
                <a:cs typeface="Calibri" pitchFamily="34" charset="0"/>
              </a:rPr>
              <a:t>singular values </a:t>
            </a:r>
            <a:r>
              <a:rPr lang="en-US" smtClean="0">
                <a:cs typeface="Calibri" pitchFamily="34" charset="0"/>
              </a:rPr>
              <a:t>of matrix A.</a:t>
            </a:r>
          </a:p>
          <a:p>
            <a:pPr>
              <a:spcBef>
                <a:spcPct val="0"/>
              </a:spcBef>
            </a:pPr>
            <a:endParaRPr lang="en-US" smtClean="0">
              <a:cs typeface="Calibri" pitchFamily="34" charset="0"/>
            </a:endParaRPr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mtClean="0">
                <a:cs typeface="Calibri" pitchFamily="34" charset="0"/>
              </a:rPr>
              <a:t> The column of U are termed as </a:t>
            </a:r>
            <a:r>
              <a:rPr lang="en-US" i="1" smtClean="0">
                <a:cs typeface="Calibri" pitchFamily="34" charset="0"/>
              </a:rPr>
              <a:t>left singular vectors </a:t>
            </a:r>
            <a:r>
              <a:rPr lang="en-US" smtClean="0">
                <a:cs typeface="Calibri" pitchFamily="34" charset="0"/>
              </a:rPr>
              <a:t>while the    column of V are termed as </a:t>
            </a:r>
            <a:r>
              <a:rPr lang="en-US" i="1" smtClean="0">
                <a:cs typeface="Calibri" pitchFamily="34" charset="0"/>
              </a:rPr>
              <a:t>right singular vectors.</a:t>
            </a:r>
            <a:endParaRPr lang="en-IN" i="1" smtClean="0">
              <a:cs typeface="Calibri" pitchFamily="34" charset="0"/>
            </a:endParaRPr>
          </a:p>
          <a:p>
            <a:pPr>
              <a:spcBef>
                <a:spcPct val="0"/>
              </a:spcBef>
            </a:pPr>
            <a:endParaRPr lang="en-IN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0BF65D-0D21-4D81-AA9B-2FC929E0B3BB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74BCA5-1D28-4F4A-81E9-4F3F100BA547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78AC583-7D45-4584-A4FF-9A3B0F54ABA2}" type="datetimeFigureOut">
              <a:rPr lang="en-US"/>
              <a:pPr>
                <a:defRPr/>
              </a:pPr>
              <a:t>12/13/2011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9231295-F3F4-4194-9371-76E7D4992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09163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78CB8-6825-44A9-B576-AD99C39435A2}" type="datetimeFigureOut">
              <a:rPr lang="en-US"/>
              <a:pPr>
                <a:defRPr/>
              </a:pPr>
              <a:t>12/13/2011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9F5E2-C024-4720-9D55-48FDA848B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7003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BED98-00F9-4708-B354-DD3EB15BB296}" type="datetimeFigureOut">
              <a:rPr lang="en-US"/>
              <a:pPr>
                <a:defRPr/>
              </a:pPr>
              <a:t>12/13/2011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FB8F3-2F65-434D-B18A-DF2C3588C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7143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D3837-DEDB-48B7-BA82-C9783C35ECCA}" type="datetimeFigureOut">
              <a:rPr lang="en-US"/>
              <a:pPr>
                <a:defRPr/>
              </a:pPr>
              <a:t>12/13/2011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20BA2-D536-40F7-BB90-9FD707DFB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2223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870D63-FC63-4A70-ACE5-A8EFB1712743}" type="datetimeFigureOut">
              <a:rPr lang="en-US"/>
              <a:pPr>
                <a:defRPr/>
              </a:pPr>
              <a:t>12/13/2011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536994-647F-477D-95E3-74406EB51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174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BD4DA-6B1C-4054-876A-8EAE46EDDC95}" type="datetimeFigureOut">
              <a:rPr lang="en-US"/>
              <a:pPr>
                <a:defRPr/>
              </a:pPr>
              <a:t>12/13/2011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6472A-3085-4BAF-8AA0-FFACFACF5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7391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9FBCB3C-2B58-4242-B293-D9703689B571}" type="datetimeFigureOut">
              <a:rPr lang="en-US"/>
              <a:pPr>
                <a:defRPr/>
              </a:pPr>
              <a:t>12/13/2011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FDC8B3-46D6-469D-A984-A32BE0976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2761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7BC5-77C0-424A-A6EA-4ACCAED4598E}" type="datetimeFigureOut">
              <a:rPr lang="en-US"/>
              <a:pPr>
                <a:defRPr/>
              </a:pPr>
              <a:t>12/13/2011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FC1AC-4C41-4034-9F64-441DA0831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6564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458BEE-6E2D-413D-9843-3B1E27729749}" type="datetimeFigureOut">
              <a:rPr lang="en-US"/>
              <a:pPr>
                <a:defRPr/>
              </a:pPr>
              <a:t>12/13/2011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2037F2-EC29-4749-A8CC-E982CFAEE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8827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E892E9F-D6CD-4C89-9CCB-13120FCA7D46}" type="datetimeFigureOut">
              <a:rPr lang="en-US"/>
              <a:pPr>
                <a:defRPr/>
              </a:pPr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931D42A-11C9-4622-9851-1CC760A69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1744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34C956-F5CB-4039-AEBB-CC64D2048BFD}" type="datetimeFigureOut">
              <a:rPr lang="en-US"/>
              <a:pPr>
                <a:defRPr/>
              </a:pPr>
              <a:t>12/13/2011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7291B8-0CC9-4AF9-8656-27AD28F98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9392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EA4CBA37-8AF8-4BBD-84F8-606B762398FF}" type="datetimeFigureOut">
              <a:rPr lang="en-US"/>
              <a:pPr>
                <a:defRPr/>
              </a:pPr>
              <a:t>12/13/2011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74508B2-82CC-4058-8AE4-DC6DB70B2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15" r:id="rId2"/>
    <p:sldLayoutId id="2147484021" r:id="rId3"/>
    <p:sldLayoutId id="2147484016" r:id="rId4"/>
    <p:sldLayoutId id="2147484022" r:id="rId5"/>
    <p:sldLayoutId id="2147484017" r:id="rId6"/>
    <p:sldLayoutId id="2147484023" r:id="rId7"/>
    <p:sldLayoutId id="2147484024" r:id="rId8"/>
    <p:sldLayoutId id="2147484025" r:id="rId9"/>
    <p:sldLayoutId id="2147484018" r:id="rId10"/>
    <p:sldLayoutId id="214748401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b="1" u="sng" dirty="0" smtClean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Video Compression</a:t>
            </a:r>
            <a:endParaRPr lang="en-US" sz="6000" b="1" u="sng" dirty="0">
              <a:ln w="11430"/>
              <a:solidFill>
                <a:schemeClr val="accent5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9005" y="3986561"/>
            <a:ext cx="411480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Presented By: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Mayank 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Roy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Sarvagya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Mukhi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Riya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Aggarwal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Shreya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 Gupta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3962400"/>
            <a:ext cx="2971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Mentor 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Mr. </a:t>
            </a:r>
            <a:r>
              <a:rPr 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Niteesh</a:t>
            </a: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Sahni</a:t>
            </a:r>
            <a:endParaRPr lang="en-IN" sz="2400" b="1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5365750"/>
            <a:ext cx="41910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Associate Mentors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  <a:cs typeface="+mn-cs"/>
              </a:rPr>
              <a:t>Mr.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+mn-lt"/>
                <a:cs typeface="+mn-cs"/>
              </a:rPr>
              <a:t>Sarvesh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  <a:cs typeface="+mn-cs"/>
              </a:rPr>
              <a:t> Kumar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  <a:cs typeface="+mn-cs"/>
              </a:rPr>
              <a:t>Ms.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+mn-lt"/>
                <a:cs typeface="+mn-cs"/>
              </a:rPr>
              <a:t>Dhanya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391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BASIS OF A VECTOR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1" name="Rectangle 3"/>
          <p:cNvSpPr txBox="1">
            <a:spLocks noChangeArrowheads="1"/>
          </p:cNvSpPr>
          <p:nvPr/>
        </p:nvSpPr>
        <p:spPr bwMode="auto">
          <a:xfrm>
            <a:off x="1371600" y="1371600"/>
            <a:ext cx="7086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400" b="1" u="sng">
                <a:latin typeface="Calibri" pitchFamily="34" charset="0"/>
                <a:cs typeface="Calibri" pitchFamily="34" charset="0"/>
              </a:rPr>
              <a:t>Basis</a:t>
            </a:r>
            <a:r>
              <a:rPr lang="en-US" sz="2400" b="1">
                <a:latin typeface="Calibri" pitchFamily="34" charset="0"/>
                <a:cs typeface="Calibri" pitchFamily="34" charset="0"/>
              </a:rPr>
              <a:t> : </a:t>
            </a:r>
            <a:r>
              <a:rPr lang="en-US" sz="2400">
                <a:latin typeface="Calibri" pitchFamily="34" charset="0"/>
                <a:cs typeface="Calibri" pitchFamily="34" charset="0"/>
              </a:rPr>
              <a:t>Suppose S={v</a:t>
            </a:r>
            <a:r>
              <a:rPr lang="en-US" sz="2400" baseline="-25000">
                <a:latin typeface="Calibri" pitchFamily="34" charset="0"/>
                <a:cs typeface="Calibri" pitchFamily="34" charset="0"/>
              </a:rPr>
              <a:t>1</a:t>
            </a:r>
            <a:r>
              <a:rPr lang="en-US" sz="2400">
                <a:latin typeface="Calibri" pitchFamily="34" charset="0"/>
                <a:cs typeface="Calibri" pitchFamily="34" charset="0"/>
              </a:rPr>
              <a:t>,v</a:t>
            </a:r>
            <a:r>
              <a:rPr lang="en-US" sz="2400" baseline="-2500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>
                <a:latin typeface="Calibri" pitchFamily="34" charset="0"/>
                <a:cs typeface="Calibri" pitchFamily="34" charset="0"/>
              </a:rPr>
              <a:t>,….,v</a:t>
            </a:r>
            <a:r>
              <a:rPr lang="en-US" sz="2400" baseline="-2500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>
                <a:latin typeface="Calibri" pitchFamily="34" charset="0"/>
                <a:cs typeface="Calibri" pitchFamily="34" charset="0"/>
              </a:rPr>
              <a:t>} is a linearly independent set of vectors from the vector space </a:t>
            </a:r>
            <a:r>
              <a:rPr lang="en-US" sz="2400" i="1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>
                <a:latin typeface="Calibri" pitchFamily="34" charset="0"/>
                <a:cs typeface="Calibri" pitchFamily="34" charset="0"/>
              </a:rPr>
              <a:t>.  Then </a:t>
            </a:r>
            <a:r>
              <a:rPr lang="en-US" sz="2400" i="1">
                <a:latin typeface="Calibri" pitchFamily="34" charset="0"/>
                <a:cs typeface="Calibri" pitchFamily="34" charset="0"/>
              </a:rPr>
              <a:t>S</a:t>
            </a:r>
            <a:r>
              <a:rPr lang="en-US" sz="2400">
                <a:latin typeface="Calibri" pitchFamily="34" charset="0"/>
                <a:cs typeface="Calibri" pitchFamily="34" charset="0"/>
              </a:rPr>
              <a:t> is called a </a:t>
            </a:r>
            <a:r>
              <a:rPr lang="en-US" sz="2400" b="1">
                <a:latin typeface="Calibri" pitchFamily="34" charset="0"/>
                <a:cs typeface="Calibri" pitchFamily="34" charset="0"/>
              </a:rPr>
              <a:t>basis</a:t>
            </a:r>
            <a:r>
              <a:rPr lang="en-US" sz="2400">
                <a:latin typeface="Calibri" pitchFamily="34" charset="0"/>
                <a:cs typeface="Calibri" pitchFamily="34" charset="0"/>
              </a:rPr>
              <a:t> (plural is </a:t>
            </a:r>
            <a:r>
              <a:rPr lang="en-US" sz="2400" b="1">
                <a:latin typeface="Calibri" pitchFamily="34" charset="0"/>
                <a:cs typeface="Calibri" pitchFamily="34" charset="0"/>
              </a:rPr>
              <a:t>bases</a:t>
            </a:r>
            <a:r>
              <a:rPr lang="en-US" sz="2400">
                <a:latin typeface="Calibri" pitchFamily="34" charset="0"/>
                <a:cs typeface="Calibri" pitchFamily="34" charset="0"/>
              </a:rPr>
              <a:t>) for </a:t>
            </a:r>
            <a:r>
              <a:rPr lang="en-US" sz="2400" i="1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>
                <a:latin typeface="Calibri" pitchFamily="34" charset="0"/>
                <a:cs typeface="Calibri" pitchFamily="34" charset="0"/>
              </a:rPr>
              <a:t> if any w </a:t>
            </a:r>
            <a:r>
              <a:rPr lang="el-GR" sz="2400">
                <a:latin typeface="Calibri" pitchFamily="34" charset="0"/>
                <a:cs typeface="Calibri" pitchFamily="34" charset="0"/>
              </a:rPr>
              <a:t>ϵ</a:t>
            </a:r>
            <a:r>
              <a:rPr lang="en-US" sz="2400">
                <a:latin typeface="Calibri" pitchFamily="34" charset="0"/>
                <a:cs typeface="Calibri" pitchFamily="34" charset="0"/>
              </a:rPr>
              <a:t> V can be expressed as 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Calibri" pitchFamily="34" charset="0"/>
                <a:cs typeface="Calibri" pitchFamily="34" charset="0"/>
              </a:rPr>
              <a:t>          w= a</a:t>
            </a:r>
            <a:r>
              <a:rPr lang="en-US" sz="2400" baseline="-25000">
                <a:latin typeface="Calibri" pitchFamily="34" charset="0"/>
                <a:cs typeface="Calibri" pitchFamily="34" charset="0"/>
              </a:rPr>
              <a:t>1</a:t>
            </a:r>
            <a:r>
              <a:rPr lang="en-US" sz="240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baseline="-25000">
                <a:latin typeface="Calibri" pitchFamily="34" charset="0"/>
                <a:cs typeface="Calibri" pitchFamily="34" charset="0"/>
              </a:rPr>
              <a:t>1</a:t>
            </a:r>
            <a:r>
              <a:rPr lang="en-US" sz="2400">
                <a:latin typeface="Calibri" pitchFamily="34" charset="0"/>
                <a:cs typeface="Calibri" pitchFamily="34" charset="0"/>
              </a:rPr>
              <a:t> + a</a:t>
            </a:r>
            <a:r>
              <a:rPr lang="en-US" sz="2400" baseline="-2500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baseline="-2500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>
                <a:latin typeface="Calibri" pitchFamily="34" charset="0"/>
                <a:cs typeface="Calibri" pitchFamily="34" charset="0"/>
              </a:rPr>
              <a:t> + ….. + a</a:t>
            </a:r>
            <a:r>
              <a:rPr lang="en-US" sz="2400" baseline="-2500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baseline="-25000">
                <a:latin typeface="Calibri" pitchFamily="34" charset="0"/>
                <a:cs typeface="Calibri" pitchFamily="34" charset="0"/>
              </a:rPr>
              <a:t>n </a:t>
            </a:r>
            <a:endParaRPr lang="en-US" sz="240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baseline="-25000">
                <a:latin typeface="Calibri" pitchFamily="34" charset="0"/>
                <a:cs typeface="Calibri" pitchFamily="34" charset="0"/>
              </a:rPr>
              <a:t>               </a:t>
            </a:r>
            <a:r>
              <a:rPr lang="en-US" sz="2400">
                <a:latin typeface="Calibri" pitchFamily="34" charset="0"/>
                <a:cs typeface="Calibri" pitchFamily="34" charset="0"/>
              </a:rPr>
              <a:t>where a</a:t>
            </a:r>
            <a:r>
              <a:rPr lang="en-US" sz="2400" baseline="-25000">
                <a:latin typeface="Calibri" pitchFamily="34" charset="0"/>
                <a:cs typeface="Calibri" pitchFamily="34" charset="0"/>
              </a:rPr>
              <a:t>1</a:t>
            </a:r>
            <a:r>
              <a:rPr lang="en-US" sz="2400">
                <a:latin typeface="Calibri" pitchFamily="34" charset="0"/>
                <a:cs typeface="Calibri" pitchFamily="34" charset="0"/>
              </a:rPr>
              <a:t>,a</a:t>
            </a:r>
            <a:r>
              <a:rPr lang="en-US" sz="2400" baseline="-2500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>
                <a:latin typeface="Calibri" pitchFamily="34" charset="0"/>
                <a:cs typeface="Calibri" pitchFamily="34" charset="0"/>
              </a:rPr>
              <a:t>,…,a</a:t>
            </a:r>
            <a:r>
              <a:rPr lang="en-US" sz="2400" baseline="-2500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>
                <a:latin typeface="Calibri" pitchFamily="34" charset="0"/>
                <a:cs typeface="Calibri" pitchFamily="34" charset="0"/>
              </a:rPr>
              <a:t> are scalars.</a:t>
            </a:r>
          </a:p>
          <a:p>
            <a:pPr>
              <a:spcBef>
                <a:spcPct val="20000"/>
              </a:spcBef>
            </a:pPr>
            <a:endParaRPr lang="en-US" sz="2400" baseline="-2500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b="1" u="sng">
                <a:latin typeface="Calibri" pitchFamily="34" charset="0"/>
                <a:cs typeface="Calibri" pitchFamily="34" charset="0"/>
              </a:rPr>
              <a:t>Orthonormal basis: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Calibri" pitchFamily="34" charset="0"/>
                <a:cs typeface="Calibri" pitchFamily="34" charset="0"/>
              </a:rPr>
              <a:t>     An orthonormal basis for an inner product space is a basis whose elements are pairwise orthogonal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Calibri" pitchFamily="34" charset="0"/>
                <a:cs typeface="Calibri" pitchFamily="34" charset="0"/>
              </a:rPr>
              <a:t>    i.e. &lt;x</a:t>
            </a:r>
            <a:r>
              <a:rPr lang="en-US" sz="2400" baseline="-25000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>
                <a:latin typeface="Calibri" pitchFamily="34" charset="0"/>
                <a:cs typeface="Calibri" pitchFamily="34" charset="0"/>
              </a:rPr>
              <a:t>,x</a:t>
            </a:r>
            <a:r>
              <a:rPr lang="en-US" sz="2400" baseline="-25000">
                <a:latin typeface="Calibri" pitchFamily="34" charset="0"/>
                <a:cs typeface="Calibri" pitchFamily="34" charset="0"/>
              </a:rPr>
              <a:t>j</a:t>
            </a:r>
            <a:r>
              <a:rPr lang="en-US" sz="2400">
                <a:latin typeface="Calibri" pitchFamily="34" charset="0"/>
                <a:cs typeface="Calibri" pitchFamily="34" charset="0"/>
              </a:rPr>
              <a:t>&gt; = 0 when i≠ j.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Calibri" pitchFamily="34" charset="0"/>
                <a:cs typeface="Calibri" pitchFamily="34" charset="0"/>
              </a:rPr>
              <a:t>    and &lt;x</a:t>
            </a:r>
            <a:r>
              <a:rPr lang="en-US" sz="2400" baseline="-25000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>
                <a:latin typeface="Calibri" pitchFamily="34" charset="0"/>
                <a:cs typeface="Calibri" pitchFamily="34" charset="0"/>
              </a:rPr>
              <a:t>,x</a:t>
            </a:r>
            <a:r>
              <a:rPr lang="en-US" sz="2400" baseline="-25000">
                <a:latin typeface="Calibri" pitchFamily="34" charset="0"/>
                <a:cs typeface="Calibri" pitchFamily="34" charset="0"/>
              </a:rPr>
              <a:t>j</a:t>
            </a:r>
            <a:r>
              <a:rPr lang="en-US" sz="2400">
                <a:latin typeface="Calibri" pitchFamily="34" charset="0"/>
                <a:cs typeface="Calibri" pitchFamily="34" charset="0"/>
              </a:rPr>
              <a:t>&gt;= 1 when i=j.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sz="240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sz="240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</a:rPr>
              <a:t>FOURIER BASIS &amp; TRANSFORM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kumimoji="1" lang="en-US" sz="2200" smtClean="0">
                <a:solidFill>
                  <a:srgbClr val="0D1105"/>
                </a:solidFill>
                <a:latin typeface="Calibri" pitchFamily="34" charset="0"/>
                <a:cs typeface="Calibri" pitchFamily="34" charset="0"/>
              </a:rPr>
              <a:t>Two special ortho normal bases :</a:t>
            </a:r>
          </a:p>
          <a:p>
            <a:pPr lvl="1">
              <a:lnSpc>
                <a:spcPct val="80000"/>
              </a:lnSpc>
              <a:buSzPct val="75000"/>
              <a:buFont typeface="Wingdings" pitchFamily="2" charset="2"/>
              <a:buChar char="ü"/>
            </a:pPr>
            <a:r>
              <a:rPr kumimoji="1" lang="en-US" sz="2200" smtClean="0">
                <a:solidFill>
                  <a:srgbClr val="0D1105"/>
                </a:solidFill>
                <a:latin typeface="Calibri" pitchFamily="34" charset="0"/>
                <a:cs typeface="Calibri" pitchFamily="34" charset="0"/>
              </a:rPr>
              <a:t>Standard orthonormal basis</a:t>
            </a:r>
          </a:p>
          <a:p>
            <a:pPr lvl="1">
              <a:lnSpc>
                <a:spcPct val="80000"/>
              </a:lnSpc>
              <a:buSzPct val="75000"/>
              <a:buFont typeface="Wingdings" pitchFamily="2" charset="2"/>
              <a:buChar char="ü"/>
            </a:pPr>
            <a:r>
              <a:rPr kumimoji="1" lang="en-US" sz="2200" smtClean="0">
                <a:solidFill>
                  <a:srgbClr val="0D1105"/>
                </a:solidFill>
                <a:latin typeface="Calibri" pitchFamily="34" charset="0"/>
                <a:cs typeface="Calibri" pitchFamily="34" charset="0"/>
              </a:rPr>
              <a:t>Fourier basis</a:t>
            </a:r>
          </a:p>
          <a:p>
            <a:pPr lvl="1">
              <a:lnSpc>
                <a:spcPct val="80000"/>
              </a:lnSpc>
              <a:buSzPct val="75000"/>
            </a:pPr>
            <a:endParaRPr kumimoji="1" lang="en-US" sz="2200" smtClean="0">
              <a:solidFill>
                <a:srgbClr val="0D1105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Standard orthonormal basis  {e</a:t>
            </a:r>
            <a:r>
              <a:rPr lang="en-US" sz="2200" baseline="-2500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,e</a:t>
            </a:r>
            <a:r>
              <a:rPr lang="en-US" sz="2200" baseline="-2500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,…e</a:t>
            </a:r>
            <a:r>
              <a:rPr lang="en-US" sz="2200" baseline="-25000" smtClean="0">
                <a:latin typeface="Calibri" pitchFamily="34" charset="0"/>
                <a:cs typeface="Calibri" pitchFamily="34" charset="0"/>
              </a:rPr>
              <a:t>N-1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} where e</a:t>
            </a:r>
            <a:r>
              <a:rPr lang="en-US" sz="2200" baseline="-25000" smtClean="0">
                <a:latin typeface="Calibri" pitchFamily="34" charset="0"/>
                <a:cs typeface="Calibri" pitchFamily="34" charset="0"/>
              </a:rPr>
              <a:t>n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[k]=0 when n </a:t>
            </a:r>
            <a:r>
              <a:rPr lang="en-US" sz="2200" smtClean="0">
                <a:latin typeface="Calibri" pitchFamily="34" charset="0"/>
                <a:ea typeface="Cambria Math" pitchFamily="18" charset="0"/>
                <a:cs typeface="Calibri" pitchFamily="34" charset="0"/>
              </a:rPr>
              <a:t>≠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k and e</a:t>
            </a:r>
            <a:r>
              <a:rPr lang="en-US" sz="2200" baseline="-2500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[n]=1 .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Fourier basis {f</a:t>
            </a:r>
            <a:r>
              <a:rPr lang="en-US" sz="2200" baseline="-2500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,f</a:t>
            </a:r>
            <a:r>
              <a:rPr lang="en-US" sz="2200" baseline="-2500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,…f</a:t>
            </a:r>
            <a:r>
              <a:rPr lang="en-US" sz="2200" baseline="-25000" smtClean="0">
                <a:latin typeface="Calibri" pitchFamily="34" charset="0"/>
                <a:cs typeface="Calibri" pitchFamily="34" charset="0"/>
              </a:rPr>
              <a:t>N-1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} for l</a:t>
            </a:r>
            <a:r>
              <a:rPr lang="en-US" sz="2200" baseline="3000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(Z</a:t>
            </a:r>
            <a:r>
              <a:rPr lang="en-US" sz="2200" baseline="-2500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) is defined as follows :</a:t>
            </a:r>
          </a:p>
          <a:p>
            <a:pPr algn="ctr">
              <a:lnSpc>
                <a:spcPct val="80000"/>
              </a:lnSpc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f</a:t>
            </a:r>
            <a:r>
              <a:rPr lang="en-US" sz="2200" baseline="-2500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 [k]=exp ( 2</a:t>
            </a:r>
            <a:r>
              <a:rPr lang="en-US" sz="2200" smtClean="0">
                <a:latin typeface="Calibri" pitchFamily="34" charset="0"/>
                <a:ea typeface="Cambria Math" pitchFamily="18" charset="0"/>
                <a:cs typeface="Cambria Math" pitchFamily="18" charset="0"/>
              </a:rPr>
              <a:t>Πikn/N ) / </a:t>
            </a:r>
            <a:r>
              <a:rPr lang="el-GR" sz="2200" smtClean="0">
                <a:latin typeface="Calibri" pitchFamily="34" charset="0"/>
                <a:cs typeface="Calibri" pitchFamily="34" charset="0"/>
              </a:rPr>
              <a:t>√</a:t>
            </a:r>
            <a:r>
              <a:rPr lang="en-US" sz="2200" smtClean="0">
                <a:latin typeface="Calibri" pitchFamily="34" charset="0"/>
                <a:ea typeface="Cambria Math" pitchFamily="18" charset="0"/>
                <a:cs typeface="Cambria Math" pitchFamily="18" charset="0"/>
              </a:rPr>
              <a:t>N</a:t>
            </a:r>
            <a:endParaRPr lang="en-US" sz="2600" smtClean="0"/>
          </a:p>
          <a:p>
            <a:pPr>
              <a:lnSpc>
                <a:spcPct val="80000"/>
              </a:lnSpc>
            </a:pPr>
            <a:r>
              <a:rPr lang="en-US" sz="2600" smtClean="0"/>
              <a:t>If we express a vector v as a span of its Fourier basis </a:t>
            </a:r>
            <a:r>
              <a:rPr lang="en-US" sz="2600" i="1" smtClean="0"/>
              <a:t>viz.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600" smtClean="0"/>
              <a:t>   v= a</a:t>
            </a:r>
            <a:r>
              <a:rPr lang="en-US" sz="2600" baseline="-25000" smtClean="0"/>
              <a:t>0</a:t>
            </a:r>
            <a:r>
              <a:rPr lang="en-US" sz="2600" smtClean="0"/>
              <a:t>f</a:t>
            </a:r>
            <a:r>
              <a:rPr lang="en-US" sz="2600" baseline="-25000" smtClean="0"/>
              <a:t>0</a:t>
            </a:r>
            <a:r>
              <a:rPr lang="en-US" sz="2600" smtClean="0"/>
              <a:t>+ a</a:t>
            </a:r>
            <a:r>
              <a:rPr lang="en-US" sz="2600" baseline="-25000" smtClean="0"/>
              <a:t>1</a:t>
            </a:r>
            <a:r>
              <a:rPr lang="en-US" sz="2600" smtClean="0"/>
              <a:t>f</a:t>
            </a:r>
            <a:r>
              <a:rPr lang="en-US" sz="2600" baseline="-25000" smtClean="0"/>
              <a:t>1</a:t>
            </a:r>
            <a:r>
              <a:rPr lang="en-US" sz="2600" smtClean="0"/>
              <a:t>+…….+a</a:t>
            </a:r>
            <a:r>
              <a:rPr lang="en-US" sz="2600" baseline="-25000" smtClean="0"/>
              <a:t>n</a:t>
            </a:r>
            <a:r>
              <a:rPr lang="en-US" sz="2600" smtClean="0"/>
              <a:t>f</a:t>
            </a:r>
            <a:r>
              <a:rPr lang="en-US" sz="2600" baseline="-25000" smtClean="0"/>
              <a:t>n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600" smtClean="0"/>
              <a:t>  Then the set of scalars [a</a:t>
            </a:r>
            <a:r>
              <a:rPr lang="en-US" sz="2600" baseline="-25000" smtClean="0"/>
              <a:t>0</a:t>
            </a:r>
            <a:r>
              <a:rPr lang="en-US" sz="2600" smtClean="0"/>
              <a:t> a</a:t>
            </a:r>
            <a:r>
              <a:rPr lang="en-US" sz="2600" baseline="-25000" smtClean="0"/>
              <a:t>1</a:t>
            </a:r>
            <a:r>
              <a:rPr lang="en-US" sz="2600" smtClean="0"/>
              <a:t> …… a</a:t>
            </a:r>
            <a:r>
              <a:rPr lang="en-US" sz="2600" baseline="-25000" smtClean="0"/>
              <a:t>n</a:t>
            </a:r>
            <a:r>
              <a:rPr lang="en-US" sz="2600" smtClean="0"/>
              <a:t>]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600" smtClean="0"/>
              <a:t>  forms the Fourier transform F(v) of v.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sz="260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SINGULAR VALUE DECOMPOSITION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143000" y="2133600"/>
            <a:ext cx="7848600" cy="4525963"/>
          </a:xfrm>
        </p:spPr>
        <p:txBody>
          <a:bodyPr/>
          <a:lstStyle/>
          <a:p>
            <a:r>
              <a:rPr lang="en-US" smtClean="0"/>
              <a:t>Every matrix can be decomposed into 3 different matrices, say U D V where D is a diagonal matrix containing singular values and U &amp; V are unitary matrices whose columns are singular vectors, as </a:t>
            </a:r>
            <a:r>
              <a:rPr lang="en-IN" smtClean="0"/>
              <a:t>shown :</a:t>
            </a:r>
          </a:p>
          <a:p>
            <a:endParaRPr lang="en-IN" smtClean="0"/>
          </a:p>
          <a:p>
            <a:r>
              <a:rPr lang="en-US" smtClean="0"/>
              <a:t>A=U*D*V</a:t>
            </a:r>
            <a:r>
              <a:rPr lang="en-US" baseline="30000" smtClean="0"/>
              <a:t>T</a:t>
            </a:r>
          </a:p>
          <a:p>
            <a:endParaRPr 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0" indent="-283464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Using SVD, The Fourier transform can be easily computed as follows . Let A be  decomposed as  :</a:t>
            </a:r>
          </a:p>
          <a:p>
            <a:pPr marL="365760" indent="-283464" algn="just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                                                       A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+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V D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T</a:t>
            </a:r>
          </a:p>
          <a:p>
            <a:pPr marL="365760" indent="-283464" algn="just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                        where the matrix D takes  the form :</a:t>
            </a:r>
          </a:p>
          <a:p>
            <a:pPr marL="365760" indent="-283464" algn="just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365760" indent="-283464" algn="just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365760" indent="-283464" algn="just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     </a:t>
            </a:r>
          </a:p>
          <a:p>
            <a:pPr marL="365760" indent="-283464" algn="just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365760" indent="-283464" algn="just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365760" indent="-283464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Where the diagonal values of D are the Fourier coefficients and the matrices U and V are the Fourier basis. </a:t>
            </a:r>
          </a:p>
          <a:p>
            <a:pPr marL="365760" indent="-283464" algn="just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365760" indent="-283464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Hence, SVD provides a means to compute the Fourier transform of a singular matrix.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733800" y="2971800"/>
          <a:ext cx="1524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3" imgW="1524000" imgH="1168400" progId="Equation.3">
                  <p:embed/>
                </p:oleObj>
              </mc:Choice>
              <mc:Fallback>
                <p:oleObj name="Equation" r:id="rId3" imgW="15240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15240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SINGULAR VALUE DECOMPOSITION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SPOT THE DIFFERENCE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21507" name="Content Placeholder 3" descr="original-54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3188" y="2057400"/>
            <a:ext cx="3214687" cy="3201988"/>
          </a:xfrm>
        </p:spPr>
      </p:pic>
      <p:pic>
        <p:nvPicPr>
          <p:cNvPr id="21508" name="Picture 5" descr="1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073275"/>
            <a:ext cx="313531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60227" y="5391770"/>
            <a:ext cx="3200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 dirty="0"/>
              <a:t>ORIGINAL IMAGE (</a:t>
            </a:r>
            <a:r>
              <a:rPr lang="en-US" dirty="0" smtClean="0"/>
              <a:t>540 coefficients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86391" y="5391770"/>
            <a:ext cx="32766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 dirty="0"/>
              <a:t>IMAGE RECONSTRUCTION USING ONLY 100 FOURIER COEFFICIENTS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IMAGE RECONSTRUCTION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54163"/>
            <a:ext cx="7391400" cy="1112837"/>
          </a:xfrm>
        </p:spPr>
        <p:txBody>
          <a:bodyPr>
            <a:normAutofit fontScale="62500" lnSpcReduction="2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By addition of one Fourier coefficient at a time we can create a fairly good approximation of the original image where similarity increases with the number of Fourier coefficients.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/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914399" y="6172200"/>
            <a:ext cx="358140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 dirty="0"/>
              <a:t>ORIGINAL IMAGE (</a:t>
            </a:r>
            <a:r>
              <a:rPr lang="en-US" dirty="0" smtClean="0"/>
              <a:t>540 coefficients</a:t>
            </a:r>
            <a:r>
              <a:rPr lang="en-US" dirty="0"/>
              <a:t>)</a:t>
            </a:r>
          </a:p>
        </p:txBody>
      </p:sp>
      <p:pic>
        <p:nvPicPr>
          <p:cNvPr id="22533" name="Picture 5" descr="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95600"/>
            <a:ext cx="32099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Box 6"/>
          <p:cNvSpPr txBox="1">
            <a:spLocks noChangeArrowheads="1"/>
          </p:cNvSpPr>
          <p:nvPr/>
        </p:nvSpPr>
        <p:spPr bwMode="auto">
          <a:xfrm>
            <a:off x="4648200" y="5934075"/>
            <a:ext cx="3276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/>
              <a:t>IMAGE RECONSTRUCTION USING ONLY 15 FOURIER COEFFICIENTS</a:t>
            </a:r>
          </a:p>
        </p:txBody>
      </p:sp>
      <p:pic>
        <p:nvPicPr>
          <p:cNvPr id="22535" name="Content Placeholder 3" descr="original-5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313531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IMAGE RECONSTRUCTION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23555" name="Picture 7" descr="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17675"/>
            <a:ext cx="33528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8"/>
          <p:cNvSpPr txBox="1">
            <a:spLocks noChangeArrowheads="1"/>
          </p:cNvSpPr>
          <p:nvPr/>
        </p:nvSpPr>
        <p:spPr bwMode="auto">
          <a:xfrm>
            <a:off x="1371600" y="5222875"/>
            <a:ext cx="335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/>
              <a:t>40 Fourier coefficients</a:t>
            </a:r>
          </a:p>
        </p:txBody>
      </p:sp>
      <p:pic>
        <p:nvPicPr>
          <p:cNvPr id="23557" name="Picture 9" descr="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17675"/>
            <a:ext cx="32178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10"/>
          <p:cNvSpPr txBox="1">
            <a:spLocks noChangeArrowheads="1"/>
          </p:cNvSpPr>
          <p:nvPr/>
        </p:nvSpPr>
        <p:spPr bwMode="auto">
          <a:xfrm>
            <a:off x="5638800" y="5146675"/>
            <a:ext cx="3200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/>
              <a:t>100 Fourier coefficients</a:t>
            </a:r>
          </a:p>
          <a:p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IMAGE RECONSTRUCTION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486400"/>
            <a:ext cx="7772400" cy="1112838"/>
          </a:xfrm>
        </p:spPr>
        <p:txBody>
          <a:bodyPr>
            <a:normAutofit fontScale="77500" lnSpcReduction="2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Therefore by using only 100 Fourier coefficients we can get a fairly good approximation of the original image having 540 Fourier coefficients.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On </a:t>
            </a:r>
            <a:r>
              <a:rPr lang="en-US" sz="2400" dirty="0" err="1" smtClean="0"/>
              <a:t>rebundling</a:t>
            </a:r>
            <a:r>
              <a:rPr lang="en-US" sz="2400" dirty="0" smtClean="0"/>
              <a:t> these compressed images we obtain a video requiring much less data.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/>
          </a:p>
        </p:txBody>
      </p:sp>
      <p:pic>
        <p:nvPicPr>
          <p:cNvPr id="24580" name="Picture 9" descr="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3776663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10"/>
          <p:cNvSpPr txBox="1">
            <a:spLocks noChangeArrowheads="1"/>
          </p:cNvSpPr>
          <p:nvPr/>
        </p:nvSpPr>
        <p:spPr bwMode="auto">
          <a:xfrm>
            <a:off x="5334000" y="1752600"/>
            <a:ext cx="320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/>
              <a:t>150 Fourier coefficients</a:t>
            </a:r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Video compression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7782" y="2967334"/>
            <a:ext cx="487221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THANK YOU</a:t>
            </a:r>
            <a:endParaRPr lang="en-IN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VIDEO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video is the technology of processing a sequence of still images representing scenes in motion.</a:t>
            </a:r>
          </a:p>
          <a:p>
            <a:r>
              <a:rPr lang="en-US" smtClean="0"/>
              <a:t>Hence, any video can be divided into a number of images where each image represents a frame.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 NEED FOR COMPRESSION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13284"/>
              </p:ext>
            </p:extLst>
          </p:nvPr>
        </p:nvGraphicFramePr>
        <p:xfrm>
          <a:off x="1109663" y="1600200"/>
          <a:ext cx="7881937" cy="4154268"/>
        </p:xfrm>
        <a:graphic>
          <a:graphicData uri="http://schemas.openxmlformats.org/drawingml/2006/table">
            <a:tbl>
              <a:tblPr/>
              <a:tblGrid>
                <a:gridCol w="7881937"/>
              </a:tblGrid>
              <a:tr h="336061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I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Raw video contains an immense amount of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061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I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and storage capabilities are limited and expensive.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IN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 HDTV video signal </a:t>
                      </a:r>
                      <a:r>
                        <a:rPr lang="en-IN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endParaRPr lang="en-IN" sz="2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IN" sz="2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IN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720x1280 pixels/frame progressive scanning at 60 frames/sec.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IN" sz="2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(720 x 1280 pixel/frame) X (60 frames/sec) X (3 colors/pixel ) X              ( 8bits/color ) = 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 </a:t>
                      </a:r>
                      <a:r>
                        <a:rPr lang="en-US" sz="20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Gb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/sec 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!!!</a:t>
                      </a:r>
                      <a:endParaRPr lang="en-IN" sz="2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IN" sz="1800" i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108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Mb/s </a:t>
                      </a:r>
                      <a:r>
                        <a:rPr lang="en-I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HDTV channel bandwidth !!</a:t>
                      </a:r>
                    </a:p>
                    <a:p>
                      <a:endParaRPr lang="en-IN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I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Requires compression by a factor of 70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7763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IMAGE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848600" cy="1646238"/>
          </a:xfrm>
        </p:spPr>
        <p:txBody>
          <a:bodyPr>
            <a:normAutofit fontScale="92500" lnSpcReduction="2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digital image consists of pixels with color intensity values for red, green and blue(</a:t>
            </a:r>
            <a:r>
              <a:rPr lang="en-US" dirty="0" err="1" smtClean="0"/>
              <a:t>rgb</a:t>
            </a:r>
            <a:r>
              <a:rPr lang="en-US" dirty="0" smtClean="0"/>
              <a:t> format). These values together make up a 3-D matrix consisting of three planes.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00400"/>
            <a:ext cx="35814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IMAGE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38200" y="2332038"/>
            <a:ext cx="8153400" cy="4525962"/>
          </a:xfrm>
        </p:spPr>
        <p:txBody>
          <a:bodyPr/>
          <a:lstStyle/>
          <a:p>
            <a:r>
              <a:rPr lang="en-IN" smtClean="0"/>
              <a:t>An LUVMAP image is an M-by-3 matrix that contains the NTSC luminance (L) and chrominance (U and V) colour components as columns that are equivalent to the colours in the RGB colour map.</a:t>
            </a:r>
          </a:p>
          <a:p>
            <a:endParaRPr lang="en-IN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IMAGE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13315" name="Content Placeholder 3" descr="1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1400" y="1676400"/>
            <a:ext cx="3721100" cy="2790825"/>
          </a:xfrm>
        </p:spPr>
      </p:pic>
      <p:pic>
        <p:nvPicPr>
          <p:cNvPr id="13316" name="Picture 4" descr="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76400"/>
            <a:ext cx="3759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7"/>
          <p:cNvSpPr txBox="1">
            <a:spLocks noChangeArrowheads="1"/>
          </p:cNvSpPr>
          <p:nvPr/>
        </p:nvSpPr>
        <p:spPr bwMode="auto">
          <a:xfrm>
            <a:off x="1143000" y="4953000"/>
            <a:ext cx="7391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/>
              <a:t>The image on the right shows the L plane of the original image (left).</a:t>
            </a:r>
          </a:p>
          <a:p>
            <a:r>
              <a:rPr lang="en-US"/>
              <a:t>The L plane consisting of the luminance values returns a grayscale version of the image.</a:t>
            </a:r>
          </a:p>
          <a:p>
            <a:r>
              <a:rPr lang="en-US"/>
              <a:t>A grayscale image is really just a 2-D matrix whose entries correspond to pixel intensity value.</a:t>
            </a:r>
          </a:p>
          <a:p>
            <a:endParaRPr lang="en-US"/>
          </a:p>
          <a:p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332038"/>
            <a:ext cx="7848600" cy="4525962"/>
          </a:xfrm>
        </p:spPr>
        <p:txBody>
          <a:bodyPr>
            <a:normAutofit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If an image has M rows and N columns of pixels, then we identify it as a matrix V of dimensions M x  N.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kumimoji="1" lang="en-IN" sz="2400" kern="0" dirty="0" smtClean="0"/>
              <a:t>This matrix V is a vector space.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kumimoji="1" lang="en-US" sz="2400" kern="0" dirty="0" smtClean="0"/>
              <a:t>A vector space is a non-empty set which follows the properties of addition “+” and multiplication “.”.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kumimoji="1" lang="en-US" sz="2400" kern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kumimoji="1" lang="en-IN" sz="2200" kern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65760" indent="-283464">
              <a:buClr>
                <a:srgbClr val="002060"/>
              </a:buClr>
              <a:buSzPct val="99000"/>
              <a:buFont typeface="Wingdings" pitchFamily="2" charset="2"/>
              <a:buChar char="Ø"/>
              <a:defRPr/>
            </a:pPr>
            <a:endParaRPr lang="en-IN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52600" y="228600"/>
            <a:ext cx="8686800" cy="838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Image as a vector space</a:t>
            </a:r>
            <a:endParaRPr lang="en-IN" sz="3600" cap="all" dirty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925" y="69850"/>
            <a:ext cx="749935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IMAGE AS A VECTOR SPACE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15363" name="Content Placeholder 3" descr="1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193800"/>
            <a:ext cx="3556000" cy="2667000"/>
          </a:xfrm>
        </p:spPr>
      </p:pic>
      <p:pic>
        <p:nvPicPr>
          <p:cNvPr id="15364" name="Picture 4" descr="L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88" y="3689350"/>
            <a:ext cx="3194050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L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90600"/>
            <a:ext cx="303530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7"/>
          <p:cNvSpPr txBox="1">
            <a:spLocks noChangeArrowheads="1"/>
          </p:cNvSpPr>
          <p:nvPr/>
        </p:nvSpPr>
        <p:spPr bwMode="auto">
          <a:xfrm>
            <a:off x="1136650" y="4038600"/>
            <a:ext cx="375443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/>
              <a:t>Figures 1 &amp; 2 represent addition operation acted upon the above image.</a:t>
            </a:r>
          </a:p>
          <a:p>
            <a:r>
              <a:rPr lang="en-US"/>
              <a:t>Figure 1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 image + 80</a:t>
            </a:r>
          </a:p>
          <a:p>
            <a:r>
              <a:rPr lang="en-US"/>
              <a:t>Figure 2 </a:t>
            </a:r>
            <a:r>
              <a:rPr lang="en-US">
                <a:sym typeface="Wingdings" pitchFamily="2" charset="2"/>
              </a:rPr>
              <a:t> image – 20</a:t>
            </a:r>
          </a:p>
          <a:p>
            <a:r>
              <a:rPr lang="en-US"/>
              <a:t>Thus the image can be treated as a vector space where the specified magnitude gets added/subtracted from the original intensity  values.</a:t>
            </a:r>
          </a:p>
          <a:p>
            <a:endParaRPr lang="en-US">
              <a:sym typeface="Wingdings" pitchFamily="2" charset="2"/>
            </a:endParaRPr>
          </a:p>
          <a:p>
            <a:endParaRPr lang="en-IN"/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5181600" y="3321050"/>
            <a:ext cx="3035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/>
              <a:t>Figure 1</a:t>
            </a:r>
            <a:endParaRPr lang="en-IN"/>
          </a:p>
        </p:txBody>
      </p:sp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5126038" y="6224588"/>
            <a:ext cx="31924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/>
              <a:t>Figure 2</a:t>
            </a:r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</a:t>
            </a:r>
            <a:r>
              <a:rPr lang="en-US" dirty="0" smtClean="0">
                <a:solidFill>
                  <a:schemeClr val="tx2"/>
                </a:solidFill>
              </a:rPr>
              <a:t>N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ER PRODUCT SPACE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15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vector space along with an inner product (dot/scalar product) is called an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inner product space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>
              <a:lnSpc>
                <a:spcPct val="115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en-US" sz="280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Inner product of u &amp; v</a:t>
            </a:r>
            <a:r>
              <a:rPr lang="el-GR" sz="2800" smtClean="0">
                <a:solidFill>
                  <a:srgbClr val="835E0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smtClean="0">
                <a:latin typeface="Calibri" pitchFamily="34" charset="0"/>
                <a:cs typeface="Calibri" pitchFamily="34" charset="0"/>
              </a:rPr>
              <a:t>ϵ</a:t>
            </a:r>
            <a:r>
              <a:rPr lang="en-US" sz="2800" smtClean="0">
                <a:latin typeface="Calibri" pitchFamily="34" charset="0"/>
                <a:cs typeface="Calibri" pitchFamily="34" charset="0"/>
              </a:rPr>
              <a:t> V (vector space) denoted by </a:t>
            </a:r>
            <a:r>
              <a:rPr lang="en-US" sz="2800" b="1" smtClean="0">
                <a:latin typeface="Calibri" pitchFamily="34" charset="0"/>
                <a:cs typeface="Calibri" pitchFamily="34" charset="0"/>
              </a:rPr>
              <a:t>&lt;u,v&gt; </a:t>
            </a:r>
            <a:r>
              <a:rPr lang="en-US" sz="2800" smtClean="0">
                <a:latin typeface="Calibri" pitchFamily="34" charset="0"/>
                <a:cs typeface="Calibri" pitchFamily="34" charset="0"/>
              </a:rPr>
              <a:t>which returns a scalar value.</a:t>
            </a:r>
          </a:p>
          <a:p>
            <a:pPr marL="0"/>
            <a:endParaRPr 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1495</TotalTime>
  <Words>1037</Words>
  <Application>Microsoft Office PowerPoint</Application>
  <PresentationFormat>On-screen Show (4:3)</PresentationFormat>
  <Paragraphs>139</Paragraphs>
  <Slides>19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Solstice</vt:lpstr>
      <vt:lpstr>Equation</vt:lpstr>
      <vt:lpstr>Video Compression</vt:lpstr>
      <vt:lpstr>VIDEO</vt:lpstr>
      <vt:lpstr>THE NEED FOR COMPRESSION</vt:lpstr>
      <vt:lpstr>IMAGE</vt:lpstr>
      <vt:lpstr>IMAGE</vt:lpstr>
      <vt:lpstr>IMAGE</vt:lpstr>
      <vt:lpstr>PowerPoint Presentation</vt:lpstr>
      <vt:lpstr>IMAGE AS A VECTOR SPACE</vt:lpstr>
      <vt:lpstr>INNER PRODUCT SPACE</vt:lpstr>
      <vt:lpstr>BASIS OF A VECTOR</vt:lpstr>
      <vt:lpstr>FOURIER BASIS &amp; TRANSFORM</vt:lpstr>
      <vt:lpstr>SINGULAR VALUE DECOMPOSITION</vt:lpstr>
      <vt:lpstr>SINGULAR VALUE DECOMPOSITION</vt:lpstr>
      <vt:lpstr>SPOT THE DIFFERENCE</vt:lpstr>
      <vt:lpstr>IMAGE RECONSTRUCTION</vt:lpstr>
      <vt:lpstr>IMAGE RECONSTRUCTION</vt:lpstr>
      <vt:lpstr>IMAGE RECONSTRUCTION</vt:lpstr>
      <vt:lpstr>Video compression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SQUID (Proxy server)</dc:title>
  <dc:creator>chirag</dc:creator>
  <cp:lastModifiedBy>Mayank Roy</cp:lastModifiedBy>
  <cp:revision>226</cp:revision>
  <dcterms:created xsi:type="dcterms:W3CDTF">2011-01-21T08:35:28Z</dcterms:created>
  <dcterms:modified xsi:type="dcterms:W3CDTF">2011-12-13T05:34:37Z</dcterms:modified>
</cp:coreProperties>
</file>