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2" r:id="rId9"/>
    <p:sldId id="263" r:id="rId10"/>
    <p:sldId id="264" r:id="rId11"/>
    <p:sldId id="274" r:id="rId12"/>
    <p:sldId id="275" r:id="rId13"/>
    <p:sldId id="276" r:id="rId14"/>
    <p:sldId id="277" r:id="rId15"/>
    <p:sldId id="283" r:id="rId16"/>
    <p:sldId id="284" r:id="rId17"/>
    <p:sldId id="285" r:id="rId18"/>
    <p:sldId id="278" r:id="rId19"/>
    <p:sldId id="279" r:id="rId20"/>
    <p:sldId id="280" r:id="rId21"/>
    <p:sldId id="265" r:id="rId22"/>
    <p:sldId id="26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670" autoAdjust="0"/>
  </p:normalViewPr>
  <p:slideViewPr>
    <p:cSldViewPr snapToGrid="0" showGuides="1">
      <p:cViewPr varScale="1">
        <p:scale>
          <a:sx n="94" d="100"/>
          <a:sy n="94" d="100"/>
        </p:scale>
        <p:origin x="117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79E4A-391F-4B40-ACF0-02C4D14F1903}" type="doc">
      <dgm:prSet loTypeId="urn:microsoft.com/office/officeart/2008/layout/RadialCluster" loCatId="relationship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D7BCC0F5-22A1-4D04-9990-7D5454C7D1D7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NoSQL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E07A30-A1AB-43B6-AC92-51BEB73214AE}" type="parTrans" cxnId="{2CCFCB17-0206-4037-ACCA-29DCF050A695}">
      <dgm:prSet/>
      <dgm:spPr/>
      <dgm:t>
        <a:bodyPr/>
        <a:lstStyle/>
        <a:p>
          <a:endParaRPr lang="zh-TW" altLang="en-US"/>
        </a:p>
      </dgm:t>
    </dgm:pt>
    <dgm:pt modelId="{91458851-F6DB-4197-9579-D61E3F506B8C}" type="sibTrans" cxnId="{2CCFCB17-0206-4037-ACCA-29DCF050A695}">
      <dgm:prSet/>
      <dgm:spPr/>
      <dgm:t>
        <a:bodyPr/>
        <a:lstStyle/>
        <a:p>
          <a:endParaRPr lang="zh-TW" altLang="en-US"/>
        </a:p>
      </dgm:t>
    </dgm:pt>
    <dgm:pt modelId="{C71A5C8E-670C-4836-B44D-5950E5513E77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CAP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D136C0-054B-4E19-A589-60EF0B50EE75}" type="parTrans" cxnId="{BEA028B4-2B39-4CDA-A17B-440BC2728F99}">
      <dgm:prSet/>
      <dgm:spPr/>
      <dgm:t>
        <a:bodyPr/>
        <a:lstStyle/>
        <a:p>
          <a:endParaRPr lang="zh-TW" altLang="en-US"/>
        </a:p>
      </dgm:t>
    </dgm:pt>
    <dgm:pt modelId="{2AEF9143-7148-4B17-B8CB-DDDB614961E6}" type="sibTrans" cxnId="{BEA028B4-2B39-4CDA-A17B-440BC2728F99}">
      <dgm:prSet/>
      <dgm:spPr/>
      <dgm:t>
        <a:bodyPr/>
        <a:lstStyle/>
        <a:p>
          <a:endParaRPr lang="zh-TW" altLang="en-US"/>
        </a:p>
      </dgm:t>
    </dgm:pt>
    <dgm:pt modelId="{45E63196-85A6-49ED-BAD1-7B7CE5A34ED4}">
      <dgm:prSet phldrT="[文字]"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BASE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15143-7550-431D-A1B5-D870BC99D522}" type="parTrans" cxnId="{E9470B45-EDDB-44FB-8EF5-2DBE5D4C51E4}">
      <dgm:prSet/>
      <dgm:spPr/>
      <dgm:t>
        <a:bodyPr/>
        <a:lstStyle/>
        <a:p>
          <a:endParaRPr lang="zh-TW" altLang="en-US"/>
        </a:p>
      </dgm:t>
    </dgm:pt>
    <dgm:pt modelId="{CE265152-4A9D-449A-A89B-6D26426892D5}" type="sibTrans" cxnId="{E9470B45-EDDB-44FB-8EF5-2DBE5D4C51E4}">
      <dgm:prSet/>
      <dgm:spPr/>
      <dgm:t>
        <a:bodyPr/>
        <a:lstStyle/>
        <a:p>
          <a:endParaRPr lang="zh-TW" altLang="en-US"/>
        </a:p>
      </dgm:t>
    </dgm:pt>
    <dgm:pt modelId="{DE146975-FC77-457F-ADD1-62F18AA5F61B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最終一致性</a:t>
          </a:r>
        </a:p>
      </dgm:t>
    </dgm:pt>
    <dgm:pt modelId="{B6794B5B-A4F1-4E2F-844A-C12EA8E623C7}" type="parTrans" cxnId="{5E9A9DF5-C221-4DD2-A211-D9A434B7DB84}">
      <dgm:prSet/>
      <dgm:spPr/>
      <dgm:t>
        <a:bodyPr/>
        <a:lstStyle/>
        <a:p>
          <a:endParaRPr lang="zh-TW" altLang="en-US"/>
        </a:p>
      </dgm:t>
    </dgm:pt>
    <dgm:pt modelId="{04218C25-C457-4B69-9612-107180A0BF74}" type="sibTrans" cxnId="{5E9A9DF5-C221-4DD2-A211-D9A434B7DB84}">
      <dgm:prSet/>
      <dgm:spPr/>
      <dgm:t>
        <a:bodyPr/>
        <a:lstStyle/>
        <a:p>
          <a:endParaRPr lang="zh-TW" altLang="en-US"/>
        </a:p>
      </dgm:t>
    </dgm:pt>
    <dgm:pt modelId="{E24549A7-6742-4D7B-8CAD-5B11BE41E196}" type="pres">
      <dgm:prSet presAssocID="{BCD79E4A-391F-4B40-ACF0-02C4D14F190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C9F86CF-122F-4B55-BA1D-D4B48EDF1663}" type="pres">
      <dgm:prSet presAssocID="{D7BCC0F5-22A1-4D04-9990-7D5454C7D1D7}" presName="singleCycle" presStyleCnt="0"/>
      <dgm:spPr/>
    </dgm:pt>
    <dgm:pt modelId="{3C267AA5-49EF-4608-804A-07D320EB8F77}" type="pres">
      <dgm:prSet presAssocID="{D7BCC0F5-22A1-4D04-9990-7D5454C7D1D7}" presName="singleCenter" presStyleLbl="node1" presStyleIdx="0" presStyleCnt="4">
        <dgm:presLayoutVars>
          <dgm:chMax val="7"/>
          <dgm:chPref val="7"/>
        </dgm:presLayoutVars>
      </dgm:prSet>
      <dgm:spPr/>
    </dgm:pt>
    <dgm:pt modelId="{BE9C13E7-3844-4870-BBBF-62EFC921CBCD}" type="pres">
      <dgm:prSet presAssocID="{E9D136C0-054B-4E19-A589-60EF0B50EE75}" presName="Name56" presStyleLbl="parChTrans1D2" presStyleIdx="0" presStyleCnt="3"/>
      <dgm:spPr/>
    </dgm:pt>
    <dgm:pt modelId="{341A3EB9-C64E-4312-8375-B597FB058F65}" type="pres">
      <dgm:prSet presAssocID="{C71A5C8E-670C-4836-B44D-5950E5513E77}" presName="text0" presStyleLbl="node1" presStyleIdx="1" presStyleCnt="4">
        <dgm:presLayoutVars>
          <dgm:bulletEnabled val="1"/>
        </dgm:presLayoutVars>
      </dgm:prSet>
      <dgm:spPr/>
    </dgm:pt>
    <dgm:pt modelId="{396E4F66-8F41-4749-8754-117E0471BB20}" type="pres">
      <dgm:prSet presAssocID="{46C15143-7550-431D-A1B5-D870BC99D522}" presName="Name56" presStyleLbl="parChTrans1D2" presStyleIdx="1" presStyleCnt="3"/>
      <dgm:spPr/>
    </dgm:pt>
    <dgm:pt modelId="{113E6C0D-2A9F-4B7A-973E-47568BFC2A75}" type="pres">
      <dgm:prSet presAssocID="{45E63196-85A6-49ED-BAD1-7B7CE5A34ED4}" presName="text0" presStyleLbl="node1" presStyleIdx="2" presStyleCnt="4">
        <dgm:presLayoutVars>
          <dgm:bulletEnabled val="1"/>
        </dgm:presLayoutVars>
      </dgm:prSet>
      <dgm:spPr/>
    </dgm:pt>
    <dgm:pt modelId="{44D1D5D9-947D-4F54-923A-73BF4BB53064}" type="pres">
      <dgm:prSet presAssocID="{B6794B5B-A4F1-4E2F-844A-C12EA8E623C7}" presName="Name56" presStyleLbl="parChTrans1D2" presStyleIdx="2" presStyleCnt="3"/>
      <dgm:spPr/>
    </dgm:pt>
    <dgm:pt modelId="{C95D23FD-34D5-4573-94B9-D99D1447AB2D}" type="pres">
      <dgm:prSet presAssocID="{DE146975-FC77-457F-ADD1-62F18AA5F61B}" presName="text0" presStyleLbl="node1" presStyleIdx="3" presStyleCnt="4">
        <dgm:presLayoutVars>
          <dgm:bulletEnabled val="1"/>
        </dgm:presLayoutVars>
      </dgm:prSet>
      <dgm:spPr/>
    </dgm:pt>
  </dgm:ptLst>
  <dgm:cxnLst>
    <dgm:cxn modelId="{D581050C-C098-49EF-A8B8-F4BE6CBCB711}" type="presOf" srcId="{BCD79E4A-391F-4B40-ACF0-02C4D14F1903}" destId="{E24549A7-6742-4D7B-8CAD-5B11BE41E196}" srcOrd="0" destOrd="0" presId="urn:microsoft.com/office/officeart/2008/layout/RadialCluster"/>
    <dgm:cxn modelId="{648C5E0D-F557-445C-8B28-1C8237C8D538}" type="presOf" srcId="{C71A5C8E-670C-4836-B44D-5950E5513E77}" destId="{341A3EB9-C64E-4312-8375-B597FB058F65}" srcOrd="0" destOrd="0" presId="urn:microsoft.com/office/officeart/2008/layout/RadialCluster"/>
    <dgm:cxn modelId="{2CCFCB17-0206-4037-ACCA-29DCF050A695}" srcId="{BCD79E4A-391F-4B40-ACF0-02C4D14F1903}" destId="{D7BCC0F5-22A1-4D04-9990-7D5454C7D1D7}" srcOrd="0" destOrd="0" parTransId="{56E07A30-A1AB-43B6-AC92-51BEB73214AE}" sibTransId="{91458851-F6DB-4197-9579-D61E3F506B8C}"/>
    <dgm:cxn modelId="{7636992B-7B88-4685-9BA5-3BCAE55D7AAB}" type="presOf" srcId="{45E63196-85A6-49ED-BAD1-7B7CE5A34ED4}" destId="{113E6C0D-2A9F-4B7A-973E-47568BFC2A75}" srcOrd="0" destOrd="0" presId="urn:microsoft.com/office/officeart/2008/layout/RadialCluster"/>
    <dgm:cxn modelId="{56895E3E-508C-488B-BED4-0927D90B7AA6}" type="presOf" srcId="{B6794B5B-A4F1-4E2F-844A-C12EA8E623C7}" destId="{44D1D5D9-947D-4F54-923A-73BF4BB53064}" srcOrd="0" destOrd="0" presId="urn:microsoft.com/office/officeart/2008/layout/RadialCluster"/>
    <dgm:cxn modelId="{E9470B45-EDDB-44FB-8EF5-2DBE5D4C51E4}" srcId="{D7BCC0F5-22A1-4D04-9990-7D5454C7D1D7}" destId="{45E63196-85A6-49ED-BAD1-7B7CE5A34ED4}" srcOrd="1" destOrd="0" parTransId="{46C15143-7550-431D-A1B5-D870BC99D522}" sibTransId="{CE265152-4A9D-449A-A89B-6D26426892D5}"/>
    <dgm:cxn modelId="{ADE2FE4F-4AFA-42C9-A5D2-300AD65D219A}" type="presOf" srcId="{D7BCC0F5-22A1-4D04-9990-7D5454C7D1D7}" destId="{3C267AA5-49EF-4608-804A-07D320EB8F77}" srcOrd="0" destOrd="0" presId="urn:microsoft.com/office/officeart/2008/layout/RadialCluster"/>
    <dgm:cxn modelId="{BEA028B4-2B39-4CDA-A17B-440BC2728F99}" srcId="{D7BCC0F5-22A1-4D04-9990-7D5454C7D1D7}" destId="{C71A5C8E-670C-4836-B44D-5950E5513E77}" srcOrd="0" destOrd="0" parTransId="{E9D136C0-054B-4E19-A589-60EF0B50EE75}" sibTransId="{2AEF9143-7148-4B17-B8CB-DDDB614961E6}"/>
    <dgm:cxn modelId="{B6DB34B6-DE08-4757-AD5E-F830BBF8CE2D}" type="presOf" srcId="{DE146975-FC77-457F-ADD1-62F18AA5F61B}" destId="{C95D23FD-34D5-4573-94B9-D99D1447AB2D}" srcOrd="0" destOrd="0" presId="urn:microsoft.com/office/officeart/2008/layout/RadialCluster"/>
    <dgm:cxn modelId="{E0C281BD-E3A1-4E09-9500-CB6AD82BCB0E}" type="presOf" srcId="{46C15143-7550-431D-A1B5-D870BC99D522}" destId="{396E4F66-8F41-4749-8754-117E0471BB20}" srcOrd="0" destOrd="0" presId="urn:microsoft.com/office/officeart/2008/layout/RadialCluster"/>
    <dgm:cxn modelId="{74F068C8-B5A6-453E-B93E-08746C225EDE}" type="presOf" srcId="{E9D136C0-054B-4E19-A589-60EF0B50EE75}" destId="{BE9C13E7-3844-4870-BBBF-62EFC921CBCD}" srcOrd="0" destOrd="0" presId="urn:microsoft.com/office/officeart/2008/layout/RadialCluster"/>
    <dgm:cxn modelId="{5E9A9DF5-C221-4DD2-A211-D9A434B7DB84}" srcId="{D7BCC0F5-22A1-4D04-9990-7D5454C7D1D7}" destId="{DE146975-FC77-457F-ADD1-62F18AA5F61B}" srcOrd="2" destOrd="0" parTransId="{B6794B5B-A4F1-4E2F-844A-C12EA8E623C7}" sibTransId="{04218C25-C457-4B69-9612-107180A0BF74}"/>
    <dgm:cxn modelId="{4EC90669-3270-4960-B819-012FB445E0D1}" type="presParOf" srcId="{E24549A7-6742-4D7B-8CAD-5B11BE41E196}" destId="{5C9F86CF-122F-4B55-BA1D-D4B48EDF1663}" srcOrd="0" destOrd="0" presId="urn:microsoft.com/office/officeart/2008/layout/RadialCluster"/>
    <dgm:cxn modelId="{4E9E015C-33F9-46F0-98C9-39C06AF5F906}" type="presParOf" srcId="{5C9F86CF-122F-4B55-BA1D-D4B48EDF1663}" destId="{3C267AA5-49EF-4608-804A-07D320EB8F77}" srcOrd="0" destOrd="0" presId="urn:microsoft.com/office/officeart/2008/layout/RadialCluster"/>
    <dgm:cxn modelId="{D7D82188-F76A-4403-82F0-DC0AC7DFB3FA}" type="presParOf" srcId="{5C9F86CF-122F-4B55-BA1D-D4B48EDF1663}" destId="{BE9C13E7-3844-4870-BBBF-62EFC921CBCD}" srcOrd="1" destOrd="0" presId="urn:microsoft.com/office/officeart/2008/layout/RadialCluster"/>
    <dgm:cxn modelId="{D379CCB7-B042-4783-B547-F39D52BED245}" type="presParOf" srcId="{5C9F86CF-122F-4B55-BA1D-D4B48EDF1663}" destId="{341A3EB9-C64E-4312-8375-B597FB058F65}" srcOrd="2" destOrd="0" presId="urn:microsoft.com/office/officeart/2008/layout/RadialCluster"/>
    <dgm:cxn modelId="{427A4B35-D56B-4B44-91A9-5791D3F473EE}" type="presParOf" srcId="{5C9F86CF-122F-4B55-BA1D-D4B48EDF1663}" destId="{396E4F66-8F41-4749-8754-117E0471BB20}" srcOrd="3" destOrd="0" presId="urn:microsoft.com/office/officeart/2008/layout/RadialCluster"/>
    <dgm:cxn modelId="{E477662B-EAB5-414D-9A21-DBCE05C2A071}" type="presParOf" srcId="{5C9F86CF-122F-4B55-BA1D-D4B48EDF1663}" destId="{113E6C0D-2A9F-4B7A-973E-47568BFC2A75}" srcOrd="4" destOrd="0" presId="urn:microsoft.com/office/officeart/2008/layout/RadialCluster"/>
    <dgm:cxn modelId="{A73C933F-A549-4214-BF28-9C2BF29168C6}" type="presParOf" srcId="{5C9F86CF-122F-4B55-BA1D-D4B48EDF1663}" destId="{44D1D5D9-947D-4F54-923A-73BF4BB53064}" srcOrd="5" destOrd="0" presId="urn:microsoft.com/office/officeart/2008/layout/RadialCluster"/>
    <dgm:cxn modelId="{8044F2D4-AB5A-427E-A79E-34F3D82E9B10}" type="presParOf" srcId="{5C9F86CF-122F-4B55-BA1D-D4B48EDF1663}" destId="{C95D23FD-34D5-4573-94B9-D99D1447AB2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67AA5-49EF-4608-804A-07D320EB8F77}">
      <dsp:nvSpPr>
        <dsp:cNvPr id="0" name=""/>
        <dsp:cNvSpPr/>
      </dsp:nvSpPr>
      <dsp:spPr>
        <a:xfrm>
          <a:off x="4605099" y="2024392"/>
          <a:ext cx="1305401" cy="13054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NoSQL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8823" y="2088116"/>
        <a:ext cx="1177953" cy="1177953"/>
      </dsp:txXfrm>
    </dsp:sp>
    <dsp:sp modelId="{BE9C13E7-3844-4870-BBBF-62EFC921CBCD}">
      <dsp:nvSpPr>
        <dsp:cNvPr id="0" name=""/>
        <dsp:cNvSpPr/>
      </dsp:nvSpPr>
      <dsp:spPr>
        <a:xfrm rot="16200000">
          <a:off x="4799957" y="1566549"/>
          <a:ext cx="9156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5684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A3EB9-C64E-4312-8375-B597FB058F65}">
      <dsp:nvSpPr>
        <dsp:cNvPr id="0" name=""/>
        <dsp:cNvSpPr/>
      </dsp:nvSpPr>
      <dsp:spPr>
        <a:xfrm>
          <a:off x="4820490" y="234088"/>
          <a:ext cx="874618" cy="8746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</a:t>
          </a:r>
          <a:endParaRPr lang="zh-TW" alt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63185" y="276783"/>
        <a:ext cx="789228" cy="789228"/>
      </dsp:txXfrm>
    </dsp:sp>
    <dsp:sp modelId="{396E4F66-8F41-4749-8754-117E0471BB20}">
      <dsp:nvSpPr>
        <dsp:cNvPr id="0" name=""/>
        <dsp:cNvSpPr/>
      </dsp:nvSpPr>
      <dsp:spPr>
        <a:xfrm rot="1800000">
          <a:off x="5860457" y="3240694"/>
          <a:ext cx="7470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705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E6C0D-2A9F-4B7A-973E-47568BFC2A75}">
      <dsp:nvSpPr>
        <dsp:cNvPr id="0" name=""/>
        <dsp:cNvSpPr/>
      </dsp:nvSpPr>
      <dsp:spPr>
        <a:xfrm>
          <a:off x="6557473" y="3242630"/>
          <a:ext cx="874618" cy="8746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</a:t>
          </a:r>
          <a:endParaRPr lang="zh-TW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00168" y="3285325"/>
        <a:ext cx="789228" cy="789228"/>
      </dsp:txXfrm>
    </dsp:sp>
    <dsp:sp modelId="{44D1D5D9-947D-4F54-923A-73BF4BB53064}">
      <dsp:nvSpPr>
        <dsp:cNvPr id="0" name=""/>
        <dsp:cNvSpPr/>
      </dsp:nvSpPr>
      <dsp:spPr>
        <a:xfrm rot="9000000">
          <a:off x="3908083" y="3240694"/>
          <a:ext cx="7470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7059" y="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D23FD-34D5-4573-94B9-D99D1447AB2D}">
      <dsp:nvSpPr>
        <dsp:cNvPr id="0" name=""/>
        <dsp:cNvSpPr/>
      </dsp:nvSpPr>
      <dsp:spPr>
        <a:xfrm>
          <a:off x="3083507" y="3242630"/>
          <a:ext cx="874618" cy="87461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最終一致性</a:t>
          </a:r>
        </a:p>
      </dsp:txBody>
      <dsp:txXfrm>
        <a:off x="3126202" y="3285325"/>
        <a:ext cx="789228" cy="789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471C0-4224-41E3-AECD-489EB6BABCF3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03E48-7EE4-4D12-9E9D-7480116B73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53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48-7EE4-4D12-9E9D-7480116B73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39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 CA</a:t>
            </a:r>
            <a:r>
              <a:rPr lang="zh-TW" altLang="en-US" dirty="0"/>
              <a:t>：也就是強調一致性（</a:t>
            </a:r>
            <a:r>
              <a:rPr lang="en-US" altLang="zh-TW" dirty="0"/>
              <a:t>C</a:t>
            </a:r>
            <a:r>
              <a:rPr lang="zh-TW" altLang="en-US" dirty="0"/>
              <a:t>）和可用性（</a:t>
            </a:r>
            <a:r>
              <a:rPr lang="en-US" altLang="zh-TW" dirty="0"/>
              <a:t>A</a:t>
            </a:r>
            <a:r>
              <a:rPr lang="zh-TW" altLang="en-US" dirty="0"/>
              <a:t>），放棄分區容忍性（</a:t>
            </a:r>
            <a:r>
              <a:rPr lang="en-US" altLang="zh-TW" dirty="0"/>
              <a:t>P</a:t>
            </a:r>
            <a:r>
              <a:rPr lang="zh-TW" altLang="en-US" dirty="0"/>
              <a:t>）， 最簡單的做法是把所有與交易相關的內容都放到同一台機器上。很顯然 ，這種做法會嚴重影響系統的可擴展性。傳統的關聯式資料庫（</a:t>
            </a:r>
            <a:r>
              <a:rPr lang="en-US" altLang="zh-TW" dirty="0"/>
              <a:t>MySQL </a:t>
            </a:r>
            <a:r>
              <a:rPr lang="zh-TW" altLang="en-US" dirty="0"/>
              <a:t>、</a:t>
            </a:r>
            <a:r>
              <a:rPr lang="en-US" altLang="zh-TW" dirty="0"/>
              <a:t>SQL Server</a:t>
            </a:r>
            <a:r>
              <a:rPr lang="zh-TW" altLang="en-US" dirty="0"/>
              <a:t>和</a:t>
            </a:r>
            <a:r>
              <a:rPr lang="en-US" altLang="zh-TW" dirty="0"/>
              <a:t>PostgreSQL</a:t>
            </a:r>
            <a:r>
              <a:rPr lang="zh-TW" altLang="en-US" dirty="0"/>
              <a:t>），都採用了這種設計原則，因此，擴展性 都比較差 </a:t>
            </a:r>
            <a:endParaRPr lang="en-US" altLang="zh-TW" dirty="0"/>
          </a:p>
          <a:p>
            <a:r>
              <a:rPr lang="en-US" altLang="zh-TW" dirty="0"/>
              <a:t>2. CP</a:t>
            </a:r>
            <a:r>
              <a:rPr lang="zh-TW" altLang="en-US" dirty="0"/>
              <a:t>：也就是強調一致性（</a:t>
            </a:r>
            <a:r>
              <a:rPr lang="en-US" altLang="zh-TW" dirty="0"/>
              <a:t>C</a:t>
            </a:r>
            <a:r>
              <a:rPr lang="zh-TW" altLang="en-US" dirty="0"/>
              <a:t>）和分區容忍性（</a:t>
            </a:r>
            <a:r>
              <a:rPr lang="en-US" altLang="zh-TW" dirty="0"/>
              <a:t>P</a:t>
            </a:r>
            <a:r>
              <a:rPr lang="zh-TW" altLang="en-US" dirty="0"/>
              <a:t>），放棄可用性（</a:t>
            </a:r>
            <a:r>
              <a:rPr lang="en-US" altLang="zh-TW" dirty="0"/>
              <a:t>A</a:t>
            </a:r>
            <a:r>
              <a:rPr lang="zh-TW" altLang="en-US" dirty="0"/>
              <a:t>）， 當出現網路磁碟分割的情況時，受影響的服務需要等待資料一致，因此在等待期間就無法對外提供服務 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例如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:Google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BigTable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MongoDB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、分散式的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RDBMS</a:t>
            </a:r>
            <a:endParaRPr lang="en-US" altLang="zh-TW" dirty="0"/>
          </a:p>
          <a:p>
            <a:r>
              <a:rPr lang="en-US" altLang="zh-TW" dirty="0"/>
              <a:t>3. AP</a:t>
            </a:r>
            <a:r>
              <a:rPr lang="zh-TW" altLang="en-US" dirty="0"/>
              <a:t>：也就是強調可用性（</a:t>
            </a:r>
            <a:r>
              <a:rPr lang="en-US" altLang="zh-TW" dirty="0"/>
              <a:t>A</a:t>
            </a:r>
            <a:r>
              <a:rPr lang="zh-TW" altLang="en-US" dirty="0"/>
              <a:t>）和分區容忍性（</a:t>
            </a:r>
            <a:r>
              <a:rPr lang="en-US" altLang="zh-TW" dirty="0"/>
              <a:t>P</a:t>
            </a:r>
            <a:r>
              <a:rPr lang="zh-TW" altLang="en-US" dirty="0"/>
              <a:t>），放棄一致性（</a:t>
            </a:r>
            <a:r>
              <a:rPr lang="en-US" altLang="zh-TW" dirty="0"/>
              <a:t>C</a:t>
            </a:r>
            <a:r>
              <a:rPr lang="zh-TW" altLang="en-US" dirty="0"/>
              <a:t>）， 允許系統返回不一致的資料 </a:t>
            </a:r>
            <a:r>
              <a:rPr lang="en-US" altLang="zh-TW" dirty="0"/>
              <a:t>– AP</a:t>
            </a:r>
            <a:r>
              <a:rPr lang="zh-TW" altLang="en-US" dirty="0"/>
              <a:t>為多數商業網站的需求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48-7EE4-4D12-9E9D-7480116B73E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02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基本可用，是指一個分散式系統的一部分發生問題變得不可用時，其 他部分仍然可以正常使用，也就是允許分區失敗的情形出現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軟狀態 “軟狀態（</a:t>
            </a:r>
            <a:r>
              <a:rPr lang="en-US" altLang="zh-TW" dirty="0"/>
              <a:t>soft-state</a:t>
            </a:r>
            <a:r>
              <a:rPr lang="zh-TW" altLang="en-US" dirty="0"/>
              <a:t>）”是與“硬狀態（</a:t>
            </a:r>
            <a:r>
              <a:rPr lang="en-US" altLang="zh-TW" dirty="0"/>
              <a:t>hard-state</a:t>
            </a:r>
            <a:r>
              <a:rPr lang="zh-TW" altLang="en-US" dirty="0"/>
              <a:t>）”相對應的一 種說法。資料庫保存的資料是“硬狀態”時，可以保證資料一致性， 即保證資料一直是正確的。“軟狀態”是指狀態可以有一段時間不同 步，具有一定的滯後性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最終一致性 ：一致性的類型包括強一致性和弱一致性，二者的主要區別在於分散式多副本 的資料更新操作下，後續操作是否能夠獲取最新的資料。</a:t>
            </a:r>
            <a:endParaRPr lang="en-US" altLang="zh-TW" dirty="0"/>
          </a:p>
          <a:p>
            <a:r>
              <a:rPr lang="zh-TW" altLang="en-US" dirty="0"/>
              <a:t>對於強一致性而言，當執行完一次更新操作後，可以保證後續的其他讀操作不論 是讀到哪一個資料副本，都是可立即讀到更新後的最新資料； </a:t>
            </a:r>
            <a:endParaRPr lang="en-US" altLang="zh-TW" dirty="0"/>
          </a:p>
          <a:p>
            <a:r>
              <a:rPr lang="zh-TW" altLang="en-US" dirty="0"/>
              <a:t>反之，如果不能保證後續訪問可立即讀到更新後的最新資料，就是弱一致性。 </a:t>
            </a:r>
            <a:endParaRPr lang="en-US" altLang="zh-TW" dirty="0"/>
          </a:p>
          <a:p>
            <a:r>
              <a:rPr lang="zh-TW" altLang="en-US" dirty="0"/>
              <a:t>最終一致性只不過是弱一致性的一種特例，允許後續的訪問操作可以暫時讀 不到更新後的資料，但是經過一段時間之後，必須最終讀到更新後的資料。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03E48-7EE4-4D12-9E9D-7480116B73E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50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3F1A8-CC14-4273-9C57-9551A76FB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2D2AE5-A065-4ACC-8142-A7F60579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244095-5F76-49CA-BE55-29CC0CAF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1A1BC5-9002-4661-9DFF-ABEBB56D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0700F-B48A-4695-A10D-7943F930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0E23D-A80E-4343-A06A-3B28281B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2F7037-77BD-42C5-9055-6A77E90E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62063-7BC9-4320-9D52-56165DFD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012BA1-18E8-480A-91AE-1B28AABD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3DD6F-90B5-41F9-9764-B028A90F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4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D619F-E966-4770-904E-8D16C726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930D3D-C095-4863-A170-41D779EB6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C2BAFE-9B3C-4676-938D-3746752A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F700E-08DC-4B1C-97D5-8DC3995B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2D017A-FF25-405A-B305-F00CEE30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15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3EC6E-A8EA-4E6D-A1BF-FEB7901A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0D4B18-D829-45B6-86E5-77FB78FA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A82143-CEE1-45CC-B7F6-D8F8DA24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D753E8-E7E8-4BF0-9FE8-801A713B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FACCA3-DCEF-4061-A9ED-A362FAAF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78926-E2E0-497E-8639-B93DE6B7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FE39C4-5046-45DD-B6CB-41592652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86E72F-A701-4F8A-90E8-B9DAFB84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3B2A8-80CF-460A-BB85-134F5CBB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676F0-FD77-46BF-B6AD-689ACB15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73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3638A-C29F-48E6-956E-91A116DD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B1C61-E7D0-44A3-8524-4C0EAE89C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11442C-A892-4355-880E-F823F2E8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C26AD1-95A2-4AFD-BB19-FC4CD53F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D546E3-6D19-451C-9CFD-EDAC70B9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C075F7-A762-488C-8A2B-3BE8C5A9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8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5BB4D-C8EF-40B6-9BD4-539E2568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610FB3-3A82-4D8E-B47D-80F0CE37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01AB8-77CA-42D3-A494-F07A81D2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FAA4DC-D82A-4CA8-84A5-F008D4A72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16B3C2-EBAD-4EEA-87A5-200A70D77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CACBDD-5276-48F2-9B13-7FFCE542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0BA79-DD41-4899-A091-0DD306CB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2FA1C1-7D79-4EA8-AB2C-68C0D52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5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80B14-33E7-415F-A9A9-082D22EE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DF2DBC-C150-4309-BDEA-0C290A40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6CF7E8-2C9B-4A95-874F-4C43A38D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2DDA8A-AF3C-4627-866A-EDDA709E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69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A02BEE-862D-4D33-A1DF-97B1716D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F5A4AF-6D88-422E-A745-7F038AFF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EA21C2-1144-44D8-ADD1-76E822CC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9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37F62-285E-46DA-BD2C-6E976E04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78905-9CB4-43D5-861D-FE0FB462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D9BA95-C7C9-4AD0-8F95-E98D33278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88D4EC-0B59-4519-B11B-7F8F120E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E105C2-1ACF-4E8E-B54F-4ECE09E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CE6DE-4A55-4925-94C0-AADF81B5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33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C7831-24E5-4B31-AECC-46B14345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F9C004-CA10-4712-B870-CB79707D9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BD2843-6DA8-4938-A51C-73A471E85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69956F-6A16-45B8-8DB3-C6E59450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9CB4F1-5CC2-4935-9B4E-E44C0B69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28269A-AC1D-4E53-8C13-602FCD47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02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76235CC-3902-4C73-9E1F-B05F1E5E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102CEE-4C9C-4A9B-9C01-2A24594C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18789-0AD7-48D0-9EF8-5C0E52BA8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1E95-26BF-4D21-8E90-4A61F8BE5665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7CA8F3-B611-4E9D-A452-69E1D3422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05D64B-636C-4E56-B08B-31E6B8752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BD8A-1E87-4B9D-9ED9-F383366DED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41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7E854-F62A-4128-9DE2-A0D8895D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資料庫系統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NoSQL Databases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F45991-76FB-4EA5-87CE-A56547F51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講者：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bbbrryannttt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6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919616"/>
              </p:ext>
            </p:extLst>
          </p:nvPr>
        </p:nvGraphicFramePr>
        <p:xfrm>
          <a:off x="838200" y="279920"/>
          <a:ext cx="10515600" cy="42909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311231971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803477215"/>
                    </a:ext>
                  </a:extLst>
                </a:gridCol>
                <a:gridCol w="1978089">
                  <a:extLst>
                    <a:ext uri="{9D8B030D-6E8A-4147-A177-3AD203B41FA5}">
                      <a16:colId xmlns:a16="http://schemas.microsoft.com/office/drawing/2014/main" val="309339657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708627336"/>
                    </a:ext>
                  </a:extLst>
                </a:gridCol>
              </a:tblGrid>
              <a:tr h="418602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比較標準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3378"/>
                  </a:ext>
                </a:extLst>
              </a:tr>
              <a:tr h="106322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標準化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已經標準化（有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ANSI 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還沒有業界標準，不同的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資料庫都有 自己的查詢語言，很難規範應用程式介面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缺乏統一查詢語言，將 會拖慢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發展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20680"/>
                  </a:ext>
                </a:extLst>
              </a:tr>
              <a:tr h="134182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技術支援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經過幾十年的發展，已經非常成熟，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Oracle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等大型廠商都可以提供很好的技術支援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在技術支持方面仍然處於起步階段，還不成 熟，缺乏有力的技術支援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6458"/>
                  </a:ext>
                </a:extLst>
              </a:tr>
              <a:tr h="134182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可維護性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需要專門的資料庫管理員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(DBA)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維護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資料庫雖然沒有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複雜，卻也難以維護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58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5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的四大類型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36852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典型的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資料庫通常包括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鍵值資料庫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欄族資料庫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文件資料庫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圖形資料庫</a:t>
            </a:r>
          </a:p>
          <a:p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1655" y="1069975"/>
            <a:ext cx="6123231" cy="55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8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鍵值資料庫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(Key-value)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077277"/>
              </p:ext>
            </p:extLst>
          </p:nvPr>
        </p:nvGraphicFramePr>
        <p:xfrm>
          <a:off x="838200" y="1505243"/>
          <a:ext cx="10515600" cy="50905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39574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 產品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Riak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SimpleDB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Chordless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Scalaris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975815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值對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&lt;key,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value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鍵是一個字串物件 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值可以是任意類型的資料，例如：整數、字元、陣列、清單、集合等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975815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涉及頻繁讀寫、擁有簡單資料模型的應用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內容暫存，例如：會話、設定檔、參數、購物車等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儲存配置和使用者資料的移動應用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39574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擴展性好，靈活性好，大量寫操作時性能高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39574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無法儲存結構化資訊，條件查詢效率較低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126856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不適用情形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不是透過鍵而是透過值來查詢：鍵值資料庫根本沒有透過值查詢的途徑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需要儲存資料之間的關係：在鍵值資料庫中，不能透過兩個或兩個以上的鍵來關聯資料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需要交易的支援：在一些鍵值資料庫中，產生故障時，不可以退回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4663"/>
                  </a:ext>
                </a:extLst>
              </a:tr>
              <a:tr h="683071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Riak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BestBuy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Riak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StackOverFlow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Instagram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Redis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Wikipedia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Memcached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57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欄族資料庫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712102"/>
              </p:ext>
            </p:extLst>
          </p:nvPr>
        </p:nvGraphicFramePr>
        <p:xfrm>
          <a:off x="838200" y="1280161"/>
          <a:ext cx="10515600" cy="5148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381392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 產品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BigTable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HadoopDB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GreenPlum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PNUTS 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589278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1525568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分散式資料儲存與管理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資料在地理上分散於多個資料中心的應用程式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可以容忍副本中存在短期不一致情況的應用程式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擁有動態欄位的應用程式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擁有潛在大量資料的應用程式，大到幾百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查找速度快，可擴展性強，容易進行分散式擴展，複雜性低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381392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功能較少，大都不支援強交易一致性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87687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不適用情形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交易支援的情形，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等產品就不適用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4663"/>
                  </a:ext>
                </a:extLst>
              </a:tr>
              <a:tr h="1012873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ebay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Instagram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NASA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Twitter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Cassandra and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Facebook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Yahoo!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HBase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31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198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文件資料庫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44483"/>
              </p:ext>
            </p:extLst>
          </p:nvPr>
        </p:nvGraphicFramePr>
        <p:xfrm>
          <a:off x="838200" y="1280161"/>
          <a:ext cx="10515600" cy="55071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 產品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MongoDB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CouchDB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Terrastore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ThruDB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RavenDB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SisoDB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RaptorDB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CloudKit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Perservere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Jackrabbit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60306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 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）是版本化的文件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1166374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儲存、索引並管理以文件為主的資料或者類似的半結構化資料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比如，用於後臺具有大量讀寫操作的網站、使用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資料結 構的應用、使用嵌套結構等非正規化資料的應用程式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86152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性能好，靈活性高，複雜性低，資料結構靈活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提供嵌入式文件功能，將經常查詢的資料儲存在同一個文件中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既可以根據鍵來建構索引，也可以根據內容建構索引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35933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缺乏統一的查詢語法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826175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不適用情形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在不同的文件上執行交易。文件資料庫並不支援文件間的交易， 如果對這方面有需求則不應該選用這個解決方案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54663"/>
                  </a:ext>
                </a:extLst>
              </a:tr>
              <a:tr h="95430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SAP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Codecademy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Foursquare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MongoDB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NBC News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RavenDB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1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92369"/>
            <a:ext cx="10515600" cy="568459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“文件”其實是一個資料記錄，這個記錄能夠對包含的資料型態和內容進行 “自我描述。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XML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HTML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JSON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文件就屬於這一類，它儲存的資料是這樣的：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30" y="1943906"/>
            <a:ext cx="1724025" cy="1647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85" y="1943906"/>
            <a:ext cx="2133600" cy="1609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715" y="1943906"/>
            <a:ext cx="17621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8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圖形資料庫</a:t>
            </a:r>
          </a:p>
        </p:txBody>
      </p:sp>
      <p:graphicFrame>
        <p:nvGraphicFramePr>
          <p:cNvPr id="4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655554"/>
              </p:ext>
            </p:extLst>
          </p:nvPr>
        </p:nvGraphicFramePr>
        <p:xfrm>
          <a:off x="838200" y="1280161"/>
          <a:ext cx="10515600" cy="47385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3646">
                  <a:extLst>
                    <a:ext uri="{9D8B030D-6E8A-4147-A177-3AD203B41FA5}">
                      <a16:colId xmlns:a16="http://schemas.microsoft.com/office/drawing/2014/main" val="2215289821"/>
                    </a:ext>
                  </a:extLst>
                </a:gridCol>
                <a:gridCol w="8891954">
                  <a:extLst>
                    <a:ext uri="{9D8B030D-6E8A-4147-A177-3AD203B41FA5}">
                      <a16:colId xmlns:a16="http://schemas.microsoft.com/office/drawing/2014/main" val="185806513"/>
                    </a:ext>
                  </a:extLst>
                </a:gridCol>
              </a:tblGrid>
              <a:tr h="603069">
                <a:tc>
                  <a:txBody>
                    <a:bodyPr/>
                    <a:lstStyle/>
                    <a:p>
                      <a:r>
                        <a:rPr lang="zh-TW" altLang="en-US" b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相關產品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OrientDB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InfoGrid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Infinite Graph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GraphDB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18064"/>
                  </a:ext>
                </a:extLst>
              </a:tr>
              <a:tr h="60306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圖形結構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223151"/>
                  </a:ext>
                </a:extLst>
              </a:tr>
              <a:tr h="1166374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典型應用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專門用於處理具有高度相互關聯關係的資料，比較適合於社交網 路、模式識別、依賴分析、推薦系統以及路徑尋找等問題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08996"/>
                  </a:ext>
                </a:extLst>
              </a:tr>
              <a:tr h="861527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優點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靈活性高，支援複雜的圖形演算法，可用於建構複雜的關係圖譜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2437"/>
                  </a:ext>
                </a:extLst>
              </a:tr>
              <a:tr h="550169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缺點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複雜性高，只能支援一定的資料規模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56550"/>
                  </a:ext>
                </a:extLst>
              </a:tr>
              <a:tr h="954306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Adobe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Cisco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T-Mobile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Neo4J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7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的三大基礎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869B63C-00B1-49A8-8AFC-A696F9F41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766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021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5419D1D-9143-47BD-B1F6-AFFAF79DF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338"/>
            <a:ext cx="10515600" cy="5316717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）：一致性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任何一個讀操作總是能夠讀到正常完成之寫操作結果。而在分散式環境下，多個節點的資料副本是否一致的，或者說，使用者讀取某資料的任一副本是否皆相同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Availability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）：可用性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快速獲取資料，可以在有限時間內 返回操作結果，保證每個請求不管成功或者失敗都有回應；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Tolerance of Network Partition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）：分區容忍性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指當出現系統中的一部分節點無法正常營運、和其他節點進行通信時，分離的系統也能夠正常運行。也就是說，系統中任意資訊的遺失或節點失敗不會影響系統整體的繼續運作。</a:t>
            </a:r>
          </a:p>
        </p:txBody>
      </p:sp>
    </p:spTree>
    <p:extLst>
      <p:ext uri="{BB962C8B-B14F-4D97-AF65-F5344CB8AC3E}">
        <p14:creationId xmlns:p14="http://schemas.microsoft.com/office/powerpoint/2010/main" val="175584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6DABA6-D202-4384-B97B-01AABDF3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"/>
            <a:ext cx="10515600" cy="603556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理論告訴我們，一個分散式系統不可能同時滿足一致性、可用性 和分區容忍性這三個需求，最多只能同時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滿足其中兩個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在分散式系統環境下，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一定要被滿足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AP theorem with databases that “choose” CA, CP and AP | Download  Scientific Diagram">
            <a:extLst>
              <a:ext uri="{FF2B5EF4-FFF2-40B4-BE49-F238E27FC236}">
                <a16:creationId xmlns:a16="http://schemas.microsoft.com/office/drawing/2014/main" id="{B3B4CFD0-5BBC-48B3-8245-B8A98356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2614613"/>
            <a:ext cx="45053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0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B7AFB-806F-4854-8342-7FB21CA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9C01D9-2900-42CE-8E39-D6749DA6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興起的原因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與關聯式資料庫的比較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的四大類型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的三大理論基礎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9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6B0284B-1664-46B3-A699-F457968D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950"/>
            <a:ext cx="10515600" cy="501001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Basically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Availble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Soft-state, Eventual 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）是對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的延伸：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Basically Available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：基本可用；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Soft-state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：軟狀態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柔性交易，即狀態可以有一段時間的不同步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Eventual 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：最終一致性；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是基於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理論逐步演化而來，核心思想是：即便不能達到 「強一致性」（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Strong 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），但可以根據應用特點採用適 當的方式來達到「最終一致性」（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Eventual consistency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）的效果</a:t>
            </a:r>
          </a:p>
        </p:txBody>
      </p:sp>
    </p:spTree>
    <p:extLst>
      <p:ext uri="{BB962C8B-B14F-4D97-AF65-F5344CB8AC3E}">
        <p14:creationId xmlns:p14="http://schemas.microsoft.com/office/powerpoint/2010/main" val="373415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7A3D8-3662-4D8D-AF97-7B8394F3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關聯式資料庫和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資料庫各有優缺點，彼此無法取代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關聯式資料庫應用場域：電信、銀行等領域的關鍵任務，需要保 證強交易一致性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資料庫應用場域：互聯網企業、傳統企業的非關鍵任務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例如：資料分析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採用混合架構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如：亞馬遜公司就使用不同類型的資料庫來支撐電子商務應用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對於“購物車”這種臨時性資料，採用鍵值儲存會更加有效率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當前的產品和訂單資訊則適合存放在關聯式資料庫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屬關鍵任務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大量的歷史訂單資訊則適合保存在類似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MongoDB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的文件資料庫中</a:t>
            </a:r>
          </a:p>
        </p:txBody>
      </p:sp>
    </p:spTree>
    <p:extLst>
      <p:ext uri="{BB962C8B-B14F-4D97-AF65-F5344CB8AC3E}">
        <p14:creationId xmlns:p14="http://schemas.microsoft.com/office/powerpoint/2010/main" val="6564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755"/>
          </a:xfrm>
        </p:spPr>
        <p:txBody>
          <a:bodyPr/>
          <a:lstStyle/>
          <a:p>
            <a:r>
              <a:rPr lang="en-US" altLang="zh-TW" dirty="0"/>
              <a:t>MongoDB…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A41992-9C7E-4223-9B56-4A91A6606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570" y="1452880"/>
            <a:ext cx="8250859" cy="4724083"/>
          </a:xfrm>
        </p:spPr>
      </p:pic>
    </p:spTree>
    <p:extLst>
      <p:ext uri="{BB962C8B-B14F-4D97-AF65-F5344CB8AC3E}">
        <p14:creationId xmlns:p14="http://schemas.microsoft.com/office/powerpoint/2010/main" val="151117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A93DE-0CBC-4DD5-B86E-16764E7E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D49E2-8C34-4982-BAD9-B792B424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8790"/>
            <a:ext cx="10515600" cy="325920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通常，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資料庫具有以下幾個特點：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靈活的可擴展性：支援橫向擴展，不同於關聯式資料庫系統</a:t>
            </a: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靈活的資料模型：關聯式資料庫是由代數理論發展，故其關聯式資料模型使用上有著嚴格的規範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與雲端運算緊密融合：可支援橫向擴展，故可結合雲端運算底層基礎架構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D5B869-1F39-4A39-AC5E-CF7C89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208016"/>
            <a:ext cx="8401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A1ADB-F5D2-4F06-A8DD-1A3C68FE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0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興起的原因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BC4BC-1205-4693-B11D-0B70DC9E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034"/>
            <a:ext cx="10515600" cy="4941929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、關聯式資料庫已經無法滿足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Web2.0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的需求。主要反應在以下方面：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巨量資料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的管理需求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資料高動態即時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）無法滿足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高可擴展性和高可用性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的需求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0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7FA79-CD5F-49D8-A032-DFCC9AFC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MySQL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集群是否可以完全解決問題？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D80E0-5B6A-41B6-8B49-F748C55F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" y="1324948"/>
            <a:ext cx="6215742" cy="5225142"/>
          </a:xfrm>
        </p:spPr>
        <p:txBody>
          <a:bodyPr>
            <a:normAutofit fontScale="92500"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複雜性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：部署、管理、配置很複雜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資料庫複製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：主資料庫壓力較大時可能產生較大延遲，主從切換可能會遺失最後一部分更新交易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擴充問题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：如果系統壓力過大需要增加新 的機器，這個過程涉及資料重新劃分，整 個過程比較複雜，且容易出錯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動態資料遷移問题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：如果某個資料庫組壓力過大，需要將其中部分資料遷移出去，遷移過程需要總控節點整體協調，以及資料庫節點的配合。這個過程很難做到自動化，通常需要人工處理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43" y="2203969"/>
            <a:ext cx="39814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AB6829-E376-4234-BCA1-433D43B9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10515600" cy="496398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size fits all”(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一體適用全部任務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模式很難適用於截然不同的任務場域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資料模型既被用於批次資料分析任務，也被用於線上即時任務。但這兩個任務一個強調高吞吐量，一個強調低延時，已經演化出完全不同的架構。用同一套模型來抽象顯然是不合適的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Hadoop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就是針對批次資料分析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MongoDB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等是針對線上任務，兩者都拋棄了關聯模型</a:t>
            </a:r>
          </a:p>
        </p:txBody>
      </p:sp>
    </p:spTree>
    <p:extLst>
      <p:ext uri="{BB962C8B-B14F-4D97-AF65-F5344CB8AC3E}">
        <p14:creationId xmlns:p14="http://schemas.microsoft.com/office/powerpoint/2010/main" val="363735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824DE-96FB-4A63-88FC-2F8C629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506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關聯式資料庫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ACID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1920BE-91E6-4A3D-8502-28A893C42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2"/>
            <a:ext cx="10515600" cy="549582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Atomicity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）：單元性 </a:t>
            </a:r>
            <a:endParaRPr lang="en-US" altLang="zh-TW" dirty="0">
              <a:solidFill>
                <a:srgbClr val="9966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交易是不可分割的完整個體，它不是全部執行，就是全部不執行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Consistency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）：一致性</a:t>
            </a:r>
            <a:endParaRPr lang="en-US" altLang="zh-TW" dirty="0">
              <a:solidFill>
                <a:srgbClr val="9966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資料庫的一致狀態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(Consistent State)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：是指資料庫所有被儲存的資 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不論是在交易前後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，必須皆滿足資料庫所設定的相關限制，以及 具有正確的結果。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如果交易是全部執行，能讓資料庫從某個一致狀態，轉變到另一個 一致狀態。我們則稱此次交易具有一致性。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Isolation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）：孤立性</a:t>
            </a:r>
            <a:endParaRPr lang="en-US" altLang="zh-TW" dirty="0">
              <a:solidFill>
                <a:srgbClr val="9966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某交易執行期間所用的資料或中間結果，不容許其它交易讀取或 寫入，直到此交易被確認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(Commit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，即：成功結束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為止。也就是 說，它不應被同時執行的其它交易所干擾。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Durability</a:t>
            </a:r>
            <a:r>
              <a:rPr lang="zh-TW" altLang="en-US" dirty="0">
                <a:solidFill>
                  <a:srgbClr val="9966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）：永久性</a:t>
            </a:r>
            <a:endParaRPr lang="en-US" altLang="zh-TW" dirty="0">
              <a:solidFill>
                <a:srgbClr val="9966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一旦交易全部執行，且經過確認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(Commit)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後，其對資料庫所做的 變更則永遠有效，即使未來系統當機或毀損。</a:t>
            </a:r>
          </a:p>
        </p:txBody>
      </p:sp>
    </p:spTree>
    <p:extLst>
      <p:ext uri="{BB962C8B-B14F-4D97-AF65-F5344CB8AC3E}">
        <p14:creationId xmlns:p14="http://schemas.microsoft.com/office/powerpoint/2010/main" val="342620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BC2B8-61C9-4E45-8FE8-0E263C42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NoSQL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與關聯式資料庫的比較 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739202"/>
              </p:ext>
            </p:extLst>
          </p:nvPr>
        </p:nvGraphicFramePr>
        <p:xfrm>
          <a:off x="838200" y="1489721"/>
          <a:ext cx="10515600" cy="5153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311231971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803477215"/>
                    </a:ext>
                  </a:extLst>
                </a:gridCol>
                <a:gridCol w="1978089">
                  <a:extLst>
                    <a:ext uri="{9D8B030D-6E8A-4147-A177-3AD203B41FA5}">
                      <a16:colId xmlns:a16="http://schemas.microsoft.com/office/drawing/2014/main" val="309339657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708627336"/>
                    </a:ext>
                  </a:extLst>
                </a:gridCol>
              </a:tblGrid>
              <a:tr h="393946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比較標準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3378"/>
                  </a:ext>
                </a:extLst>
              </a:tr>
              <a:tr h="679961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完全支持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部分支援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有關聯代數理論作為基礎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沒有統一的理論基礎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20680"/>
                  </a:ext>
                </a:extLst>
              </a:tr>
              <a:tr h="126278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資料規模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很難實現橫向擴展，縱向擴展的空間也比 較有限，性能會隨著資料規模的增大而降低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可以很容易透過添加更多設備來支援更大 規模的資料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6458"/>
                  </a:ext>
                </a:extLst>
              </a:tr>
              <a:tr h="126278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靈活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需要定義資料庫模式，嚴格遵守資料定義 和相關限制條件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不存在資料庫模式，可以自由靈活定義並儲存各種不同類型的資料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58416"/>
                  </a:ext>
                </a:extLst>
              </a:tr>
              <a:tr h="1554197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查詢效率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複雜的查詢效能不好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借助於索引機制可以實現快速查詢（包括 記錄查詢和範圍查詢） 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很多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資料庫沒有以複雜查詢為主的索引， 雖然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可以使用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來加速查詢，但是，在複雜查詢方面的性能仍然不如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9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97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285705"/>
              </p:ext>
            </p:extLst>
          </p:nvPr>
        </p:nvGraphicFramePr>
        <p:xfrm>
          <a:off x="838200" y="279920"/>
          <a:ext cx="10515600" cy="65035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3112319714"/>
                    </a:ext>
                  </a:extLst>
                </a:gridCol>
                <a:gridCol w="1436915">
                  <a:extLst>
                    <a:ext uri="{9D8B030D-6E8A-4147-A177-3AD203B41FA5}">
                      <a16:colId xmlns:a16="http://schemas.microsoft.com/office/drawing/2014/main" val="803477215"/>
                    </a:ext>
                  </a:extLst>
                </a:gridCol>
                <a:gridCol w="1978089">
                  <a:extLst>
                    <a:ext uri="{9D8B030D-6E8A-4147-A177-3AD203B41FA5}">
                      <a16:colId xmlns:a16="http://schemas.microsoft.com/office/drawing/2014/main" val="3093396570"/>
                    </a:ext>
                  </a:extLst>
                </a:gridCol>
                <a:gridCol w="5662127">
                  <a:extLst>
                    <a:ext uri="{9D8B030D-6E8A-4147-A177-3AD203B41FA5}">
                      <a16:colId xmlns:a16="http://schemas.microsoft.com/office/drawing/2014/main" val="708627336"/>
                    </a:ext>
                  </a:extLst>
                </a:gridCol>
              </a:tblGrid>
              <a:tr h="46800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比較標準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93378"/>
                  </a:ext>
                </a:extLst>
              </a:tr>
              <a:tr h="114372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弱一致性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嚴格遵守交易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模型，可以保證交易強一致性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很多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資料庫放鬆了對交易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ACID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四特性的要求，而是遵守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模型，只能保證最終一致性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20680"/>
                  </a:ext>
                </a:extLst>
              </a:tr>
              <a:tr h="150019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資料完整性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容易實現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很難實現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任何一個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都可以很容易實現完整性限制，比如透過主 鍵或者非空限制來實現個體完整性，透過主鍵、外來鍵來實現參考完整性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但是，在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資料庫卻無法實現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706458"/>
                  </a:ext>
                </a:extLst>
              </a:tr>
              <a:tr h="1500193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擴展性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很難實現橫向擴展，縱向擴展的空間也比較有限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在設計之初就充分考慮了橫向擴展的需求，可以很容易透過添加廉價設備實現擴展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258416"/>
                  </a:ext>
                </a:extLst>
              </a:tr>
              <a:tr h="1846391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可用性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很好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在任何時候都以保證資料一致性為優先目標，其次才 是最佳化系統性能。隨著資料規模的增大，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RDBMS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為了保證 嚴格的一致性，只能提供相對較弱的可用性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大多數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NoSQL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都能提供較高的可用性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9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2590</Words>
  <Application>Microsoft Office PowerPoint</Application>
  <PresentationFormat>寬螢幕</PresentationFormat>
  <Paragraphs>228</Paragraphs>
  <Slides>22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charter</vt:lpstr>
      <vt:lpstr>標楷體</vt:lpstr>
      <vt:lpstr>Arial</vt:lpstr>
      <vt:lpstr>Calibri</vt:lpstr>
      <vt:lpstr>Calibri Light</vt:lpstr>
      <vt:lpstr>Times New Roman</vt:lpstr>
      <vt:lpstr>Office 佈景主題</vt:lpstr>
      <vt:lpstr>NoSQL資料庫系統 Introduction to NoSQL Databases</vt:lpstr>
      <vt:lpstr>目錄</vt:lpstr>
      <vt:lpstr>NoSQL簡介</vt:lpstr>
      <vt:lpstr>NoSQL興起的原因 </vt:lpstr>
      <vt:lpstr>MySQL集群是否可以完全解決問題？</vt:lpstr>
      <vt:lpstr>PowerPoint 簡報</vt:lpstr>
      <vt:lpstr>關聯式資料庫ACID</vt:lpstr>
      <vt:lpstr>NoSQL與關聯式資料庫的比較 </vt:lpstr>
      <vt:lpstr>PowerPoint 簡報</vt:lpstr>
      <vt:lpstr>PowerPoint 簡報</vt:lpstr>
      <vt:lpstr>NoSQL的四大類型</vt:lpstr>
      <vt:lpstr>鍵值資料庫 (Key-value)</vt:lpstr>
      <vt:lpstr>欄族資料庫</vt:lpstr>
      <vt:lpstr>文件資料庫</vt:lpstr>
      <vt:lpstr>PowerPoint 簡報</vt:lpstr>
      <vt:lpstr>圖形資料庫</vt:lpstr>
      <vt:lpstr>NoSQL的三大基礎</vt:lpstr>
      <vt:lpstr>CAP</vt:lpstr>
      <vt:lpstr>PowerPoint 簡報</vt:lpstr>
      <vt:lpstr>BASE</vt:lpstr>
      <vt:lpstr>NoSQL小結論</vt:lpstr>
      <vt:lpstr>MongoDB…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</dc:title>
  <dc:creator>于立 楊</dc:creator>
  <cp:lastModifiedBy>于立 楊</cp:lastModifiedBy>
  <cp:revision>38</cp:revision>
  <dcterms:created xsi:type="dcterms:W3CDTF">2021-03-25T07:37:04Z</dcterms:created>
  <dcterms:modified xsi:type="dcterms:W3CDTF">2021-03-26T06:52:37Z</dcterms:modified>
</cp:coreProperties>
</file>