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83" r:id="rId15"/>
    <p:sldId id="284" r:id="rId16"/>
    <p:sldId id="285" r:id="rId17"/>
    <p:sldId id="278" r:id="rId18"/>
    <p:sldId id="279" r:id="rId19"/>
    <p:sldId id="280" r:id="rId20"/>
    <p:sldId id="281" r:id="rId21"/>
    <p:sldId id="282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74" autoAdjust="0"/>
  </p:normalViewPr>
  <p:slideViewPr>
    <p:cSldViewPr snapToGrid="0" showGuides="1">
      <p:cViewPr>
        <p:scale>
          <a:sx n="68" d="100"/>
          <a:sy n="68" d="100"/>
        </p:scale>
        <p:origin x="774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471C0-4224-41E3-AECD-489EB6BABCF3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48-7EE4-4D12-9E9D-7480116B7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9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3F1A8-CC14-4273-9C57-9551A76F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2AE5-A065-4ACC-8142-A7F60579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44095-5F76-49CA-BE55-29CC0CA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A1BC5-9002-4661-9DFF-ABEBB56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700F-B48A-4695-A10D-7943F93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0E23D-A80E-4343-A06A-3B28281B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2F7037-77BD-42C5-9055-6A77E90E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62063-7BC9-4320-9D52-56165DFD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12BA1-18E8-480A-91AE-1B28AAB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3DD6F-90B5-41F9-9764-B028A90F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D619F-E966-4770-904E-8D16C726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30D3D-C095-4863-A170-41D779EB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2BAFE-9B3C-4676-938D-3746752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F700E-08DC-4B1C-97D5-8DC3995B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D017A-FF25-405A-B305-F00CEE3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1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EC6E-A8EA-4E6D-A1BF-FEB7901A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D4B18-D829-45B6-86E5-77FB78FA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82143-CEE1-45CC-B7F6-D8F8DA24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753E8-E7E8-4BF0-9FE8-801A713B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ACCA3-DCEF-4061-A9ED-A362FAA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8926-E2E0-497E-8639-B93DE6B7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E39C4-5046-45DD-B6CB-41592652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6E72F-A701-4F8A-90E8-B9DAFB84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3B2A8-80CF-460A-BB85-134F5CBB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676F0-FD77-46BF-B6AD-689ACB1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638A-C29F-48E6-956E-91A116D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B1C61-E7D0-44A3-8524-4C0EAE89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1442C-A892-4355-880E-F823F2E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26AD1-95A2-4AFD-BB19-FC4CD53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546E3-6D19-451C-9CFD-EDAC70B9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075F7-A762-488C-8A2B-3BE8C5A9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BB4D-C8EF-40B6-9BD4-539E256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10FB3-3A82-4D8E-B47D-80F0CE3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01AB8-77CA-42D3-A494-F07A81D2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FAA4DC-D82A-4CA8-84A5-F008D4A7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16B3C2-EBAD-4EEA-87A5-200A70D7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CACBDD-5276-48F2-9B13-7FFCE54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0BA79-DD41-4899-A091-0DD306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FA1C1-7D79-4EA8-AB2C-68C0D52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0B14-33E7-415F-A9A9-082D22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F2DBC-C150-4309-BDEA-0C290A40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6CF7E8-2C9B-4A95-874F-4C43A38D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2DDA8A-AF3C-4627-866A-EDDA709E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A02BEE-862D-4D33-A1DF-97B1716D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F5A4AF-6D88-422E-A745-7F038AF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A21C2-1144-44D8-ADD1-76E822CC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7F62-285E-46DA-BD2C-6E976E04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78905-9CB4-43D5-861D-FE0FB462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D9BA95-C7C9-4AD0-8F95-E98D3327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8D4EC-0B59-4519-B11B-7F8F120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105C2-1ACF-4E8E-B54F-4ECE09E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CE6DE-4A55-4925-94C0-AADF81B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C7831-24E5-4B31-AECC-46B14345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F9C004-CA10-4712-B870-CB79707D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BD2843-6DA8-4938-A51C-73A471E8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9956F-6A16-45B8-8DB3-C6E5945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CB4F1-5CC2-4935-9B4E-E44C0B69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8269A-AC1D-4E53-8C13-602FCD4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6235CC-3902-4C73-9E1F-B05F1E5E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02CEE-4C9C-4A9B-9C01-2A24594C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18789-0AD7-48D0-9EF8-5C0E52BA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1E95-26BF-4D21-8E90-4A61F8BE5665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CA8F3-B611-4E9D-A452-69E1D342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5D64B-636C-4E56-B08B-31E6B875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7E854-F62A-4128-9DE2-A0D8895D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NoSQL Databases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45991-76FB-4EA5-87CE-A56547F5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講者：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bbbrryannttt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36852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典型的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資料庫通常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包括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族資料庫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圖形資料庫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1655" y="1069975"/>
            <a:ext cx="6123231" cy="55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鍵值資料庫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(Key-value)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77277"/>
              </p:ext>
            </p:extLst>
          </p:nvPr>
        </p:nvGraphicFramePr>
        <p:xfrm>
          <a:off x="838200" y="1505243"/>
          <a:ext cx="10515600" cy="509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SimpleDB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Chordless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Scalaris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值對 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&lt;key,</a:t>
                      </a:r>
                      <a:r>
                        <a:rPr lang="en-US" altLang="zh-TW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鍵是一個字串物件 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值可以是任意類型的資料，例如：整數、字元、陣列、清單、集合等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涉及頻繁讀寫、擁有簡單資料模型的應用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內容暫存，例如：會話、設定檔、參數、購物車等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儲存配置和使用者資料的移動應用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擴展性好，靈活性好，大量寫操作時性能高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無法儲存結構化資訊，條件查詢效率較低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126856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不是透過鍵而是透過值來查詢：鍵值資料庫根本沒有透過值查詢的途徑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需要儲存資料之間的關係：在鍵值資料庫中，不能透過兩個或兩個以上的鍵來關聯資料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需要交易的支援：在一些鍵值資料庫中，產生故障時，不可以退回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683071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BestBuy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StackOverFlow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 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Wikipedia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欄族資料庫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12102"/>
              </p:ext>
            </p:extLst>
          </p:nvPr>
        </p:nvGraphicFramePr>
        <p:xfrm>
          <a:off x="838200" y="1280161"/>
          <a:ext cx="10515600" cy="5148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BigTable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HadoopDB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GreenPlum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PNUTS 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589278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欄族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525568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分散式資料儲存與管理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資料在地理上分散於多個資料中心的應用程式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可以容忍副本中存在短期不一致情況的應用程式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擁有動態欄位的應用程式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擁有潛在大量資料的應用程式，大到幾百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的資料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查找速度快，可擴展性強，容易進行分散式擴展，複雜性低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功能較少，大都不支援強交易一致性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7687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交易支援的情形，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等產品就不適用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1012873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ebay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NASA 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 and 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Facebook 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Yahoo!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44483"/>
              </p:ext>
            </p:extLst>
          </p:nvPr>
        </p:nvGraphicFramePr>
        <p:xfrm>
          <a:off x="838200" y="1280161"/>
          <a:ext cx="10515600" cy="55071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MongoDB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CouchDB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Terrastore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ThruDB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 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SisoDB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RaptorDB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CloudKit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Perservere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Jackrabbit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 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）是版本化的文件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儲存、索引並管理以文件為主的資料或者類似的半結構化資料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比如，用於後臺具有大量讀寫操作的網站、使用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資料結 構的應用、使用嵌套結構等非正規化資料的應用程式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性能好，靈活性高，複雜性低，資料結構靈活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提供嵌入式文件功能，將經常查詢的資料儲存在同一個文件中</a:t>
                      </a:r>
                      <a:endParaRPr lang="en-US" altLang="zh-TW" b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既可以根據鍵來建構索引，也可以根據內容建構索引 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5933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缺乏統一的查詢語法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26175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在不同的文件上執行交易。文件資料庫並不支援文件間的交易， 如果對這方面有需求則不應該選用這個解決方案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SAP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Codecademy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Foursquare 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NBC News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“文件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”其實是一個資料記錄，這個記錄能夠對包含的資料型態和內容進行 “自我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文件就屬於這一類，它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資料是這樣的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30" y="1943906"/>
            <a:ext cx="1724025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85" y="1943906"/>
            <a:ext cx="2133600" cy="1609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715" y="1943906"/>
            <a:ext cx="1762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zh-TW" altLang="en-US" dirty="0"/>
              <a:t>圖形資料庫</a:t>
            </a:r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55554"/>
              </p:ext>
            </p:extLst>
          </p:nvPr>
        </p:nvGraphicFramePr>
        <p:xfrm>
          <a:off x="838200" y="1280161"/>
          <a:ext cx="10515600" cy="47385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OrientDB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InfoGrid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Infinite Graph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GraphDB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圖形結構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專門用於處理具有高度相互關聯關係的資料，比較適合於社交網 路、模式識別、依賴分析、推薦系統以及路徑尋找等問題 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靈活性高，支援複雜的圖形演算法，可用於建構複雜的關係圖譜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550169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複雜性高，只能支援一定的資料規模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Adobe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Cisco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T-Mobile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7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02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4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0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B7AFB-806F-4854-8342-7FB21CA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C01D9-2900-42CE-8E39-D6749DA6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的三大理論基礎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 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0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98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r>
              <a:rPr lang="zh-TW" altLang="en-US" dirty="0"/>
              <a:t>關聯式資料庫和</a:t>
            </a:r>
            <a:r>
              <a:rPr lang="en-US" altLang="zh-TW" dirty="0"/>
              <a:t>NoSQL</a:t>
            </a:r>
            <a:r>
              <a:rPr lang="zh-TW" altLang="en-US" dirty="0"/>
              <a:t>資料庫各有優缺點，彼此無法</a:t>
            </a:r>
            <a:r>
              <a:rPr lang="zh-TW" altLang="en-US" dirty="0" smtClean="0"/>
              <a:t>取代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關聯</a:t>
            </a:r>
            <a:r>
              <a:rPr lang="zh-TW" altLang="en-US" dirty="0"/>
              <a:t>式資料庫應用場域：電信、銀行等領域的關鍵任務，需要保 證強交易</a:t>
            </a:r>
            <a:r>
              <a:rPr lang="zh-TW" altLang="en-US" dirty="0" smtClean="0"/>
              <a:t>一致性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NoSQL</a:t>
            </a:r>
            <a:r>
              <a:rPr lang="zh-TW" altLang="en-US" dirty="0"/>
              <a:t>資料庫應用場域：互聯網企業、傳統企業的非關鍵任務 </a:t>
            </a:r>
            <a:r>
              <a:rPr lang="en-US" altLang="zh-TW" dirty="0"/>
              <a:t>( </a:t>
            </a:r>
            <a:r>
              <a:rPr lang="zh-TW" altLang="en-US" dirty="0"/>
              <a:t>例如：資料分析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zh-TW" altLang="en-US" dirty="0" smtClean="0"/>
              <a:t>採用</a:t>
            </a:r>
            <a:r>
              <a:rPr lang="zh-TW" altLang="en-US" dirty="0"/>
              <a:t>混合</a:t>
            </a:r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</a:t>
            </a:r>
            <a:r>
              <a:rPr lang="zh-TW" altLang="en-US" dirty="0"/>
              <a:t>：亞馬遜公司就使用不同類型的資料庫來支撐電子商務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對於</a:t>
            </a:r>
            <a:r>
              <a:rPr lang="zh-TW" altLang="en-US" dirty="0"/>
              <a:t>“</a:t>
            </a:r>
            <a:r>
              <a:rPr lang="zh-TW" altLang="en-US" dirty="0" smtClean="0"/>
              <a:t>購物車”</a:t>
            </a:r>
            <a:r>
              <a:rPr lang="zh-TW" altLang="en-US" dirty="0"/>
              <a:t>這種臨時性資料，採用鍵值儲存會更加</a:t>
            </a:r>
            <a:r>
              <a:rPr lang="zh-TW" altLang="en-US" dirty="0" smtClean="0"/>
              <a:t>有效率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當前</a:t>
            </a:r>
            <a:r>
              <a:rPr lang="zh-TW" altLang="en-US" dirty="0"/>
              <a:t>的產品和訂單資訊則適合存放在關聯式資料庫</a:t>
            </a:r>
            <a:r>
              <a:rPr lang="en-US" altLang="zh-TW" dirty="0"/>
              <a:t>(</a:t>
            </a:r>
            <a:r>
              <a:rPr lang="zh-TW" altLang="en-US" dirty="0"/>
              <a:t>屬關鍵任務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大量</a:t>
            </a:r>
            <a:r>
              <a:rPr lang="zh-TW" altLang="en-US" dirty="0"/>
              <a:t>的歷史訂單資訊則適合保存在類似</a:t>
            </a:r>
            <a:r>
              <a:rPr lang="en-US" altLang="zh-TW" dirty="0"/>
              <a:t>MongoDB</a:t>
            </a:r>
            <a:r>
              <a:rPr lang="zh-TW" altLang="en-US" dirty="0"/>
              <a:t>的文件資料庫中</a:t>
            </a:r>
          </a:p>
        </p:txBody>
      </p:sp>
    </p:spTree>
    <p:extLst>
      <p:ext uri="{BB962C8B-B14F-4D97-AF65-F5344CB8AC3E}">
        <p14:creationId xmlns:p14="http://schemas.microsoft.com/office/powerpoint/2010/main" val="656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75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71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08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78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12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9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A93DE-0CBC-4DD5-B86E-16764E7E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49E2-8C34-4982-BAD9-B792B424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790"/>
            <a:ext cx="10515600" cy="325920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資料庫具有以下幾個特點：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靈活的可擴展性：支援橫向擴展，不同於關聯式資料庫系統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靈活的資料模型：關聯式資料庫是由代數理論發展，故其關聯式資料模型使用上有著嚴格的規範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與雲端運算緊密融合：可支援橫向擴展，故可結合雲端運算底層基礎架構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D5B869-1F39-4A39-AC5E-CF7C89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08016"/>
            <a:ext cx="8401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8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1ADB-F5D2-4F06-A8DD-1A3C68F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BC4BC-1205-4693-B11D-0B70DC9E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、關聯式資料庫已經無法滿足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Web2.0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的需求。主要反應在以下方面：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巨量資料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資料高動態即時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高可擴展性和高可用性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A79-CD5F-49D8-A032-DFCC9AFC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集群是否可以完全解決問題？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D80E0-5B6A-41B6-8B49-F748C55F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324948"/>
            <a:ext cx="6215742" cy="5225142"/>
          </a:xfrm>
        </p:spPr>
        <p:txBody>
          <a:bodyPr>
            <a:normAutofit fontScale="925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複雜性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：部署、管理、配置很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較大時可能產生較大延遲，主從切換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會遺失最後一部分更新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交易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：如果系統壓力過大需要增加新 的機器，這個過程涉及資料重新劃分，整 個過程比較複雜，且容易出錯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資料遷移問题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：如果某個資料庫組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過大，需要將其中部分資料遷移出去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，遷移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過程需要總控節點整體協調，以及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節點的配合。這個過程很難做到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自動化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，通常需要人工處理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43" y="2203969"/>
            <a:ext cx="3981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B6829-E376-4234-BCA1-433D43B9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size fits all”(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一體適用全部任務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模式很難適用於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截然不同的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任務場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資料模型既被用於批次資料分析任務，也被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上即時任務。但這兩個任務一個強調高吞吐量，一個強調低延時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，已經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演化出完全不同的架構。用同一套模型來抽象顯然是不合適的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Hadoop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就是針對批次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資料分析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等是針對線上任務，兩者都拋棄了關聯模型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C2B8-61C9-4E45-8FE8-0E263C4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1502"/>
              </p:ext>
            </p:extLst>
          </p:nvPr>
        </p:nvGraphicFramePr>
        <p:xfrm>
          <a:off x="838200" y="1489721"/>
          <a:ext cx="10515600" cy="5153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39394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67996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資料庫原理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完全支持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部分支援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有關聯代數理論作為基礎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沒有統一的理論基礎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資料規模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 較有限，性能會隨著資料規模的增大而降低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可以很容易透過添加更多設備來支援更大 規模的資料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資料庫模式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固定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需要定義資料庫模式，嚴格遵守資料定義 和相關限制條件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不存在資料庫模式，可以自由靈活定義並儲存各種不同類型的資料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55419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查詢效率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複雜的查詢效能不好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借助於索引機制可以實現快速查詢（包括 記錄查詢和範圍查詢） 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資料庫沒有以複雜查詢為主的索引， 雖然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可以使用</a:t>
                      </a:r>
                      <a:r>
                        <a:rPr lang="en-US" altLang="zh-TW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來加速查詢，但 是，在複雜查詢方面的性能仍然不如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80164"/>
              </p:ext>
            </p:extLst>
          </p:nvPr>
        </p:nvGraphicFramePr>
        <p:xfrm>
          <a:off x="838200" y="279920"/>
          <a:ext cx="10515600" cy="6503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6800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1437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一致性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強一致性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弱一致性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嚴格遵守交易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模型，可以保證交易強一致性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資料庫放鬆了對交易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四特性的要求，而是遵守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模型，只能保證最終一致性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資料完整性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容易實現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任何一個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都可以很容易實現完整性限制，比如透過主 鍵或者非空限制來實現個體完整性，透過主鍵、外來鍵來實現 參考完整性，透過限制或者觸發器來實現用戶自訂完整性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但是，在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資料庫卻無法實現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一般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很難實現橫向擴展，縱向擴展的空間也比較有限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在設計之初就充分考慮了橫向擴展的需求，可以很容 易透過添加廉價設備實現擴展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84639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可用性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很好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在任何時候都以保證資料一致性為優先目標，其次才 是最佳化系統性能。隨著資料規模的增大，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為了保證 嚴格的一致性，只能提供相對較弱的可用性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大多數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都能提供較高的可用性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919616"/>
              </p:ext>
            </p:extLst>
          </p:nvPr>
        </p:nvGraphicFramePr>
        <p:xfrm>
          <a:off x="838200" y="279920"/>
          <a:ext cx="10515600" cy="4290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18602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06322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標準化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已經標準化（有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ANSI 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還沒有業界標準，不同的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資料庫都有 自己的查詢語言，很難規範應用程式介面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缺乏統一查詢語言，將 會拖慢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發展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技術支援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經過幾十年的發展，已經非常成熟，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等大型廠商都可以提供很好的技術支援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在技術支持方面仍然處於起步階段，還不成 熟，缺乏有力的技術支援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可維護性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需要專門的資料庫管理員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(DBA)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維護</a:t>
                      </a:r>
                      <a:endParaRPr lang="en-US" altLang="zh-TW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資料庫雖然沒有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DBMS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複雜，卻也難以維護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5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1705</Words>
  <Application>Microsoft Office PowerPoint</Application>
  <PresentationFormat>寬螢幕</PresentationFormat>
  <Paragraphs>186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NoSQL資料庫系統 Introduction to NoSQL Databases</vt:lpstr>
      <vt:lpstr>目錄</vt:lpstr>
      <vt:lpstr>NoSQL簡介</vt:lpstr>
      <vt:lpstr>NoSQL興起的原因 </vt:lpstr>
      <vt:lpstr>MySQL集群是否可以完全解決問題？</vt:lpstr>
      <vt:lpstr>PowerPoint 簡報</vt:lpstr>
      <vt:lpstr>NoSQL與關聯式資料庫的比較 </vt:lpstr>
      <vt:lpstr>PowerPoint 簡報</vt:lpstr>
      <vt:lpstr>PowerPoint 簡報</vt:lpstr>
      <vt:lpstr>NoSQL的四大類型</vt:lpstr>
      <vt:lpstr>鍵值資料庫 (Key-value)</vt:lpstr>
      <vt:lpstr>欄族資料庫</vt:lpstr>
      <vt:lpstr>文件資料庫</vt:lpstr>
      <vt:lpstr>PowerPoint 簡報</vt:lpstr>
      <vt:lpstr>圖形資料庫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于立 楊</dc:creator>
  <cp:lastModifiedBy>于立 楊</cp:lastModifiedBy>
  <cp:revision>21</cp:revision>
  <dcterms:created xsi:type="dcterms:W3CDTF">2021-03-25T07:37:04Z</dcterms:created>
  <dcterms:modified xsi:type="dcterms:W3CDTF">2021-03-25T16:11:48Z</dcterms:modified>
</cp:coreProperties>
</file>