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60" r:id="rId6"/>
    <p:sldId id="267" r:id="rId7"/>
    <p:sldId id="259" r:id="rId8"/>
    <p:sldId id="286" r:id="rId9"/>
    <p:sldId id="288" r:id="rId10"/>
    <p:sldId id="304" r:id="rId11"/>
    <p:sldId id="261" r:id="rId12"/>
    <p:sldId id="290" r:id="rId13"/>
    <p:sldId id="305" r:id="rId14"/>
    <p:sldId id="291" r:id="rId15"/>
    <p:sldId id="262" r:id="rId16"/>
    <p:sldId id="309" r:id="rId17"/>
    <p:sldId id="310" r:id="rId18"/>
    <p:sldId id="311" r:id="rId19"/>
    <p:sldId id="292" r:id="rId20"/>
    <p:sldId id="296" r:id="rId21"/>
    <p:sldId id="299" r:id="rId22"/>
    <p:sldId id="297" r:id="rId23"/>
    <p:sldId id="306" r:id="rId24"/>
    <p:sldId id="264" r:id="rId25"/>
    <p:sldId id="302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9982" autoAdjust="0"/>
  </p:normalViewPr>
  <p:slideViewPr>
    <p:cSldViewPr>
      <p:cViewPr varScale="1">
        <p:scale>
          <a:sx n="95" d="100"/>
          <a:sy n="95" d="100"/>
        </p:scale>
        <p:origin x="-66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3B57-2CBA-49EA-9113-44A60BFFEA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3D68-9307-4386-BB14-6EE6F6644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的运行原理：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在首次载入时被翻译成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(*.java)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引擎调用</a:t>
            </a:r>
            <a:r>
              <a:rPr lang="en-US" altLang="zh-CN" dirty="0" smtClean="0"/>
              <a:t>java</a:t>
            </a:r>
            <a:endParaRPr lang="en-US" altLang="zh-CN" dirty="0" smtClean="0"/>
          </a:p>
          <a:p>
            <a:r>
              <a:rPr lang="zh-CN" altLang="en-US" dirty="0" smtClean="0"/>
              <a:t>编译器将*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引擎调用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执行*</a:t>
            </a:r>
            <a:r>
              <a:rPr lang="en-US" altLang="zh-CN" dirty="0" smtClean="0"/>
              <a:t>.class,</a:t>
            </a:r>
            <a:r>
              <a:rPr lang="zh-CN" altLang="en-US" dirty="0" smtClean="0"/>
              <a:t>将运行</a:t>
            </a:r>
            <a:endParaRPr lang="zh-CN" altLang="en-US" dirty="0" smtClean="0"/>
          </a:p>
          <a:p>
            <a:r>
              <a:rPr lang="zh-CN" altLang="en-US" dirty="0" smtClean="0"/>
              <a:t>结果返回给服务器，服务器封装响应后返回给客户端。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处理请求的流程</a:t>
            </a:r>
            <a:endParaRPr lang="zh-CN" altLang="en-US" dirty="0" smtClean="0"/>
          </a:p>
          <a:p>
            <a:r>
              <a:rPr lang="zh-CN" altLang="en-US" dirty="0" smtClean="0"/>
              <a:t>	客户端在浏览器的地址栏输入一个请求的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，按回车后就向服务器端发起一个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http  request</a:t>
            </a:r>
            <a:r>
              <a:rPr lang="zh-CN" altLang="en-US" dirty="0" smtClean="0"/>
              <a:t>（由浏览器生成）。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协议：头部和体部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请求的格式：提交的方式  请求资源的</a:t>
            </a:r>
            <a:r>
              <a:rPr lang="en-US" altLang="zh-CN" dirty="0" smtClean="0"/>
              <a:t>URL  http</a:t>
            </a:r>
            <a:r>
              <a:rPr lang="zh-CN" altLang="en-US" dirty="0" smtClean="0"/>
              <a:t>的版本</a:t>
            </a:r>
            <a:endParaRPr lang="zh-CN" altLang="en-US" dirty="0" smtClean="0"/>
          </a:p>
          <a:p>
            <a:r>
              <a:rPr lang="zh-CN" altLang="en-US" dirty="0" smtClean="0"/>
              <a:t>		   </a:t>
            </a:r>
            <a:r>
              <a:rPr lang="en-US" altLang="zh-CN" dirty="0" smtClean="0"/>
              <a:t>GET   http://localhost:8888/Servlet/basic/hello Http/1.1</a:t>
            </a:r>
            <a:endParaRPr lang="en-US" altLang="zh-CN" dirty="0" smtClean="0"/>
          </a:p>
          <a:p>
            <a:r>
              <a:rPr lang="en-US" altLang="zh-CN" dirty="0" smtClean="0"/>
              <a:t>	2)</a:t>
            </a:r>
            <a:r>
              <a:rPr lang="zh-CN" altLang="en-US" dirty="0" smtClean="0"/>
              <a:t>服务器端的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首先接受到请求，并将请求转交给容器，容器会根据</a:t>
            </a:r>
            <a:endParaRPr lang="zh-CN" altLang="en-US" dirty="0" smtClean="0"/>
          </a:p>
          <a:p>
            <a:r>
              <a:rPr lang="zh-CN" altLang="en-US" dirty="0" smtClean="0"/>
              <a:t>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去调用客户端要访问的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3)</a:t>
            </a:r>
            <a:r>
              <a:rPr lang="zh-CN" altLang="en-US" dirty="0" smtClean="0"/>
              <a:t>容器会根据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的描述去查找要访问的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，若找到，将此</a:t>
            </a:r>
            <a:endParaRPr lang="zh-CN" altLang="en-US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装载进虚拟机并实例化（第一次访问），然后调用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实例中的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r>
              <a:rPr lang="zh-CN" altLang="en-US" dirty="0" smtClean="0"/>
              <a:t>处理请求，并分配一个线程去执行。</a:t>
            </a:r>
            <a:endParaRPr lang="zh-CN" altLang="en-US" dirty="0" smtClean="0"/>
          </a:p>
          <a:p>
            <a:r>
              <a:rPr lang="zh-CN" altLang="en-US" dirty="0" smtClean="0"/>
              <a:t>		注意：如果第二次调用该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，容器不会加载并且初始化一个新的</a:t>
            </a:r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会调用原有的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方法进行处理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4)</a:t>
            </a:r>
            <a:r>
              <a:rPr lang="zh-CN" altLang="en-US" dirty="0" smtClean="0"/>
              <a:t>若没有查找到，直接返回一个</a:t>
            </a:r>
            <a:r>
              <a:rPr lang="en-US" altLang="zh-CN" dirty="0" smtClean="0"/>
              <a:t>404</a:t>
            </a:r>
            <a:r>
              <a:rPr lang="zh-CN" altLang="en-US" dirty="0" smtClean="0"/>
              <a:t>的错误代码到客户端，表示访问的资源不存在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九、容器（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	容器是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中的一个组成部分，它的主要工作就是管理部署到</a:t>
            </a:r>
            <a:r>
              <a:rPr lang="en-US" altLang="zh-CN" dirty="0" smtClean="0"/>
              <a:t>web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应用的运行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装载和卸载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应用）以及这些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）的生命周期。</a:t>
            </a:r>
            <a:endParaRPr lang="zh-CN" altLang="en-US" dirty="0" smtClean="0"/>
          </a:p>
          <a:p>
            <a:r>
              <a:rPr lang="zh-CN" altLang="en-US" dirty="0" smtClean="0"/>
              <a:t>	容器是运行在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（进程）中的一个很重要的后台线程。在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</a:t>
            </a:r>
            <a:endParaRPr lang="zh-CN" altLang="en-US" dirty="0" smtClean="0"/>
          </a:p>
          <a:p>
            <a:r>
              <a:rPr lang="zh-CN" altLang="en-US" dirty="0" smtClean="0"/>
              <a:t>容器的名字叫</a:t>
            </a:r>
            <a:r>
              <a:rPr lang="en-US" altLang="zh-CN" dirty="0" smtClean="0"/>
              <a:t>Catalina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	容器分为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容器和</a:t>
            </a:r>
            <a:r>
              <a:rPr lang="en-US" altLang="zh-CN" dirty="0" smtClean="0"/>
              <a:t>EJB</a:t>
            </a:r>
            <a:r>
              <a:rPr lang="zh-CN" altLang="en-US" dirty="0" smtClean="0"/>
              <a:t>容器两种：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1)web</a:t>
            </a:r>
            <a:r>
              <a:rPr lang="zh-CN" altLang="en-US" dirty="0" smtClean="0"/>
              <a:t>容器</a:t>
            </a:r>
            <a:endParaRPr lang="zh-CN" altLang="en-US" dirty="0" smtClean="0"/>
          </a:p>
          <a:p>
            <a:r>
              <a:rPr lang="zh-CN" altLang="en-US" dirty="0" smtClean="0"/>
              <a:t>			装载和卸载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应用（管理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应用的生命周期）</a:t>
            </a:r>
            <a:endParaRPr lang="zh-CN" altLang="en-US" dirty="0" smtClean="0"/>
          </a:p>
          <a:p>
            <a:r>
              <a:rPr lang="zh-CN" altLang="en-US" dirty="0" smtClean="0"/>
              <a:t>			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中只有一个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只能部署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2)EJB</a:t>
            </a:r>
            <a:r>
              <a:rPr lang="zh-CN" altLang="en-US" dirty="0" smtClean="0"/>
              <a:t>容器</a:t>
            </a:r>
            <a:endParaRPr lang="zh-CN" altLang="en-US" dirty="0" smtClean="0"/>
          </a:p>
          <a:p>
            <a:r>
              <a:rPr lang="zh-CN" altLang="en-US" dirty="0" smtClean="0"/>
              <a:t>			装载和卸载</a:t>
            </a:r>
            <a:r>
              <a:rPr lang="en-US" altLang="zh-CN" dirty="0" err="1" smtClean="0"/>
              <a:t>ejb</a:t>
            </a:r>
            <a:r>
              <a:rPr lang="zh-CN" altLang="en-US" dirty="0" smtClean="0"/>
              <a:t>应用（管理</a:t>
            </a:r>
            <a:r>
              <a:rPr lang="en-US" altLang="zh-CN" dirty="0" err="1" smtClean="0"/>
              <a:t>ejb</a:t>
            </a:r>
            <a:r>
              <a:rPr lang="zh-CN" altLang="en-US" dirty="0" smtClean="0"/>
              <a:t>应用的生命周期）</a:t>
            </a:r>
            <a:endParaRPr lang="zh-CN" altLang="en-US" dirty="0" smtClean="0"/>
          </a:p>
          <a:p>
            <a:r>
              <a:rPr lang="zh-CN" altLang="en-US" dirty="0" smtClean="0"/>
              <a:t>			</a:t>
            </a:r>
            <a:r>
              <a:rPr lang="en-US" altLang="zh-CN" dirty="0" err="1" smtClean="0"/>
              <a:t>Websphere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Weblogic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容器和</a:t>
            </a:r>
            <a:r>
              <a:rPr lang="en-US" altLang="zh-CN" dirty="0" err="1" smtClean="0"/>
              <a:t>ejb</a:t>
            </a:r>
            <a:r>
              <a:rPr lang="zh-CN" altLang="en-US" dirty="0" smtClean="0"/>
              <a:t>容器，他们可以部署</a:t>
            </a:r>
            <a:r>
              <a:rPr lang="en-US" altLang="zh-CN" dirty="0" smtClean="0"/>
              <a:t>web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应用和</a:t>
            </a:r>
            <a:r>
              <a:rPr lang="en-US" altLang="zh-CN" dirty="0" err="1" smtClean="0"/>
              <a:t>ejb</a:t>
            </a:r>
            <a:r>
              <a:rPr lang="zh-CN" altLang="en-US" dirty="0" smtClean="0"/>
              <a:t>应用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MVC</a:t>
            </a:r>
            <a:endParaRPr lang="en-US" altLang="zh-CN" dirty="0" smtClean="0"/>
          </a:p>
          <a:p>
            <a:r>
              <a:rPr lang="en-US" altLang="zh-CN" dirty="0" smtClean="0"/>
              <a:t>    1) M(Model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)---&gt;JavaBean</a:t>
            </a:r>
            <a:endParaRPr lang="en-US" altLang="zh-CN" dirty="0" smtClean="0"/>
          </a:p>
          <a:p>
            <a:r>
              <a:rPr lang="en-US" altLang="zh-CN" dirty="0" smtClean="0"/>
              <a:t>    2) V(View 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)---&gt; 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html(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3) C(Controller 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)---&gt; servlet(</a:t>
            </a:r>
            <a:r>
              <a:rPr lang="zh-CN" altLang="en-US" dirty="0" smtClean="0"/>
              <a:t>控制和转发请求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对象：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对象是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接口的实现类，封装了客户的请求信息，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的生命周期由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容器控制，当接收到一个客户端请求，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容器创建并封装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对象，当请求处理完毕，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对象被销毁</a:t>
            </a:r>
            <a:endParaRPr lang="zh-CN" altLang="en-US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对象封装了服务器响应客户端请求的相关消息，主要功能：设置头信息，实现了</a:t>
            </a:r>
            <a:endParaRPr lang="zh-CN" altLang="en-US" dirty="0" smtClean="0"/>
          </a:p>
          <a:p>
            <a:r>
              <a:rPr lang="en-US" altLang="zh-CN" dirty="0" err="1" smtClean="0"/>
              <a:t>javax.servlet.http.HttpServletResponse</a:t>
            </a:r>
            <a:r>
              <a:rPr lang="zh-CN" altLang="en-US" dirty="0" smtClean="0"/>
              <a:t>接口，生命周期由容器来管理</a:t>
            </a:r>
            <a:endParaRPr lang="zh-CN" altLang="en-US" dirty="0" smtClean="0"/>
          </a:p>
          <a:p>
            <a:r>
              <a:rPr lang="zh-CN" altLang="en-US" dirty="0" smtClean="0"/>
              <a:t>五、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：处理客户端与服务端的会话，从客户端连接到服务端开始，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对象用来保存每个用户				</a:t>
            </a:r>
            <a:endParaRPr lang="zh-CN" altLang="en-US" dirty="0" smtClean="0"/>
          </a:p>
          <a:p>
            <a:r>
              <a:rPr lang="zh-CN" altLang="en-US" dirty="0" smtClean="0"/>
              <a:t>的信息，以便跟踪每个用户的操作状态，其中，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信息保存在容器里，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保存在客户机的</a:t>
            </a:r>
            <a:endParaRPr lang="zh-CN" altLang="en-US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 smtClean="0"/>
              <a:t>中，用户首次登陆系统时容器会给用户分配一个唯一的</a:t>
            </a:r>
            <a:r>
              <a:rPr lang="en-US" altLang="zh-CN" dirty="0" smtClean="0"/>
              <a:t>session id</a:t>
            </a:r>
            <a:r>
              <a:rPr lang="zh-CN" altLang="en-US" dirty="0" smtClean="0"/>
              <a:t>标识。用于区别其他的用户。</a:t>
            </a:r>
            <a:endParaRPr lang="en-US" altLang="zh-CN" dirty="0" smtClean="0"/>
          </a:p>
          <a:p>
            <a:r>
              <a:rPr lang="en-US" altLang="zh-CN" dirty="0" smtClean="0"/>
              <a:t>exception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对象实现了</a:t>
            </a:r>
            <a:r>
              <a:rPr lang="en-US" altLang="zh-CN" dirty="0" err="1" smtClean="0"/>
              <a:t>java.lang.Throwable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用来处理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在执行时发生的错误和异常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96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rot="5400000">
            <a:off x="893747" y="4964120"/>
            <a:ext cx="35717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8"/>
          <p:cNvCxnSpPr/>
          <p:nvPr userDrawn="1"/>
        </p:nvCxnSpPr>
        <p:spPr>
          <a:xfrm>
            <a:off x="428625" y="5141914"/>
            <a:ext cx="828675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8"/>
          <p:cNvCxnSpPr/>
          <p:nvPr userDrawn="1"/>
        </p:nvCxnSpPr>
        <p:spPr>
          <a:xfrm>
            <a:off x="428625" y="5141914"/>
            <a:ext cx="828675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rot="5400000">
            <a:off x="1500176" y="4999839"/>
            <a:ext cx="286528" cy="7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>
            <a:off x="0" y="4786329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857224" y="4859180"/>
            <a:ext cx="8286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基于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的杭州天月在线音响销售系统设计与开发                                                                                          答辩人：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6" y="4838716"/>
            <a:ext cx="1526079" cy="2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643057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64305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2" y="1643057"/>
            <a:ext cx="917715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164305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164305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164305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4" y="3499074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8" y="3473674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786065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5" y="4097561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2" y="3302224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700686"/>
            <a:ext cx="85022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4" y="3643321"/>
            <a:ext cx="106293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96" y="3397474"/>
            <a:ext cx="710484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7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4000511"/>
            <a:ext cx="507168" cy="3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4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299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499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46458" y="3000184"/>
            <a:ext cx="688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n w="12700">
                  <a:noFill/>
                </a:ln>
                <a:latin typeface="冬青黑体简体中文 W6" pitchFamily="34" charset="-122"/>
                <a:ea typeface="冬青黑体简体中文 W6" pitchFamily="34" charset="-122"/>
              </a:rPr>
              <a:t>基于</a:t>
            </a:r>
            <a:r>
              <a:rPr lang="en-US" altLang="zh-CN" sz="4800" dirty="0">
                <a:ln w="12700">
                  <a:noFill/>
                </a:ln>
                <a:latin typeface="冬青黑体简体中文 W6" pitchFamily="34" charset="-122"/>
                <a:ea typeface="冬青黑体简体中文 W6" pitchFamily="34" charset="-122"/>
              </a:rPr>
              <a:t>java</a:t>
            </a:r>
            <a:r>
              <a:rPr lang="zh-CN" altLang="en-US" sz="4800" dirty="0" smtClean="0">
                <a:ln w="12700">
                  <a:noFill/>
                </a:ln>
                <a:latin typeface="冬青黑体简体中文 W6" pitchFamily="34" charset="-122"/>
                <a:ea typeface="冬青黑体简体中文 W6" pitchFamily="34" charset="-122"/>
              </a:rPr>
              <a:t>的个人博客系统</a:t>
            </a:r>
            <a:endParaRPr lang="zh-CN" altLang="en-US" sz="4800" dirty="0">
              <a:ln w="12700">
                <a:noFill/>
              </a:ln>
              <a:latin typeface="冬青黑体简体中文 W6" pitchFamily="34" charset="-122"/>
              <a:ea typeface="冬青黑体简体中文 W6" pitchFamily="34" charset="-122"/>
            </a:endParaRPr>
          </a:p>
        </p:txBody>
      </p:sp>
      <p:grpSp>
        <p:nvGrpSpPr>
          <p:cNvPr id="3074" name="Group 2805"/>
          <p:cNvGrpSpPr/>
          <p:nvPr/>
        </p:nvGrpSpPr>
        <p:grpSpPr bwMode="auto">
          <a:xfrm>
            <a:off x="5357820" y="4286262"/>
            <a:ext cx="3643313" cy="500062"/>
            <a:chOff x="3120" y="2430"/>
            <a:chExt cx="2304" cy="467"/>
          </a:xfrm>
          <a:solidFill>
            <a:schemeClr val="tx2">
              <a:lumMod val="50000"/>
              <a:alpha val="34000"/>
            </a:schemeClr>
          </a:solidFill>
        </p:grpSpPr>
        <p:sp>
          <p:nvSpPr>
            <p:cNvPr id="13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grpFill/>
            <a:ln w="9525">
              <a:noFill/>
              <a:miter lim="800000"/>
            </a:ln>
            <a:effectLst/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599" cy="467"/>
            </a:xfrm>
            <a:prstGeom prst="chevron">
              <a:avLst>
                <a:gd name="adj" fmla="val 32173"/>
              </a:avLst>
            </a:prstGeom>
            <a:grpFill/>
            <a:ln w="9525">
              <a:noFill/>
              <a:miter lim="800000"/>
            </a:ln>
            <a:effectLst/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599" cy="467"/>
            </a:xfrm>
            <a:prstGeom prst="chevron">
              <a:avLst>
                <a:gd name="adj" fmla="val 32173"/>
              </a:avLst>
            </a:prstGeom>
            <a:grpFill/>
            <a:ln w="9525">
              <a:noFill/>
              <a:miter lim="800000"/>
            </a:ln>
            <a:effectLst/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grpFill/>
            <a:ln w="9525">
              <a:noFill/>
              <a:miter lim="800000"/>
            </a:ln>
            <a:effectLst/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3714758"/>
            <a:ext cx="106293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组合 64"/>
          <p:cNvGrpSpPr/>
          <p:nvPr/>
        </p:nvGrpSpPr>
        <p:grpSpPr>
          <a:xfrm>
            <a:off x="6372200" y="142859"/>
            <a:ext cx="2557518" cy="2714644"/>
            <a:chOff x="6643702" y="142858"/>
            <a:chExt cx="2286016" cy="2714644"/>
          </a:xfrm>
        </p:grpSpPr>
        <p:grpSp>
          <p:nvGrpSpPr>
            <p:cNvPr id="52" name="组合 7"/>
            <p:cNvGrpSpPr/>
            <p:nvPr/>
          </p:nvGrpSpPr>
          <p:grpSpPr>
            <a:xfrm>
              <a:off x="6690877" y="289583"/>
              <a:ext cx="2238841" cy="2567919"/>
              <a:chOff x="2786050" y="214294"/>
              <a:chExt cx="2286016" cy="1928826"/>
            </a:xfrm>
            <a:solidFill>
              <a:srgbClr val="04AED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矩形 57"/>
              <p:cNvSpPr/>
              <p:nvPr/>
            </p:nvSpPr>
            <p:spPr>
              <a:xfrm>
                <a:off x="2786050" y="214294"/>
                <a:ext cx="2286016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10800000">
                <a:off x="2786050" y="1643054"/>
                <a:ext cx="2286016" cy="500066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845280" y="142858"/>
              <a:ext cx="298488" cy="427962"/>
            </a:xfrm>
            <a:prstGeom prst="rect">
              <a:avLst/>
            </a:prstGeom>
            <a:solidFill>
              <a:srgbClr val="FBD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43702" y="1466530"/>
              <a:ext cx="22860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7643834" y="2143122"/>
              <a:ext cx="428628" cy="42799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9" name="副标题 4"/>
          <p:cNvSpPr>
            <a:spLocks noGrp="1"/>
          </p:cNvSpPr>
          <p:nvPr>
            <p:ph type="subTitle" sz="quarter" idx="4294967295"/>
          </p:nvPr>
        </p:nvSpPr>
        <p:spPr bwMode="auto">
          <a:xfrm>
            <a:off x="1000100" y="4071949"/>
            <a:ext cx="4500594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ln w="1270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85786" y="0"/>
            <a:ext cx="2071702" cy="28573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-1044624" y="3867894"/>
            <a:ext cx="70567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innerShdw>
              <a:prstClr val="black">
                <a:alpha val="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4" dur="1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76" dur="11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78" dur="11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80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82" dur="1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84" dur="12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86" dur="11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8" dur="1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90" dur="13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92" dur="12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94" dur="12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96" dur="1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17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7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195486"/>
            <a:ext cx="2555875" cy="4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总体功能</a:t>
            </a:r>
            <a:endParaRPr lang="en-US" altLang="zh-CN" sz="36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5" name="矩形 14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35862"/>
            <a:ext cx="5805371" cy="39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5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设计思想</a:t>
            </a:r>
            <a:endParaRPr lang="en-US" altLang="zh-CN" sz="36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6" name="矩形 1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21" name="泪滴形 20"/>
          <p:cNvSpPr/>
          <p:nvPr/>
        </p:nvSpPr>
        <p:spPr>
          <a:xfrm>
            <a:off x="213965" y="1139152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213965" y="2838440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003" y="1139152"/>
            <a:ext cx="7511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系统</a:t>
            </a:r>
            <a:r>
              <a:rPr lang="zh-CN" altLang="en-US" dirty="0"/>
              <a:t>采用三层结构，在客户端用户通过浏览器完成数据下载与模拟操作，浏览器端的表现逻辑通过</a:t>
            </a:r>
            <a:r>
              <a:rPr lang="en-US" altLang="zh-CN" dirty="0"/>
              <a:t>JSP</a:t>
            </a:r>
            <a:r>
              <a:rPr lang="zh-CN" altLang="en-US" dirty="0"/>
              <a:t>网页完成。而系统内部复杂的业务逻辑主要通过</a:t>
            </a:r>
            <a:r>
              <a:rPr lang="en-US" altLang="zh-CN" dirty="0"/>
              <a:t>JavaBean</a:t>
            </a:r>
            <a:r>
              <a:rPr lang="zh-CN" altLang="en-US" dirty="0"/>
              <a:t>的组件（</a:t>
            </a:r>
            <a:r>
              <a:rPr lang="en-US" altLang="zh-CN" dirty="0"/>
              <a:t>Component</a:t>
            </a:r>
            <a:r>
              <a:rPr lang="zh-CN" altLang="en-US" dirty="0"/>
              <a:t>）实现，</a:t>
            </a:r>
            <a:r>
              <a:rPr lang="en-US" altLang="zh-CN" dirty="0"/>
              <a:t>JavaBean</a:t>
            </a:r>
            <a:r>
              <a:rPr lang="zh-CN" altLang="en-US" dirty="0"/>
              <a:t>组件在</a:t>
            </a:r>
            <a:r>
              <a:rPr lang="en-US" altLang="zh-CN" dirty="0"/>
              <a:t>WWW</a:t>
            </a:r>
            <a:r>
              <a:rPr lang="zh-CN" altLang="en-US" dirty="0"/>
              <a:t>服务器上运行，通过</a:t>
            </a:r>
            <a:r>
              <a:rPr lang="en-US" altLang="zh-CN" dirty="0"/>
              <a:t>JSP</a:t>
            </a:r>
            <a:r>
              <a:rPr lang="zh-CN" altLang="en-US" dirty="0"/>
              <a:t>返回到客户浏览器。通过表现逻辑与业务逻辑的分离，使网页内容简洁，系统的可维护性和可扩充性增强。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003" y="2838440"/>
            <a:ext cx="75115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     在</a:t>
            </a:r>
            <a:r>
              <a:rPr lang="zh-CN" altLang="en-US" dirty="0"/>
              <a:t>服务器端，系统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mybatis</a:t>
            </a:r>
            <a:r>
              <a:rPr lang="zh-CN" altLang="en-US" dirty="0"/>
              <a:t>框架</a:t>
            </a:r>
            <a:r>
              <a:rPr lang="zh-CN" altLang="en-US" dirty="0" smtClean="0"/>
              <a:t>访问</a:t>
            </a:r>
            <a:r>
              <a:rPr lang="zh-CN" altLang="en-US" dirty="0"/>
              <a:t>数据库，数据库服务器定义了本系统所需要的事务逻辑和数据逻辑。本系统使用</a:t>
            </a:r>
            <a:r>
              <a:rPr lang="en-US" altLang="zh-CN" dirty="0"/>
              <a:t>JSP</a:t>
            </a:r>
            <a:r>
              <a:rPr lang="zh-CN" altLang="en-US" dirty="0"/>
              <a:t>技术作为表现手段，服务器采用</a:t>
            </a:r>
            <a:r>
              <a:rPr lang="en-US" altLang="zh-CN" dirty="0"/>
              <a:t>Tomcat 8</a:t>
            </a:r>
            <a:r>
              <a:rPr lang="en-US" altLang="zh-CN" dirty="0" smtClean="0"/>
              <a:t>.0</a:t>
            </a:r>
            <a:r>
              <a:rPr lang="zh-CN" altLang="en-US" dirty="0" smtClean="0"/>
              <a:t>作为应用服务器，</a:t>
            </a:r>
            <a:r>
              <a:rPr lang="zh-CN" altLang="en-US" dirty="0"/>
              <a:t>系统业务逻辑由</a:t>
            </a:r>
            <a:r>
              <a:rPr lang="en-US" altLang="zh-CN" dirty="0"/>
              <a:t>JavaBean </a:t>
            </a:r>
            <a:r>
              <a:rPr lang="zh-CN" altLang="en-US" dirty="0"/>
              <a:t>组件完成，使用</a:t>
            </a:r>
            <a:r>
              <a:rPr lang="en-US" altLang="zh-CN" dirty="0"/>
              <a:t>JDBC </a:t>
            </a:r>
            <a:r>
              <a:rPr lang="zh-CN" altLang="en-US" dirty="0" smtClean="0"/>
              <a:t>驱动程序</a:t>
            </a:r>
            <a:r>
              <a:rPr lang="zh-CN" altLang="en-US" dirty="0"/>
              <a:t>访问数据库。由于系统测试需要成熟的数据库支持，因此系统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r>
              <a:rPr lang="zh-CN" altLang="en-US" dirty="0"/>
              <a:t>作为数据库服务器。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733" y="200943"/>
            <a:ext cx="3728219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系统环境的配置</a:t>
            </a:r>
            <a:endParaRPr lang="en-US" altLang="zh-CN" sz="3600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68784" y="1131590"/>
            <a:ext cx="8207375" cy="3687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系统运行平台：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Tomcat8.0 + JDK1.8 + Windows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Eclipse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9" name="矩形 8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94646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2785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7457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16840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6606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232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5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33232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66440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99648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32856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66064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6040" y="271545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78644" y="271560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47644" y="3340606"/>
            <a:ext cx="25935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4772" y="3340606"/>
            <a:ext cx="250825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16545" y="3340606"/>
            <a:ext cx="25241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49909" y="3340606"/>
            <a:ext cx="252413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02322" y="3340606"/>
            <a:ext cx="250825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6634" y="3340606"/>
            <a:ext cx="252413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6064" y="3340606"/>
            <a:ext cx="252412" cy="1802894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67" name="矩形 66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4764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13965" y="559595"/>
            <a:ext cx="4475173" cy="23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37427" y="211098"/>
            <a:ext cx="4094931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>
                <a:solidFill>
                  <a:prstClr val="black"/>
                </a:solidFill>
              </a:rPr>
              <a:t>功能模块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zh-CN" altLang="en-US" sz="3600" dirty="0">
                <a:solidFill>
                  <a:prstClr val="black"/>
                </a:solidFill>
              </a:rPr>
              <a:t>主要功能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4" name="矩形 13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485888" y="1055202"/>
            <a:ext cx="633670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博</a:t>
            </a:r>
            <a:r>
              <a:rPr lang="zh-CN" altLang="en-US" dirty="0" smtClean="0">
                <a:solidFill>
                  <a:prstClr val="black"/>
                </a:solidFill>
              </a:rPr>
              <a:t>客管理：包括博客的新建，修改，删除等</a:t>
            </a:r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1022884" y="1055202"/>
            <a:ext cx="288032" cy="28803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028020" y="1720230"/>
            <a:ext cx="288032" cy="28803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1017068" y="2380014"/>
            <a:ext cx="288032" cy="28803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1002260" y="3039798"/>
            <a:ext cx="288032" cy="28803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1294" y="1536398"/>
            <a:ext cx="6435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博</a:t>
            </a:r>
            <a:r>
              <a:rPr lang="zh-CN" altLang="en-US" dirty="0" smtClean="0">
                <a:solidFill>
                  <a:prstClr val="black"/>
                </a:solidFill>
              </a:rPr>
              <a:t>客类别管理：在前台发表的博客进行分类的字段，而在这里可以添加，修改，删除博客类别。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462" y="2200864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评论管理模块：游客发表的评论要经过这里的审核才决定是否发表在前台。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346" y="2888348"/>
            <a:ext cx="633670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友情链接管理：前台显示的友情链接是在这里进行添加。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1294" y="4359366"/>
            <a:ext cx="64104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65654" y="336383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33232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66440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299648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32856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6064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36040" y="336352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78644" y="336368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47644" y="3988678"/>
            <a:ext cx="25935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84772" y="3988678"/>
            <a:ext cx="250825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16545" y="3988678"/>
            <a:ext cx="25241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49909" y="3988678"/>
            <a:ext cx="252413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02322" y="3988678"/>
            <a:ext cx="250825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16634" y="3988678"/>
            <a:ext cx="252413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66064" y="3988678"/>
            <a:ext cx="252412" cy="115482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59" name="矩形 58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794646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2785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7457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16840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6606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581232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47644" y="141962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47644" y="2067695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833232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66440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299648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532856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766064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36040" y="271545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578644" y="271560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4764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2790850" y="199072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91680" y="1990725"/>
            <a:ext cx="1097584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90850" y="271462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67547" y="3451225"/>
            <a:ext cx="1224135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67547" y="1990725"/>
            <a:ext cx="1224135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7544" y="199072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67544" y="271462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691682" y="3451225"/>
            <a:ext cx="1099171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800623" y="2355850"/>
            <a:ext cx="422275" cy="0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222898" y="1737377"/>
            <a:ext cx="0" cy="1973547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2050" name="Picture 2" descr="C:\Users\iamisis\Desktop\图片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2091537"/>
            <a:ext cx="2088232" cy="1285558"/>
          </a:xfrm>
          <a:prstGeom prst="rect">
            <a:avLst/>
          </a:prstGeom>
          <a:ln w="9525">
            <a:solidFill>
              <a:srgbClr val="04AE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57"/>
          <p:cNvSpPr/>
          <p:nvPr/>
        </p:nvSpPr>
        <p:spPr>
          <a:xfrm>
            <a:off x="3491880" y="1737377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91880" y="2276866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91880" y="2816355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友情链接表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78628" y="1727038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t_blog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74078" y="1696412"/>
            <a:ext cx="1548172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博主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92080" y="2275948"/>
            <a:ext cx="1584176" cy="355079"/>
          </a:xfrm>
          <a:prstGeom prst="rect">
            <a:avLst/>
          </a:prstGeom>
          <a:noFill/>
          <a:ln>
            <a:solidFill>
              <a:srgbClr val="04AEDA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客类型表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8833" y="2275946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t_comment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08833" y="2816355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t_link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274078" y="1703828"/>
            <a:ext cx="1548172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t_blogger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74078" y="2275947"/>
            <a:ext cx="1584176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indent="304800" algn="ctr">
              <a:lnSpc>
                <a:spcPct val="150000"/>
              </a:lnSpc>
            </a:pPr>
            <a:r>
              <a:rPr lang="en-US" altLang="zh-CN" sz="1200" kern="1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t_blogtype</a:t>
            </a:r>
            <a:r>
              <a:rPr lang="zh-CN" altLang="en-US" sz="1200" kern="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表</a:t>
            </a:r>
            <a:endParaRPr lang="zh-CN" altLang="zh-CN" sz="1200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5" name="13 CuadroTexto"/>
          <p:cNvSpPr txBox="1"/>
          <p:nvPr/>
        </p:nvSpPr>
        <p:spPr>
          <a:xfrm>
            <a:off x="7667191" y="4823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>
                <a:solidFill>
                  <a:prstClr val="black"/>
                </a:solidFill>
              </a:rPr>
              <a:t>数据库设计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55576" y="177966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134761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基本表设计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46" name="矩形 4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70" grpId="0" animBg="1"/>
      <p:bldP spid="71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程序界面介绍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9632" y="707886"/>
            <a:ext cx="70567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innerShdw>
              <a:prstClr val="black">
                <a:alpha val="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0676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5536" y="257175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5" name="矩形 14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pic>
        <p:nvPicPr>
          <p:cNvPr id="4098" name="Picture 2" descr="2017-05-06_2208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85" y="836826"/>
            <a:ext cx="5270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6" y="559595"/>
            <a:ext cx="4862090" cy="23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743" y="139997"/>
            <a:ext cx="4824536" cy="45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 smtClean="0"/>
              <a:t>后台系统管理页面</a:t>
            </a:r>
            <a:endParaRPr lang="en-US" altLang="zh-CN" sz="3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3" name="矩形 12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pic>
        <p:nvPicPr>
          <p:cNvPr id="5122" name="Picture 2" descr="OL0YBS[CGXBQ~}3ZWW4U1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5566"/>
            <a:ext cx="7056784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5" y="559595"/>
            <a:ext cx="4070003" cy="23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7493" y="157879"/>
            <a:ext cx="3960440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 smtClean="0"/>
              <a:t>写博客页面</a:t>
            </a:r>
            <a:r>
              <a:rPr lang="zh-CN" altLang="en-US" sz="3600" dirty="0"/>
              <a:t>实现</a:t>
            </a:r>
            <a:endParaRPr lang="en-US" altLang="zh-CN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9" name="矩形 8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1" y="699542"/>
            <a:ext cx="8556720" cy="381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72198" y="50004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2330" y="71436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3042" y="0"/>
            <a:ext cx="2071702" cy="28573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42910" y="1928808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57224" y="2143122"/>
            <a:ext cx="1122482" cy="2000264"/>
            <a:chOff x="857224" y="2143122"/>
            <a:chExt cx="1122482" cy="2000264"/>
          </a:xfrm>
        </p:grpSpPr>
        <p:sp>
          <p:nvSpPr>
            <p:cNvPr id="16" name="矩形 15"/>
            <p:cNvSpPr/>
            <p:nvPr/>
          </p:nvSpPr>
          <p:spPr>
            <a:xfrm>
              <a:off x="857224" y="2143122"/>
              <a:ext cx="1071570" cy="20002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4AEDA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9574" y="2398664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7290" y="2928940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71670" y="2143122"/>
            <a:ext cx="1143008" cy="2000264"/>
            <a:chOff x="2071670" y="2143122"/>
            <a:chExt cx="1143008" cy="2000264"/>
          </a:xfrm>
        </p:grpSpPr>
        <p:sp>
          <p:nvSpPr>
            <p:cNvPr id="17" name="矩形 16"/>
            <p:cNvSpPr/>
            <p:nvPr/>
          </p:nvSpPr>
          <p:spPr>
            <a:xfrm>
              <a:off x="2071670" y="2143122"/>
              <a:ext cx="1143008" cy="20002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84406" y="2444915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71736" y="2928940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357554" y="2143122"/>
            <a:ext cx="1214446" cy="2000264"/>
            <a:chOff x="3357554" y="2143122"/>
            <a:chExt cx="1214446" cy="2000264"/>
          </a:xfrm>
        </p:grpSpPr>
        <p:sp>
          <p:nvSpPr>
            <p:cNvPr id="18" name="矩形 17"/>
            <p:cNvSpPr/>
            <p:nvPr/>
          </p:nvSpPr>
          <p:spPr>
            <a:xfrm>
              <a:off x="3357554" y="2143122"/>
              <a:ext cx="1214446" cy="20002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3274" y="2344562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29058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86314" y="2143122"/>
            <a:ext cx="1285884" cy="2000264"/>
            <a:chOff x="4786314" y="2143122"/>
            <a:chExt cx="1285884" cy="2000264"/>
          </a:xfrm>
        </p:grpSpPr>
        <p:sp>
          <p:nvSpPr>
            <p:cNvPr id="19" name="矩形 18"/>
            <p:cNvSpPr/>
            <p:nvPr/>
          </p:nvSpPr>
          <p:spPr>
            <a:xfrm>
              <a:off x="4786314" y="2143122"/>
              <a:ext cx="1285884" cy="20002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0032" y="2427734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模块功能描述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9256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15074" y="2143122"/>
            <a:ext cx="1214446" cy="2000264"/>
            <a:chOff x="6215074" y="2143122"/>
            <a:chExt cx="1214446" cy="2000264"/>
          </a:xfrm>
        </p:grpSpPr>
        <p:sp>
          <p:nvSpPr>
            <p:cNvPr id="20" name="矩形 19"/>
            <p:cNvSpPr/>
            <p:nvPr/>
          </p:nvSpPr>
          <p:spPr>
            <a:xfrm>
              <a:off x="6215074" y="2143122"/>
              <a:ext cx="1214446" cy="20002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42174" y="2473911"/>
              <a:ext cx="1000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8016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5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72396" y="2143122"/>
            <a:ext cx="1214446" cy="2000264"/>
            <a:chOff x="7572396" y="2143122"/>
            <a:chExt cx="1214446" cy="2000264"/>
          </a:xfrm>
        </p:grpSpPr>
        <p:sp>
          <p:nvSpPr>
            <p:cNvPr id="23" name="矩形 22"/>
            <p:cNvSpPr/>
            <p:nvPr/>
          </p:nvSpPr>
          <p:spPr>
            <a:xfrm>
              <a:off x="7572396" y="2143122"/>
              <a:ext cx="1214446" cy="20002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30377" y="2403602"/>
              <a:ext cx="857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及展望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3900" y="3000378"/>
              <a:ext cx="5000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</a:rPr>
                <a:t>6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rot="5400000">
            <a:off x="678629" y="182165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1928794" y="18573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214678" y="18573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4572000" y="18573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6000760" y="18573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7357288" y="1857370"/>
            <a:ext cx="28654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3862558"/>
            <a:ext cx="571504" cy="571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857634"/>
            <a:ext cx="612036" cy="612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929072"/>
            <a:ext cx="632896" cy="627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7634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3857634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3929072"/>
            <a:ext cx="642942" cy="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315863" y="3728754"/>
            <a:ext cx="1944216" cy="37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江西理工大学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5" y="559595"/>
            <a:ext cx="3709963" cy="23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3682" y="169556"/>
            <a:ext cx="4720366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博</a:t>
            </a:r>
            <a:r>
              <a:rPr lang="zh-CN" altLang="en-US" sz="3600" dirty="0" smtClean="0"/>
              <a:t>客信息管理页面现</a:t>
            </a:r>
            <a:endParaRPr lang="en-US" altLang="zh-CN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9" name="矩形 8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" y="699542"/>
            <a:ext cx="8724731" cy="33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3965" y="559595"/>
            <a:ext cx="4862091" cy="23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1468" y="157687"/>
            <a:ext cx="5690691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博</a:t>
            </a:r>
            <a:r>
              <a:rPr lang="zh-CN" altLang="en-US" sz="3600" dirty="0" smtClean="0"/>
              <a:t>客类别信息管理页面</a:t>
            </a:r>
            <a:r>
              <a:rPr lang="zh-CN" altLang="en-US" sz="3600" dirty="0"/>
              <a:t>实现</a:t>
            </a:r>
            <a:endParaRPr lang="en-US" altLang="zh-CN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9" name="矩形 8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6" y="896480"/>
            <a:ext cx="8665518" cy="339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4665654" y="336383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65654" y="401191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0223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35440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68648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01856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35064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望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827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47644" y="401191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47644" y="4636750"/>
            <a:ext cx="25935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584772" y="4636750"/>
            <a:ext cx="250825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816545" y="4636750"/>
            <a:ext cx="25241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49909" y="4636750"/>
            <a:ext cx="252413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02322" y="4636750"/>
            <a:ext cx="250825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16634" y="4636750"/>
            <a:ext cx="252413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66064" y="4636750"/>
            <a:ext cx="252412" cy="50675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14" name="矩形 113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5833232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66440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299648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532856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766064" y="336368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336040" y="336352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578644" y="336368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94646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2785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27457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516840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766064" y="141946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581232" y="141930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47644" y="141962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47644" y="2067695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833232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066440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299648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532856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66064" y="271560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336040" y="271545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578644" y="271560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34764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452320" y="1275606"/>
            <a:ext cx="1357322" cy="1221590"/>
          </a:xfrm>
          <a:prstGeom prst="rect">
            <a:avLst/>
          </a:prstGeom>
          <a:solidFill>
            <a:srgbClr val="F15C44"/>
          </a:solidFill>
          <a:ln>
            <a:noFill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128" y="1271414"/>
            <a:ext cx="1357322" cy="1221590"/>
          </a:xfrm>
          <a:prstGeom prst="rect">
            <a:avLst/>
          </a:prstGeom>
          <a:solidFill>
            <a:srgbClr val="6BBD46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操作简便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5880" y="1275606"/>
            <a:ext cx="1357322" cy="1221590"/>
          </a:xfrm>
          <a:prstGeom prst="rect">
            <a:avLst/>
          </a:prstGeom>
          <a:solidFill>
            <a:srgbClr val="96969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none" lIns="0" tIns="0" rIns="0" bIns="0" numCol="1" rtlCol="0" anchor="ctr" anchorCtr="0" compatLnSpc="1"/>
          <a:lstStyle/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4640" y="1275606"/>
            <a:ext cx="1357322" cy="1221590"/>
          </a:xfrm>
          <a:prstGeom prst="rect">
            <a:avLst/>
          </a:prstGeom>
          <a:solidFill>
            <a:srgbClr val="4B8EDC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none" lIns="0" tIns="0" rIns="0" bIns="0" numCol="1" rtlCol="0" anchor="ctr" anchorCtr="0" compatLnSpc="1"/>
          <a:lstStyle/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实现了简单的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在线交易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83400" y="1275606"/>
            <a:ext cx="1357322" cy="1221590"/>
          </a:xfrm>
          <a:prstGeom prst="rect">
            <a:avLst/>
          </a:prstGeom>
          <a:solidFill>
            <a:srgbClr val="F09B2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对错误的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2160" y="1275606"/>
            <a:ext cx="1357322" cy="1221590"/>
          </a:xfrm>
          <a:prstGeom prst="rect">
            <a:avLst/>
          </a:prstGeom>
          <a:solidFill>
            <a:srgbClr val="009DE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8288" y="1275606"/>
            <a:ext cx="1357322" cy="1221590"/>
          </a:xfrm>
          <a:prstGeom prst="rect">
            <a:avLst/>
          </a:prstGeom>
          <a:solidFill>
            <a:srgbClr val="4B8EDC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none" lIns="0" tIns="0" rIns="0" bIns="0" numCol="1" rtlCol="0" anchor="ctr" anchorCtr="0" compatLnSpc="1"/>
          <a:lstStyle/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57240" y="1275606"/>
            <a:ext cx="1357322" cy="1221590"/>
          </a:xfrm>
          <a:prstGeom prst="rect">
            <a:avLst/>
          </a:prstGeom>
          <a:solidFill>
            <a:srgbClr val="F09B2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更人性化的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1275606"/>
            <a:ext cx="1357322" cy="1221590"/>
          </a:xfrm>
          <a:prstGeom prst="rect">
            <a:avLst/>
          </a:prstGeom>
          <a:solidFill>
            <a:srgbClr val="009DE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2160" y="1275606"/>
            <a:ext cx="1357322" cy="1221590"/>
          </a:xfrm>
          <a:prstGeom prst="rect">
            <a:avLst/>
          </a:prstGeom>
          <a:solidFill>
            <a:srgbClr val="96969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none" lIns="0" tIns="0" rIns="0" bIns="0" numCol="1" rtlCol="0" anchor="ctr" anchorCtr="0" compatLnSpc="1"/>
          <a:lstStyle/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更真实的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6675" algn="ctr" defTabSz="91376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52320" y="1275606"/>
            <a:ext cx="1357322" cy="1221590"/>
          </a:xfrm>
          <a:prstGeom prst="rect">
            <a:avLst/>
          </a:prstGeom>
          <a:solidFill>
            <a:srgbClr val="6BBD46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技术专家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持续维护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0"/>
          <p:cNvGrpSpPr/>
          <p:nvPr/>
        </p:nvGrpSpPr>
        <p:grpSpPr>
          <a:xfrm>
            <a:off x="8699181" y="142091"/>
            <a:ext cx="477064" cy="369332"/>
            <a:chOff x="8699181" y="157879"/>
            <a:chExt cx="477064" cy="410369"/>
          </a:xfrm>
        </p:grpSpPr>
        <p:sp>
          <p:nvSpPr>
            <p:cNvPr id="32" name="矩形 31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99181" y="157879"/>
              <a:ext cx="47706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dirty="0"/>
              <a:t>总结与展望</a:t>
            </a:r>
            <a:endParaRPr lang="en-US" altLang="zh-CN" sz="3600" dirty="0"/>
          </a:p>
        </p:txBody>
      </p:sp>
      <p:sp>
        <p:nvSpPr>
          <p:cNvPr id="23" name="矩形 22"/>
          <p:cNvSpPr/>
          <p:nvPr/>
        </p:nvSpPr>
        <p:spPr>
          <a:xfrm>
            <a:off x="285428" y="1275606"/>
            <a:ext cx="1357322" cy="1221590"/>
          </a:xfrm>
          <a:prstGeom prst="rect">
            <a:avLst/>
          </a:prstGeom>
          <a:solidFill>
            <a:srgbClr val="F15C4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/>
          <a:lstStyle/>
          <a:p>
            <a:pPr algn="ctr" defTabSz="913765">
              <a:lnSpc>
                <a:spcPct val="90000"/>
              </a:lnSpc>
            </a:pPr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55926"/>
            <a:ext cx="9144000" cy="987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993102"/>
            <a:ext cx="9144000" cy="2057414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90" y="1864514"/>
            <a:ext cx="6715172" cy="1478767"/>
          </a:xfrm>
        </p:spPr>
        <p:txBody>
          <a:bodyPr>
            <a:noAutofit/>
          </a:bodyPr>
          <a:lstStyle/>
          <a:p>
            <a:pPr algn="l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恳请各位老师指正。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3570" y="3072126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dirty="0"/>
          </a:p>
        </p:txBody>
      </p:sp>
      <p:sp>
        <p:nvSpPr>
          <p:cNvPr id="15" name="椭圆 14"/>
          <p:cNvSpPr/>
          <p:nvPr/>
        </p:nvSpPr>
        <p:spPr>
          <a:xfrm>
            <a:off x="7884368" y="4299942"/>
            <a:ext cx="714380" cy="642942"/>
          </a:xfrm>
          <a:prstGeom prst="ellipse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26" name="矩形 2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15410" y="22550"/>
            <a:ext cx="2596013" cy="2567920"/>
            <a:chOff x="6845280" y="-69969"/>
            <a:chExt cx="2320424" cy="2567920"/>
          </a:xfrm>
        </p:grpSpPr>
        <p:grpSp>
          <p:nvGrpSpPr>
            <p:cNvPr id="51" name="组合 7"/>
            <p:cNvGrpSpPr/>
            <p:nvPr/>
          </p:nvGrpSpPr>
          <p:grpSpPr>
            <a:xfrm>
              <a:off x="6895421" y="-69969"/>
              <a:ext cx="2270283" cy="2567920"/>
              <a:chOff x="2994905" y="-55774"/>
              <a:chExt cx="2318121" cy="1928826"/>
            </a:xfrm>
            <a:solidFill>
              <a:srgbClr val="04AEDA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矩形 54"/>
              <p:cNvSpPr/>
              <p:nvPr/>
            </p:nvSpPr>
            <p:spPr>
              <a:xfrm>
                <a:off x="2994905" y="-55774"/>
                <a:ext cx="2286016" cy="142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0800000">
                <a:off x="3027010" y="1372986"/>
                <a:ext cx="2286016" cy="500066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845280" y="142858"/>
              <a:ext cx="298488" cy="427962"/>
            </a:xfrm>
            <a:prstGeom prst="rect">
              <a:avLst/>
            </a:prstGeom>
            <a:solidFill>
              <a:srgbClr val="FBD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45280" y="1235949"/>
              <a:ext cx="228601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54" name="五角星 53"/>
            <p:cNvSpPr/>
            <p:nvPr/>
          </p:nvSpPr>
          <p:spPr>
            <a:xfrm>
              <a:off x="7831969" y="1832194"/>
              <a:ext cx="428628" cy="42799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3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2712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86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508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29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150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究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408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23" name="矩形 22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430924" y="77155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2792" y="77123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2144" y="77123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472" y="1347614"/>
            <a:ext cx="4213616" cy="317347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224191" y="1353716"/>
            <a:ext cx="349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个人博客是人们在网络上展现自己个性的一种方式。自从互联网走进千家万户，大受人们喜爱。大家都喜欢通过网络来获取各种各样的信息。而在网络上，你也可以</a:t>
            </a:r>
            <a:r>
              <a:rPr lang="zh-CN" altLang="zh-CN" dirty="0" smtClean="0"/>
              <a:t>畅所欲言。</a:t>
            </a:r>
            <a:r>
              <a:rPr lang="zh-CN" altLang="zh-CN" dirty="0"/>
              <a:t>在个人博客上，你可以发表自己的心路旅程，发表自己的工作经验，发表技术博客等等。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 animBg="1"/>
      <p:bldP spid="20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573" y="245429"/>
            <a:ext cx="7772400" cy="10215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该方式具有如下优势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52" y="2097962"/>
            <a:ext cx="3810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-445389" y="357190"/>
            <a:ext cx="890778" cy="28575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0034" y="1455020"/>
            <a:ext cx="1785950" cy="642942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0034" y="2228331"/>
            <a:ext cx="1785950" cy="642942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快捷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0034" y="3001642"/>
            <a:ext cx="1785950" cy="642942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34" y="3774953"/>
            <a:ext cx="1785950" cy="642942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9773" y="1562431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+mn-ea"/>
              </a:rPr>
              <a:t>不受时间和场地的限制，只要拥有网络，就可以</a:t>
            </a:r>
            <a:r>
              <a:rPr lang="zh-CN" altLang="en-US" dirty="0" smtClean="0">
                <a:latin typeface="+mn-ea"/>
              </a:rPr>
              <a:t>完成发表自己的想法。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9773" y="2282036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现在网络带宽有很大提高，随时随地可以</a:t>
            </a:r>
            <a:r>
              <a:rPr lang="zh-CN" altLang="en-US" dirty="0" smtClean="0"/>
              <a:t>进行在网上分享文章。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9809" y="3051383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减少传统管理方式中因为相关纸张文件受潮、虫蛀等造成的损失。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99773" y="37601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技术先进、操作简便、实用性好，中间环节少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28" name="矩形 27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08" y="1427981"/>
            <a:ext cx="240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47644" y="2044462"/>
            <a:ext cx="25935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84772" y="2044462"/>
            <a:ext cx="250825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16545" y="2044462"/>
            <a:ext cx="25241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49909" y="2044462"/>
            <a:ext cx="252413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02322" y="2044462"/>
            <a:ext cx="250825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16634" y="2044462"/>
            <a:ext cx="252413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66064" y="2044462"/>
            <a:ext cx="252412" cy="3099038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27" name="矩形 26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b="1" cap="all" dirty="0">
                <a:latin typeface="+mj-lt"/>
                <a:ea typeface="+mj-ea"/>
                <a:cs typeface="+mj-cs"/>
              </a:rPr>
              <a:t>研究内容</a:t>
            </a:r>
            <a:endParaRPr lang="en-US" altLang="zh-CN" sz="36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3" name="矩形 12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31640" y="1131590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本课题主要的研究内容是现有</a:t>
            </a:r>
            <a:r>
              <a:rPr lang="zh-CN" altLang="en-US" sz="2400" dirty="0" smtClean="0"/>
              <a:t>的个人博客管理系统</a:t>
            </a:r>
            <a:r>
              <a:rPr lang="zh-CN" altLang="en-US" sz="2400" dirty="0"/>
              <a:t>，通过对此系统的分析和研究来开发适合</a:t>
            </a:r>
            <a:r>
              <a:rPr lang="zh-CN" altLang="en-US" sz="2400" dirty="0" smtClean="0"/>
              <a:t>的博客管理系统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方便博主对在网上发表文章进行</a:t>
            </a:r>
            <a:r>
              <a:rPr lang="zh-CN" altLang="en-US" sz="2400" dirty="0"/>
              <a:t>管理。另一方面，设计此系统，使我可以更好的了解计算机的工作过程，掌握开发语言的使用方法，掌握开发各种项目的工作技能。</a:t>
            </a:r>
            <a:endParaRPr lang="zh-CN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b="1" cap="all" dirty="0">
                <a:latin typeface="+mj-lt"/>
                <a:ea typeface="+mj-ea"/>
                <a:cs typeface="+mj-cs"/>
              </a:rPr>
              <a:t>基本理论</a:t>
            </a:r>
            <a:endParaRPr lang="en-US" altLang="zh-CN" sz="36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6" name="矩形 1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21" name="泪滴形 20"/>
          <p:cNvSpPr/>
          <p:nvPr/>
        </p:nvSpPr>
        <p:spPr>
          <a:xfrm>
            <a:off x="560314" y="1191525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560314" y="2382648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泪滴形 22"/>
          <p:cNvSpPr/>
          <p:nvPr/>
        </p:nvSpPr>
        <p:spPr>
          <a:xfrm>
            <a:off x="560314" y="3575513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336" y="1191525"/>
            <a:ext cx="663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J2EE</a:t>
            </a:r>
            <a:r>
              <a:rPr lang="zh-CN" altLang="en-US" dirty="0"/>
              <a:t>的模型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控制（</a:t>
            </a:r>
            <a:r>
              <a:rPr lang="en-US" altLang="zh-CN" dirty="0"/>
              <a:t>MVC</a:t>
            </a:r>
            <a:r>
              <a:rPr lang="zh-CN" altLang="en-US" dirty="0"/>
              <a:t>）体系结构，在存储和展示数据的对象中区分功能模块以降低它们之间的连接度，这种体系结构将传统的输入、处理和输入模型转化为图形显示的用户交互</a:t>
            </a:r>
            <a:r>
              <a:rPr lang="zh-CN" altLang="en-US" dirty="0" smtClean="0"/>
              <a:t>模型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08336" y="2245019"/>
            <a:ext cx="663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主要</a:t>
            </a:r>
            <a:r>
              <a:rPr lang="zh-CN" altLang="en-US" dirty="0"/>
              <a:t>使用</a:t>
            </a:r>
            <a:r>
              <a:rPr lang="en-US" altLang="zh-CN" dirty="0"/>
              <a:t>JSP</a:t>
            </a:r>
            <a:r>
              <a:rPr lang="zh-CN" altLang="en-US" dirty="0"/>
              <a:t>实现前台页面，采用</a:t>
            </a:r>
            <a:r>
              <a:rPr lang="en-US" altLang="zh-CN" dirty="0"/>
              <a:t>J2EE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/>
              <a:t>开发技术，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</a:t>
            </a:r>
            <a:r>
              <a:rPr lang="zh-CN" altLang="en-US" dirty="0"/>
              <a:t>实现后台数据库管理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负责</a:t>
            </a:r>
            <a:r>
              <a:rPr lang="zh-CN" altLang="en-US" dirty="0"/>
              <a:t>与数据库的连接和对数据的处理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77504" y="3575513"/>
            <a:ext cx="663607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    开发</a:t>
            </a:r>
            <a:r>
              <a:rPr lang="zh-CN" altLang="en-US" dirty="0"/>
              <a:t>工具：</a:t>
            </a:r>
            <a:r>
              <a:rPr lang="en-US" altLang="zh-CN" dirty="0" smtClean="0"/>
              <a:t>JDK1.8, Tomcat8.0</a:t>
            </a:r>
            <a:r>
              <a:rPr lang="zh-CN" altLang="en-US" dirty="0"/>
              <a:t>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，数据库：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419622"/>
            <a:ext cx="1869034" cy="1773936"/>
          </a:xfrm>
          <a:prstGeom prst="rect">
            <a:avLst/>
          </a:prstGeom>
          <a:noFill/>
        </p:spPr>
      </p:pic>
      <p:cxnSp>
        <p:nvCxnSpPr>
          <p:cNvPr id="5" name="直接连接符 4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5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5"/>
              </a:lnSpc>
            </a:pPr>
            <a:r>
              <a:rPr lang="zh-CN" altLang="en-US" sz="3600" b="1" cap="all" dirty="0">
                <a:latin typeface="+mj-lt"/>
                <a:ea typeface="+mj-ea"/>
                <a:cs typeface="+mj-cs"/>
              </a:rPr>
              <a:t>需求分析</a:t>
            </a:r>
            <a:endParaRPr lang="en-US" altLang="zh-CN" sz="3600" b="1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16" name="矩形 1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21" name="泪滴形 20"/>
          <p:cNvSpPr/>
          <p:nvPr/>
        </p:nvSpPr>
        <p:spPr>
          <a:xfrm>
            <a:off x="2674392" y="1118890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2663851" y="2288733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泪滴形 22"/>
          <p:cNvSpPr/>
          <p:nvPr/>
        </p:nvSpPr>
        <p:spPr>
          <a:xfrm>
            <a:off x="2663851" y="3458576"/>
            <a:ext cx="648072" cy="648072"/>
          </a:xfrm>
          <a:prstGeom prst="teardrop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8270" y="1118890"/>
            <a:ext cx="4852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新</a:t>
            </a:r>
            <a:r>
              <a:rPr lang="zh-CN" altLang="zh-CN" kern="100" dirty="0">
                <a:latin typeface="Times New Roman" panose="02020603050405020304" pitchFamily="18" charset="0"/>
              </a:rPr>
              <a:t>的软件在开发出来被用户使用时，对于使用者来说是陌生和崭新的</a:t>
            </a:r>
            <a:r>
              <a:rPr lang="en-US" altLang="zh-CN" kern="100" dirty="0">
                <a:latin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Times New Roman" panose="02020603050405020304" pitchFamily="18" charset="0"/>
              </a:rPr>
              <a:t>所以要求系统具有良好的人机界面。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4202" y="2256735"/>
            <a:ext cx="4856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能够实现</a:t>
            </a:r>
            <a:r>
              <a:rPr lang="zh-CN" altLang="en-US" kern="100" dirty="0">
                <a:latin typeface="Times New Roman" panose="02020603050405020304" pitchFamily="18" charset="0"/>
              </a:rPr>
              <a:t>博客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管理</a:t>
            </a:r>
            <a:r>
              <a:rPr lang="zh-CN" altLang="zh-CN" kern="100" dirty="0">
                <a:latin typeface="Times New Roman" panose="02020603050405020304" pitchFamily="18" charset="0"/>
              </a:rPr>
              <a:t>的各项功能，能成功的对各种信息进行管理。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4202" y="3477134"/>
            <a:ext cx="4856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、删除、查询、修改、查看数据方便，数据的稳定性和可靠性好。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5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47644" y="2692534"/>
            <a:ext cx="25935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84772" y="2692534"/>
            <a:ext cx="250825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16545" y="2692534"/>
            <a:ext cx="25241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49909" y="2692534"/>
            <a:ext cx="252413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2322" y="2692534"/>
            <a:ext cx="250825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16634" y="2692534"/>
            <a:ext cx="252413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6064" y="2692534"/>
            <a:ext cx="252412" cy="2450966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84168" y="141962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699181" y="157879"/>
            <a:ext cx="477064" cy="369332"/>
            <a:chOff x="8699181" y="157879"/>
            <a:chExt cx="477064" cy="369332"/>
          </a:xfrm>
        </p:grpSpPr>
        <p:sp>
          <p:nvSpPr>
            <p:cNvPr id="52" name="矩形 51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99181" y="157879"/>
              <a:ext cx="47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ea typeface="专业字体设计服务/WWW.ZTSGC.COM/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47644" y="77155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全屏显示(16:9)</PresentationFormat>
  <Paragraphs>431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冬青黑体简体中文 W6</vt:lpstr>
      <vt:lpstr>Arial Unicode MS</vt:lpstr>
      <vt:lpstr>Segoe UI Light</vt:lpstr>
      <vt:lpstr>专业字体设计服务/WWW.ZTSGC.COM/</vt:lpstr>
      <vt:lpstr>Calibri</vt:lpstr>
      <vt:lpstr>Times New Roman</vt:lpstr>
      <vt:lpstr>黑体</vt:lpstr>
      <vt:lpstr>Times New Roman</vt:lpstr>
      <vt:lpstr>Office 主题</vt:lpstr>
      <vt:lpstr>PowerPoint 演示文稿</vt:lpstr>
      <vt:lpstr>PowerPoint 演示文稿</vt:lpstr>
      <vt:lpstr>PowerPoint 演示文稿</vt:lpstr>
      <vt:lpstr>该方式具有如下优势: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恳请各位老师指正。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Administrator</cp:lastModifiedBy>
  <cp:revision>245</cp:revision>
  <dcterms:created xsi:type="dcterms:W3CDTF">2012-04-11T02:39:00Z</dcterms:created>
  <dcterms:modified xsi:type="dcterms:W3CDTF">2017-06-09T07:48:23Z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