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53ba53f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53ba53f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53ba53f1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53ba53f1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53ba53f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53ba53f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53ba53f1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53ba53f1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6d4e8f02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26d4e8f02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53ba53f1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53ba53f1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53ba53f1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53ba53f1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b41fbd01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b41fbd01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998"/>
              </a:buClr>
              <a:buSzPts val="1800"/>
              <a:buNone/>
              <a:defRPr sz="1800">
                <a:solidFill>
                  <a:srgbClr val="88899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998"/>
              </a:buClr>
              <a:buSzPts val="1500"/>
              <a:buNone/>
              <a:defRPr sz="1500">
                <a:solidFill>
                  <a:srgbClr val="88899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998"/>
              </a:buClr>
              <a:buSzPts val="1400"/>
              <a:buNone/>
              <a:defRPr sz="1400">
                <a:solidFill>
                  <a:srgbClr val="88899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998"/>
              </a:buClr>
              <a:buSzPts val="1200"/>
              <a:buNone/>
              <a:defRPr sz="1200">
                <a:solidFill>
                  <a:srgbClr val="88899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998"/>
              </a:buClr>
              <a:buSzPts val="1200"/>
              <a:buNone/>
              <a:defRPr sz="1200">
                <a:solidFill>
                  <a:srgbClr val="88899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998"/>
              </a:buClr>
              <a:buSzPts val="1200"/>
              <a:buNone/>
              <a:defRPr sz="1200">
                <a:solidFill>
                  <a:srgbClr val="88899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998"/>
              </a:buClr>
              <a:buSzPts val="1200"/>
              <a:buNone/>
              <a:defRPr sz="1200">
                <a:solidFill>
                  <a:srgbClr val="88899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998"/>
              </a:buClr>
              <a:buSzPts val="1200"/>
              <a:buNone/>
              <a:defRPr sz="1200">
                <a:solidFill>
                  <a:srgbClr val="88899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998"/>
              </a:buClr>
              <a:buSzPts val="1200"/>
              <a:buNone/>
              <a:defRPr sz="1200">
                <a:solidFill>
                  <a:srgbClr val="88899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99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99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99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99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99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99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99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99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99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99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99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raintumor.org/brain-tumor-information/brain-tumor-facts/" TargetMode="External"/><Relationship Id="rId4" Type="http://schemas.openxmlformats.org/officeDocument/2006/relationships/hyperlink" Target="https://www.webmd.com/a-to-z-guides/what-is-an-mri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developer.nvidia.com/blog/nvidia-data-scientists-take-top-spots-in-miccai-2021-brain-tumor-segmentation-challenge/" TargetMode="External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paperswithcode.com/method/u-net" TargetMode="External"/><Relationship Id="rId9" Type="http://schemas.openxmlformats.org/officeDocument/2006/relationships/image" Target="../media/image9.png"/><Relationship Id="rId5" Type="http://schemas.openxmlformats.org/officeDocument/2006/relationships/hyperlink" Target="https://www.researchgate.net/figure/Our-proposed-segmentation-architecture-3D-attention-UNet-by-composing-of-sequential_fig1_341487874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311708" y="134352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Influence of Simulated Physical Layers to Brain Segmentation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1143000" y="296357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Yu Miao, Xuan Liu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311700" y="1085100"/>
            <a:ext cx="4292700" cy="330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369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40"/>
              <a:buChar char="•"/>
            </a:pPr>
            <a:r>
              <a:rPr lang="en" sz="1340"/>
              <a:t>About 700,000 Americans are living with a primary brain tumor.</a:t>
            </a:r>
            <a:endParaRPr sz="134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40"/>
          </a:p>
          <a:p>
            <a:pPr indent="-31369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40"/>
              <a:buChar char="•"/>
            </a:pPr>
            <a:r>
              <a:rPr lang="en" sz="1340"/>
              <a:t>M</a:t>
            </a:r>
            <a:r>
              <a:rPr lang="en" sz="1340"/>
              <a:t>agnetic Resonance </a:t>
            </a:r>
            <a:r>
              <a:rPr lang="en" sz="1340"/>
              <a:t>Imaging</a:t>
            </a:r>
            <a:r>
              <a:rPr lang="en" sz="1340"/>
              <a:t> (MRI) has becoming one of the most powerful tool in brain tumor diagnosis. </a:t>
            </a:r>
            <a:endParaRPr sz="134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40"/>
          </a:p>
          <a:p>
            <a:pPr indent="-31369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40"/>
              <a:buChar char="•"/>
            </a:pPr>
            <a:r>
              <a:rPr lang="en" sz="1340"/>
              <a:t>It uses magnetic fields to produce detailed images of the brain.</a:t>
            </a:r>
            <a:endParaRPr sz="134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40"/>
          </a:p>
          <a:p>
            <a:pPr indent="-31369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40"/>
              <a:buChar char="•"/>
            </a:pPr>
            <a:r>
              <a:rPr lang="en" sz="1340"/>
              <a:t>Patients may receive Intravenous (IV) gadolinium-enhanced for better contrasts, so </a:t>
            </a:r>
            <a:r>
              <a:rPr lang="en" sz="1340"/>
              <a:t>patients</a:t>
            </a:r>
            <a:r>
              <a:rPr lang="en" sz="1340"/>
              <a:t> may feel headache, nausea, dizziness and other side effects.</a:t>
            </a:r>
            <a:endParaRPr sz="134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0"/>
          </a:p>
          <a:p>
            <a:pPr indent="-31369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40"/>
              <a:buChar char="•"/>
            </a:pPr>
            <a:r>
              <a:rPr lang="en" sz="1340"/>
              <a:t>Thus, accurate images and diagnosis is highly demanded.</a:t>
            </a:r>
            <a:endParaRPr sz="1340"/>
          </a:p>
        </p:txBody>
      </p:sp>
      <p:sp>
        <p:nvSpPr>
          <p:cNvPr id="96" name="Google Shape;96;p15"/>
          <p:cNvSpPr txBox="1"/>
          <p:nvPr/>
        </p:nvSpPr>
        <p:spPr>
          <a:xfrm>
            <a:off x="311700" y="4635600"/>
            <a:ext cx="497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hlinkClick r:id="rId3"/>
              </a:rPr>
              <a:t>https://braintumor.org/brain-tumor-information/brain-tumor-facts/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hlinkClick r:id="rId4"/>
              </a:rPr>
              <a:t>https://www.webmd.com/a-to-z-guides/what-is-an-mri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0712" y="2884625"/>
            <a:ext cx="2095925" cy="20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5050" y="601525"/>
            <a:ext cx="3727249" cy="20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Problem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4600" y="1137500"/>
            <a:ext cx="44874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1947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Image segmentation has been created to help doctors to locate anatomical </a:t>
            </a:r>
            <a:r>
              <a:rPr lang="en"/>
              <a:t>features</a:t>
            </a:r>
            <a:r>
              <a:rPr lang="en"/>
              <a:t> of brain.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1947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However, MRI images may contain artifacts such as motion artifacts, metal artifacts, chemical shifts artifacts and low contrast.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1947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 u="sng"/>
              <a:t>So, i</a:t>
            </a:r>
            <a:r>
              <a:rPr lang="en" u="sng"/>
              <a:t>s there any method that could eliminate artifacts and improve accuracy by </a:t>
            </a:r>
            <a:r>
              <a:rPr lang="en" u="sng"/>
              <a:t>using </a:t>
            </a:r>
            <a:r>
              <a:rPr lang="en" u="sng"/>
              <a:t>deep learning models?</a:t>
            </a:r>
            <a:endParaRPr u="sng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850" y="1062625"/>
            <a:ext cx="4267201" cy="256442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4579350" y="3795850"/>
            <a:ext cx="443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hlinkClick r:id="rId4"/>
              </a:rPr>
              <a:t>https://developer.nvidia.com/blog/nvidia-data-scientists-take-top-spots-in-miccai-2021-brain-tumor-segmentation-challenge/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214375" y="227900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67375" y="863550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U-Net (MONAI)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Downsampling to 512 Channels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Adding two physical layers</a:t>
            </a:r>
            <a:endParaRPr/>
          </a:p>
          <a:p>
            <a:pPr indent="-342900" lvl="1" marL="914400" rtl="0" algn="l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Two kernel 3*3 layers</a:t>
            </a:r>
            <a:endParaRPr sz="1800"/>
          </a:p>
          <a:p>
            <a:pPr indent="-342900" lvl="1" marL="914400" rtl="0" algn="l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One kernel 1*1 layer</a:t>
            </a:r>
            <a:endParaRPr sz="1800"/>
          </a:p>
          <a:p>
            <a:pPr indent="-342900" lvl="1" marL="914400" rtl="0" algn="l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Other parameters: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75" y="3076363"/>
            <a:ext cx="310515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326625" y="4724225"/>
            <a:ext cx="587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hlinkClick r:id="rId4"/>
              </a:rPr>
              <a:t>https://paperswithcode.com/method/u-net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hlinkClick r:id="rId5"/>
              </a:rPr>
              <a:t>https://www.researchgate.net/figure/Our-proposed-segmentation-architecture-3D-attention-UNet-by-composing-of-sequential_fig1_341487874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5375" y="111800"/>
            <a:ext cx="5068624" cy="30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0425" y="3309413"/>
            <a:ext cx="1300385" cy="127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85300" y="3309400"/>
            <a:ext cx="1317393" cy="127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68988" y="3304013"/>
            <a:ext cx="1317375" cy="128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02699" y="3331575"/>
            <a:ext cx="1266397" cy="12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525" y="2265788"/>
            <a:ext cx="2488150" cy="166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925" y="2365850"/>
            <a:ext cx="2358774" cy="158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10875" y="3948325"/>
            <a:ext cx="7564500" cy="98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10000"/>
          </a:bodyPr>
          <a:lstStyle/>
          <a:p>
            <a:pPr indent="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Unet </a:t>
            </a:r>
            <a:r>
              <a:rPr lang="en"/>
              <a:t>without Physical Layer                     Unet with 2 Conv 3x3 Physical Layers               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  Final Loss: 0.2628 (100 epochs)                       Final Loss: 0.2982 (100 epochs)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              Nearly Overfit                                         </a:t>
            </a:r>
            <a:r>
              <a:rPr lang="en" u="sng"/>
              <a:t>Still Under Capacity</a:t>
            </a:r>
            <a:endParaRPr u="sng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7570" y="958350"/>
            <a:ext cx="5148849" cy="11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33325" y="3828550"/>
            <a:ext cx="7564500" cy="98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7500"/>
          </a:bodyPr>
          <a:lstStyle/>
          <a:p>
            <a:pPr indent="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Unet with 1 conv 1x1 Physical Layer                     Unet with 2 Conv 1x1 Physical Layers               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        Validation Loss: 0.2859 (100 epochs)                      Validation Loss: 0.2841(epochs)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                                   </a:t>
            </a:r>
            <a:endParaRPr u="sng"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2348" l="4988" r="45327" t="23085"/>
          <a:stretch/>
        </p:blipFill>
        <p:spPr>
          <a:xfrm>
            <a:off x="4721575" y="1411825"/>
            <a:ext cx="3273375" cy="219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 rotWithShape="1">
          <a:blip r:embed="rId4">
            <a:alphaModFix/>
          </a:blip>
          <a:srcRect b="2057" l="6724" r="50689" t="26258"/>
          <a:stretch/>
        </p:blipFill>
        <p:spPr>
          <a:xfrm>
            <a:off x="976050" y="1358000"/>
            <a:ext cx="3449969" cy="22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Unet without physical layer will overfit much early than Unet with physical layer.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Physical layer</a:t>
            </a:r>
            <a:r>
              <a:rPr lang="en"/>
              <a:t> has</a:t>
            </a:r>
            <a:r>
              <a:rPr lang="en"/>
              <a:t> </a:t>
            </a:r>
            <a:r>
              <a:rPr lang="en"/>
              <a:t>significant impact on Unet results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Unet with physical layer will blur original brain images to some extent which  </a:t>
            </a:r>
            <a:r>
              <a:rPr lang="en"/>
              <a:t>reduce the </a:t>
            </a:r>
            <a:r>
              <a:rPr lang="en"/>
              <a:t>performance after same epochs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Train more epochs on Unet with conv 3x3 physical layer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Try more different physical layer structures before Unet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</a:t>
            </a:r>
            <a:r>
              <a:rPr lang="en"/>
              <a:t>ry more training tricks including reducing learning rate after several epochs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Train Unet model in larger datasets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4400"/>
              <a:t>Thanks!</a:t>
            </a:r>
            <a:endParaRPr sz="44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4400"/>
              <a:t>Question?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