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63" r:id="rId3"/>
    <p:sldId id="821" r:id="rId4"/>
    <p:sldId id="264" r:id="rId5"/>
    <p:sldId id="265" r:id="rId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5pPr>
    <a:lvl6pPr marL="22860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6pPr>
    <a:lvl7pPr marL="27432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7pPr>
    <a:lvl8pPr marL="32004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8pPr>
    <a:lvl9pPr marL="3657600" algn="l" defTabSz="457200" rtl="0" eaLnBrk="1" latinLnBrk="0" hangingPunct="1">
      <a:defRPr sz="4400" kern="1200">
        <a:solidFill>
          <a:srgbClr val="000000"/>
        </a:solidFill>
        <a:latin typeface="Calibri" pitchFamily="-84" charset="0"/>
        <a:ea typeface="メイリオ" pitchFamily="-84" charset="-128"/>
        <a:cs typeface="メイリオ" pitchFamily="-84" charset="-128"/>
        <a:sym typeface="ヒラギノ角ゴ Pro W3" pitchFamily="-84" charset="-128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2AE13A7-88C7-43F2-819D-D1167E1C07C3}">
          <p14:sldIdLst/>
        </p14:section>
        <p14:section name="タイトルなしのセクション" id="{AC4709AD-3CA0-4F59-B7CD-97F308FA076D}">
          <p14:sldIdLst>
            <p14:sldId id="262"/>
            <p14:sldId id="263"/>
            <p14:sldId id="82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orient="horz" pos="996">
          <p15:clr>
            <a:srgbClr val="A4A3A4"/>
          </p15:clr>
        </p15:guide>
        <p15:guide id="3" orient="horz" pos="5476">
          <p15:clr>
            <a:srgbClr val="A4A3A4"/>
          </p15:clr>
        </p15:guide>
        <p15:guide id="4" orient="horz" pos="385">
          <p15:clr>
            <a:srgbClr val="A4A3A4"/>
          </p15:clr>
        </p15:guide>
        <p15:guide id="5" orient="horz" pos="214">
          <p15:clr>
            <a:srgbClr val="A4A3A4"/>
          </p15:clr>
        </p15:guide>
        <p15:guide id="6" orient="horz" pos="169">
          <p15:clr>
            <a:srgbClr val="A4A3A4"/>
          </p15:clr>
        </p15:guide>
        <p15:guide id="7" pos="4096">
          <p15:clr>
            <a:srgbClr val="A4A3A4"/>
          </p15:clr>
        </p15:guide>
        <p15:guide id="8" pos="195">
          <p15:clr>
            <a:srgbClr val="A4A3A4"/>
          </p15:clr>
        </p15:guide>
        <p15:guide id="9" pos="7997">
          <p15:clr>
            <a:srgbClr val="A4A3A4"/>
          </p15:clr>
        </p15:guide>
        <p15:guide id="10" pos="7271">
          <p15:clr>
            <a:srgbClr val="A4A3A4"/>
          </p15:clr>
        </p15:guide>
        <p15:guide id="11" pos="8042">
          <p15:clr>
            <a:srgbClr val="A4A3A4"/>
          </p15:clr>
        </p15:guide>
        <p15:guide id="12" pos="7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00FF00"/>
    <a:srgbClr val="FF9933"/>
    <a:srgbClr val="FFFFCC"/>
    <a:srgbClr val="FFCC66"/>
    <a:srgbClr val="CCFFFF"/>
    <a:srgbClr val="FFCCFF"/>
    <a:srgbClr val="66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間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間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淡色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淡色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間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テーマ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テーマ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淡色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間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間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間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3149" autoAdjust="0"/>
  </p:normalViewPr>
  <p:slideViewPr>
    <p:cSldViewPr>
      <p:cViewPr varScale="1">
        <p:scale>
          <a:sx n="64" d="100"/>
          <a:sy n="64" d="100"/>
        </p:scale>
        <p:origin x="1022" y="58"/>
      </p:cViewPr>
      <p:guideLst>
        <p:guide orient="horz" pos="3072"/>
        <p:guide orient="horz" pos="996"/>
        <p:guide orient="horz" pos="5476"/>
        <p:guide orient="horz" pos="385"/>
        <p:guide orient="horz" pos="214"/>
        <p:guide orient="horz" pos="169"/>
        <p:guide pos="4096"/>
        <p:guide pos="195"/>
        <p:guide pos="7997"/>
        <p:guide pos="7271"/>
        <p:guide pos="8042"/>
        <p:guide pos="75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7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4FE0-9757-9145-8774-CC4A946525F0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67C1A-CCCE-C846-9393-ADF9E6A80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4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BAC91106-8FA3-F34A-BDDC-5BC44B1DC811}" type="datetime1">
              <a:rPr lang="ja-JP" altLang="en-US"/>
              <a:pPr>
                <a:defRPr/>
              </a:pPr>
              <a:t>2022/2/3</a:t>
            </a:fld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ヒラギノ角ゴ Pro W3" pitchFamily="-84" charset="-128"/>
              </a:defRPr>
            </a:lvl1pPr>
          </a:lstStyle>
          <a:p>
            <a:pPr>
              <a:defRPr/>
            </a:pPr>
            <a:fld id="{500FE843-D084-3446-957B-6CA67CB968F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418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ＭＳ Ｐゴシック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313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037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317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1200" kern="0" baseline="0" dirty="0">
              <a:solidFill>
                <a:schemeClr val="tx1"/>
              </a:solidFill>
              <a:latin typeface="+mn-ea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0FE843-D084-3446-957B-6CA67CB968F9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52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タイトル プレースホルダー 5"/>
          <p:cNvSpPr>
            <a:spLocks noGrp="1"/>
          </p:cNvSpPr>
          <p:nvPr>
            <p:ph type="ctrTitle"/>
          </p:nvPr>
        </p:nvSpPr>
        <p:spPr>
          <a:xfrm>
            <a:off x="6789738" y="3363913"/>
            <a:ext cx="5761037" cy="2339975"/>
          </a:xfrm>
        </p:spPr>
        <p:txBody>
          <a:bodyPr lIns="0" anchor="t"/>
          <a:lstStyle>
            <a:lvl1pPr>
              <a:defRPr sz="4200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 タイトルの書式設定</a:t>
            </a:r>
          </a:p>
        </p:txBody>
      </p:sp>
      <p:sp>
        <p:nvSpPr>
          <p:cNvPr id="28684" name="テキスト プレースホルダー 6"/>
          <p:cNvSpPr>
            <a:spLocks noGrp="1"/>
          </p:cNvSpPr>
          <p:nvPr>
            <p:ph type="subTitle" idx="1"/>
          </p:nvPr>
        </p:nvSpPr>
        <p:spPr>
          <a:xfrm>
            <a:off x="6789738" y="2355850"/>
            <a:ext cx="5761037" cy="9350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b="1" smtClean="0"/>
            </a:lvl1pPr>
          </a:lstStyle>
          <a:p>
            <a:pPr lvl="0"/>
            <a:r>
              <a:rPr lang="ja-JP" altLang="en-US" noProof="0">
                <a:sym typeface="ヒラギノ角ゴ Pro W3" pitchFamily="-84" charset="-128"/>
              </a:rPr>
              <a:t>マスタ サブタイトルの書式設定</a:t>
            </a:r>
          </a:p>
        </p:txBody>
      </p:sp>
      <p:sp>
        <p:nvSpPr>
          <p:cNvPr id="12" name="Text Box 1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75340-EEC0-0347-8316-12949770E8B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CC312-BA5D-1547-9B6B-43A6B698AED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99613" y="323850"/>
            <a:ext cx="3095625" cy="836930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9563" y="323850"/>
            <a:ext cx="9137650" cy="8369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56AC1-84F0-DB43-95C5-B43EAA99B9D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563" y="1276350"/>
            <a:ext cx="12385675" cy="7416800"/>
          </a:xfrm>
          <a:prstGeom prst="rect">
            <a:avLst/>
          </a:prstGeom>
        </p:spPr>
        <p:txBody>
          <a:bodyPr/>
          <a:lstStyle>
            <a:lvl1pPr marL="571500" indent="-571500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n"/>
              <a:defRPr/>
            </a:lvl1pPr>
            <a:lvl2pPr>
              <a:spcBef>
                <a:spcPts val="1200"/>
              </a:spcBef>
              <a:buClr>
                <a:schemeClr val="bg2"/>
              </a:buClr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60108-EE73-3C4D-A9A5-3E9AF7DA681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26DB4-E9F9-234A-98BF-41451A70E08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9563" y="1276350"/>
            <a:ext cx="6116637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78600" y="1276350"/>
            <a:ext cx="6116638" cy="7416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32CD0-E23A-BE4A-BFB5-0F5050F155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F673B-135E-DA46-9EC2-1B9B2CD0067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563" y="323850"/>
            <a:ext cx="11017250" cy="5762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1A4D8-C430-444B-BD38-82703CDAFDC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3C1F-567D-4446-A625-F0737271D35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2434B-02DB-A14D-A285-0EC6CC0C080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>
              <a:sym typeface="ヒラギノ角ゴ Pro W3" pitchFamily="-84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Box 1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031FA-A72D-9F45-872F-29167A17BD2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5" name="Text Box 1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95225" y="9197975"/>
            <a:ext cx="369888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sym typeface="Helvetica Neue" pitchFamily="-84" charset="0"/>
              </a:defRPr>
            </a:lvl1pPr>
          </a:lstStyle>
          <a:p>
            <a:pPr>
              <a:defRPr/>
            </a:pPr>
            <a:fld id="{9114DD71-71AF-E340-B139-BDE6D21E5B4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8" name="タイトル プレースホルダー 5"/>
          <p:cNvSpPr>
            <a:spLocks noGrp="1"/>
          </p:cNvSpPr>
          <p:nvPr>
            <p:ph type="title"/>
          </p:nvPr>
        </p:nvSpPr>
        <p:spPr bwMode="auto">
          <a:xfrm>
            <a:off x="303213" y="331788"/>
            <a:ext cx="11239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タイトルの書式設定</a:t>
            </a:r>
          </a:p>
        </p:txBody>
      </p:sp>
      <p:sp>
        <p:nvSpPr>
          <p:cNvPr id="1029" name="テキスト プレースホルダー 6"/>
          <p:cNvSpPr>
            <a:spLocks noGrp="1"/>
          </p:cNvSpPr>
          <p:nvPr>
            <p:ph type="body" idx="1"/>
          </p:nvPr>
        </p:nvSpPr>
        <p:spPr bwMode="auto">
          <a:xfrm>
            <a:off x="309563" y="1282700"/>
            <a:ext cx="12385675" cy="741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>
                <a:sym typeface="ヒラギノ角ゴ Pro W3" pitchFamily="-84" charset="-128"/>
              </a:rPr>
              <a:t>マスター テキストの書式設定</a:t>
            </a:r>
          </a:p>
          <a:p>
            <a:pPr lvl="1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2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2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3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3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4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  <a:p>
            <a:pPr lvl="4"/>
            <a:r>
              <a:rPr lang="ja-JP" altLang="en-US">
                <a:sym typeface="ヒラギノ角ゴ Pro W3" pitchFamily="-84" charset="-128"/>
              </a:rPr>
              <a:t>第 </a:t>
            </a:r>
            <a:r>
              <a:rPr lang="en-US" altLang="ja-JP">
                <a:sym typeface="ヒラギノ角ゴ Pro W3" pitchFamily="-84" charset="-128"/>
              </a:rPr>
              <a:t>5 </a:t>
            </a:r>
            <a:r>
              <a:rPr lang="ja-JP" altLang="en-US">
                <a:sym typeface="ヒラギノ角ゴ Pro W3" pitchFamily="-84" charset="-128"/>
              </a:rPr>
              <a:t>レベル</a:t>
            </a:r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21680" y="0"/>
            <a:ext cx="11365158" cy="386972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  <p:sp>
        <p:nvSpPr>
          <p:cNvPr id="28" name="正方形/長方形 27"/>
          <p:cNvSpPr/>
          <p:nvPr userDrawn="1"/>
        </p:nvSpPr>
        <p:spPr bwMode="auto">
          <a:xfrm>
            <a:off x="0" y="9433048"/>
            <a:ext cx="13004800" cy="340296"/>
          </a:xfrm>
          <a:prstGeom prst="rect">
            <a:avLst/>
          </a:prstGeom>
          <a:solidFill>
            <a:srgbClr val="00FF0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4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メイリオ" pitchFamily="50" charset="-128"/>
              <a:cs typeface="メイリオ" pitchFamily="50" charset="-128"/>
              <a:sym typeface="ヒラギノ角ゴ Pro W3" pitchFamily="-8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メイリオ" pitchFamily="50" charset="-128"/>
          <a:sym typeface="ヒラギノ角ゴ Pro W3" pitchFamily="-84" charset="-128"/>
        </a:defRPr>
      </a:lvl1pPr>
      <a:lvl2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2pPr>
      <a:lvl3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3pPr>
      <a:lvl4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4pPr>
      <a:lvl5pPr algn="l" rtl="0" eaLnBrk="0" fontAlgn="t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メイリオ" pitchFamily="50" charset="-128"/>
          <a:cs typeface="メイリオ" pitchFamily="50" charset="-128"/>
          <a:sym typeface="ヒラギノ角ゴ Pro W3" pitchFamily="-84" charset="-128"/>
        </a:defRPr>
      </a:lvl5pPr>
      <a:lvl6pPr marL="4572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6pPr>
      <a:lvl7pPr marL="9144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7pPr>
      <a:lvl8pPr marL="13716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8pPr>
      <a:lvl9pPr marL="1828800" algn="l" rtl="0" fontAlgn="t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itchFamily="34" charset="0"/>
          <a:ea typeface="ＭＳ Ｐゴシック" pitchFamily="50" charset="-128"/>
          <a:sym typeface="ヒラギノ角ゴ Pro W3" pitchFamily="-84" charset="-128"/>
        </a:defRPr>
      </a:lvl9pPr>
    </p:titleStyle>
    <p:bodyStyle>
      <a:lvl1pPr marL="571500" indent="-571500" algn="l" rtl="0" eaLnBrk="0" fontAlgn="base" hangingPunct="0">
        <a:spcBef>
          <a:spcPts val="1800"/>
        </a:spcBef>
        <a:spcAft>
          <a:spcPct val="0"/>
        </a:spcAft>
        <a:buClr>
          <a:schemeClr val="bg2"/>
        </a:buClr>
        <a:buSzPct val="100000"/>
        <a:buFont typeface="Wingdings" pitchFamily="-84" charset="2"/>
        <a:buChar char="n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1pPr>
      <a:lvl2pPr marL="1333500" indent="-571500" algn="l" rtl="0" eaLnBrk="0" fontAlgn="base" hangingPunct="0">
        <a:spcBef>
          <a:spcPts val="1800"/>
        </a:spcBef>
        <a:spcAft>
          <a:spcPct val="0"/>
        </a:spcAft>
        <a:buClr>
          <a:schemeClr val="bg2"/>
        </a:buClr>
        <a:buSzPct val="100000"/>
        <a:buFont typeface="メイリオ" pitchFamily="-84" charset="-128"/>
        <a:buChar char="⁃"/>
        <a:defRPr kumimoji="1" sz="28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2pPr>
      <a:lvl3pPr marL="1778000" indent="-571500" algn="l" rtl="0" eaLnBrk="0" fontAlgn="base" hangingPunct="0">
        <a:spcBef>
          <a:spcPts val="1800"/>
        </a:spcBef>
        <a:spcAft>
          <a:spcPct val="0"/>
        </a:spcAft>
        <a:buSzPct val="100000"/>
        <a:buFont typeface="Arial" pitchFamily="-84" charset="0"/>
        <a:buChar char="•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3pPr>
      <a:lvl4pPr marL="2222500" indent="-571500" algn="l" rtl="0" eaLnBrk="0" fontAlgn="base" hangingPunct="0">
        <a:spcBef>
          <a:spcPts val="1800"/>
        </a:spcBef>
        <a:spcAft>
          <a:spcPct val="0"/>
        </a:spcAft>
        <a:buSzPct val="100000"/>
        <a:buFont typeface="メイリオ" pitchFamily="-84" charset="-128"/>
        <a:buChar char="⁃"/>
        <a:defRPr kumimoji="1" sz="24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4pPr>
      <a:lvl5pPr marL="2667000" indent="-571500" algn="l" rtl="0" eaLnBrk="0" fontAlgn="base" hangingPunct="0">
        <a:spcBef>
          <a:spcPts val="1800"/>
        </a:spcBef>
        <a:spcAft>
          <a:spcPct val="0"/>
        </a:spcAft>
        <a:buSzPct val="100000"/>
        <a:buFont typeface="Arial" pitchFamily="-84" charset="0"/>
        <a:buChar char="•"/>
        <a:defRPr kumimoji="1" sz="2000">
          <a:solidFill>
            <a:schemeClr val="tx1"/>
          </a:solidFill>
          <a:latin typeface="+mn-ea"/>
          <a:ea typeface="+mn-ea"/>
          <a:cs typeface="メイリオ" pitchFamily="50" charset="-128"/>
          <a:sym typeface="ヒラギノ角ゴ Pro W3" pitchFamily="-84" charset="-128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ヒラギノ角ゴ Pro W3" pitchFamily="-84" charset="-128"/>
        <a:defRPr kumimoji="1" sz="4200">
          <a:solidFill>
            <a:schemeClr val="tx1"/>
          </a:solidFill>
          <a:latin typeface="ヒラギノ角ゴ Pro W3" pitchFamily="-84" charset="-128"/>
          <a:ea typeface="+mn-ea"/>
          <a:sym typeface="ヒラギノ角ゴ Pro W3" pitchFamily="-84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525736" y="1276400"/>
            <a:ext cx="11953328" cy="132343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ja-JP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タイトル：</a:t>
            </a:r>
            <a:endParaRPr lang="en-US" altLang="ja-JP" sz="8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  <p:pic>
        <p:nvPicPr>
          <p:cNvPr id="10" name="図 9" descr="マップ&#10;&#10;自動的に生成された説明">
            <a:extLst>
              <a:ext uri="{FF2B5EF4-FFF2-40B4-BE49-F238E27FC236}">
                <a16:creationId xmlns:a16="http://schemas.microsoft.com/office/drawing/2014/main" id="{662B2A09-4A0F-4B77-ABE1-F0B2FAF0A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2" y="3364632"/>
            <a:ext cx="3664034" cy="551437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9DB3CA-7014-4817-B64B-AD09A58A1EBE}"/>
              </a:ext>
            </a:extLst>
          </p:cNvPr>
          <p:cNvSpPr txBox="1"/>
          <p:nvPr/>
        </p:nvSpPr>
        <p:spPr>
          <a:xfrm>
            <a:off x="5673679" y="6316960"/>
            <a:ext cx="31329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/>
              <a:t>ゲームジャンル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プレイ人数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ターゲット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開発環境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A30821-D10A-4FDB-B9EB-3730BA8FEAC9}"/>
              </a:ext>
            </a:extLst>
          </p:cNvPr>
          <p:cNvSpPr txBox="1"/>
          <p:nvPr/>
        </p:nvSpPr>
        <p:spPr>
          <a:xfrm>
            <a:off x="8662640" y="6316960"/>
            <a:ext cx="50751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3200" dirty="0"/>
              <a:t>：３Ｄアクション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：１～２ターゲット</a:t>
            </a:r>
            <a:endParaRPr kumimoji="1" lang="en-US" altLang="ja-JP" sz="3200" dirty="0"/>
          </a:p>
          <a:p>
            <a:pPr algn="l"/>
            <a:r>
              <a:rPr kumimoji="1" lang="ja-JP" altLang="en-US" sz="3200" dirty="0"/>
              <a:t>：カジュアル層</a:t>
            </a:r>
            <a:endParaRPr kumimoji="1" lang="en-US" altLang="ja-JP" sz="3200" dirty="0"/>
          </a:p>
          <a:p>
            <a:pPr algn="l"/>
            <a:r>
              <a:rPr lang="ja-JP" altLang="en-US" sz="3200" dirty="0"/>
              <a:t>：個人開発エンジン</a:t>
            </a:r>
            <a:br>
              <a:rPr lang="en-US" altLang="ja-JP" sz="3200" dirty="0"/>
            </a:br>
            <a:r>
              <a:rPr lang="ja-JP" altLang="en-US" sz="3200" dirty="0"/>
              <a:t>　　　</a:t>
            </a:r>
            <a:r>
              <a:rPr lang="en-US" altLang="ja-JP" sz="3200" dirty="0"/>
              <a:t>(DirectX12)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5951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105480" y="445540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メイリオ" pitchFamily="50" charset="-128"/>
              </a:rPr>
              <a:t>ゲーム概要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3861" y="1418686"/>
            <a:ext cx="11953328" cy="31563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ボール型のプレイヤーが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危険が潜むダンジョンで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自分自身を弾いて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最下層に佇むボスの撃破を目指す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３Ｄアクションゲーム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4" name="図 3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C8339FCE-6086-4B2A-A33C-6D4EC5495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41" y="4756055"/>
            <a:ext cx="7654528" cy="43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78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105480" y="445540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itchFamily="50" charset="-128"/>
              </a:rPr>
              <a:t>このゲームのクライマックスシーン！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5736" y="1292402"/>
            <a:ext cx="11953328" cy="1930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敵の攻撃を避け続けながら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パワーを溜めて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渾身の一撃でボスを撃破するシーン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06FE5D2F-3114-4341-87E6-9609A973FA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50" y="4876800"/>
            <a:ext cx="7228075" cy="40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58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下 7">
            <a:extLst>
              <a:ext uri="{FF2B5EF4-FFF2-40B4-BE49-F238E27FC236}">
                <a16:creationId xmlns:a16="http://schemas.microsoft.com/office/drawing/2014/main" id="{C689BEEE-CFD4-4E11-98B6-F3AC68F15C4E}"/>
              </a:ext>
            </a:extLst>
          </p:cNvPr>
          <p:cNvSpPr/>
          <p:nvPr/>
        </p:nvSpPr>
        <p:spPr>
          <a:xfrm>
            <a:off x="1279420" y="3033395"/>
            <a:ext cx="1126525" cy="60422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258"/>
          </a:p>
        </p:txBody>
      </p:sp>
      <p:sp>
        <p:nvSpPr>
          <p:cNvPr id="6" name="額縁 5"/>
          <p:cNvSpPr/>
          <p:nvPr/>
        </p:nvSpPr>
        <p:spPr bwMode="auto">
          <a:xfrm>
            <a:off x="165696" y="471951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  <a:cs typeface="メイリオ" pitchFamily="50" charset="-128"/>
              </a:rPr>
              <a:t>何が面白いのか？　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650240" y="8732909"/>
            <a:ext cx="3034453" cy="519289"/>
          </a:xfrm>
        </p:spPr>
        <p:txBody>
          <a:bodyPr/>
          <a:lstStyle/>
          <a:p>
            <a:pPr>
              <a:defRPr/>
            </a:pPr>
            <a:fld id="{90303C1F-567D-4446-A625-F0737271D35A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4C39D2-1702-42E6-9FAD-304408EB6B0B}"/>
              </a:ext>
            </a:extLst>
          </p:cNvPr>
          <p:cNvSpPr txBox="1"/>
          <p:nvPr/>
        </p:nvSpPr>
        <p:spPr>
          <a:xfrm>
            <a:off x="525736" y="1292402"/>
            <a:ext cx="11953328" cy="131792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このゲームは何が面白い（気持ちいい）のか？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l"/>
            <a:r>
              <a:rPr lang="ja-JP" altLang="en-US" sz="398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３つの「面白さ」を書いてください！</a:t>
            </a:r>
            <a:endParaRPr lang="en-US" altLang="ja-JP" sz="3982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2FDC03C-756B-441A-A8BE-09FF5FFF9D7F}"/>
              </a:ext>
            </a:extLst>
          </p:cNvPr>
          <p:cNvSpPr/>
          <p:nvPr/>
        </p:nvSpPr>
        <p:spPr>
          <a:xfrm>
            <a:off x="460129" y="2828572"/>
            <a:ext cx="2765107" cy="1228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① やる前の魅力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81DF1E-DB87-4295-B566-23C9099DFE0F}"/>
              </a:ext>
            </a:extLst>
          </p:cNvPr>
          <p:cNvSpPr/>
          <p:nvPr/>
        </p:nvSpPr>
        <p:spPr>
          <a:xfrm>
            <a:off x="3441982" y="2841432"/>
            <a:ext cx="9037082" cy="6016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プレイする前に、「このゲーム触ってみたい！」と思う魅力は？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47C75-7E35-47C7-A338-E404D4C4FCC6}"/>
              </a:ext>
            </a:extLst>
          </p:cNvPr>
          <p:cNvSpPr/>
          <p:nvPr/>
        </p:nvSpPr>
        <p:spPr>
          <a:xfrm>
            <a:off x="3430058" y="3545452"/>
            <a:ext cx="9037082" cy="131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迫力のある演出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7BD9E61-F241-4B4E-AA85-1535C2F05DCC}"/>
              </a:ext>
            </a:extLst>
          </p:cNvPr>
          <p:cNvSpPr/>
          <p:nvPr/>
        </p:nvSpPr>
        <p:spPr>
          <a:xfrm>
            <a:off x="460129" y="4992594"/>
            <a:ext cx="2765107" cy="1228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②</a:t>
            </a:r>
            <a:r>
              <a:rPr kumimoji="1"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１，２回目の魅力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899031-D165-464E-8C2C-D21CC2F85956}"/>
              </a:ext>
            </a:extLst>
          </p:cNvPr>
          <p:cNvSpPr/>
          <p:nvPr/>
        </p:nvSpPr>
        <p:spPr>
          <a:xfrm>
            <a:off x="3441982" y="5005454"/>
            <a:ext cx="9037082" cy="601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3</a:t>
            </a:r>
            <a:r>
              <a:rPr kumimoji="1" lang="ja-JP" altLang="en-US" sz="2000" dirty="0">
                <a:solidFill>
                  <a:schemeClr val="tx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回目、そのゲームを再度「遊んでみたい！」と思う魅力は？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AC74471-3291-4821-9EFF-D220E7D896DF}"/>
              </a:ext>
            </a:extLst>
          </p:cNvPr>
          <p:cNvSpPr/>
          <p:nvPr/>
        </p:nvSpPr>
        <p:spPr>
          <a:xfrm>
            <a:off x="3430058" y="5709474"/>
            <a:ext cx="9037082" cy="131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ステージ毎に変わるギミック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EF77380-6875-47DA-9295-C52CB58C1C32}"/>
              </a:ext>
            </a:extLst>
          </p:cNvPr>
          <p:cNvSpPr/>
          <p:nvPr/>
        </p:nvSpPr>
        <p:spPr>
          <a:xfrm>
            <a:off x="460129" y="7143233"/>
            <a:ext cx="2765107" cy="12289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③やりこみの魅力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A2C3E-B234-45E2-9CFE-DFBECFC5ED74}"/>
              </a:ext>
            </a:extLst>
          </p:cNvPr>
          <p:cNvSpPr/>
          <p:nvPr/>
        </p:nvSpPr>
        <p:spPr>
          <a:xfrm>
            <a:off x="3441982" y="7156093"/>
            <a:ext cx="9037082" cy="601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10</a:t>
            </a:r>
            <a:r>
              <a:rPr kumimoji="1" lang="ja-JP" altLang="en-US" sz="20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回以上プレイしても、このゲームを遊びたい！と思う魅力は？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CB13C1-7541-4D4F-BFE6-084FD6D78F1E}"/>
              </a:ext>
            </a:extLst>
          </p:cNvPr>
          <p:cNvSpPr/>
          <p:nvPr/>
        </p:nvSpPr>
        <p:spPr>
          <a:xfrm>
            <a:off x="3430058" y="7860113"/>
            <a:ext cx="9037082" cy="1317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スコアアタックや２ｐで遊べるモード</a:t>
            </a:r>
          </a:p>
        </p:txBody>
      </p:sp>
    </p:spTree>
    <p:extLst>
      <p:ext uri="{BB962C8B-B14F-4D97-AF65-F5344CB8AC3E}">
        <p14:creationId xmlns:p14="http://schemas.microsoft.com/office/powerpoint/2010/main" val="34982454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額縁 5"/>
          <p:cNvSpPr/>
          <p:nvPr/>
        </p:nvSpPr>
        <p:spPr bwMode="auto">
          <a:xfrm>
            <a:off x="309712" y="268289"/>
            <a:ext cx="10513168" cy="792088"/>
          </a:xfrm>
          <a:prstGeom prst="bevel">
            <a:avLst/>
          </a:prstGeom>
          <a:solidFill>
            <a:schemeClr val="accent5">
              <a:lumMod val="25000"/>
            </a:schemeClr>
          </a:solidFill>
          <a:ln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9" rIns="91436" bIns="45719" numCol="1" rtlCol="0" anchor="t" anchorCtr="0" compatLnSpc="1">
            <a:prstTxWarp prst="textNoShape">
              <a:avLst/>
            </a:prstTxWarp>
          </a:bodyPr>
          <a:lstStyle/>
          <a:p>
            <a:pPr defTabSz="914354"/>
            <a:r>
              <a:rPr lang="ja-JP" altLang="en-US" sz="3556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メイリオ" pitchFamily="50" charset="-128"/>
              </a:rPr>
              <a:t>考える⇔操作する　（感触）</a:t>
            </a:r>
          </a:p>
        </p:txBody>
      </p:sp>
      <p:sp>
        <p:nvSpPr>
          <p:cNvPr id="18" name="円/楕円 2">
            <a:extLst>
              <a:ext uri="{FF2B5EF4-FFF2-40B4-BE49-F238E27FC236}">
                <a16:creationId xmlns:a16="http://schemas.microsoft.com/office/drawing/2014/main" id="{E7F92F28-4DB8-45CF-9DCB-EA2542F5B0BF}"/>
              </a:ext>
            </a:extLst>
          </p:cNvPr>
          <p:cNvSpPr/>
          <p:nvPr/>
        </p:nvSpPr>
        <p:spPr bwMode="auto">
          <a:xfrm>
            <a:off x="847018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状況を把握</a:t>
            </a:r>
          </a:p>
        </p:txBody>
      </p:sp>
      <p:sp>
        <p:nvSpPr>
          <p:cNvPr id="19" name="円/楕円 7">
            <a:extLst>
              <a:ext uri="{FF2B5EF4-FFF2-40B4-BE49-F238E27FC236}">
                <a16:creationId xmlns:a16="http://schemas.microsoft.com/office/drawing/2014/main" id="{FB05A037-8CCD-4BA6-A98E-F6A04202181F}"/>
              </a:ext>
            </a:extLst>
          </p:cNvPr>
          <p:cNvSpPr/>
          <p:nvPr/>
        </p:nvSpPr>
        <p:spPr bwMode="auto">
          <a:xfrm>
            <a:off x="4457098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②操作</a:t>
            </a:r>
            <a:endParaRPr lang="en-US" altLang="ja-JP" sz="1991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アクション！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3BE223C-35F5-45C8-8816-619602BF742E}"/>
              </a:ext>
            </a:extLst>
          </p:cNvPr>
          <p:cNvCxnSpPr>
            <a:stCxn id="18" idx="6"/>
            <a:endCxn id="19" idx="2"/>
          </p:cNvCxnSpPr>
          <p:nvPr/>
        </p:nvCxnSpPr>
        <p:spPr bwMode="auto">
          <a:xfrm>
            <a:off x="3253737" y="2041607"/>
            <a:ext cx="1203359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角丸四角形吹き出し 30">
            <a:extLst>
              <a:ext uri="{FF2B5EF4-FFF2-40B4-BE49-F238E27FC236}">
                <a16:creationId xmlns:a16="http://schemas.microsoft.com/office/drawing/2014/main" id="{EA6996FE-EDB3-489A-8FF8-41D13ECE7176}"/>
              </a:ext>
            </a:extLst>
          </p:cNvPr>
          <p:cNvSpPr/>
          <p:nvPr/>
        </p:nvSpPr>
        <p:spPr bwMode="auto">
          <a:xfrm>
            <a:off x="2953058" y="2317286"/>
            <a:ext cx="1710037" cy="629254"/>
          </a:xfrm>
          <a:prstGeom prst="wedgeRoundRectCallout">
            <a:avLst>
              <a:gd name="adj1" fmla="val -18744"/>
              <a:gd name="adj2" fmla="val -9434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①考える</a:t>
            </a:r>
            <a:endParaRPr lang="en-US" altLang="ja-JP" sz="1991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564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「どうしよう？」</a:t>
            </a:r>
          </a:p>
        </p:txBody>
      </p:sp>
      <p:sp>
        <p:nvSpPr>
          <p:cNvPr id="22" name="円/楕円 2">
            <a:extLst>
              <a:ext uri="{FF2B5EF4-FFF2-40B4-BE49-F238E27FC236}">
                <a16:creationId xmlns:a16="http://schemas.microsoft.com/office/drawing/2014/main" id="{E91D5B78-1438-4A21-9E2C-CB7FC720212B}"/>
              </a:ext>
            </a:extLst>
          </p:cNvPr>
          <p:cNvSpPr/>
          <p:nvPr/>
        </p:nvSpPr>
        <p:spPr bwMode="auto">
          <a:xfrm>
            <a:off x="7782491" y="1648323"/>
            <a:ext cx="2406719" cy="786569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④振り返る</a:t>
            </a:r>
            <a:endParaRPr lang="en-US" altLang="ja-JP" sz="199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新状況</a:t>
            </a:r>
          </a:p>
        </p:txBody>
      </p:sp>
      <p:sp>
        <p:nvSpPr>
          <p:cNvPr id="23" name="角丸四角形吹き出し 30">
            <a:extLst>
              <a:ext uri="{FF2B5EF4-FFF2-40B4-BE49-F238E27FC236}">
                <a16:creationId xmlns:a16="http://schemas.microsoft.com/office/drawing/2014/main" id="{851B05A6-6618-4A5F-B917-A962DFE6083B}"/>
              </a:ext>
            </a:extLst>
          </p:cNvPr>
          <p:cNvSpPr/>
          <p:nvPr/>
        </p:nvSpPr>
        <p:spPr bwMode="auto">
          <a:xfrm>
            <a:off x="6753141" y="1087579"/>
            <a:ext cx="1456698" cy="629254"/>
          </a:xfrm>
          <a:prstGeom prst="wedgeRoundRectCallout">
            <a:avLst>
              <a:gd name="adj1" fmla="val -21916"/>
              <a:gd name="adj2" fmla="val 9796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③結果</a:t>
            </a:r>
            <a:endParaRPr lang="en-US" altLang="ja-JP" sz="1991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  <a:p>
            <a:pPr defTabSz="1300460"/>
            <a:r>
              <a:rPr lang="ja-JP" altLang="en-US" sz="1991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出る</a:t>
            </a:r>
            <a:endParaRPr lang="ja-JP" altLang="en-US" sz="199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itchFamily="50" charset="-128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E6245C39-8047-4B4F-9B58-F17E5138FC72}"/>
              </a:ext>
            </a:extLst>
          </p:cNvPr>
          <p:cNvCxnSpPr>
            <a:stCxn id="22" idx="4"/>
          </p:cNvCxnSpPr>
          <p:nvPr/>
        </p:nvCxnSpPr>
        <p:spPr bwMode="auto">
          <a:xfrm rot="5400000">
            <a:off x="5464894" y="-1088182"/>
            <a:ext cx="6936" cy="7046147"/>
          </a:xfrm>
          <a:prstGeom prst="bentConnector4">
            <a:avLst>
              <a:gd name="adj1" fmla="val 8815386"/>
              <a:gd name="adj2" fmla="val 99806"/>
            </a:avLst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D4335AA-ABB1-42BA-947E-E0706FFA80CA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6863817" y="2041607"/>
            <a:ext cx="9186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2">
            <a:extLst>
              <a:ext uri="{FF2B5EF4-FFF2-40B4-BE49-F238E27FC236}">
                <a16:creationId xmlns:a16="http://schemas.microsoft.com/office/drawing/2014/main" id="{83240305-63C5-4B56-9CCC-4BFA65CA6C6C}"/>
              </a:ext>
            </a:extLst>
          </p:cNvPr>
          <p:cNvSpPr/>
          <p:nvPr/>
        </p:nvSpPr>
        <p:spPr bwMode="auto">
          <a:xfrm>
            <a:off x="309711" y="4203451"/>
            <a:ext cx="3374982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ステージのギミックを把握</a:t>
            </a:r>
          </a:p>
        </p:txBody>
      </p:sp>
      <p:sp>
        <p:nvSpPr>
          <p:cNvPr id="44" name="円/楕円 7">
            <a:extLst>
              <a:ext uri="{FF2B5EF4-FFF2-40B4-BE49-F238E27FC236}">
                <a16:creationId xmlns:a16="http://schemas.microsoft.com/office/drawing/2014/main" id="{DC4B5910-97F7-4BDB-B713-85CAF7443061}"/>
              </a:ext>
            </a:extLst>
          </p:cNvPr>
          <p:cNvSpPr/>
          <p:nvPr/>
        </p:nvSpPr>
        <p:spPr bwMode="auto">
          <a:xfrm>
            <a:off x="4820183" y="4203451"/>
            <a:ext cx="3374982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タイミングよくボタンを離してボールを発射</a:t>
            </a:r>
          </a:p>
        </p:txBody>
      </p:sp>
      <p:sp>
        <p:nvSpPr>
          <p:cNvPr id="45" name="円/楕円 2">
            <a:extLst>
              <a:ext uri="{FF2B5EF4-FFF2-40B4-BE49-F238E27FC236}">
                <a16:creationId xmlns:a16="http://schemas.microsoft.com/office/drawing/2014/main" id="{DBCD7921-8338-4375-B5C4-25E9FCAA9210}"/>
              </a:ext>
            </a:extLst>
          </p:cNvPr>
          <p:cNvSpPr/>
          <p:nvPr/>
        </p:nvSpPr>
        <p:spPr bwMode="auto">
          <a:xfrm>
            <a:off x="9062684" y="4203451"/>
            <a:ext cx="3277164" cy="27146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30048" tIns="65024" rIns="130048" bIns="65024" numCol="1" rtlCol="0" anchor="ctr" anchorCtr="0" compatLnSpc="1">
            <a:prstTxWarp prst="textNoShape">
              <a:avLst/>
            </a:prstTxWarp>
          </a:bodyPr>
          <a:lstStyle/>
          <a:p>
            <a:pPr defTabSz="1300460"/>
            <a:r>
              <a:rPr lang="ja-JP" altLang="en-US" sz="199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itchFamily="50" charset="-128"/>
              </a:rPr>
              <a:t>アイテムをゲットし次のステージへ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4C53935-3D46-48F0-ADFA-1AD01C1B3A77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3684694" y="5560771"/>
            <a:ext cx="1135489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9E5B85E-BBC3-48DE-B552-95EB030AE74A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 bwMode="auto">
          <a:xfrm>
            <a:off x="8195165" y="5560771"/>
            <a:ext cx="867520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0D7A78E1-E6F5-4038-857F-DC4E56BB52DE}"/>
              </a:ext>
            </a:extLst>
          </p:cNvPr>
          <p:cNvCxnSpPr>
            <a:cxnSpLocks/>
            <a:stCxn id="45" idx="4"/>
            <a:endCxn id="43" idx="4"/>
          </p:cNvCxnSpPr>
          <p:nvPr/>
        </p:nvCxnSpPr>
        <p:spPr bwMode="auto">
          <a:xfrm rot="5400000">
            <a:off x="6349235" y="2566059"/>
            <a:ext cx="18062" cy="8704064"/>
          </a:xfrm>
          <a:prstGeom prst="bentConnector3">
            <a:avLst>
              <a:gd name="adj1" fmla="val 11205417"/>
            </a:avLst>
          </a:prstGeom>
          <a:blipFill dpi="0" rotWithShape="0">
            <a:blip/>
            <a:srcRect/>
            <a:tile tx="0" ty="0" sx="100000" sy="100000" flip="none" algn="tl"/>
          </a:blip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30137517-DF71-4A84-AE20-B1B0408BDC2C}"/>
              </a:ext>
            </a:extLst>
          </p:cNvPr>
          <p:cNvSpPr/>
          <p:nvPr/>
        </p:nvSpPr>
        <p:spPr>
          <a:xfrm>
            <a:off x="2922735" y="6918091"/>
            <a:ext cx="3034453" cy="1805786"/>
          </a:xfrm>
          <a:prstGeom prst="wedgeRectCallout">
            <a:avLst>
              <a:gd name="adj1" fmla="val -12725"/>
              <a:gd name="adj2" fmla="val -1230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258"/>
          </a:p>
        </p:txBody>
      </p: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76456B98-880C-473E-9D76-FF10E3B2EF2F}"/>
              </a:ext>
            </a:extLst>
          </p:cNvPr>
          <p:cNvSpPr/>
          <p:nvPr/>
        </p:nvSpPr>
        <p:spPr>
          <a:xfrm flipV="1">
            <a:off x="7936159" y="3217991"/>
            <a:ext cx="3034453" cy="786569"/>
          </a:xfrm>
          <a:prstGeom prst="wedgeRectCallout">
            <a:avLst>
              <a:gd name="adj1" fmla="val -29713"/>
              <a:gd name="adj2" fmla="val -235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258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1413FE-11EC-4ED7-BB21-7C044FDC0934}"/>
              </a:ext>
            </a:extLst>
          </p:cNvPr>
          <p:cNvSpPr txBox="1"/>
          <p:nvPr/>
        </p:nvSpPr>
        <p:spPr>
          <a:xfrm>
            <a:off x="2847217" y="752867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自身の能力を駆使して</a:t>
            </a:r>
            <a:endParaRPr kumimoji="1" lang="en-US" altLang="ja-JP" sz="1800" dirty="0"/>
          </a:p>
          <a:p>
            <a:r>
              <a:rPr kumimoji="1" lang="ja-JP" altLang="en-US" sz="1800" dirty="0"/>
              <a:t>どうギミックをクリアするか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922274-FFF5-4DA6-A470-D3BC12F1E7F1}"/>
              </a:ext>
            </a:extLst>
          </p:cNvPr>
          <p:cNvSpPr txBox="1"/>
          <p:nvPr/>
        </p:nvSpPr>
        <p:spPr>
          <a:xfrm>
            <a:off x="8745499" y="333080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クリア</a:t>
            </a:r>
          </a:p>
        </p:txBody>
      </p:sp>
    </p:spTree>
    <p:extLst>
      <p:ext uri="{BB962C8B-B14F-4D97-AF65-F5344CB8AC3E}">
        <p14:creationId xmlns:p14="http://schemas.microsoft.com/office/powerpoint/2010/main" val="30869760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NA_Business_Presentation_Mas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82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E0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NA Business Presentation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rgbClr val="DC0451"/>
          </a:solidFill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メイリオ" pitchFamily="50" charset="-128"/>
            <a:cs typeface="メイリオ" pitchFamily="50" charset="-128"/>
            <a:sym typeface="ヒラギノ角ゴ Pro W3" pitchFamily="-84" charset="-128"/>
          </a:defRPr>
        </a:defPPr>
      </a:lstStyle>
    </a:lnDef>
  </a:objectDefaults>
  <a:extraClrSchemeLst>
    <a:extraClrScheme>
      <a:clrScheme name="2_DeNA表紙マスター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36884</TotalTime>
  <Pages>0</Pages>
  <Words>251</Words>
  <Characters>0</Characters>
  <Application>Microsoft Office PowerPoint</Application>
  <PresentationFormat>ユーザー設定</PresentationFormat>
  <Lines>0</Lines>
  <Paragraphs>56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HGP行書体</vt:lpstr>
      <vt:lpstr>HGP創英角ｺﾞｼｯｸUB</vt:lpstr>
      <vt:lpstr>HGS創英角ｺﾞｼｯｸUB</vt:lpstr>
      <vt:lpstr>HGS創英角ﾎﾟｯﾌﾟ体</vt:lpstr>
      <vt:lpstr>ＭＳ Ｐゴシック</vt:lpstr>
      <vt:lpstr>ヒラギノ角ゴ Pro W3</vt:lpstr>
      <vt:lpstr>メイリオ</vt:lpstr>
      <vt:lpstr>Arial</vt:lpstr>
      <vt:lpstr>Calibri</vt:lpstr>
      <vt:lpstr>Wingdings</vt:lpstr>
      <vt:lpstr>DeNA_Business_Presentation_Master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Hitomi Hiramatsu</dc:creator>
  <cp:lastModifiedBy>YuMild. Splatoon</cp:lastModifiedBy>
  <cp:revision>3269</cp:revision>
  <dcterms:created xsi:type="dcterms:W3CDTF">2013-07-29T12:26:20Z</dcterms:created>
  <dcterms:modified xsi:type="dcterms:W3CDTF">2022-02-03T06:43:31Z</dcterms:modified>
</cp:coreProperties>
</file>