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3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5" r:id="rId1"/>
    <p:sldMasterId id="2147484357" r:id="rId2"/>
  </p:sldMasterIdLst>
  <p:notesMasterIdLst>
    <p:notesMasterId r:id="rId66"/>
  </p:notesMasterIdLst>
  <p:handoutMasterIdLst>
    <p:handoutMasterId r:id="rId67"/>
  </p:handoutMasterIdLst>
  <p:sldIdLst>
    <p:sldId id="582" r:id="rId3"/>
    <p:sldId id="617" r:id="rId4"/>
    <p:sldId id="583" r:id="rId5"/>
    <p:sldId id="584" r:id="rId6"/>
    <p:sldId id="586" r:id="rId7"/>
    <p:sldId id="585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631" r:id="rId21"/>
    <p:sldId id="632" r:id="rId22"/>
    <p:sldId id="633" r:id="rId23"/>
    <p:sldId id="635" r:id="rId24"/>
    <p:sldId id="636" r:id="rId25"/>
    <p:sldId id="634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2" r:id="rId39"/>
    <p:sldId id="611" r:id="rId40"/>
    <p:sldId id="614" r:id="rId41"/>
    <p:sldId id="615" r:id="rId42"/>
    <p:sldId id="616" r:id="rId43"/>
    <p:sldId id="613" r:id="rId44"/>
    <p:sldId id="618" r:id="rId45"/>
    <p:sldId id="619" r:id="rId46"/>
    <p:sldId id="620" r:id="rId47"/>
    <p:sldId id="621" r:id="rId48"/>
    <p:sldId id="622" r:id="rId49"/>
    <p:sldId id="623" r:id="rId50"/>
    <p:sldId id="624" r:id="rId51"/>
    <p:sldId id="625" r:id="rId52"/>
    <p:sldId id="626" r:id="rId53"/>
    <p:sldId id="629" r:id="rId54"/>
    <p:sldId id="630" r:id="rId55"/>
    <p:sldId id="627" r:id="rId56"/>
    <p:sldId id="628" r:id="rId57"/>
    <p:sldId id="637" r:id="rId58"/>
    <p:sldId id="638" r:id="rId59"/>
    <p:sldId id="646" r:id="rId60"/>
    <p:sldId id="639" r:id="rId61"/>
    <p:sldId id="640" r:id="rId62"/>
    <p:sldId id="647" r:id="rId63"/>
    <p:sldId id="641" r:id="rId64"/>
    <p:sldId id="642" r:id="rId65"/>
  </p:sldIdLst>
  <p:sldSz cx="9144000" cy="6858000" type="screen4x3"/>
  <p:notesSz cx="6858000" cy="9144000"/>
  <p:defaultTextStyle>
    <a:defPPr>
      <a:defRPr lang="ja-JP"/>
    </a:defPPr>
    <a:lvl1pPr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HG丸ｺﾞｼｯｸM-PRO"/>
        <a:cs typeface="HG丸ｺﾞｼｯｸM-PRO"/>
      </a:defRPr>
    </a:lvl1pPr>
    <a:lvl2pPr marL="4572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HG丸ｺﾞｼｯｸM-PRO"/>
        <a:cs typeface="HG丸ｺﾞｼｯｸM-PRO"/>
      </a:defRPr>
    </a:lvl2pPr>
    <a:lvl3pPr marL="9144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HG丸ｺﾞｼｯｸM-PRO"/>
        <a:cs typeface="HG丸ｺﾞｼｯｸM-PRO"/>
      </a:defRPr>
    </a:lvl3pPr>
    <a:lvl4pPr marL="13716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HG丸ｺﾞｼｯｸM-PRO"/>
        <a:cs typeface="HG丸ｺﾞｼｯｸM-PRO"/>
      </a:defRPr>
    </a:lvl4pPr>
    <a:lvl5pPr marL="18288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HG丸ｺﾞｼｯｸM-PRO"/>
        <a:cs typeface="HG丸ｺﾞｼｯｸM-PRO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HG丸ｺﾞｼｯｸM-PRO"/>
        <a:cs typeface="HG丸ｺﾞｼｯｸM-PRO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HG丸ｺﾞｼｯｸM-PRO"/>
        <a:cs typeface="HG丸ｺﾞｼｯｸM-PRO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HG丸ｺﾞｼｯｸM-PRO"/>
        <a:cs typeface="HG丸ｺﾞｼｯｸM-PRO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HG丸ｺﾞｼｯｸM-PRO"/>
        <a:cs typeface="HG丸ｺﾞｼｯｸM-PRO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7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6666"/>
    <a:srgbClr val="FF66FF"/>
    <a:srgbClr val="FFFBD2"/>
    <a:srgbClr val="33ACBD"/>
    <a:srgbClr val="E6D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0" autoAdjust="0"/>
    <p:restoredTop sz="72561" autoAdjust="0"/>
  </p:normalViewPr>
  <p:slideViewPr>
    <p:cSldViewPr snapToGrid="0" snapToObjects="1">
      <p:cViewPr varScale="1">
        <p:scale>
          <a:sx n="76" d="100"/>
          <a:sy n="76" d="100"/>
        </p:scale>
        <p:origin x="1476" y="96"/>
      </p:cViewPr>
      <p:guideLst>
        <p:guide orient="horz"/>
        <p:guide pos="271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2" d="100"/>
        <a:sy n="102" d="100"/>
      </p:scale>
      <p:origin x="0" y="-18821"/>
    </p:cViewPr>
  </p:sorter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A7DBD010-4B4F-4509-8FEC-CB59D32F620E}" type="datetimeFigureOut">
              <a:rPr lang="ja-JP" altLang="en-US"/>
              <a:pPr>
                <a:defRPr/>
              </a:pPr>
              <a:t>2021/8/31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FDF2AA31-AB16-4829-BBB8-CC1AED6235E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5636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BBE0C8C2-1F31-4AEF-9D43-5DEDAB58BE5B}" type="datetimeFigureOut">
              <a:rPr lang="ja-JP" altLang="en-US"/>
              <a:pPr>
                <a:defRPr/>
              </a:pPr>
              <a:t>2021/8/31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90916CCC-425D-412E-9BDF-2A74BD56253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3586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부가적인 정보로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아래의 정보는 꼭 기억해두는 것이 좋습니다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인스턴스 이름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(Instance Name)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- SQL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관리자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(SQL Administrator)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- MS SQL Server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버전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(Version)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연결 문자열</a:t>
            </a:r>
            <a:endParaRPr lang="ko-KR" altLang="en-US" dirty="0"/>
          </a:p>
          <a:p>
            <a:pPr algn="l" fontAlgn="base"/>
            <a:endParaRPr lang="en-US" altLang="ko-KR" b="0" i="0" dirty="0">
              <a:solidFill>
                <a:srgbClr val="333333"/>
              </a:solidFill>
              <a:effectLst/>
              <a:latin typeface="se-nanumsquare"/>
            </a:endParaRPr>
          </a:p>
          <a:p>
            <a:pPr algn="l" fontAlgn="base"/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통상적으로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MS SQL Server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를 설치한 후에는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, "SSMS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설치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"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버튼을 클릭하여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Database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square"/>
              </a:rPr>
              <a:t>에 접속할 수 있는 프로그램을 설치하게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square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설치한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MS SQL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접속해서 테이블을 생성하고 데이터를 조작할 때는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 Server Management Studio(SSMS)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도구를 이용한다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808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/>
              <a:t>시스템 데이터베이스는 </a:t>
            </a:r>
            <a:r>
              <a:rPr lang="en-US" altLang="ko-KR" sz="1200" b="0" dirty="0"/>
              <a:t>SQL Server</a:t>
            </a:r>
            <a:r>
              <a:rPr lang="ko-KR" altLang="en-US" sz="1200" b="0" dirty="0"/>
              <a:t>를 설치하면 설치되는 데이터베이스이며 그 내용은 위와 같다</a:t>
            </a:r>
            <a:r>
              <a:rPr lang="en-US" altLang="ko-KR" sz="1200" b="0" dirty="0"/>
              <a:t>.</a:t>
            </a:r>
          </a:p>
          <a:p>
            <a:r>
              <a:rPr lang="en-US" altLang="ko-KR" sz="1200" b="0" dirty="0"/>
              <a:t>- master </a:t>
            </a:r>
            <a:r>
              <a:rPr lang="ko-KR" altLang="en-US" sz="1200" b="0" dirty="0"/>
              <a:t>데이터베이스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시스템 정보</a:t>
            </a:r>
            <a:r>
              <a:rPr lang="en-US" altLang="ko-KR" sz="1200" b="0" dirty="0"/>
              <a:t>, SQL Server</a:t>
            </a:r>
            <a:r>
              <a:rPr lang="ko-KR" altLang="en-US" sz="1200" b="0" dirty="0"/>
              <a:t>의 초기값에 대한 정보를 담고 있으며</a:t>
            </a:r>
            <a:r>
              <a:rPr lang="en-US" altLang="ko-KR" sz="1200" b="0" dirty="0"/>
              <a:t>, SQL Server</a:t>
            </a:r>
            <a:r>
              <a:rPr lang="ko-KR" altLang="en-US" sz="1200" b="0" dirty="0"/>
              <a:t>의 설정을 기록</a:t>
            </a:r>
            <a:r>
              <a:rPr lang="en-US" altLang="ko-KR" sz="1200" b="0" dirty="0"/>
              <a:t>~</a:t>
            </a:r>
          </a:p>
          <a:p>
            <a:r>
              <a:rPr lang="en-US" altLang="ko-KR" sz="1200" b="0" dirty="0"/>
              <a:t>- model </a:t>
            </a:r>
            <a:r>
              <a:rPr lang="ko-KR" altLang="en-US" sz="1200" b="0" dirty="0"/>
              <a:t>데이터베이스 </a:t>
            </a:r>
            <a:r>
              <a:rPr lang="en-US" altLang="ko-KR" sz="1200" b="0" dirty="0"/>
              <a:t>: SQL Server</a:t>
            </a:r>
            <a:r>
              <a:rPr lang="ko-KR" altLang="en-US" sz="1200" b="0" dirty="0"/>
              <a:t>에서 생성되는 모든 데이터베이스에 대한 템플릿으로 사용</a:t>
            </a:r>
            <a:r>
              <a:rPr lang="en-US" altLang="ko-KR" sz="1200" b="0" dirty="0"/>
              <a:t>~</a:t>
            </a:r>
          </a:p>
          <a:p>
            <a:pPr marL="171450" indent="-171450">
              <a:buFontTx/>
              <a:buChar char="-"/>
            </a:pPr>
            <a:r>
              <a:rPr lang="en-US" altLang="ko-KR" sz="1200" b="0" dirty="0" err="1"/>
              <a:t>msdb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데이터베이스 </a:t>
            </a:r>
            <a:r>
              <a:rPr lang="en-US" altLang="ko-KR" sz="1200" b="0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altLang="ko-KR" sz="1200" b="0" dirty="0" err="1"/>
              <a:t>tempdb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데이터베이스 </a:t>
            </a:r>
            <a:r>
              <a:rPr lang="en-US" altLang="ko-KR" sz="1200" b="0" dirty="0"/>
              <a:t>: 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0" dirty="0">
                <a:solidFill>
                  <a:schemeClr val="tx1"/>
                </a:solidFill>
                <a:latin typeface="+mn-ea"/>
              </a:rPr>
              <a:t>SQL Server 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</a:rPr>
              <a:t>인스턴스는 이와 같은 </a:t>
            </a:r>
            <a:r>
              <a:rPr lang="ko-KR" altLang="en-US" sz="1200" b="0" dirty="0">
                <a:solidFill>
                  <a:srgbClr val="FF0000"/>
                </a:solidFill>
                <a:latin typeface="+mn-ea"/>
              </a:rPr>
              <a:t>네 개의 시스템 데이터베이스와 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</a:rPr>
              <a:t>하나 이상의 사용자 데이터베이스로 구성된다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b="0" dirty="0"/>
              <a:t>데이터는 테이블 단위로 저장되며</a:t>
            </a:r>
            <a:r>
              <a:rPr lang="en-US" altLang="ko-KR" b="0" dirty="0"/>
              <a:t>, </a:t>
            </a:r>
          </a:p>
          <a:p>
            <a:r>
              <a:rPr lang="en-US" altLang="ko-KR" b="0" dirty="0"/>
              <a:t>SQL Server</a:t>
            </a:r>
            <a:r>
              <a:rPr lang="ko-KR" altLang="en-US" b="0" dirty="0"/>
              <a:t>에서는 여러 개의 테이블 집합을 데이터베이스라 부른다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122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 Server</a:t>
            </a:r>
            <a:r>
              <a:rPr lang="ko-KR" altLang="en-US" dirty="0"/>
              <a:t>에서 데이터베이스란 데이터가 저장되는 논리적 공간이다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SQL Server</a:t>
            </a:r>
            <a:r>
              <a:rPr lang="ko-KR" altLang="en-US" dirty="0"/>
              <a:t>에서 테이블을 생성하려면 데이터베이스를 사용해야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데이터베이스 생성은 관리자만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생성은 스튜디오가 제공하는 그래픽 도구를 이용하거나 </a:t>
            </a:r>
            <a:r>
              <a:rPr lang="en-US" altLang="ko-KR" dirty="0"/>
              <a:t>SQL </a:t>
            </a:r>
            <a:r>
              <a:rPr lang="ko-KR" altLang="en-US" dirty="0"/>
              <a:t>명령문을 이용할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스튜디오가 제공하는 그래픽 도구를 이용하여 만들어 보자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72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두 명의 사용자 </a:t>
            </a:r>
            <a:r>
              <a:rPr lang="en-US" altLang="ko-KR" b="1" dirty="0"/>
              <a:t>“KIM”</a:t>
            </a:r>
            <a:r>
              <a:rPr lang="ko-KR" altLang="en-US" b="1" dirty="0"/>
              <a:t>과 </a:t>
            </a:r>
            <a:r>
              <a:rPr lang="en-US" altLang="ko-KR" b="1" dirty="0"/>
              <a:t>“LEE” </a:t>
            </a:r>
            <a:r>
              <a:rPr lang="ko-KR" altLang="en-US" b="1" dirty="0"/>
              <a:t>등록</a:t>
            </a:r>
            <a:endParaRPr lang="en-US" altLang="ko-KR" b="1" dirty="0"/>
          </a:p>
          <a:p>
            <a:r>
              <a:rPr lang="en-US" altLang="ko-KR" dirty="0"/>
              <a:t>[</a:t>
            </a:r>
            <a:r>
              <a:rPr lang="ko-KR" altLang="en-US" dirty="0"/>
              <a:t>보안</a:t>
            </a:r>
            <a:r>
              <a:rPr lang="en-US" altLang="ko-KR" dirty="0"/>
              <a:t>]-[</a:t>
            </a:r>
            <a:r>
              <a:rPr lang="ko-KR" altLang="en-US" dirty="0"/>
              <a:t>로그인</a:t>
            </a:r>
            <a:r>
              <a:rPr lang="en-US" altLang="ko-KR" dirty="0"/>
              <a:t>]-[</a:t>
            </a:r>
            <a:r>
              <a:rPr lang="ko-KR" altLang="en-US" dirty="0"/>
              <a:t>새 로그인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183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로그인 이름 </a:t>
            </a:r>
            <a:r>
              <a:rPr lang="en-US" altLang="ko-KR" dirty="0"/>
              <a:t>: KIM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암호 </a:t>
            </a:r>
            <a:r>
              <a:rPr lang="en-US" altLang="ko-KR" dirty="0"/>
              <a:t>: kim1234</a:t>
            </a:r>
          </a:p>
          <a:p>
            <a:r>
              <a:rPr lang="en-US" altLang="ko-KR" dirty="0"/>
              <a:t>3)</a:t>
            </a:r>
          </a:p>
          <a:p>
            <a:r>
              <a:rPr lang="en-US" altLang="ko-KR" dirty="0"/>
              <a:t>4)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데이터베이스는 </a:t>
            </a:r>
            <a:r>
              <a:rPr lang="en-US" altLang="ko-KR" dirty="0"/>
              <a:t>“COMPANY”</a:t>
            </a:r>
            <a:r>
              <a:rPr lang="ko-KR" altLang="en-US" dirty="0"/>
              <a:t>로 변경</a:t>
            </a:r>
            <a:r>
              <a:rPr lang="en-US" altLang="ko-KR" dirty="0"/>
              <a:t>~ </a:t>
            </a:r>
            <a:r>
              <a:rPr lang="ko-KR" altLang="en-US" dirty="0"/>
              <a:t>기본 데이터베이스는 </a:t>
            </a:r>
            <a:r>
              <a:rPr lang="en-US" altLang="ko-KR" dirty="0" err="1"/>
              <a:t>kim</a:t>
            </a:r>
            <a:r>
              <a:rPr lang="ko-KR" altLang="en-US" dirty="0"/>
              <a:t>이라는 사용자가 로그인 시 데이터베이스를 선택하지 않은 경우 기본 데이터베이스로 지정한 데이터베이스가 연결된다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데이터베이스로 선택했더라도 기본 데이터베이스의 모든 테이블에 접근할 수 있는 것은 아니다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0182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0) </a:t>
            </a:r>
            <a:r>
              <a:rPr lang="ko-KR" altLang="en-US" dirty="0"/>
              <a:t>사용자 매핑 선택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이제 우리가 만든 </a:t>
            </a:r>
            <a:r>
              <a:rPr lang="en-US" altLang="ko-KR" dirty="0"/>
              <a:t>DB “COMPANY”</a:t>
            </a:r>
            <a:r>
              <a:rPr lang="ko-KR" altLang="en-US" dirty="0"/>
              <a:t>에 접근할 수 있는 권한을 </a:t>
            </a:r>
            <a:r>
              <a:rPr lang="en-US" altLang="ko-KR" dirty="0"/>
              <a:t>“KIM”</a:t>
            </a:r>
            <a:r>
              <a:rPr lang="ko-KR" altLang="en-US" dirty="0"/>
              <a:t>에게 부여해 보자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02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0) “</a:t>
            </a:r>
            <a:r>
              <a:rPr lang="ko-KR" altLang="en-US" dirty="0"/>
              <a:t>이 로그인으로 </a:t>
            </a:r>
            <a:r>
              <a:rPr lang="ko-KR" altLang="en-US" dirty="0" err="1"/>
              <a:t>매핑된</a:t>
            </a:r>
            <a:r>
              <a:rPr lang="ko-KR" altLang="en-US" dirty="0"/>
              <a:t> 사용자</a:t>
            </a:r>
            <a:r>
              <a:rPr lang="en-US" altLang="ko-KR" dirty="0"/>
              <a:t>＂</a:t>
            </a:r>
            <a:r>
              <a:rPr lang="ko-KR" altLang="en-US" dirty="0"/>
              <a:t>에서</a:t>
            </a:r>
            <a:r>
              <a:rPr lang="en-US" altLang="ko-KR" dirty="0"/>
              <a:t> “COMPANY”</a:t>
            </a:r>
            <a:r>
              <a:rPr lang="ko-KR" altLang="en-US" dirty="0"/>
              <a:t>를 선택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계정이 만들어지게 되면 모든 사용자에게 </a:t>
            </a:r>
            <a:r>
              <a:rPr lang="en-US" altLang="ko-KR" dirty="0"/>
              <a:t>public</a:t>
            </a:r>
            <a:r>
              <a:rPr lang="ko-KR" altLang="en-US" dirty="0"/>
              <a:t>이 지정된다는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462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0) “COMPANY”</a:t>
            </a:r>
            <a:r>
              <a:rPr lang="ko-KR" altLang="en-US" dirty="0"/>
              <a:t>를 선택하고 </a:t>
            </a:r>
            <a:r>
              <a:rPr lang="en-US" altLang="ko-KR" dirty="0"/>
              <a:t>“</a:t>
            </a:r>
            <a:r>
              <a:rPr lang="en-US" altLang="ko-KR" dirty="0" err="1"/>
              <a:t>db_owner</a:t>
            </a:r>
            <a:r>
              <a:rPr lang="en-US" altLang="ko-KR" dirty="0"/>
              <a:t>”</a:t>
            </a:r>
            <a:r>
              <a:rPr lang="ko-KR" altLang="en-US" dirty="0"/>
              <a:t>를 체크하자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db_owner</a:t>
            </a:r>
            <a:r>
              <a:rPr lang="ko-KR" altLang="en-US" dirty="0"/>
              <a:t>는 모든 작업을 수행할 수 있는 권한이다</a:t>
            </a:r>
            <a:r>
              <a:rPr lang="en-US" altLang="ko-KR" dirty="0"/>
              <a:t>. </a:t>
            </a:r>
            <a:r>
              <a:rPr lang="ko-KR" altLang="en-US" dirty="0"/>
              <a:t>이 역할에 속하는 스키마는 </a:t>
            </a:r>
            <a:r>
              <a:rPr lang="en-US" altLang="ko-KR" dirty="0" err="1"/>
              <a:t>dbo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위 그림을 보면 현재는 기본 스키마 란이 비어 있지만</a:t>
            </a:r>
            <a:r>
              <a:rPr lang="en-US" altLang="ko-KR" dirty="0"/>
              <a:t>….. </a:t>
            </a:r>
            <a:r>
              <a:rPr lang="en-US" altLang="ko-KR" dirty="0" err="1"/>
              <a:t>db_owner</a:t>
            </a:r>
            <a:r>
              <a:rPr lang="ko-KR" altLang="en-US" dirty="0"/>
              <a:t>로 지정하고 나면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스키마는 </a:t>
            </a:r>
            <a:r>
              <a:rPr lang="en-US" altLang="ko-KR" dirty="0"/>
              <a:t>4, 10</a:t>
            </a:r>
            <a:r>
              <a:rPr lang="ko-KR" altLang="en-US" dirty="0"/>
              <a:t>장에서 자세히 다룬다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7074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KIM</a:t>
            </a:r>
            <a:r>
              <a:rPr lang="ko-KR" altLang="en-US" dirty="0"/>
              <a:t>의 마우스 오른쪽 </a:t>
            </a:r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] – [</a:t>
            </a:r>
            <a:r>
              <a:rPr lang="ko-KR" altLang="en-US" dirty="0" err="1"/>
              <a:t>사용자매핑</a:t>
            </a:r>
            <a:r>
              <a:rPr lang="en-US" altLang="ko-KR" dirty="0"/>
              <a:t>]</a:t>
            </a:r>
            <a:r>
              <a:rPr lang="ko-KR" altLang="en-US" dirty="0"/>
              <a:t>에 가보면 </a:t>
            </a:r>
            <a:r>
              <a:rPr lang="en-US" altLang="ko-KR" dirty="0" err="1"/>
              <a:t>kim</a:t>
            </a:r>
            <a:r>
              <a:rPr lang="ko-KR" altLang="en-US" dirty="0"/>
              <a:t>의 기본 스키마가 </a:t>
            </a:r>
            <a:r>
              <a:rPr lang="en-US" altLang="ko-KR" dirty="0" err="1"/>
              <a:t>dbo</a:t>
            </a:r>
            <a:r>
              <a:rPr lang="ko-KR" altLang="en-US" dirty="0"/>
              <a:t>로 지정된다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9723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1502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우리가 생성하여 만든 계정으로 로그인을 할 건데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지금 현재는 윈도우 계정으로 로그인하게 되어 있으므로 변경하여야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983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설치한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MS SQL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접속해서 테이블을 생성하고 데이터를 조작할 때는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 Server Management Studio(SSMS)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도구를 이용한다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 SQL Server Management Studio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문을 작성하고 실행할 수 있는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GUI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환경을 제공한다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8305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시작을 선택하고 </a:t>
            </a:r>
            <a:r>
              <a:rPr lang="en-US" altLang="ko-KR" dirty="0"/>
              <a:t>SSMS</a:t>
            </a:r>
            <a:r>
              <a:rPr lang="ko-KR" altLang="en-US" dirty="0"/>
              <a:t>를 종료하자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129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SSMS</a:t>
            </a:r>
            <a:r>
              <a:rPr lang="ko-KR" altLang="en-US" dirty="0"/>
              <a:t>를 실행하여 </a:t>
            </a:r>
            <a:r>
              <a:rPr lang="en-US" altLang="ko-KR" dirty="0"/>
              <a:t>KIM</a:t>
            </a:r>
            <a:r>
              <a:rPr lang="ko-KR" altLang="en-US" dirty="0"/>
              <a:t>으로 로그인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7380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성공 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0,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실패 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반환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~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SQL Server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암호는 글자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기호 및 숫자를 포함하여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128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자까지의 문자를 포함할 수 있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암호는 암호화된 형식으로 업데이트 및 저장되므로 사용자 뿐만 아니라 시스템 관리자라도 암호를 볼 수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자신의 로그인의 암호를 변경하는 사용자에 대해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/>
              </a:rPr>
              <a:t>public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 역할에 대한 기본 권한을 실행한다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개체탐색기의 서버 역할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)</a:t>
            </a:r>
          </a:p>
          <a:p>
            <a:r>
              <a:rPr lang="ko-KR" altLang="en-US" dirty="0"/>
              <a:t>다른 사람의 암호를 변경하려면 </a:t>
            </a:r>
            <a:r>
              <a:rPr lang="en-US" altLang="ko-KR" dirty="0"/>
              <a:t>sysadmin </a:t>
            </a:r>
            <a:r>
              <a:rPr lang="ko-KR" altLang="en-US" dirty="0"/>
              <a:t>권한을 가져야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9888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명세표라 한다</a:t>
            </a:r>
            <a:r>
              <a:rPr lang="en-US" altLang="ko-KR" dirty="0"/>
              <a:t>……..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62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테이블이 없다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6118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DEPARTMENT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DEPTNO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DEPTNAME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PRIMARY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DEPTNO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1800" dirty="0">
              <a:solidFill>
                <a:srgbClr val="80808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/>
              <a:t>실행 후</a:t>
            </a:r>
            <a:r>
              <a:rPr lang="en-US" altLang="ko-KR" dirty="0"/>
              <a:t>, </a:t>
            </a:r>
            <a:r>
              <a:rPr lang="ko-KR" altLang="en-US" dirty="0"/>
              <a:t>개체 탐색기 창에서 </a:t>
            </a:r>
            <a:r>
              <a:rPr lang="en-US" altLang="ko-KR" dirty="0"/>
              <a:t>F5 </a:t>
            </a:r>
            <a:r>
              <a:rPr lang="ko-KR" altLang="en-US" dirty="0"/>
              <a:t>하면 생성한 테이블이 보인다</a:t>
            </a:r>
            <a:r>
              <a:rPr lang="en-US" altLang="ko-KR" dirty="0"/>
              <a:t>. </a:t>
            </a:r>
            <a:r>
              <a:rPr lang="ko-KR" altLang="en-US" dirty="0"/>
              <a:t>트리를 확장해 보자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2800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열</a:t>
            </a:r>
            <a:r>
              <a:rPr lang="en-US" altLang="ko-KR" dirty="0"/>
              <a:t>’ </a:t>
            </a:r>
            <a:r>
              <a:rPr lang="ko-KR" altLang="en-US" dirty="0"/>
              <a:t>확장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3390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2222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451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INSERT INTO DEPARTMENT VALUES(1, ‘</a:t>
            </a:r>
            <a:r>
              <a:rPr lang="ko-KR" altLang="en-US" dirty="0"/>
              <a:t>영업</a:t>
            </a:r>
            <a:r>
              <a:rPr lang="en-US" altLang="ko-KR" dirty="0"/>
              <a:t>’, 8);          </a:t>
            </a:r>
            <a:r>
              <a:rPr lang="ko-KR" altLang="en-US" dirty="0"/>
              <a:t>값의 개수가 열의 개수와 같다면 생략 가능</a:t>
            </a:r>
            <a:r>
              <a:rPr lang="en-US" altLang="ko-KR" dirty="0"/>
              <a:t>… </a:t>
            </a:r>
            <a:r>
              <a:rPr lang="ko-KR" altLang="en-US" dirty="0"/>
              <a:t>순서대로</a:t>
            </a:r>
            <a:endParaRPr lang="en-US" altLang="ko-KR" dirty="0"/>
          </a:p>
          <a:p>
            <a:r>
              <a:rPr lang="en-US" altLang="ko-KR" dirty="0"/>
              <a:t>INSERT INTO DEPARTMENT (DEPTNO, DEPTNAME, FLOOR) VALUES(2, ‘</a:t>
            </a:r>
            <a:r>
              <a:rPr lang="ko-KR" altLang="en-US" dirty="0"/>
              <a:t>회계</a:t>
            </a:r>
            <a:r>
              <a:rPr lang="en-US" altLang="ko-KR" dirty="0"/>
              <a:t>’, 8);  </a:t>
            </a:r>
            <a:r>
              <a:rPr lang="ko-KR" altLang="en-US" dirty="0"/>
              <a:t>원래는 이와 같이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INSERT INTO DEPARTMENT (DEPTNO, FLOOR) VALUES(5, 8); 		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예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INSERT INTO DEPARTMENT (DEPTNAME, FLOOR) VALUES(‘</a:t>
            </a:r>
            <a:r>
              <a:rPr lang="ko-KR" altLang="en-US" dirty="0"/>
              <a:t>영업</a:t>
            </a:r>
            <a:r>
              <a:rPr lang="en-US" altLang="ko-KR" dirty="0"/>
              <a:t>’, 8); 	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 err="1">
                <a:solidFill>
                  <a:srgbClr val="FF0000"/>
                </a:solidFill>
              </a:rPr>
              <a:t>아니오</a:t>
            </a:r>
            <a:r>
              <a:rPr lang="en-US" altLang="ko-KR" dirty="0">
                <a:solidFill>
                  <a:srgbClr val="FF0000"/>
                </a:solidFill>
              </a:rPr>
              <a:t>.. </a:t>
            </a:r>
            <a:r>
              <a:rPr lang="ko-KR" altLang="en-US" dirty="0">
                <a:solidFill>
                  <a:srgbClr val="FF0000"/>
                </a:solidFill>
              </a:rPr>
              <a:t>기본키는 반드시 넣어야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961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인증으로 로그인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48457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30000"/>
              </a:lnSpc>
              <a:buNone/>
              <a:defRPr/>
            </a:pPr>
            <a:r>
              <a:rPr lang="en-US" altLang="ko-KR" dirty="0"/>
              <a:t>INSERT INTO DEPARTMENT VALUES (1, 8);      		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 err="1">
                <a:solidFill>
                  <a:srgbClr val="FF0000"/>
                </a:solidFill>
              </a:rPr>
              <a:t>아니오</a:t>
            </a:r>
            <a:r>
              <a:rPr lang="en-US" altLang="ko-KR" dirty="0">
                <a:solidFill>
                  <a:srgbClr val="FF0000"/>
                </a:solidFill>
              </a:rPr>
              <a:t>.. </a:t>
            </a:r>
            <a:r>
              <a:rPr lang="ko-KR" altLang="en-US" dirty="0">
                <a:solidFill>
                  <a:srgbClr val="FF0000"/>
                </a:solidFill>
              </a:rPr>
              <a:t>열 이름을 생략한다면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값의 </a:t>
            </a:r>
            <a:r>
              <a:rPr lang="ko-KR" altLang="en-US" dirty="0">
                <a:solidFill>
                  <a:srgbClr val="FF0000"/>
                </a:solidFill>
              </a:rPr>
              <a:t>개수가 같아야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0" indent="0">
              <a:lnSpc>
                <a:spcPct val="130000"/>
              </a:lnSpc>
              <a:buNone/>
              <a:defRPr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DEPARTMENT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영업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'8</a:t>
            </a:r>
            <a:r>
              <a:rPr lang="ko-KR" altLang="en-US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층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/>
              <a:t>	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 err="1">
                <a:solidFill>
                  <a:srgbClr val="FF0000"/>
                </a:solidFill>
              </a:rPr>
              <a:t>아니오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타입이 같아야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0" indent="0">
              <a:lnSpc>
                <a:spcPct val="130000"/>
              </a:lnSpc>
              <a:buNone/>
              <a:defRPr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DEPARTMENT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999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'8</a:t>
            </a:r>
            <a:r>
              <a:rPr lang="ko-KR" altLang="en-US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층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/>
              <a:t>	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 err="1">
                <a:solidFill>
                  <a:srgbClr val="FF0000"/>
                </a:solidFill>
              </a:rPr>
              <a:t>아니오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숫자는 문자로 자동 변환이 되나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  <a:r>
              <a:rPr lang="ko-KR" altLang="en-US" dirty="0">
                <a:solidFill>
                  <a:srgbClr val="FF0000"/>
                </a:solidFill>
              </a:rPr>
              <a:t>문자는 숫자로 변환이 안된다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737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30000"/>
              </a:lnSpc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5803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보통 이와 같은 검색을 할 때는 </a:t>
            </a:r>
            <a:r>
              <a:rPr lang="en-US" altLang="ko-KR" dirty="0"/>
              <a:t>select</a:t>
            </a:r>
            <a:r>
              <a:rPr lang="ko-KR" altLang="en-US" dirty="0"/>
              <a:t>라는 </a:t>
            </a:r>
            <a:r>
              <a:rPr lang="en-US" altLang="ko-KR" dirty="0" err="1"/>
              <a:t>sql</a:t>
            </a:r>
            <a:r>
              <a:rPr lang="ko-KR" altLang="en-US" dirty="0"/>
              <a:t>문을 이용한다</a:t>
            </a:r>
            <a:r>
              <a:rPr lang="en-US" altLang="ko-KR" dirty="0"/>
              <a:t>. </a:t>
            </a:r>
            <a:r>
              <a:rPr lang="ko-KR" altLang="en-US" dirty="0"/>
              <a:t>우리는 일단 </a:t>
            </a:r>
            <a:r>
              <a:rPr lang="en-US" altLang="ko-KR" dirty="0"/>
              <a:t>MS SQL</a:t>
            </a:r>
            <a:r>
              <a:rPr lang="ko-KR" altLang="en-US" dirty="0"/>
              <a:t>에서 제공하는 </a:t>
            </a:r>
            <a:r>
              <a:rPr lang="ko-KR" altLang="en-US" dirty="0" err="1"/>
              <a:t>비주얼도구를</a:t>
            </a:r>
            <a:r>
              <a:rPr lang="ko-KR" altLang="en-US" dirty="0"/>
              <a:t> 이용하자</a:t>
            </a:r>
            <a:r>
              <a:rPr lang="en-US" altLang="ko-KR" dirty="0"/>
              <a:t>~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3475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TABLE EMPLOYEE (</a:t>
            </a:r>
          </a:p>
          <a:p>
            <a:r>
              <a:rPr lang="en-US" altLang="ko-KR" dirty="0"/>
              <a:t>	EMPNO	INT	NOT NULL,</a:t>
            </a:r>
          </a:p>
          <a:p>
            <a:r>
              <a:rPr lang="en-US" altLang="ko-KR" dirty="0"/>
              <a:t>	EMPNAME	CHAR(10)	UNIQUE,</a:t>
            </a:r>
          </a:p>
          <a:p>
            <a:r>
              <a:rPr lang="en-US" altLang="ko-KR" dirty="0"/>
              <a:t>	TITLE	CHAR(10)	DEFAULT '</a:t>
            </a:r>
            <a:r>
              <a:rPr lang="ko-KR" altLang="en-US" dirty="0"/>
              <a:t>사원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	MANAGER	INT,</a:t>
            </a:r>
          </a:p>
          <a:p>
            <a:r>
              <a:rPr lang="en-US" altLang="ko-KR" dirty="0"/>
              <a:t>	SALARY	INT	CHECK (SALARY &lt; 6000000),</a:t>
            </a:r>
          </a:p>
          <a:p>
            <a:r>
              <a:rPr lang="en-US" altLang="ko-KR" dirty="0"/>
              <a:t>	DNO		INT	DEFAULT 1 CHECK (DNO IN (1,2,3,4)) ,</a:t>
            </a:r>
          </a:p>
          <a:p>
            <a:r>
              <a:rPr lang="en-US" altLang="ko-KR" dirty="0"/>
              <a:t>	PRIMARY KEY(EMPNO),</a:t>
            </a:r>
          </a:p>
          <a:p>
            <a:r>
              <a:rPr lang="en-US" altLang="ko-KR" dirty="0"/>
              <a:t>	FOREIGN KEY(DNO) REFERENCES DEPARTMENT(DEPTNO) ON DELETE CASCADE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 INTO EMPLOYEE VALUES(2106, '</a:t>
            </a:r>
            <a:r>
              <a:rPr lang="ko-KR" altLang="en-US" dirty="0"/>
              <a:t>김창섭</a:t>
            </a:r>
            <a:r>
              <a:rPr lang="en-US" altLang="ko-KR" dirty="0"/>
              <a:t>', '</a:t>
            </a:r>
            <a:r>
              <a:rPr lang="ko-KR" altLang="en-US" dirty="0"/>
              <a:t>대리</a:t>
            </a:r>
            <a:r>
              <a:rPr lang="en-US" altLang="ko-KR" dirty="0"/>
              <a:t>', 1003, 2500000, 2);</a:t>
            </a:r>
          </a:p>
          <a:p>
            <a:r>
              <a:rPr lang="en-US" altLang="ko-KR" dirty="0"/>
              <a:t>INSERT INTO EMPLOYEE VALUES(3426, '</a:t>
            </a:r>
            <a:r>
              <a:rPr lang="ko-KR" altLang="en-US" dirty="0" err="1"/>
              <a:t>박영권</a:t>
            </a:r>
            <a:r>
              <a:rPr lang="en-US" altLang="ko-KR" dirty="0"/>
              <a:t>', '</a:t>
            </a:r>
            <a:r>
              <a:rPr lang="ko-KR" altLang="en-US" dirty="0"/>
              <a:t>과장</a:t>
            </a:r>
            <a:r>
              <a:rPr lang="en-US" altLang="ko-KR" dirty="0"/>
              <a:t>', 4377, 3000000, 1);</a:t>
            </a:r>
          </a:p>
          <a:p>
            <a:r>
              <a:rPr lang="en-US" altLang="ko-KR" dirty="0"/>
              <a:t>INSERT INTO EMPLOYEE VALUES(3011, '</a:t>
            </a:r>
            <a:r>
              <a:rPr lang="ko-KR" altLang="en-US" dirty="0"/>
              <a:t>이수민</a:t>
            </a:r>
            <a:r>
              <a:rPr lang="en-US" altLang="ko-KR" dirty="0"/>
              <a:t>', '</a:t>
            </a:r>
            <a:r>
              <a:rPr lang="ko-KR" altLang="en-US" dirty="0"/>
              <a:t>부장</a:t>
            </a:r>
            <a:r>
              <a:rPr lang="en-US" altLang="ko-KR" dirty="0"/>
              <a:t>', 4377, 4000000, 3);</a:t>
            </a:r>
          </a:p>
          <a:p>
            <a:r>
              <a:rPr lang="en-US" altLang="ko-KR" dirty="0"/>
              <a:t>INSERT INTO EMPLOYEE VALUES(1003, '</a:t>
            </a:r>
            <a:r>
              <a:rPr lang="ko-KR" altLang="en-US" dirty="0"/>
              <a:t>조민희</a:t>
            </a:r>
            <a:r>
              <a:rPr lang="en-US" altLang="ko-KR" dirty="0"/>
              <a:t>', '</a:t>
            </a:r>
            <a:r>
              <a:rPr lang="ko-KR" altLang="en-US" dirty="0"/>
              <a:t>과장</a:t>
            </a:r>
            <a:r>
              <a:rPr lang="en-US" altLang="ko-KR" dirty="0"/>
              <a:t>', 4377, 3000000, 2);</a:t>
            </a:r>
          </a:p>
          <a:p>
            <a:r>
              <a:rPr lang="en-US" altLang="ko-KR" dirty="0"/>
              <a:t>INSERT INTO EMPLOYEE VALUES(3427, '</a:t>
            </a:r>
            <a:r>
              <a:rPr lang="ko-KR" altLang="en-US" dirty="0"/>
              <a:t>최종철</a:t>
            </a:r>
            <a:r>
              <a:rPr lang="en-US" altLang="ko-KR" dirty="0"/>
              <a:t>', '</a:t>
            </a:r>
            <a:r>
              <a:rPr lang="ko-KR" altLang="en-US" dirty="0"/>
              <a:t>사원</a:t>
            </a:r>
            <a:r>
              <a:rPr lang="en-US" altLang="ko-KR" dirty="0"/>
              <a:t>', 3011, 1500000, 3);</a:t>
            </a:r>
          </a:p>
          <a:p>
            <a:r>
              <a:rPr lang="en-US" altLang="ko-KR" dirty="0"/>
              <a:t>INSERT INTO EMPLOYEE VALUES(1365, '</a:t>
            </a:r>
            <a:r>
              <a:rPr lang="ko-KR" altLang="en-US" dirty="0"/>
              <a:t>김상원</a:t>
            </a:r>
            <a:r>
              <a:rPr lang="en-US" altLang="ko-KR" dirty="0"/>
              <a:t>', '</a:t>
            </a:r>
            <a:r>
              <a:rPr lang="ko-KR" altLang="en-US" dirty="0"/>
              <a:t>사원</a:t>
            </a:r>
            <a:r>
              <a:rPr lang="en-US" altLang="ko-KR" dirty="0"/>
              <a:t>', 3426, 1500000, 1);</a:t>
            </a:r>
          </a:p>
          <a:p>
            <a:r>
              <a:rPr lang="en-US" altLang="ko-KR" dirty="0"/>
              <a:t>INSERT INTO EMPLOYEE VALUES(4377, '</a:t>
            </a:r>
            <a:r>
              <a:rPr lang="ko-KR" altLang="en-US" dirty="0" err="1"/>
              <a:t>이성래</a:t>
            </a:r>
            <a:r>
              <a:rPr lang="en-US" altLang="ko-KR" dirty="0"/>
              <a:t>', '</a:t>
            </a:r>
            <a:r>
              <a:rPr lang="ko-KR" altLang="en-US" dirty="0"/>
              <a:t>이사</a:t>
            </a:r>
            <a:r>
              <a:rPr lang="en-US" altLang="ko-KR" dirty="0"/>
              <a:t>',  NULL, 5000000, 2);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 EMP_PLANNING </a:t>
            </a:r>
            <a:r>
              <a:rPr lang="ko-KR" altLang="en-US" dirty="0"/>
              <a:t>뷰 생성</a:t>
            </a:r>
          </a:p>
          <a:p>
            <a:r>
              <a:rPr lang="en-US" altLang="ko-KR" dirty="0"/>
              <a:t>CREATE VIEW EMP_PLANNING</a:t>
            </a:r>
          </a:p>
          <a:p>
            <a:r>
              <a:rPr lang="en-US" altLang="ko-KR" dirty="0"/>
              <a:t>AS</a:t>
            </a:r>
          </a:p>
          <a:p>
            <a:r>
              <a:rPr lang="en-US" altLang="ko-KR" dirty="0"/>
              <a:t>SELECT E.EMPNAME, E.TITLE, E.SALARY</a:t>
            </a:r>
          </a:p>
          <a:p>
            <a:r>
              <a:rPr lang="en-US" altLang="ko-KR" dirty="0"/>
              <a:t>FROM EMPLOYEE E, DEPARTMENT D</a:t>
            </a:r>
          </a:p>
          <a:p>
            <a:r>
              <a:rPr lang="en-US" altLang="ko-KR" dirty="0"/>
              <a:t>WHERE E.DNO=D.DEPTNO AND D.DEPTNAME='</a:t>
            </a:r>
            <a:r>
              <a:rPr lang="ko-KR" altLang="en-US" dirty="0"/>
              <a:t>기획</a:t>
            </a:r>
            <a:r>
              <a:rPr lang="en-US" altLang="ko-KR" dirty="0"/>
              <a:t>';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1551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데이터베이스 마당을 생성하기 위해 </a:t>
            </a:r>
            <a:r>
              <a:rPr lang="en-US" altLang="ko-KR" dirty="0"/>
              <a:t>[Windows </a:t>
            </a:r>
            <a:r>
              <a:rPr lang="ko-KR" altLang="en-US" dirty="0"/>
              <a:t>인증</a:t>
            </a:r>
            <a:r>
              <a:rPr lang="en-US" altLang="ko-KR" dirty="0"/>
              <a:t>]</a:t>
            </a:r>
            <a:r>
              <a:rPr lang="ko-KR" altLang="en-US" dirty="0"/>
              <a:t>을 통해 연결</a:t>
            </a:r>
            <a:r>
              <a:rPr lang="en-US" altLang="ko-KR" dirty="0"/>
              <a:t>~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06815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문을 이용하여 테이블 </a:t>
            </a:r>
            <a:r>
              <a:rPr lang="en-US" altLang="ko-KR" dirty="0"/>
              <a:t>Book, customer, order</a:t>
            </a:r>
            <a:r>
              <a:rPr lang="ko-KR" altLang="en-US" dirty="0"/>
              <a:t>을 만들고</a:t>
            </a:r>
            <a:endParaRPr lang="en-US" altLang="ko-KR" dirty="0"/>
          </a:p>
          <a:p>
            <a:r>
              <a:rPr lang="en-US" altLang="ko-KR" dirty="0"/>
              <a:t>insert </a:t>
            </a:r>
            <a:r>
              <a:rPr lang="ko-KR" altLang="en-US" dirty="0"/>
              <a:t>문을 이용하여 데이터를 저장하는 </a:t>
            </a:r>
            <a:r>
              <a:rPr lang="en-US" altLang="ko-KR" dirty="0" err="1"/>
              <a:t>sql</a:t>
            </a:r>
            <a:r>
              <a:rPr lang="ko-KR" altLang="en-US" dirty="0"/>
              <a:t>문으로 구성되어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1652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문을 이용하여 테이블 </a:t>
            </a:r>
            <a:r>
              <a:rPr lang="en-US" altLang="ko-KR" dirty="0"/>
              <a:t>Book, customer, order</a:t>
            </a:r>
            <a:r>
              <a:rPr lang="ko-KR" altLang="en-US" dirty="0"/>
              <a:t>을 만들고</a:t>
            </a:r>
            <a:endParaRPr lang="en-US" altLang="ko-KR" dirty="0"/>
          </a:p>
          <a:p>
            <a:r>
              <a:rPr lang="en-US" altLang="ko-KR" dirty="0"/>
              <a:t>insert </a:t>
            </a:r>
            <a:r>
              <a:rPr lang="ko-KR" altLang="en-US" dirty="0"/>
              <a:t>문을 이용하여 데이터를 저장하는 </a:t>
            </a:r>
            <a:r>
              <a:rPr lang="en-US" altLang="ko-KR" dirty="0" err="1"/>
              <a:t>sql</a:t>
            </a:r>
            <a:r>
              <a:rPr lang="ko-KR" altLang="en-US" dirty="0"/>
              <a:t>문으로 구성되어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아래 부분을 보면 </a:t>
            </a:r>
            <a:r>
              <a:rPr lang="en-US" altLang="ko-KR" dirty="0" err="1"/>
              <a:t>madanguser</a:t>
            </a:r>
            <a:r>
              <a:rPr lang="ko-KR" altLang="en-US" dirty="0"/>
              <a:t>라는 계정을 </a:t>
            </a:r>
            <a:r>
              <a:rPr lang="en-US" altLang="ko-KR" dirty="0" err="1"/>
              <a:t>madangpass</a:t>
            </a:r>
            <a:r>
              <a:rPr lang="ko-KR" altLang="en-US" dirty="0"/>
              <a:t>라는 암호로 생성하여 마당 </a:t>
            </a:r>
            <a:r>
              <a:rPr lang="en-US" altLang="ko-KR" dirty="0"/>
              <a:t>DB</a:t>
            </a:r>
            <a:r>
              <a:rPr lang="ko-KR" altLang="en-US" dirty="0"/>
              <a:t>를 사용할 수 있도록 권한 설정을 한 부분도 있다</a:t>
            </a:r>
            <a:r>
              <a:rPr lang="en-US" altLang="ko-KR" dirty="0"/>
              <a:t>… </a:t>
            </a:r>
            <a:r>
              <a:rPr lang="ko-KR" altLang="en-US" dirty="0"/>
              <a:t>확인하자</a:t>
            </a:r>
            <a:r>
              <a:rPr lang="en-US" altLang="ko-KR" dirty="0"/>
              <a:t>~~~</a:t>
            </a:r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실행 클릭</a:t>
            </a:r>
            <a:r>
              <a:rPr lang="en-US" altLang="ko-KR" dirty="0"/>
              <a:t>~ </a:t>
            </a:r>
            <a:r>
              <a:rPr lang="ko-KR" altLang="en-US" dirty="0"/>
              <a:t>하단에 완료 메시지</a:t>
            </a:r>
            <a:r>
              <a:rPr lang="en-US" altLang="ko-KR" dirty="0"/>
              <a:t>~~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734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마당 </a:t>
            </a:r>
            <a:r>
              <a:rPr lang="en-US" altLang="ko-KR" dirty="0"/>
              <a:t>DB</a:t>
            </a:r>
            <a:r>
              <a:rPr lang="ko-KR" altLang="en-US" dirty="0"/>
              <a:t>와 테이블이 생성된 것을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우리는 모두 마당이라는 데이터베이스를 동일한 환경으로 생성하였다</a:t>
            </a:r>
            <a:r>
              <a:rPr lang="en-US" altLang="ko-KR" dirty="0"/>
              <a:t>.. </a:t>
            </a:r>
            <a:r>
              <a:rPr lang="ko-KR" altLang="en-US" dirty="0"/>
              <a:t>수업을 진행하는 것도 편하고 여러분이 실습하는 환경도 동일하므로 실습이 편리하리라 본다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6323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0) </a:t>
            </a:r>
            <a:r>
              <a:rPr lang="en-US" altLang="ko-KR" dirty="0" err="1"/>
              <a:t>madanguser</a:t>
            </a:r>
            <a:r>
              <a:rPr lang="ko-KR" altLang="en-US" dirty="0"/>
              <a:t> 계정으로 로그인하기 위해 </a:t>
            </a:r>
            <a:r>
              <a:rPr lang="en-US" altLang="ko-KR" dirty="0"/>
              <a:t>– </a:t>
            </a:r>
            <a:r>
              <a:rPr lang="ko-KR" altLang="en-US" dirty="0"/>
              <a:t>보통 관리자 계정은 사용하지 않는 것이 좋다</a:t>
            </a:r>
            <a:r>
              <a:rPr lang="en-US" altLang="ko-KR" dirty="0"/>
              <a:t>.. </a:t>
            </a:r>
            <a:r>
              <a:rPr lang="ko-KR" altLang="en-US" dirty="0"/>
              <a:t>보안때문에</a:t>
            </a:r>
            <a:r>
              <a:rPr lang="en-US" altLang="ko-KR" dirty="0"/>
              <a:t>… </a:t>
            </a:r>
            <a:r>
              <a:rPr lang="ko-KR" altLang="en-US" dirty="0"/>
              <a:t>모든 작업을 할 수 있는 막강한 권한을 가지므로 위험하다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2608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0) “</a:t>
            </a:r>
            <a:r>
              <a:rPr lang="ko-KR" altLang="en-US" dirty="0"/>
              <a:t>데이터베이스 엔진</a:t>
            </a:r>
            <a:r>
              <a:rPr lang="en-US" altLang="ko-KR" dirty="0"/>
              <a:t>”</a:t>
            </a:r>
            <a:r>
              <a:rPr lang="ko-KR" altLang="en-US" dirty="0"/>
              <a:t> 클릭</a:t>
            </a:r>
            <a:endParaRPr lang="en-US" altLang="ko-KR" dirty="0"/>
          </a:p>
          <a:p>
            <a:r>
              <a:rPr lang="en-US" altLang="ko-KR" dirty="0"/>
              <a:t>1) SQL Server </a:t>
            </a:r>
            <a:r>
              <a:rPr lang="ko-KR" altLang="en-US" dirty="0"/>
              <a:t>인증 선택 </a:t>
            </a:r>
            <a:r>
              <a:rPr lang="en-US" altLang="ko-KR" dirty="0"/>
              <a:t>– </a:t>
            </a:r>
            <a:r>
              <a:rPr lang="en-US" altLang="ko-KR" dirty="0" err="1"/>
              <a:t>madanguser</a:t>
            </a:r>
            <a:r>
              <a:rPr lang="en-US" altLang="ko-KR" dirty="0"/>
              <a:t> : </a:t>
            </a:r>
            <a:r>
              <a:rPr lang="en-US" altLang="ko-KR" dirty="0" err="1"/>
              <a:t>madangpass</a:t>
            </a:r>
            <a:r>
              <a:rPr lang="en-US" altLang="ko-KR" dirty="0"/>
              <a:t> - </a:t>
            </a:r>
            <a:r>
              <a:rPr lang="ko-KR" altLang="en-US" dirty="0"/>
              <a:t>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61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424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블록을 지정한 후</a:t>
            </a: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312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0) “</a:t>
            </a:r>
            <a:r>
              <a:rPr lang="ko-KR" altLang="en-US" dirty="0"/>
              <a:t>새 쿼리</a:t>
            </a:r>
            <a:r>
              <a:rPr lang="en-US" altLang="ko-KR" dirty="0"/>
              <a:t>＂</a:t>
            </a:r>
            <a:r>
              <a:rPr lang="ko-KR" altLang="en-US" dirty="0"/>
              <a:t>아이콘을 눌러 쿼리창을 열고 </a:t>
            </a:r>
            <a:r>
              <a:rPr lang="en-US" altLang="ko-KR" dirty="0"/>
              <a:t>SELECT * FROM Customer; </a:t>
            </a:r>
            <a:r>
              <a:rPr lang="ko-KR" altLang="en-US" dirty="0"/>
              <a:t>실행</a:t>
            </a:r>
            <a:r>
              <a:rPr lang="en-US" altLang="ko-KR" dirty="0"/>
              <a:t>(F5)</a:t>
            </a:r>
          </a:p>
          <a:p>
            <a:endParaRPr lang="en-US" altLang="ko-KR" dirty="0"/>
          </a:p>
          <a:p>
            <a:r>
              <a:rPr lang="ko-KR" altLang="en-US" dirty="0"/>
              <a:t>결과창에서 </a:t>
            </a:r>
            <a:r>
              <a:rPr lang="en-US" altLang="ko-KR" dirty="0"/>
              <a:t>5</a:t>
            </a:r>
            <a:r>
              <a:rPr lang="ko-KR" altLang="en-US" dirty="0"/>
              <a:t>개의 레코드를 확인할 수 있다</a:t>
            </a:r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62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25984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63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5349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SQL Server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는 윈도우 운영체제에서 즉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윈도우 운영체제에서만 동작하는 데이터베이스 관리 소프트웨어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(DBMS)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이다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65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10</a:t>
            </a:r>
            <a:r>
              <a:rPr lang="ko-KR" altLang="en-US" dirty="0"/>
              <a:t>을 사용한다면 윈도우 작업표시줄 왼쪽 하단 </a:t>
            </a:r>
            <a:r>
              <a:rPr lang="ko-KR" altLang="en-US" dirty="0" err="1"/>
              <a:t>검색란에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서비스</a:t>
            </a:r>
            <a:r>
              <a:rPr lang="en-US" altLang="ko-KR" dirty="0"/>
              <a:t>” </a:t>
            </a:r>
            <a:r>
              <a:rPr lang="ko-KR" altLang="en-US" dirty="0"/>
              <a:t>입력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934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SQL Server</a:t>
            </a:r>
            <a:r>
              <a:rPr lang="ko-KR" altLang="en-US" dirty="0"/>
              <a:t>가 외부 프로그램과 접속에 응답하기 위해 통신 포트 설정해야</a:t>
            </a:r>
            <a:r>
              <a:rPr lang="en-US" altLang="ko-KR" dirty="0"/>
              <a:t>~~~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검색란에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SQL Server 2019 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구성 관리자</a:t>
            </a:r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나눔스퀘어라운드 Bold" panose="020B0600000101010101"/>
              </a:rPr>
              <a:t>TCP/IP</a:t>
            </a:r>
            <a:r>
              <a:rPr lang="ko-KR" altLang="en-US" dirty="0">
                <a:ea typeface="나눔스퀘어라운드 Bold" panose="020B0600000101010101"/>
              </a:rPr>
              <a:t>가 </a:t>
            </a:r>
            <a:r>
              <a:rPr lang="en-US" altLang="ko-KR" dirty="0">
                <a:ea typeface="나눔스퀘어라운드 Bold" panose="020B0600000101010101"/>
              </a:rPr>
              <a:t>＂</a:t>
            </a:r>
            <a:r>
              <a:rPr lang="ko-KR" altLang="en-US" dirty="0" err="1">
                <a:ea typeface="나눔스퀘어라운드 Bold" panose="020B0600000101010101"/>
              </a:rPr>
              <a:t>사용안함</a:t>
            </a:r>
            <a:r>
              <a:rPr lang="en-US" altLang="ko-KR" dirty="0">
                <a:ea typeface="나눔스퀘어라운드 Bold" panose="020B0600000101010101"/>
              </a:rPr>
              <a:t>＂</a:t>
            </a:r>
            <a:r>
              <a:rPr lang="ko-KR" altLang="en-US" dirty="0">
                <a:ea typeface="나눔스퀘어라운드 Bold" panose="020B0600000101010101"/>
              </a:rPr>
              <a:t>으로 되어 있다</a:t>
            </a:r>
            <a:r>
              <a:rPr lang="en-US" altLang="ko-KR" dirty="0">
                <a:ea typeface="나눔스퀘어라운드 Bold" panose="020B0600000101010101"/>
              </a:rPr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더블클릭하여</a:t>
            </a:r>
            <a:r>
              <a:rPr lang="ko-KR" altLang="en-US" dirty="0"/>
              <a:t> 속성창을 연다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1867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 항목을 </a:t>
            </a:r>
            <a:r>
              <a:rPr lang="en-US" altLang="ko-KR" dirty="0"/>
              <a:t>＂</a:t>
            </a:r>
            <a:r>
              <a:rPr lang="ko-KR" altLang="en-US" dirty="0"/>
              <a:t>예</a:t>
            </a:r>
            <a:r>
              <a:rPr lang="en-US" altLang="ko-KR" dirty="0"/>
              <a:t>＂</a:t>
            </a:r>
            <a:r>
              <a:rPr lang="ko-KR" altLang="en-US" dirty="0"/>
              <a:t>로 변경</a:t>
            </a:r>
            <a:r>
              <a:rPr lang="en-US" altLang="ko-KR" dirty="0"/>
              <a:t>~ </a:t>
            </a:r>
            <a:r>
              <a:rPr lang="ko-KR" altLang="en-US" dirty="0"/>
              <a:t>적용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833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IPALL TCP </a:t>
            </a:r>
            <a:r>
              <a:rPr lang="ko-KR" altLang="en-US" dirty="0"/>
              <a:t>동적 포트는 </a:t>
            </a:r>
            <a:r>
              <a:rPr lang="en-US" altLang="ko-KR" dirty="0"/>
              <a:t>1433</a:t>
            </a:r>
            <a:r>
              <a:rPr lang="ko-KR" altLang="en-US" dirty="0"/>
              <a:t>으로 설정</a:t>
            </a:r>
            <a:r>
              <a:rPr lang="en-US" altLang="ko-KR" dirty="0"/>
              <a:t>~ </a:t>
            </a:r>
            <a:r>
              <a:rPr lang="ko-KR" altLang="en-US" dirty="0"/>
              <a:t>확인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16CCC-425D-412E-9BDF-2A74BD562536}" type="slidenum">
              <a:rPr lang="ja-JP" altLang="en-US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4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8DB99-A17D-4042-AAF6-4AAE2EF5F520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890DB-F126-4A25-BED4-57CF3A7CC37B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879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F4859-0108-41CA-8859-EC0708006A4A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F4951-428D-45C5-BF62-EF83A2E1BB92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23491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41CD85-94F6-49D1-B773-99B33307C5C1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08146-59B2-4805-9119-04A45C27EE5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83704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E9641-0953-46E6-9ACC-7FBD07C07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anchor="ctr">
            <a:normAutofit/>
          </a:bodyPr>
          <a:lstStyle>
            <a:lvl1pPr>
              <a:defRPr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buClr>
                <a:schemeClr val="accent2"/>
              </a:buClr>
              <a:buSzPct val="94000"/>
              <a:defRPr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72500" indent="-229500">
              <a:lnSpc>
                <a:spcPct val="150000"/>
              </a:lnSpc>
              <a:buClr>
                <a:schemeClr val="accent2"/>
              </a:buClr>
              <a:buSzPct val="94000"/>
              <a:buFont typeface="Wingdings 2" panose="05020102010507070707" pitchFamily="18" charset="2"/>
              <a:buChar char=""/>
              <a:defRPr sz="1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2pPr>
            <a:lvl3pPr>
              <a:lnSpc>
                <a:spcPct val="150000"/>
              </a:lnSpc>
              <a:buClr>
                <a:schemeClr val="accent2"/>
              </a:buClr>
              <a:buSzPct val="94000"/>
              <a:defRPr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3pPr>
            <a:lvl4pPr>
              <a:lnSpc>
                <a:spcPct val="150000"/>
              </a:lnSpc>
              <a:buClr>
                <a:schemeClr val="accent2"/>
              </a:buClr>
              <a:buSzPct val="94000"/>
              <a:defRPr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4pPr>
            <a:lvl5pPr>
              <a:lnSpc>
                <a:spcPct val="150000"/>
              </a:lnSpc>
              <a:buClr>
                <a:schemeClr val="accent2"/>
              </a:buClr>
              <a:buSzPct val="94000"/>
              <a:defRPr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2837" y="74751"/>
            <a:ext cx="789381" cy="365125"/>
          </a:xfrm>
        </p:spPr>
        <p:txBody>
          <a:bodyPr/>
          <a:lstStyle>
            <a:lvl1pPr>
              <a:defRPr lang="ko-KR" altLang="en-US" sz="675" b="0" kern="1200" cap="all" smtClean="0">
                <a:solidFill>
                  <a:srgbClr val="00206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</a:lstStyle>
          <a:p>
            <a:fld id="{23CE9641-0953-46E6-9ACC-7FBD07C074D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73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ctr">
            <a:normAutofit/>
          </a:bodyPr>
          <a:lstStyle>
            <a:lvl1pPr algn="l">
              <a:defRPr lang="en-US" sz="3000" b="0" kern="1200" cap="all" dirty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ctr">
            <a:normAutofit/>
          </a:bodyPr>
          <a:lstStyle>
            <a:lvl1pPr marL="0" indent="0" algn="l">
              <a:buNone/>
              <a:defRPr lang="ko-KR" altLang="en-US" sz="1800" b="0" kern="1200" cap="al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E9641-0953-46E6-9ACC-7FBD07C07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7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anchor="ctr">
            <a:normAutofit/>
          </a:bodyPr>
          <a:lstStyle>
            <a:lvl1pPr>
              <a:defRPr lang="en-US" sz="2100" b="0" kern="1200" cap="all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 anchor="t">
            <a:normAutofit/>
          </a:bodyPr>
          <a:lstStyle>
            <a:lvl1pPr>
              <a:defRPr sz="1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>
              <a:defRPr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2pPr>
            <a:lvl3pPr>
              <a:defRPr sz="135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3pPr>
            <a:lvl4pPr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4pPr>
            <a:lvl5pPr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>
            <a:lvl1pPr>
              <a:defRPr sz="1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>
              <a:defRPr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2pPr>
            <a:lvl3pPr>
              <a:defRPr sz="135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3pPr>
            <a:lvl4pPr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4pPr>
            <a:lvl5pPr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0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anchor="ctr">
            <a:normAutofit/>
          </a:bodyPr>
          <a:lstStyle>
            <a:lvl1pPr>
              <a:defRPr lang="en-US" sz="2100" b="0" kern="1200" cap="all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2pPr>
            <a:lvl3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3pPr>
            <a:lvl4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4pPr>
            <a:lvl5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2pPr>
            <a:lvl3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3pPr>
            <a:lvl4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4pPr>
            <a:lvl5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anchor="ctr">
            <a:normAutofit/>
          </a:bodyPr>
          <a:lstStyle>
            <a:lvl1pPr>
              <a:defRPr lang="en-US" sz="2100" b="0" kern="1200" cap="all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022837" y="74751"/>
            <a:ext cx="78938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E9641-0953-46E6-9ACC-7FBD07C074DC}" type="slidenum">
              <a:rPr lang="ko-KR" altLang="en-US" sz="675" smtClean="0"/>
              <a:pPr/>
              <a:t>‹#›</a:t>
            </a:fld>
            <a:endParaRPr lang="ko-KR" altLang="en-US" sz="675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311" y="82804"/>
            <a:ext cx="4302549" cy="365125"/>
          </a:xfrm>
        </p:spPr>
        <p:txBody>
          <a:bodyPr/>
          <a:lstStyle>
            <a:lvl1pPr algn="r"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</p:spTree>
    <p:extLst>
      <p:ext uri="{BB962C8B-B14F-4D97-AF65-F5344CB8AC3E}">
        <p14:creationId xmlns:p14="http://schemas.microsoft.com/office/powerpoint/2010/main" val="2798031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311" y="82804"/>
            <a:ext cx="4302549" cy="365125"/>
          </a:xfrm>
        </p:spPr>
        <p:txBody>
          <a:bodyPr/>
          <a:lstStyle>
            <a:lvl1pPr algn="r"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2837" y="74751"/>
            <a:ext cx="789381" cy="365125"/>
          </a:xfrm>
        </p:spPr>
        <p:txBody>
          <a:bodyPr/>
          <a:lstStyle>
            <a:lvl1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23CE9641-0953-46E6-9ACC-7FBD07C074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63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E9641-0953-46E6-9ACC-7FBD07C07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8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82D29F-AB37-4B16-A62D-7077BED51C10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B626E-55E3-4BC7-B07B-48710F7C232D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305087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89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anchor="ctr">
            <a:normAutofit/>
          </a:bodyPr>
          <a:lstStyle>
            <a:lvl1pPr>
              <a:defRPr lang="en-US" sz="2100" b="0" kern="1200" cap="all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3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>
            <a:normAutofit/>
          </a:bodyPr>
          <a:lstStyle>
            <a:lvl1pPr>
              <a:defRPr lang="en-US" sz="2100" b="0" kern="1200" cap="all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E9641-0953-46E6-9ACC-7FBD07C07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9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E50ACE-BD78-4595-BCCA-5BEE06062384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8B5F4-2026-47E3-B01A-7A79F0C39497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6101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BC0DCF-6EA5-456E-9424-C9DABC5502B8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3AD9B-2756-4343-9A6A-3544011D80B5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6097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5833F9-A3EC-47D8-A2AC-8C107071AE52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63B50-85D5-4025-BA04-E35ADA3B9893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78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43EA24-BB05-48A9-A58C-A418D80C933D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BE58-32D8-4463-8A85-28EB0AC3F8FF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80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7A7D51-A364-47E0-9F4F-F1E7463C73AD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E7B63-C87E-4FF6-A792-D01CD480527D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92195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0DE7EC-C0A5-4D70-A043-E6369DDF340C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299E1-6710-463B-89F2-3D1A8A2FA1DD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5297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9A20C9-DC7F-4FA9-A0FA-24568ACEF027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122DB-B26D-4384-90CF-5A23CD7320CA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9698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166C9B3-988E-405F-8709-423DF21156AC}" type="datetimeFigureOut">
              <a:rPr lang="en-US" smtClean="0"/>
              <a:pPr>
                <a:defRPr/>
              </a:pPr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9E2E91-690C-42B5-B028-64B13F8BC4DE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77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r>
              <a:rPr lang="ko-KR" altLang="en-US" dirty="0"/>
              <a:t>컴퓨팅사고와 </a:t>
            </a:r>
            <a:r>
              <a:rPr lang="en-US" altLang="ko-KR" dirty="0"/>
              <a:t>SW </a:t>
            </a:r>
            <a:r>
              <a:rPr lang="ko-KR" altLang="en-US" dirty="0"/>
              <a:t>교육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3CE9641-0953-46E6-9ACC-7FBD07C074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342900" rtl="0" eaLnBrk="1" latinLnBrk="1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2209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AE72E1-B462-4823-80AA-826C679D634E}" type="slidenum">
              <a:rPr lang="ja-JP" altLang="en-US">
                <a:cs typeface="HG丸ｺﾞｼｯｸM-PRO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ja-JP">
              <a:cs typeface="HG丸ｺﾞｼｯｸM-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389B-D3F1-44E2-BB06-CD6DD9B1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r>
              <a:rPr lang="en-US" altLang="ko-KR" dirty="0"/>
              <a:t> </a:t>
            </a:r>
            <a:r>
              <a:rPr lang="ko-KR" altLang="en-US" dirty="0"/>
              <a:t>설치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E5711-4C05-4719-BD09-03143A8C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56774A-15AE-4ED6-8C10-0BC69786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191994"/>
            <a:ext cx="4029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43DA-2F36-4536-8BAE-69A96933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190D4-206F-4E45-8AA9-14750FD4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C317FE-9C1B-4218-814F-CAD2D421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222019"/>
            <a:ext cx="76485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3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9ECA0-B6B0-4072-8237-365CD996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CB893-D744-4C7F-B797-801B378F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F4343E-296F-458A-8A52-72DE60102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97" y="2868246"/>
            <a:ext cx="5295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41953-E7C4-45D1-AFB4-23EAF4AE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F8469-34C6-477D-85A3-E8EBA73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E9C302-25F9-449E-8EED-7B1469F4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10" y="1978236"/>
            <a:ext cx="703817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41953-E7C4-45D1-AFB4-23EAF4AE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F8469-34C6-477D-85A3-E8EBA73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E9C302-25F9-449E-8EED-7B1469F4A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93" b="53090"/>
          <a:stretch/>
        </p:blipFill>
        <p:spPr>
          <a:xfrm>
            <a:off x="550549" y="1978236"/>
            <a:ext cx="8042902" cy="468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76541A-82D6-4906-B1E9-F78B526FEFF6}"/>
              </a:ext>
            </a:extLst>
          </p:cNvPr>
          <p:cNvSpPr/>
          <p:nvPr/>
        </p:nvSpPr>
        <p:spPr>
          <a:xfrm>
            <a:off x="641269" y="3716977"/>
            <a:ext cx="2885704" cy="285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1F4776-E541-4903-BA12-B0887EE45000}"/>
              </a:ext>
            </a:extLst>
          </p:cNvPr>
          <p:cNvSpPr/>
          <p:nvPr/>
        </p:nvSpPr>
        <p:spPr>
          <a:xfrm>
            <a:off x="3015345" y="2521567"/>
            <a:ext cx="1023256" cy="368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DF31-4B03-4F11-980D-AEB9F45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C36A2-812A-42C2-AD83-982FE6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0CAA23-4EEC-4385-A3BE-94840A00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7" y="2110277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408B68-BB5E-4328-BF07-4E03FE9F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969" y="4226440"/>
            <a:ext cx="1770063" cy="4476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sz="1800" b="1" dirty="0" err="1">
                <a:latin typeface="신명조" charset="-127"/>
                <a:ea typeface="신명조" charset="-127"/>
              </a:rPr>
              <a:t>쿼리창</a:t>
            </a:r>
            <a:endParaRPr lang="ko-KR" altLang="en-US" sz="1800" b="1" dirty="0">
              <a:latin typeface="신명조" charset="-127"/>
              <a:ea typeface="신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2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25B4-6B63-4583-AEFC-D010FF5B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2C367-E512-4B4E-A13E-1CB7BB43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5C8A8C-DAF5-469B-97AD-47D066A0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" y="1923659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953CCE3-2509-4ED6-8E86-479A4E3C1E46}"/>
              </a:ext>
            </a:extLst>
          </p:cNvPr>
          <p:cNvSpPr/>
          <p:nvPr/>
        </p:nvSpPr>
        <p:spPr>
          <a:xfrm>
            <a:off x="2861952" y="2894538"/>
            <a:ext cx="1710047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5235CC-9EF3-462A-B0EA-B1372E5B0FD4}"/>
              </a:ext>
            </a:extLst>
          </p:cNvPr>
          <p:cNvSpPr/>
          <p:nvPr/>
        </p:nvSpPr>
        <p:spPr>
          <a:xfrm>
            <a:off x="2861951" y="2488138"/>
            <a:ext cx="831272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FCF6BC-3F30-4461-8280-3BEAAF6D8DF7}"/>
              </a:ext>
            </a:extLst>
          </p:cNvPr>
          <p:cNvSpPr/>
          <p:nvPr/>
        </p:nvSpPr>
        <p:spPr>
          <a:xfrm>
            <a:off x="2683822" y="4637310"/>
            <a:ext cx="5339015" cy="10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0DF12E-64A0-4A85-A661-E5286D5C2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187" y="5914302"/>
            <a:ext cx="2279650" cy="48308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sz="900" b="1" dirty="0">
                <a:latin typeface="신명조" charset="-127"/>
                <a:ea typeface="신명조" charset="-127"/>
              </a:rPr>
              <a:t>쿼리수행 시간 및 결과 데이터 </a:t>
            </a:r>
            <a:r>
              <a:rPr lang="ko-KR" altLang="en-US" sz="900" b="1" dirty="0" err="1">
                <a:latin typeface="신명조" charset="-127"/>
                <a:ea typeface="신명조" charset="-127"/>
              </a:rPr>
              <a:t>갯수</a:t>
            </a:r>
            <a:endParaRPr lang="ko-KR" altLang="en-US" sz="900" b="1" dirty="0">
              <a:latin typeface="신명조" charset="-127"/>
              <a:ea typeface="신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3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E1D8-94E2-49C1-9AE4-0852949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A4A182-EB99-4D14-B0C3-5E4C89A6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BE6F59-1889-40E2-907B-49C56710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" y="1923659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22F918-78A7-44F1-A99F-90ADFFBCD648}"/>
              </a:ext>
            </a:extLst>
          </p:cNvPr>
          <p:cNvSpPr/>
          <p:nvPr/>
        </p:nvSpPr>
        <p:spPr>
          <a:xfrm>
            <a:off x="2861952" y="2914768"/>
            <a:ext cx="1876302" cy="387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BE1895-45FC-4107-A73F-C583AA142739}"/>
              </a:ext>
            </a:extLst>
          </p:cNvPr>
          <p:cNvSpPr/>
          <p:nvPr/>
        </p:nvSpPr>
        <p:spPr>
          <a:xfrm>
            <a:off x="2861952" y="2511606"/>
            <a:ext cx="961901" cy="273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02C5C-8912-40AD-8106-81437F708B1A}"/>
              </a:ext>
            </a:extLst>
          </p:cNvPr>
          <p:cNvSpPr/>
          <p:nvPr/>
        </p:nvSpPr>
        <p:spPr>
          <a:xfrm>
            <a:off x="2731325" y="4667002"/>
            <a:ext cx="5153892" cy="1344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EBAA6-6EA8-4DA7-BE9B-A201E632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059" y="6030373"/>
            <a:ext cx="2279650" cy="48308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sz="900" b="1" dirty="0">
                <a:latin typeface="신명조" charset="-127"/>
                <a:ea typeface="신명조" charset="-127"/>
              </a:rPr>
              <a:t>쿼리수행 시간 및 결과 데이터 </a:t>
            </a:r>
            <a:r>
              <a:rPr lang="ko-KR" altLang="en-US" sz="900" b="1" dirty="0" err="1">
                <a:latin typeface="신명조" charset="-127"/>
                <a:ea typeface="신명조" charset="-127"/>
              </a:rPr>
              <a:t>갯수</a:t>
            </a:r>
            <a:endParaRPr lang="ko-KR" altLang="en-US" sz="900" b="1" dirty="0">
              <a:latin typeface="신명조" charset="-127"/>
              <a:ea typeface="신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0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764B-5CEC-447C-8FB7-22A06F45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7258A-7BFD-422B-BF51-15B1308E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18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6A544-1A03-4D74-B109-522D04BD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23659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A32679-E680-4051-B26F-9CC0F3F3EB51}"/>
              </a:ext>
            </a:extLst>
          </p:cNvPr>
          <p:cNvSpPr/>
          <p:nvPr/>
        </p:nvSpPr>
        <p:spPr>
          <a:xfrm>
            <a:off x="2695698" y="2981647"/>
            <a:ext cx="1876302" cy="260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A5D61-AA81-478C-B013-81411B30823B}"/>
              </a:ext>
            </a:extLst>
          </p:cNvPr>
          <p:cNvSpPr/>
          <p:nvPr/>
        </p:nvSpPr>
        <p:spPr>
          <a:xfrm>
            <a:off x="2861952" y="2488793"/>
            <a:ext cx="961901" cy="207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21DFA8-95FB-46B5-90A3-57E79103DDF1}"/>
              </a:ext>
            </a:extLst>
          </p:cNvPr>
          <p:cNvSpPr/>
          <p:nvPr/>
        </p:nvSpPr>
        <p:spPr>
          <a:xfrm>
            <a:off x="2719448" y="4678877"/>
            <a:ext cx="5213268" cy="71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3D2A1-5156-4E04-B85A-3708DB5F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A6EA-A0CE-499C-8AD3-710B28C9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제품에디션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07BE57-A6F8-44FD-8FDB-2CE3FF6F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19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17C81-67AF-445B-8866-8C6A27CA1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5" y="2513338"/>
            <a:ext cx="8151216" cy="36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3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1234-8B69-476B-8F83-89BA5784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508232-2C0E-41B9-ABE2-7902DB06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FCB7C7-8526-4D8A-AC7A-3A117398CFDF}"/>
              </a:ext>
            </a:extLst>
          </p:cNvPr>
          <p:cNvGrpSpPr/>
          <p:nvPr/>
        </p:nvGrpSpPr>
        <p:grpSpPr>
          <a:xfrm>
            <a:off x="372663" y="2136207"/>
            <a:ext cx="8398673" cy="4019637"/>
            <a:chOff x="685951" y="2921330"/>
            <a:chExt cx="6692119" cy="30750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5331B98-D0FE-4123-804E-3F68052F1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64" r="40276"/>
            <a:stretch/>
          </p:blipFill>
          <p:spPr>
            <a:xfrm>
              <a:off x="685951" y="2921330"/>
              <a:ext cx="4539192" cy="30750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693D6FD-252E-4C7B-A898-F805996B9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04" t="11264"/>
            <a:stretch/>
          </p:blipFill>
          <p:spPr>
            <a:xfrm>
              <a:off x="5189518" y="2921330"/>
              <a:ext cx="2188552" cy="3075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48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B7400-C3EF-4A39-90B7-966E972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 – </a:t>
            </a:r>
            <a:r>
              <a:rPr lang="ko-KR" altLang="en-US" dirty="0"/>
              <a:t>동작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5AE14-5CDB-445B-A5AB-081858E2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제어판</a:t>
            </a:r>
            <a:r>
              <a:rPr lang="en-US" altLang="ko-KR" dirty="0"/>
              <a:t>] – [</a:t>
            </a:r>
            <a:r>
              <a:rPr lang="ko-KR" altLang="en-US" dirty="0"/>
              <a:t>관리도구</a:t>
            </a:r>
            <a:r>
              <a:rPr lang="en-US" altLang="ko-KR" dirty="0"/>
              <a:t>] – [</a:t>
            </a:r>
            <a:r>
              <a:rPr lang="ko-KR" altLang="en-US" dirty="0"/>
              <a:t>서비스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1230F-E5B3-4977-8191-DC47124C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13292-00D8-4D67-BDEF-379AF690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79" y="2502375"/>
            <a:ext cx="6483642" cy="432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5F024C-CDC3-4935-85ED-F2C44D20ACE4}"/>
              </a:ext>
            </a:extLst>
          </p:cNvPr>
          <p:cNvSpPr/>
          <p:nvPr/>
        </p:nvSpPr>
        <p:spPr>
          <a:xfrm>
            <a:off x="3752601" y="3954482"/>
            <a:ext cx="4001985" cy="320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5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B7400-C3EF-4A39-90B7-966E972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 –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5AE14-5CDB-445B-A5AB-081858E2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506224" cy="4570843"/>
          </a:xfrm>
        </p:spPr>
        <p:txBody>
          <a:bodyPr/>
          <a:lstStyle/>
          <a:p>
            <a:r>
              <a:rPr lang="en-US" altLang="ko-KR" dirty="0">
                <a:ea typeface="나눔스퀘어라운드 Bold" panose="020B0600000101010101"/>
              </a:rPr>
              <a:t>TCP/IP </a:t>
            </a:r>
            <a:r>
              <a:rPr lang="ko-KR" altLang="en-US" dirty="0">
                <a:ea typeface="나눔스퀘어라운드 Bold" panose="020B0600000101010101"/>
              </a:rPr>
              <a:t>설정</a:t>
            </a:r>
            <a:endParaRPr lang="en-US" altLang="ko-KR" dirty="0">
              <a:ea typeface="나눔스퀘어라운드 Bold" panose="020B0600000101010101"/>
            </a:endParaRPr>
          </a:p>
          <a:p>
            <a:pPr lvl="1"/>
            <a:r>
              <a:rPr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시작</a:t>
            </a:r>
            <a:r>
              <a:rPr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]→ [Microsoft SQL Server 2012] → [SQL Server 2019 </a:t>
            </a:r>
            <a:r>
              <a:rPr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구성 관리자</a:t>
            </a:r>
            <a:r>
              <a:rPr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1230F-E5B3-4977-8191-DC47124C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CF8FF1-918E-429A-85F5-68915E4E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15" y="3109171"/>
            <a:ext cx="6616969" cy="34399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0ABBD1-0057-4BB2-81B3-5045771F5905}"/>
              </a:ext>
            </a:extLst>
          </p:cNvPr>
          <p:cNvSpPr/>
          <p:nvPr/>
        </p:nvSpPr>
        <p:spPr>
          <a:xfrm>
            <a:off x="1543791" y="4864751"/>
            <a:ext cx="2541321" cy="50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1C07F6-41A5-4E72-BDB6-71502CFCD71E}"/>
              </a:ext>
            </a:extLst>
          </p:cNvPr>
          <p:cNvSpPr/>
          <p:nvPr/>
        </p:nvSpPr>
        <p:spPr>
          <a:xfrm>
            <a:off x="4329763" y="4726381"/>
            <a:ext cx="3515096" cy="342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6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B7400-C3EF-4A39-90B7-966E972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 –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5AE14-5CDB-445B-A5AB-081858E2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506224" cy="4570843"/>
          </a:xfrm>
        </p:spPr>
        <p:txBody>
          <a:bodyPr/>
          <a:lstStyle/>
          <a:p>
            <a:r>
              <a:rPr lang="en-US" altLang="ko-KR" dirty="0">
                <a:ea typeface="나눔스퀘어라운드 Bold" panose="020B0600000101010101"/>
              </a:rPr>
              <a:t>TCP/IP </a:t>
            </a:r>
            <a:r>
              <a:rPr lang="ko-KR" altLang="en-US" dirty="0">
                <a:ea typeface="나눔스퀘어라운드 Bold" panose="020B0600000101010101"/>
              </a:rPr>
              <a:t>설정</a:t>
            </a:r>
            <a:endParaRPr lang="en-US" altLang="ko-KR" dirty="0">
              <a:ea typeface="나눔스퀘어라운드 Bold" panose="020B0600000101010101"/>
            </a:endParaRPr>
          </a:p>
          <a:p>
            <a:pPr lvl="1"/>
            <a:r>
              <a:rPr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시작</a:t>
            </a:r>
            <a:r>
              <a:rPr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]→ [Microsoft SQL Server 2012] → [SQL Server 2019 </a:t>
            </a:r>
            <a:r>
              <a:rPr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구성 관리자</a:t>
            </a:r>
            <a:r>
              <a:rPr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1230F-E5B3-4977-8191-DC47124C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22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A387A8-D766-43DF-A8D9-5395BE89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05" y="3109542"/>
            <a:ext cx="3067896" cy="35643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7AFF2-D268-4772-B9BD-E10177474A29}"/>
              </a:ext>
            </a:extLst>
          </p:cNvPr>
          <p:cNvSpPr/>
          <p:nvPr/>
        </p:nvSpPr>
        <p:spPr>
          <a:xfrm>
            <a:off x="2931459" y="3847607"/>
            <a:ext cx="2887450" cy="199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2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B7400-C3EF-4A39-90B7-966E972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 –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5AE14-5CDB-445B-A5AB-081858E2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506224" cy="4570843"/>
          </a:xfrm>
        </p:spPr>
        <p:txBody>
          <a:bodyPr/>
          <a:lstStyle/>
          <a:p>
            <a:r>
              <a:rPr lang="en-US" altLang="ko-KR" dirty="0">
                <a:ea typeface="나눔스퀘어라운드 Bold" panose="020B0600000101010101"/>
              </a:rPr>
              <a:t>TCP/IP </a:t>
            </a:r>
            <a:r>
              <a:rPr lang="ko-KR" altLang="en-US" dirty="0">
                <a:ea typeface="나눔스퀘어라운드 Bold" panose="020B0600000101010101"/>
              </a:rPr>
              <a:t>설정</a:t>
            </a:r>
            <a:endParaRPr lang="en-US" altLang="ko-KR" dirty="0">
              <a:ea typeface="나눔스퀘어라운드 Bold" panose="020B0600000101010101"/>
            </a:endParaRPr>
          </a:p>
          <a:p>
            <a:pPr lvl="1"/>
            <a:r>
              <a:rPr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시작</a:t>
            </a:r>
            <a:r>
              <a:rPr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]→ [Microsoft SQL Server 2012] → [SQL Server 2019 </a:t>
            </a:r>
            <a:r>
              <a:rPr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구성 관리자</a:t>
            </a:r>
            <a:r>
              <a:rPr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1230F-E5B3-4977-8191-DC47124C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23</a:t>
            </a:fld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0F07C5-BB66-4548-A2D0-F66ACF4FB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05" y="3127226"/>
            <a:ext cx="3067896" cy="35643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8CE7304-8AF0-436E-BE99-D58C4EEB4719}"/>
              </a:ext>
            </a:extLst>
          </p:cNvPr>
          <p:cNvSpPr/>
          <p:nvPr/>
        </p:nvSpPr>
        <p:spPr>
          <a:xfrm>
            <a:off x="3243084" y="3422850"/>
            <a:ext cx="634107" cy="199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E6CB26-5302-4945-811C-ABEFED65AF3B}"/>
              </a:ext>
            </a:extLst>
          </p:cNvPr>
          <p:cNvSpPr/>
          <p:nvPr/>
        </p:nvSpPr>
        <p:spPr>
          <a:xfrm>
            <a:off x="2936628" y="5421948"/>
            <a:ext cx="2105333" cy="37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C0D2-D1E6-4A2B-A52D-E745FCC012A7}"/>
              </a:ext>
            </a:extLst>
          </p:cNvPr>
          <p:cNvSpPr txBox="1"/>
          <p:nvPr/>
        </p:nvSpPr>
        <p:spPr>
          <a:xfrm>
            <a:off x="6182358" y="3745077"/>
            <a:ext cx="2759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IPALL TCP </a:t>
            </a:r>
            <a:r>
              <a:rPr lang="ko-KR" altLang="en-US" dirty="0"/>
              <a:t>동적 포트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1433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B7400-C3EF-4A39-90B7-966E972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시스템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5AE14-5CDB-445B-A5AB-081858E2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 SQL server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시스템 데이터베이스의 역할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1230F-E5B3-4977-8191-DC47124C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856ED-7D8F-4E1E-A409-F9F41A3F1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5" y="2483451"/>
            <a:ext cx="8003904" cy="2729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3D9921-F85B-45DB-91BB-529643FC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59" y="5361240"/>
            <a:ext cx="3727555" cy="143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EFF3-4C76-4F2A-A89F-53FBE816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1F4B6-CDC0-4CC0-AA30-B9DC526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8BC781-60CF-4106-91C5-9F9CD0B7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74" y="1923659"/>
            <a:ext cx="697366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24759-1F41-497F-BF6E-419111F7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3E4C7-BA67-4E42-BE09-A509B8AF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54014B-E78E-40E4-A81D-47AEBAD1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BB73-63FB-4212-9123-EC851419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63112-27E7-4883-A020-611FC9A2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8C672B-226B-4420-A9F9-5BB7A4BE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68" y="1978236"/>
            <a:ext cx="6973663" cy="4680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EE2C736-69B0-4E5B-B2DD-03E88D1CC146}"/>
              </a:ext>
            </a:extLst>
          </p:cNvPr>
          <p:cNvCxnSpPr>
            <a:cxnSpLocks/>
          </p:cNvCxnSpPr>
          <p:nvPr/>
        </p:nvCxnSpPr>
        <p:spPr>
          <a:xfrm>
            <a:off x="4476996" y="2743200"/>
            <a:ext cx="312321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FFDAB9-5F5E-4FE4-BA9D-8C063A7F8DE6}"/>
              </a:ext>
            </a:extLst>
          </p:cNvPr>
          <p:cNvCxnSpPr>
            <a:cxnSpLocks/>
          </p:cNvCxnSpPr>
          <p:nvPr/>
        </p:nvCxnSpPr>
        <p:spPr>
          <a:xfrm>
            <a:off x="4476996" y="2941122"/>
            <a:ext cx="312321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5AAF48-60F7-480F-89A2-4BD9A5E5D88E}"/>
              </a:ext>
            </a:extLst>
          </p:cNvPr>
          <p:cNvSpPr/>
          <p:nvPr/>
        </p:nvSpPr>
        <p:spPr>
          <a:xfrm>
            <a:off x="6139544" y="6436424"/>
            <a:ext cx="914400" cy="24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5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795A-A26E-4C9A-AC0D-245A7F8B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F59A70-487B-48B5-85AF-6526C6C7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28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49006F-7397-4858-9290-543860F3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" y="1923659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F1E65E-5CC2-479F-834C-C0C366F22BC7}"/>
              </a:ext>
            </a:extLst>
          </p:cNvPr>
          <p:cNvSpPr/>
          <p:nvPr/>
        </p:nvSpPr>
        <p:spPr>
          <a:xfrm>
            <a:off x="1383475" y="3669476"/>
            <a:ext cx="1341912" cy="24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235A1-CC7E-498A-A472-46DDFED5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사용자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6D668-7F4D-47B0-86D2-D7C75B12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29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AE964D-2F4F-4676-868C-20C7C056D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23659"/>
            <a:ext cx="697366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6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0ED69E8-1DEE-4428-846F-E7ABFCF3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설치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2B83EFB-EB77-4AE1-8ED6-23335157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C03DEB-04A5-40DF-8CD5-D45F8906E47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624311" y="82804"/>
            <a:ext cx="4302549" cy="365125"/>
          </a:xfrm>
        </p:spPr>
        <p:txBody>
          <a:bodyPr/>
          <a:lstStyle/>
          <a:p>
            <a:r>
              <a:rPr lang="ko-KR" altLang="en-US"/>
              <a:t>컴퓨팅사고와 </a:t>
            </a:r>
            <a:r>
              <a:rPr lang="en-US" altLang="ko-KR"/>
              <a:t>SW </a:t>
            </a:r>
            <a:r>
              <a:rPr lang="ko-KR" altLang="en-US"/>
              <a:t>교육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FCBCD5-4161-4B24-BB61-D63A3ABC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446544-71A5-480A-AA80-9BA04CE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06" y="1923659"/>
            <a:ext cx="590238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1738-146E-4E16-AEF5-2284C534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사용자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8F86C-1836-446E-BA00-9B8BF745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0139B6-F7B6-4969-B145-CAA6C259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67350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9CEB14-B5FF-4D11-8780-07E45EA0FFBB}"/>
              </a:ext>
            </a:extLst>
          </p:cNvPr>
          <p:cNvSpPr/>
          <p:nvPr/>
        </p:nvSpPr>
        <p:spPr>
          <a:xfrm>
            <a:off x="1546328" y="2419595"/>
            <a:ext cx="843147" cy="201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2E2533-2CC9-4249-873B-BC84BB86579D}"/>
              </a:ext>
            </a:extLst>
          </p:cNvPr>
          <p:cNvSpPr/>
          <p:nvPr/>
        </p:nvSpPr>
        <p:spPr>
          <a:xfrm>
            <a:off x="3180607" y="2638303"/>
            <a:ext cx="4087092" cy="201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838AC9-FC5D-4C89-8C49-06E021DAA887}"/>
              </a:ext>
            </a:extLst>
          </p:cNvPr>
          <p:cNvSpPr/>
          <p:nvPr/>
        </p:nvSpPr>
        <p:spPr>
          <a:xfrm>
            <a:off x="3180607" y="2947095"/>
            <a:ext cx="4087092" cy="681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2E56EC-1297-4758-A6C5-CE34238EC6B4}"/>
              </a:ext>
            </a:extLst>
          </p:cNvPr>
          <p:cNvSpPr/>
          <p:nvPr/>
        </p:nvSpPr>
        <p:spPr>
          <a:xfrm>
            <a:off x="3180607" y="3846651"/>
            <a:ext cx="4087092" cy="582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957185-3263-4181-ABDB-8DF26A55CD20}"/>
              </a:ext>
            </a:extLst>
          </p:cNvPr>
          <p:cNvSpPr/>
          <p:nvPr/>
        </p:nvSpPr>
        <p:spPr>
          <a:xfrm>
            <a:off x="3180607" y="5770885"/>
            <a:ext cx="4087092" cy="429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439550-1CD8-4C75-A314-BA271793CA94}"/>
              </a:ext>
            </a:extLst>
          </p:cNvPr>
          <p:cNvSpPr/>
          <p:nvPr/>
        </p:nvSpPr>
        <p:spPr>
          <a:xfrm>
            <a:off x="6163296" y="6261216"/>
            <a:ext cx="843147" cy="25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9F082-AC14-442C-893E-6C31D455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사용자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14815-FF35-434B-BCB4-83178A34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59B79E-4ED5-492E-8F4C-72286B5D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2CD3E5-688F-4918-951C-9FE0B674EFBE}"/>
              </a:ext>
            </a:extLst>
          </p:cNvPr>
          <p:cNvSpPr/>
          <p:nvPr/>
        </p:nvSpPr>
        <p:spPr>
          <a:xfrm>
            <a:off x="1600204" y="4684772"/>
            <a:ext cx="843147" cy="25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C364C-921F-4C6D-B39F-32E7480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로그인 속성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C997A-F37C-4438-BD43-6B38E79C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32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566D0C-D0B2-4E04-83C8-2605F043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74" y="1923659"/>
            <a:ext cx="697366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13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40B3A-84D6-4D46-8662-67E21DE2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로그인 속성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4A5F7-C3F6-43EB-AFFF-270BE25A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A06EF-E9BD-44C5-A9A8-F1F3FF8F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7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480EC-F00F-421A-93C8-25C45680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 - </a:t>
            </a:r>
            <a:r>
              <a:rPr lang="en-US" altLang="ko-KR" dirty="0" err="1"/>
              <a:t>kim</a:t>
            </a:r>
            <a:r>
              <a:rPr lang="ko-KR" altLang="en-US" dirty="0"/>
              <a:t>의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r>
              <a:rPr lang="en-US" altLang="ko-KR" dirty="0"/>
              <a:t> </a:t>
            </a:r>
            <a:r>
              <a:rPr lang="ko-KR" altLang="en-US" dirty="0"/>
              <a:t>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D83AF-5D41-4059-A9A5-FF9F74B7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D193D-E1A8-4313-90A7-C6EA1B8D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68D544-7733-411D-AF3E-2CAA1A62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8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E7C6BD-94B6-400E-B1D1-BBDB2B67DAD6}"/>
              </a:ext>
            </a:extLst>
          </p:cNvPr>
          <p:cNvSpPr/>
          <p:nvPr/>
        </p:nvSpPr>
        <p:spPr>
          <a:xfrm>
            <a:off x="1473809" y="2691967"/>
            <a:ext cx="1116278" cy="25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6C09E9-7223-4641-87B3-0E761C21D5F9}"/>
              </a:ext>
            </a:extLst>
          </p:cNvPr>
          <p:cNvSpPr/>
          <p:nvPr/>
        </p:nvSpPr>
        <p:spPr>
          <a:xfrm>
            <a:off x="3087588" y="2691967"/>
            <a:ext cx="4582603" cy="363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260A6-2D63-4F9A-BAD3-902CDD78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 - </a:t>
            </a:r>
            <a:r>
              <a:rPr lang="en-US" altLang="ko-KR" dirty="0" err="1"/>
              <a:t>kim</a:t>
            </a:r>
            <a:r>
              <a:rPr lang="ko-KR" altLang="en-US" dirty="0"/>
              <a:t>의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r>
              <a:rPr lang="en-US" altLang="ko-KR" dirty="0"/>
              <a:t> </a:t>
            </a:r>
            <a:r>
              <a:rPr lang="ko-KR" altLang="en-US" dirty="0"/>
              <a:t>권한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EEF0F6-CDDE-4F73-B2B1-F1967A15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9700F9-DD88-4064-AAA4-9876FAA3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74CF83-099D-438F-B806-B96FF18C0AE8}"/>
              </a:ext>
            </a:extLst>
          </p:cNvPr>
          <p:cNvSpPr/>
          <p:nvPr/>
        </p:nvSpPr>
        <p:spPr>
          <a:xfrm>
            <a:off x="3114830" y="2959996"/>
            <a:ext cx="4548713" cy="25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CACC6A-2E20-47DE-A69B-A480EF38E54E}"/>
              </a:ext>
            </a:extLst>
          </p:cNvPr>
          <p:cNvSpPr/>
          <p:nvPr/>
        </p:nvSpPr>
        <p:spPr>
          <a:xfrm>
            <a:off x="3114830" y="4753709"/>
            <a:ext cx="4548713" cy="1538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B5725-08FA-4528-B79D-796AFEE9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 - </a:t>
            </a:r>
            <a:r>
              <a:rPr lang="en-US" altLang="ko-KR" dirty="0" err="1"/>
              <a:t>kim</a:t>
            </a:r>
            <a:r>
              <a:rPr lang="ko-KR" altLang="en-US" dirty="0"/>
              <a:t>의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r>
              <a:rPr lang="en-US" altLang="ko-KR" dirty="0"/>
              <a:t> </a:t>
            </a:r>
            <a:r>
              <a:rPr lang="ko-KR" altLang="en-US" dirty="0"/>
              <a:t>권한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4D0A23-3A01-45C6-B071-73A6078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C344F-6882-4969-8E6F-64704C91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4CD573-41B4-4975-AE49-832F57BA156F}"/>
              </a:ext>
            </a:extLst>
          </p:cNvPr>
          <p:cNvSpPr/>
          <p:nvPr/>
        </p:nvSpPr>
        <p:spPr>
          <a:xfrm>
            <a:off x="3114828" y="5780388"/>
            <a:ext cx="4469447" cy="375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F3CC07-3FAD-4183-9409-E53A4093D9D8}"/>
              </a:ext>
            </a:extLst>
          </p:cNvPr>
          <p:cNvSpPr/>
          <p:nvPr/>
        </p:nvSpPr>
        <p:spPr>
          <a:xfrm>
            <a:off x="6019850" y="6298902"/>
            <a:ext cx="1064722" cy="25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F46A8-35C1-46B8-8470-CFBD1386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SQL Server - </a:t>
            </a:r>
            <a:r>
              <a:rPr lang="en-US" altLang="ko-KR" dirty="0" err="1"/>
              <a:t>kim</a:t>
            </a:r>
            <a:r>
              <a:rPr lang="ko-KR" altLang="en-US" dirty="0"/>
              <a:t>의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r>
              <a:rPr lang="en-US" altLang="ko-KR" dirty="0"/>
              <a:t> </a:t>
            </a:r>
            <a:r>
              <a:rPr lang="ko-KR" altLang="en-US" dirty="0"/>
              <a:t>권한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6F7DF-7D93-4B23-A367-61C28147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FF2932-9C41-4BCD-BD6D-9F01C30C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8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6EA6715-5CBA-480C-982C-95AE42743418}"/>
              </a:ext>
            </a:extLst>
          </p:cNvPr>
          <p:cNvSpPr/>
          <p:nvPr/>
        </p:nvSpPr>
        <p:spPr>
          <a:xfrm>
            <a:off x="2989516" y="2592780"/>
            <a:ext cx="4608713" cy="542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420E1-F6B8-4FB5-BABF-4CD8BCD9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사용자 등록 </a:t>
            </a:r>
            <a:r>
              <a:rPr lang="en-US" altLang="ko-KR" dirty="0"/>
              <a:t>- lee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11023-26D1-446F-A3DA-9EEE25D6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r>
              <a:rPr lang="en-US" altLang="ko-KR" dirty="0"/>
              <a:t> “LEE”</a:t>
            </a:r>
            <a:r>
              <a:rPr lang="ko-KR" altLang="en-US" dirty="0"/>
              <a:t>를 등록하고</a:t>
            </a:r>
            <a:endParaRPr lang="en-US" altLang="ko-KR" dirty="0"/>
          </a:p>
          <a:p>
            <a:pPr lvl="1"/>
            <a:r>
              <a:rPr lang="ko-KR" altLang="en-US" dirty="0"/>
              <a:t>기본 데이터베이스</a:t>
            </a:r>
            <a:r>
              <a:rPr lang="en-US" altLang="ko-KR" dirty="0"/>
              <a:t>		: COMPANY</a:t>
            </a:r>
          </a:p>
          <a:p>
            <a:pPr lvl="1"/>
            <a:r>
              <a:rPr lang="ko-KR" altLang="en-US" dirty="0"/>
              <a:t>암호</a:t>
            </a:r>
            <a:r>
              <a:rPr lang="en-US" altLang="ko-KR" dirty="0"/>
              <a:t>						: lee456</a:t>
            </a:r>
          </a:p>
          <a:p>
            <a:pPr lvl="1"/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역할 멤버 자격</a:t>
            </a:r>
            <a:r>
              <a:rPr lang="en-US" altLang="ko-KR" dirty="0"/>
              <a:t>	: public</a:t>
            </a:r>
            <a:r>
              <a:rPr lang="ko-KR" altLang="en-US" dirty="0"/>
              <a:t>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B606A-6D8A-4716-BE5D-2022C335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48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BAA64-FE42-4AC7-8D6A-D7BEFD99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로그인 시 인증 방법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726C2-86E2-4097-88EC-2FCB2BDF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39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9A8BB0-604B-4E02-873C-824E0D96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03" y="1978236"/>
            <a:ext cx="697366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4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D6D8A-B040-4248-B67A-43188AAA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FDBC9-DFB8-4CA7-9535-9150900A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58F1A-FEBE-40E1-AD88-498B0F92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17898D-B458-48BA-93E9-3F15E19A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06" y="1923659"/>
            <a:ext cx="590238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1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6A25-5C9C-4986-9AEA-B23A90DC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로그인 시 인증 방법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6E1A6-F9BC-40F4-A51F-E93DC688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459CDA-C247-4742-841D-2CBD32E1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" y="1978238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3EBE3D-AE20-4BBE-8271-6FB04F5014AE}"/>
              </a:ext>
            </a:extLst>
          </p:cNvPr>
          <p:cNvSpPr/>
          <p:nvPr/>
        </p:nvSpPr>
        <p:spPr>
          <a:xfrm>
            <a:off x="1330036" y="2889332"/>
            <a:ext cx="1064722" cy="25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5F35FF-6DDC-48D6-9F49-1EDF79EB725C}"/>
              </a:ext>
            </a:extLst>
          </p:cNvPr>
          <p:cNvSpPr/>
          <p:nvPr/>
        </p:nvSpPr>
        <p:spPr>
          <a:xfrm>
            <a:off x="3216233" y="2805874"/>
            <a:ext cx="2008910" cy="623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C63B4E-FE34-4203-8C93-315571BE28F6}"/>
              </a:ext>
            </a:extLst>
          </p:cNvPr>
          <p:cNvSpPr/>
          <p:nvPr/>
        </p:nvSpPr>
        <p:spPr>
          <a:xfrm>
            <a:off x="6090059" y="6354947"/>
            <a:ext cx="1064722" cy="25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DE69-6D47-4A6D-B332-808D7010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로그인 시 인증 방법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91DF2-1638-4303-AF31-C346BB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075137-CBBA-4EBD-9F45-B54161D2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E6BC6F-357E-4EF0-AF21-28EE71E0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8787A-52DA-4D97-8A74-5DA40332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 KIM</a:t>
            </a:r>
            <a:r>
              <a:rPr lang="ko-KR" altLang="en-US" dirty="0"/>
              <a:t>으로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7C9BEC-11D4-4EC4-9D5B-169BDFF6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A460B-0A8D-4EC6-94AB-5EB3C064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74" y="1978238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DD7810-A449-4B94-8953-B6098E05D872}"/>
              </a:ext>
            </a:extLst>
          </p:cNvPr>
          <p:cNvSpPr/>
          <p:nvPr/>
        </p:nvSpPr>
        <p:spPr>
          <a:xfrm>
            <a:off x="3835730" y="4216898"/>
            <a:ext cx="2802576" cy="60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F24EEE-EAA2-49E2-B846-B58E1A83AF99}"/>
              </a:ext>
            </a:extLst>
          </p:cNvPr>
          <p:cNvSpPr/>
          <p:nvPr/>
        </p:nvSpPr>
        <p:spPr>
          <a:xfrm>
            <a:off x="3477124" y="5084917"/>
            <a:ext cx="999506" cy="251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7497-231E-4A51-9CA7-25BD5A88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 KIM</a:t>
            </a:r>
            <a:r>
              <a:rPr lang="ko-KR" altLang="en-US" dirty="0"/>
              <a:t>으로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EDA8E-87C9-4D2C-A997-D339256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9E067-ACD2-4993-BD03-D7EDB0E4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6131E4-D09E-49FB-8164-0EB34069F568}"/>
              </a:ext>
            </a:extLst>
          </p:cNvPr>
          <p:cNvSpPr/>
          <p:nvPr/>
        </p:nvSpPr>
        <p:spPr>
          <a:xfrm>
            <a:off x="3275243" y="2766261"/>
            <a:ext cx="1985525" cy="251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A058-2C24-4FF0-8E12-114C71AF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09D9D-359B-45A1-8EAC-11423150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092272-EFBA-4403-8AE7-39418D17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089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E047F4-D307-42A6-AF26-F8C123C18770}"/>
              </a:ext>
            </a:extLst>
          </p:cNvPr>
          <p:cNvSpPr/>
          <p:nvPr/>
        </p:nvSpPr>
        <p:spPr>
          <a:xfrm>
            <a:off x="3322743" y="2949387"/>
            <a:ext cx="2294286" cy="251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75559-3922-46E5-94B2-7CE0CFBD7324}"/>
              </a:ext>
            </a:extLst>
          </p:cNvPr>
          <p:cNvSpPr/>
          <p:nvPr/>
        </p:nvSpPr>
        <p:spPr>
          <a:xfrm>
            <a:off x="3322742" y="4710094"/>
            <a:ext cx="4526847" cy="830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ED9D7-C9FC-4B8B-9F94-DAA9116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DDCAA-966D-4E14-ABEF-77620A42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DEPARTMENT </a:t>
            </a:r>
            <a:r>
              <a:rPr lang="ko-KR" altLang="en-US" sz="2000" dirty="0"/>
              <a:t>테이블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0FA852-5C78-486A-9450-3F088DF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45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B0D357-B88E-455C-A87B-15A26C81C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48110"/>
              </p:ext>
            </p:extLst>
          </p:nvPr>
        </p:nvGraphicFramePr>
        <p:xfrm>
          <a:off x="759836" y="2687638"/>
          <a:ext cx="7818437" cy="168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 이름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영문 이름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데이터 형식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길이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NULL </a:t>
                      </a:r>
                      <a:r>
                        <a:rPr lang="ko-KR" altLang="en-US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허용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기본키</a:t>
                      </a:r>
                    </a:p>
                  </a:txBody>
                  <a:tcPr marL="91438" marR="91438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부서 번호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DEPTNO</a:t>
                      </a:r>
                      <a:endParaRPr lang="ko-KR" altLang="en-US" sz="18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INT</a:t>
                      </a:r>
                      <a:endParaRPr lang="ko-KR" altLang="en-US" sz="1800" b="1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정수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</a:t>
                      </a:r>
                      <a:endParaRPr lang="ko-KR" altLang="en-US" sz="1800" b="1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</a:t>
                      </a:r>
                      <a:endParaRPr lang="ko-KR" altLang="en-US" sz="1800" b="1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부서명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DEPTNAME</a:t>
                      </a:r>
                      <a:endParaRPr lang="ko-KR" altLang="en-US" sz="18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CHAR</a:t>
                      </a:r>
                      <a:endParaRPr lang="ko-KR" altLang="en-US" sz="18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ko-KR" altLang="en-US" sz="1800" b="1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</a:t>
                      </a:r>
                      <a:endParaRPr lang="ko-KR" altLang="en-US" sz="1800" b="1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층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FLOOR</a:t>
                      </a:r>
                      <a:endParaRPr lang="ko-KR" altLang="en-US" sz="1800" b="1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INT</a:t>
                      </a:r>
                      <a:endParaRPr lang="ko-KR" altLang="en-US" sz="18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정수</a:t>
                      </a: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</a:t>
                      </a:r>
                      <a:endParaRPr lang="ko-KR" altLang="en-US" sz="18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1438" marR="91438"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739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3605EB-57EE-449C-99AC-1724F4139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23659"/>
            <a:ext cx="6973663" cy="46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38339C-1109-4E61-9E56-FAEB0DC20DF9}"/>
              </a:ext>
            </a:extLst>
          </p:cNvPr>
          <p:cNvSpPr/>
          <p:nvPr/>
        </p:nvSpPr>
        <p:spPr>
          <a:xfrm>
            <a:off x="1638795" y="4102305"/>
            <a:ext cx="2006930" cy="742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A8CEBB-9725-443A-A767-73D5E8DC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ABA1D5-DB82-437A-A564-E5556BDF0C4C}"/>
              </a:ext>
            </a:extLst>
          </p:cNvPr>
          <p:cNvSpPr/>
          <p:nvPr/>
        </p:nvSpPr>
        <p:spPr>
          <a:xfrm>
            <a:off x="4275117" y="2807895"/>
            <a:ext cx="2493818" cy="873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8F4FA-296E-4FAA-91FE-780B6432248B}"/>
              </a:ext>
            </a:extLst>
          </p:cNvPr>
          <p:cNvSpPr/>
          <p:nvPr/>
        </p:nvSpPr>
        <p:spPr>
          <a:xfrm>
            <a:off x="2985221" y="2531794"/>
            <a:ext cx="577376" cy="34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E179CF-EEE0-4D21-8E4E-16A7A8AF1F08}"/>
              </a:ext>
            </a:extLst>
          </p:cNvPr>
          <p:cNvSpPr/>
          <p:nvPr/>
        </p:nvSpPr>
        <p:spPr>
          <a:xfrm>
            <a:off x="4275117" y="4678513"/>
            <a:ext cx="3621974" cy="72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600625-22C7-4896-B257-1C897C64CD9E}"/>
              </a:ext>
            </a:extLst>
          </p:cNvPr>
          <p:cNvSpPr/>
          <p:nvPr/>
        </p:nvSpPr>
        <p:spPr>
          <a:xfrm>
            <a:off x="1724174" y="4821380"/>
            <a:ext cx="1422782" cy="22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DA1ED-4412-4849-9F4D-B4CF7723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C195C8-B8F0-4EE1-8D2B-84418B9D4322}"/>
              </a:ext>
            </a:extLst>
          </p:cNvPr>
          <p:cNvSpPr/>
          <p:nvPr/>
        </p:nvSpPr>
        <p:spPr>
          <a:xfrm>
            <a:off x="1759802" y="4037610"/>
            <a:ext cx="2135304" cy="141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5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생성된 테이블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49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BFF50D-1C09-4F80-BC9D-F2B24D0D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1206F-CFE3-4458-B226-DE93AC37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C94D1-4449-49A7-BDA8-380AE7A4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7E5743-1544-4646-92D3-4ADA8FB0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973804-8D52-4833-AE06-A5C8064A4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13" y="1923659"/>
            <a:ext cx="521677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생성된 테이블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A5DE3F-0DF4-466B-8BEA-7683E621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5AACF0-53CB-48FA-AF9E-1D0362166A11}"/>
              </a:ext>
            </a:extLst>
          </p:cNvPr>
          <p:cNvSpPr/>
          <p:nvPr/>
        </p:nvSpPr>
        <p:spPr>
          <a:xfrm>
            <a:off x="4229869" y="2928822"/>
            <a:ext cx="3792968" cy="3227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7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DEPARTMENT</a:t>
            </a:r>
            <a:r>
              <a:rPr lang="ko-KR" altLang="en-US" dirty="0"/>
              <a:t> 테이블 </a:t>
            </a:r>
            <a:r>
              <a:rPr lang="en-US" altLang="ko-KR" dirty="0"/>
              <a:t>- </a:t>
            </a:r>
            <a:r>
              <a:rPr lang="ko-KR" altLang="en-US" dirty="0" err="1"/>
              <a:t>튜플</a:t>
            </a:r>
            <a:r>
              <a:rPr lang="ko-KR" altLang="en-US" dirty="0"/>
              <a:t>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51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9DEF727-5D71-4324-A1C2-02E2CF78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INSERT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ko-KR" altLang="en-US" b="1" dirty="0"/>
              <a:t>형식  </a:t>
            </a:r>
            <a:r>
              <a:rPr lang="en-US" altLang="ko-KR" b="1" dirty="0"/>
              <a:t>: INSERT INTO </a:t>
            </a:r>
            <a:r>
              <a:rPr lang="ko-KR" altLang="en-US" b="1" dirty="0"/>
              <a:t>테이블명 </a:t>
            </a:r>
            <a:r>
              <a:rPr lang="en-US" altLang="ko-KR" b="1" dirty="0"/>
              <a:t>VALUES( , , ,)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b="1" dirty="0"/>
              <a:t>		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b="1" dirty="0"/>
              <a:t>		</a:t>
            </a:r>
            <a:r>
              <a:rPr lang="en-US" altLang="ko-KR" dirty="0"/>
              <a:t>INSERT INTO DEPARTMENT VALUES(1, ‘</a:t>
            </a:r>
            <a:r>
              <a:rPr lang="ko-KR" altLang="en-US" dirty="0"/>
              <a:t>영업</a:t>
            </a:r>
            <a:r>
              <a:rPr lang="en-US" altLang="ko-KR" dirty="0"/>
              <a:t>’, 8);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dirty="0"/>
              <a:t>		INSERT INTO DEPARTMENT 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dirty="0"/>
              <a:t>		       (DEPTNO, DEPTNAME, FLOOR) VALUES(2, ‘</a:t>
            </a:r>
            <a:r>
              <a:rPr lang="ko-KR" altLang="en-US" dirty="0"/>
              <a:t>회계</a:t>
            </a:r>
            <a:r>
              <a:rPr lang="en-US" altLang="ko-KR" dirty="0"/>
              <a:t>’, 8);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dirty="0"/>
              <a:t>		INSERT INTO DEPARTMENT 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dirty="0"/>
              <a:t>		       (DEPTNO, FLOOR) VALUES(5, 8); 		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dirty="0"/>
              <a:t>		INSERT INTO DEPARTMENT 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dirty="0"/>
              <a:t>		       (DEPTNAME, FLOOR) VALUES(‘</a:t>
            </a:r>
            <a:r>
              <a:rPr lang="ko-KR" altLang="en-US" dirty="0"/>
              <a:t>영업</a:t>
            </a:r>
            <a:r>
              <a:rPr lang="en-US" altLang="ko-KR" dirty="0"/>
              <a:t>’, 8); 	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718CA-1D43-4BED-B4E0-875F2AEA4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29" t="17702" b="53261"/>
          <a:stretch/>
        </p:blipFill>
        <p:spPr>
          <a:xfrm>
            <a:off x="5879379" y="1471336"/>
            <a:ext cx="2828726" cy="1013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2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DEPARTMENT</a:t>
            </a:r>
            <a:r>
              <a:rPr lang="ko-KR" altLang="en-US" dirty="0"/>
              <a:t> 테이블 </a:t>
            </a:r>
            <a:r>
              <a:rPr lang="en-US" altLang="ko-KR" dirty="0"/>
              <a:t>- </a:t>
            </a:r>
            <a:r>
              <a:rPr lang="ko-KR" altLang="en-US" dirty="0" err="1"/>
              <a:t>튜플</a:t>
            </a:r>
            <a:r>
              <a:rPr lang="ko-KR" altLang="en-US" dirty="0"/>
              <a:t>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52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9DEF727-5D71-4324-A1C2-02E2CF78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INSERT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ko-KR" altLang="en-US" b="1" dirty="0"/>
              <a:t>형식  </a:t>
            </a:r>
            <a:r>
              <a:rPr lang="en-US" altLang="ko-KR" b="1" dirty="0"/>
              <a:t>: INSERT INTO </a:t>
            </a:r>
            <a:r>
              <a:rPr lang="ko-KR" altLang="en-US" b="1" dirty="0"/>
              <a:t>테이블명 </a:t>
            </a:r>
            <a:r>
              <a:rPr lang="en-US" altLang="ko-KR" b="1" dirty="0"/>
              <a:t>VALUES( , , ,)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b="1" dirty="0"/>
              <a:t>		</a:t>
            </a:r>
          </a:p>
          <a:p>
            <a:pPr marL="457200" lvl="1" indent="0">
              <a:lnSpc>
                <a:spcPct val="130000"/>
              </a:lnSpc>
              <a:buNone/>
              <a:defRPr/>
            </a:pPr>
            <a:r>
              <a:rPr lang="en-US" altLang="ko-KR" b="1" dirty="0"/>
              <a:t>		</a:t>
            </a:r>
            <a:r>
              <a:rPr lang="en-US" altLang="ko-KR" dirty="0"/>
              <a:t>INSERT INTO DEPARTMENT VALUES (1, 8);      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457200" lvl="1" indent="0">
              <a:lnSpc>
                <a:spcPct val="130000"/>
              </a:lnSpc>
              <a:buNone/>
              <a:defRPr/>
            </a:pPr>
            <a:r>
              <a:rPr lang="en-US" altLang="ko-KR" dirty="0"/>
              <a:t>		INSERT INTO DEPARTMENT VALUES(1,‘</a:t>
            </a:r>
            <a:r>
              <a:rPr lang="ko-KR" altLang="en-US" dirty="0"/>
              <a:t>영업</a:t>
            </a:r>
            <a:r>
              <a:rPr lang="en-US" altLang="ko-KR" dirty="0"/>
              <a:t>’, ‘8</a:t>
            </a:r>
            <a:r>
              <a:rPr lang="ko-KR" altLang="en-US" dirty="0"/>
              <a:t>층</a:t>
            </a:r>
            <a:r>
              <a:rPr lang="en-US" altLang="ko-KR" dirty="0"/>
              <a:t>’); 	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457200" lvl="1" indent="0">
              <a:lnSpc>
                <a:spcPct val="130000"/>
              </a:lnSpc>
              <a:buNone/>
              <a:defRPr/>
            </a:pPr>
            <a:r>
              <a:rPr lang="en-US" altLang="ko-KR" dirty="0"/>
              <a:t>		INSERT INTO DEPARTMENT VALUES(8, 999, ‘8</a:t>
            </a:r>
            <a:r>
              <a:rPr lang="ko-KR" altLang="en-US" dirty="0"/>
              <a:t>층</a:t>
            </a:r>
            <a:r>
              <a:rPr lang="en-US" altLang="ko-KR" dirty="0"/>
              <a:t>’); 	</a:t>
            </a:r>
            <a:r>
              <a:rPr lang="ko-KR" altLang="en-US" dirty="0">
                <a:solidFill>
                  <a:srgbClr val="FF0000"/>
                </a:solidFill>
              </a:rPr>
              <a:t>가능할까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04DB9-EA9A-4EF6-853B-E1CFE66B6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29" t="17702" b="53261"/>
          <a:stretch/>
        </p:blipFill>
        <p:spPr>
          <a:xfrm>
            <a:off x="5879379" y="1471336"/>
            <a:ext cx="2828726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8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DEPARTMENT</a:t>
            </a:r>
            <a:r>
              <a:rPr lang="ko-KR" altLang="en-US" dirty="0"/>
              <a:t> 테이블 </a:t>
            </a:r>
            <a:r>
              <a:rPr lang="en-US" altLang="ko-KR" dirty="0"/>
              <a:t>– </a:t>
            </a:r>
            <a:r>
              <a:rPr lang="ko-KR" altLang="en-US" dirty="0"/>
              <a:t>임시 완성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53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9DEF727-5D71-4324-A1C2-02E2CF78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INSERT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ko-KR" altLang="en-US" b="1" dirty="0"/>
              <a:t>형식  </a:t>
            </a:r>
            <a:r>
              <a:rPr lang="en-US" altLang="ko-KR" b="1" dirty="0"/>
              <a:t>: INSERT INTO </a:t>
            </a:r>
            <a:r>
              <a:rPr lang="ko-KR" altLang="en-US" b="1" dirty="0"/>
              <a:t>테이블명 </a:t>
            </a:r>
            <a:r>
              <a:rPr lang="en-US" altLang="ko-KR" b="1" dirty="0"/>
              <a:t>VALUES( , , ,)</a:t>
            </a: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ko-KR" b="1" dirty="0"/>
              <a:t>		</a:t>
            </a:r>
          </a:p>
          <a:p>
            <a:pPr marL="457200" lvl="1" indent="0">
              <a:lnSpc>
                <a:spcPct val="130000"/>
              </a:lnSpc>
              <a:buNone/>
              <a:defRPr/>
            </a:pPr>
            <a:r>
              <a:rPr lang="en-US" altLang="ko-KR" b="1" dirty="0"/>
              <a:t>		</a:t>
            </a:r>
            <a:r>
              <a:rPr lang="en-US" altLang="ko-KR" dirty="0"/>
              <a:t>INSERT INTO DEPARTMENT VALUES(3, ‘</a:t>
            </a:r>
            <a:r>
              <a:rPr lang="ko-KR" altLang="en-US" dirty="0"/>
              <a:t>개발</a:t>
            </a:r>
            <a:r>
              <a:rPr lang="en-US" altLang="ko-KR" dirty="0"/>
              <a:t>’, 9); 	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30000"/>
              </a:lnSpc>
              <a:buNone/>
              <a:defRPr/>
            </a:pPr>
            <a:r>
              <a:rPr lang="en-US" altLang="ko-KR" dirty="0"/>
              <a:t>		INSERT INTO DEPARTMENT VALUES(4, ‘</a:t>
            </a:r>
            <a:r>
              <a:rPr lang="ko-KR" altLang="en-US" dirty="0"/>
              <a:t>총무</a:t>
            </a:r>
            <a:r>
              <a:rPr lang="en-US" altLang="ko-KR" dirty="0"/>
              <a:t>’, 10); 	</a:t>
            </a:r>
          </a:p>
          <a:p>
            <a:pPr marL="457200" lvl="1" indent="0">
              <a:lnSpc>
                <a:spcPct val="130000"/>
              </a:lnSpc>
              <a:buNone/>
              <a:defRPr/>
            </a:pPr>
            <a:r>
              <a:rPr lang="ko-KR" altLang="en-US" dirty="0">
                <a:solidFill>
                  <a:schemeClr val="tx1"/>
                </a:solidFill>
              </a:rPr>
              <a:t>을 입력하여 테이블에 데이터 입력을 마무리 하자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3AD340-80FA-4C4C-AC8E-F59D672D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93" y="5072706"/>
            <a:ext cx="24098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2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03A86E-D1FC-4EF5-9627-20C9EBE2C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978236"/>
            <a:ext cx="6973663" cy="468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88C3D5-6F67-4E4A-9538-0A929AE34A2B}"/>
              </a:ext>
            </a:extLst>
          </p:cNvPr>
          <p:cNvSpPr/>
          <p:nvPr/>
        </p:nvSpPr>
        <p:spPr>
          <a:xfrm>
            <a:off x="2602950" y="4880758"/>
            <a:ext cx="2135304" cy="273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BEE8AA-2F6A-4CA7-802C-7478C8C8530E}"/>
              </a:ext>
            </a:extLst>
          </p:cNvPr>
          <p:cNvSpPr/>
          <p:nvPr/>
        </p:nvSpPr>
        <p:spPr>
          <a:xfrm>
            <a:off x="4229867" y="2770414"/>
            <a:ext cx="2966580" cy="1552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</a:t>
            </a:r>
            <a:r>
              <a:rPr lang="en-US" altLang="ko-KR" dirty="0"/>
              <a:t>- employee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55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FD47FE-E232-4E00-A52B-B036622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ko-KR" altLang="en-US" dirty="0"/>
              <a:t>테이블 생성 </a:t>
            </a:r>
            <a:r>
              <a:rPr lang="en-US" altLang="ko-KR" dirty="0"/>
              <a:t>– EMPLOYEE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P.145 (3), (4), (5)</a:t>
            </a:r>
            <a:r>
              <a:rPr lang="ko-KR" altLang="en-US" dirty="0">
                <a:solidFill>
                  <a:schemeClr val="tx1"/>
                </a:solidFill>
              </a:rPr>
              <a:t>번을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통해 새로운 테이블을 생성하고 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데이터를 입력하고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뷰를 정의해보자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11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56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FD47FE-E232-4E00-A52B-B036622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en-US" altLang="ko-KR" dirty="0"/>
              <a:t>[Windows </a:t>
            </a:r>
            <a:r>
              <a:rPr lang="ko-KR" altLang="en-US" dirty="0"/>
              <a:t>인증</a:t>
            </a:r>
            <a:r>
              <a:rPr lang="en-US" altLang="ko-KR" dirty="0"/>
              <a:t>]</a:t>
            </a:r>
            <a:r>
              <a:rPr lang="ko-KR" altLang="en-US" dirty="0"/>
              <a:t>을 통해 연결</a:t>
            </a:r>
            <a:endParaRPr lang="en-US" altLang="ko-KR" dirty="0"/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99247C-70DC-4B79-A892-B8BEE33E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86" y="2487822"/>
            <a:ext cx="643722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78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57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FD47FE-E232-4E00-A52B-B036622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 열기</a:t>
            </a:r>
            <a:r>
              <a:rPr lang="en-US" altLang="ko-KR" dirty="0"/>
              <a:t>] - </a:t>
            </a:r>
            <a:r>
              <a:rPr lang="en-US" altLang="ko-KR" dirty="0" err="1"/>
              <a:t>demo_madang.sql</a:t>
            </a:r>
            <a:r>
              <a:rPr lang="ko-KR" altLang="en-US" dirty="0"/>
              <a:t>을 열기</a:t>
            </a:r>
            <a:endParaRPr lang="en-US" altLang="ko-KR" dirty="0"/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A63539-3FF7-417E-A2B8-D7419F8D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69" y="2491363"/>
            <a:ext cx="656406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77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FD47FE-E232-4E00-A52B-B036622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 열기</a:t>
            </a:r>
            <a:r>
              <a:rPr lang="en-US" altLang="ko-KR" dirty="0"/>
              <a:t>] - </a:t>
            </a:r>
            <a:r>
              <a:rPr lang="en-US" altLang="ko-KR" dirty="0" err="1"/>
              <a:t>demo_madang.sql</a:t>
            </a:r>
            <a:r>
              <a:rPr lang="ko-KR" altLang="en-US" dirty="0"/>
              <a:t>을 열기</a:t>
            </a:r>
            <a:endParaRPr lang="en-US" altLang="ko-KR" dirty="0"/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7E505-1DDB-4A34-B5AA-DCAA73616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969" y="2488656"/>
            <a:ext cx="6564061" cy="432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937E61-6246-4F57-951F-1C58D164B2C3}"/>
              </a:ext>
            </a:extLst>
          </p:cNvPr>
          <p:cNvSpPr/>
          <p:nvPr/>
        </p:nvSpPr>
        <p:spPr>
          <a:xfrm>
            <a:off x="3060700" y="2984500"/>
            <a:ext cx="6350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9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59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FD47FE-E232-4E00-A52B-B036622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 생성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4BEE2E-B822-4FA9-A8BC-9E857D80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86" y="2491363"/>
            <a:ext cx="6437228" cy="432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170595-7453-4C0D-A93F-7ABC21C7F37A}"/>
              </a:ext>
            </a:extLst>
          </p:cNvPr>
          <p:cNvSpPr/>
          <p:nvPr/>
        </p:nvSpPr>
        <p:spPr>
          <a:xfrm>
            <a:off x="1663700" y="4263658"/>
            <a:ext cx="1498600" cy="1438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2ED2-EB22-4F85-BA31-4E55F687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9B4E2-6789-4CDC-8E59-A50D1B13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6</a:t>
            </a:fld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9919A1-4DC2-46DB-8523-AB28A5ABF966}"/>
              </a:ext>
            </a:extLst>
          </p:cNvPr>
          <p:cNvGrpSpPr/>
          <p:nvPr/>
        </p:nvGrpSpPr>
        <p:grpSpPr>
          <a:xfrm>
            <a:off x="1387287" y="1923659"/>
            <a:ext cx="6203170" cy="4680000"/>
            <a:chOff x="1387287" y="1923659"/>
            <a:chExt cx="6203170" cy="4680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987FD5-1B8E-41AF-88E2-0F805EDF9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7287" y="1923659"/>
              <a:ext cx="6203170" cy="4680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BD8C00-9DA8-4CFD-ADCB-FE72233AE95C}"/>
                </a:ext>
              </a:extLst>
            </p:cNvPr>
            <p:cNvSpPr/>
            <p:nvPr/>
          </p:nvSpPr>
          <p:spPr>
            <a:xfrm>
              <a:off x="3336966" y="3241964"/>
              <a:ext cx="4085112" cy="8312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28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60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FD47FE-E232-4E00-A52B-B036622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mduser</a:t>
            </a:r>
            <a:r>
              <a:rPr lang="ko-KR" altLang="en-US" dirty="0"/>
              <a:t> 계정으로 로그인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6E91F5-A7FB-428D-8C31-1E6E48FD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86" y="2491363"/>
            <a:ext cx="643722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61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FD47FE-E232-4E00-A52B-B036622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mduser</a:t>
            </a:r>
            <a:r>
              <a:rPr lang="ko-KR" altLang="en-US" dirty="0"/>
              <a:t> 계정으로 로그인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B1CB64-EA54-420F-8B4E-3DED397AE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386" y="2491363"/>
            <a:ext cx="6437228" cy="43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CD0E97-CD8C-4AEA-AF7D-DA7B820F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386" y="2491363"/>
            <a:ext cx="6437228" cy="4320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9B12EE-C626-4B62-B9C8-2D871BF5E30C}"/>
              </a:ext>
            </a:extLst>
          </p:cNvPr>
          <p:cNvSpPr/>
          <p:nvPr/>
        </p:nvSpPr>
        <p:spPr>
          <a:xfrm>
            <a:off x="3975100" y="4560359"/>
            <a:ext cx="2501900" cy="621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3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62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FD47FE-E232-4E00-A52B-B036622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r>
              <a:rPr lang="ko-KR" altLang="en-US" dirty="0"/>
              <a:t>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BBFB2-2B7D-4B8A-A776-B0BA7D17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08" y="2160600"/>
            <a:ext cx="6999591" cy="46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08F0-B4FE-4C42-BA7A-4F72C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데이터베이스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0FDE9-A8A9-4FF4-8DDF-205E1A6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63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FD47FE-E232-4E00-A52B-B036622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978238"/>
            <a:ext cx="8272211" cy="4570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</a:p>
          <a:p>
            <a:pPr marL="457200" indent="-457200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첨부된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en-US" altLang="ko-KR" dirty="0" err="1">
                <a:solidFill>
                  <a:schemeClr val="tx1"/>
                </a:solidFill>
              </a:rPr>
              <a:t>hr</a:t>
            </a:r>
            <a:r>
              <a:rPr lang="en-US" altLang="ko-KR" dirty="0">
                <a:solidFill>
                  <a:schemeClr val="tx1"/>
                </a:solidFill>
              </a:rPr>
              <a:t>-schema-</a:t>
            </a:r>
            <a:r>
              <a:rPr lang="en-US" altLang="ko-KR" dirty="0" err="1">
                <a:solidFill>
                  <a:schemeClr val="tx1"/>
                </a:solidFill>
              </a:rPr>
              <a:t>mssql.sql</a:t>
            </a:r>
            <a:r>
              <a:rPr lang="en-US" altLang="ko-KR" dirty="0">
                <a:solidFill>
                  <a:schemeClr val="tx1"/>
                </a:solidFill>
              </a:rPr>
              <a:t>” </a:t>
            </a:r>
            <a:r>
              <a:rPr lang="ko-KR" altLang="en-US" dirty="0">
                <a:solidFill>
                  <a:schemeClr val="tx1"/>
                </a:solidFill>
              </a:rPr>
              <a:t>파일을 이용하여 </a:t>
            </a:r>
            <a:r>
              <a:rPr lang="en-US" altLang="ko-KR" dirty="0">
                <a:solidFill>
                  <a:schemeClr val="tx1"/>
                </a:solidFill>
              </a:rPr>
              <a:t>HR DB</a:t>
            </a:r>
            <a:r>
              <a:rPr lang="ko-KR" altLang="en-US" dirty="0">
                <a:solidFill>
                  <a:schemeClr val="tx1"/>
                </a:solidFill>
              </a:rPr>
              <a:t>를 생성하자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arenR"/>
            </a:pPr>
            <a:r>
              <a:rPr lang="en-US" altLang="ko-KR" dirty="0">
                <a:solidFill>
                  <a:schemeClr val="tx1"/>
                </a:solidFill>
              </a:rPr>
              <a:t>HR DB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owner</a:t>
            </a:r>
            <a:r>
              <a:rPr lang="ko-KR" altLang="en-US" dirty="0">
                <a:solidFill>
                  <a:schemeClr val="tx1"/>
                </a:solidFill>
              </a:rPr>
              <a:t>로 사용자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en-US" altLang="ko-KR" dirty="0" err="1">
                <a:solidFill>
                  <a:schemeClr val="tx1"/>
                </a:solidFill>
              </a:rPr>
              <a:t>madanguser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을 지정하자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이제 사용자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en-US" altLang="ko-KR" dirty="0" err="1">
                <a:solidFill>
                  <a:schemeClr val="tx1"/>
                </a:solidFill>
              </a:rPr>
              <a:t>madanguser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 err="1">
                <a:solidFill>
                  <a:schemeClr val="tx1"/>
                </a:solidFill>
              </a:rPr>
              <a:t>Mandang</a:t>
            </a:r>
            <a:r>
              <a:rPr lang="en-US" altLang="ko-KR" dirty="0">
                <a:solidFill>
                  <a:schemeClr val="tx1"/>
                </a:solidFill>
              </a:rPr>
              <a:t> DB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HR DB</a:t>
            </a:r>
            <a:r>
              <a:rPr lang="ko-KR" altLang="en-US" dirty="0">
                <a:solidFill>
                  <a:schemeClr val="tx1"/>
                </a:solidFill>
              </a:rPr>
              <a:t>에 대해 거의 대부분의 작업이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생성한 </a:t>
            </a:r>
            <a:r>
              <a:rPr lang="en-US" altLang="ko-KR" dirty="0" err="1">
                <a:solidFill>
                  <a:schemeClr val="tx1"/>
                </a:solidFill>
              </a:rPr>
              <a:t>Mandang</a:t>
            </a:r>
            <a:r>
              <a:rPr lang="en-US" altLang="ko-KR" dirty="0">
                <a:solidFill>
                  <a:schemeClr val="tx1"/>
                </a:solidFill>
              </a:rPr>
              <a:t> DB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HR DB</a:t>
            </a:r>
            <a:r>
              <a:rPr lang="ko-KR" altLang="en-US" dirty="0">
                <a:solidFill>
                  <a:schemeClr val="tx1"/>
                </a:solidFill>
              </a:rPr>
              <a:t>에는 여러 개의 테이블이 존재한다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각 테이블에 대해 명세표를 작성하자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9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7C530-A230-4E93-94F1-41D4EF28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EB375E-5D39-4C55-97F2-D1879E38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7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DEE07A-03D2-4882-B423-1080F4086494}"/>
              </a:ext>
            </a:extLst>
          </p:cNvPr>
          <p:cNvGrpSpPr/>
          <p:nvPr/>
        </p:nvGrpSpPr>
        <p:grpSpPr>
          <a:xfrm>
            <a:off x="593766" y="2569159"/>
            <a:ext cx="7526918" cy="3388999"/>
            <a:chOff x="593766" y="2569159"/>
            <a:chExt cx="7526918" cy="33889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78EDCC-8BB4-4581-95BC-AB5A8149E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766" y="2569159"/>
              <a:ext cx="7526918" cy="338899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B160E8-9F68-4E5F-9B0F-19AC3EB5CA8A}"/>
                </a:ext>
              </a:extLst>
            </p:cNvPr>
            <p:cNvSpPr/>
            <p:nvPr/>
          </p:nvSpPr>
          <p:spPr>
            <a:xfrm>
              <a:off x="2576945" y="4263659"/>
              <a:ext cx="2850078" cy="7121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9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E0310-C58B-4A00-8494-AE2F11A6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24F090-41F0-4BF4-B3E4-5CF96617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8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8BCEAD-18FA-4666-AF81-9C6FA3A2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00" y="1923659"/>
            <a:ext cx="5421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9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E0D34-B2DF-4681-81CB-84645173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ssms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50AA75-8049-4485-B0FC-5919E27F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9641-0953-46E6-9ACC-7FBD07C074DC}" type="slidenum">
              <a:rPr lang="en-US" altLang="ko-KR" smtClean="0"/>
              <a:pPr/>
              <a:t>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EEB783-4261-45E6-BAC9-3981E68B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00" y="1923659"/>
            <a:ext cx="5421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46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1|51.7|21.4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C52ADEFD-DAE1-4420-B4DF-10F819E13E34}" vid="{2C7CD6E3-368D-493E-8B4F-67B6C67D6FEB}"/>
    </a:ext>
  </a:extLst>
</a:theme>
</file>

<file path=ppt/theme/theme2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latin typeface="새굴림" panose="02030600000101010101" pitchFamily="18" charset="-127"/>
            <a:ea typeface="새굴림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엑셀 2016.pptx" id="{9CC895F5-C6FC-4CB1-91EE-9EA9A29F0644}" vid="{EF06F784-D946-4E8B-AAFF-1E65A8D35EE7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11613</TotalTime>
  <Words>2292</Words>
  <Application>Microsoft Office PowerPoint</Application>
  <PresentationFormat>화면 슬라이드 쇼(4:3)</PresentationFormat>
  <Paragraphs>368</Paragraphs>
  <Slides>63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63</vt:i4>
      </vt:variant>
    </vt:vector>
  </HeadingPairs>
  <TitlesOfParts>
    <vt:vector size="85" baseType="lpstr">
      <vt:lpstr>HG丸ｺﾞｼｯｸM-PRO</vt:lpstr>
      <vt:lpstr>HGP創英角ｺﾞｼｯｸUB</vt:lpstr>
      <vt:lpstr>MS PGothic</vt:lpstr>
      <vt:lpstr>se-nanumgothic</vt:lpstr>
      <vt:lpstr>se-nanumsquare</vt:lpstr>
      <vt:lpstr>Ubuntu Condensed</vt:lpstr>
      <vt:lpstr>굴림</vt:lpstr>
      <vt:lpstr>굴림체</vt:lpstr>
      <vt:lpstr>나눔고딕</vt:lpstr>
      <vt:lpstr>나눔스퀘어라운드 Bold</vt:lpstr>
      <vt:lpstr>나눔스퀘어라운드 ExtraBold</vt:lpstr>
      <vt:lpstr>돋움체</vt:lpstr>
      <vt:lpstr>맑은 고딕</vt:lpstr>
      <vt:lpstr>신명조</vt:lpstr>
      <vt:lpstr>휴먼매직체</vt:lpstr>
      <vt:lpstr>Arial</vt:lpstr>
      <vt:lpstr>Calibri</vt:lpstr>
      <vt:lpstr>Calibri Light</vt:lpstr>
      <vt:lpstr>Gill Sans MT</vt:lpstr>
      <vt:lpstr>Wingdings 2</vt:lpstr>
      <vt:lpstr>테마1</vt:lpstr>
      <vt:lpstr>분할</vt:lpstr>
      <vt:lpstr>데이터베이스</vt:lpstr>
      <vt:lpstr>데이터베이스</vt:lpstr>
      <vt:lpstr>MS SQL server - 설치</vt:lpstr>
      <vt:lpstr>MS SQL server - 설치</vt:lpstr>
      <vt:lpstr>MS SQL server – ssms 설치 </vt:lpstr>
      <vt:lpstr>MS SQL server – ssms 설치 </vt:lpstr>
      <vt:lpstr>MS SQL server – ssms 설치 </vt:lpstr>
      <vt:lpstr>MS SQL server – ssms 설치 </vt:lpstr>
      <vt:lpstr>MS SQL server – ssms 설치 </vt:lpstr>
      <vt:lpstr>MS SQL server – ssms 설치 확인</vt:lpstr>
      <vt:lpstr>MS SQL server – ssms 실행 </vt:lpstr>
      <vt:lpstr>MS SQL server – ssms 실행 </vt:lpstr>
      <vt:lpstr>MS SQL server – ssms 실행 </vt:lpstr>
      <vt:lpstr>MS SQL server – ssms</vt:lpstr>
      <vt:lpstr>MS SQL server – ssms</vt:lpstr>
      <vt:lpstr>MS SQL server – ssms</vt:lpstr>
      <vt:lpstr>MS SQL server – ssms</vt:lpstr>
      <vt:lpstr>MS SQL server – ssms</vt:lpstr>
      <vt:lpstr>MS SQL server 소개</vt:lpstr>
      <vt:lpstr>MS SQL server – 동작 확인</vt:lpstr>
      <vt:lpstr>MS SQL server – 환경 설정</vt:lpstr>
      <vt:lpstr>MS SQL server – 환경 설정</vt:lpstr>
      <vt:lpstr>MS SQL server – 환경 설정</vt:lpstr>
      <vt:lpstr>MS SQL server의 시스템 데이터베이스</vt:lpstr>
      <vt:lpstr>MS SQL server – 데이터베이스 생성</vt:lpstr>
      <vt:lpstr>MS SQL server – 데이터베이스 생성</vt:lpstr>
      <vt:lpstr>MS SQL server – 데이터베이스 생성</vt:lpstr>
      <vt:lpstr>MS SQL server – 데이터베이스 생성</vt:lpstr>
      <vt:lpstr>MS SQL Server – 사용자 등록</vt:lpstr>
      <vt:lpstr>MS SQL Server – 사용자 등록</vt:lpstr>
      <vt:lpstr>MS SQL Server – 사용자 등록</vt:lpstr>
      <vt:lpstr>MS SQL Server – 로그인 속성</vt:lpstr>
      <vt:lpstr>MS SQL Server – 로그인 속성</vt:lpstr>
      <vt:lpstr>MS SQL Server - kim의 db 접근 권한 설정</vt:lpstr>
      <vt:lpstr>MS SQL Server - kim의 db 접근 권한 설정</vt:lpstr>
      <vt:lpstr>MS SQL Server - kim의 db 접근 권한 설정</vt:lpstr>
      <vt:lpstr>MS SQL Server - kim의 db 접근 권한 설정</vt:lpstr>
      <vt:lpstr>MS SQL Server – 사용자 등록 - lee</vt:lpstr>
      <vt:lpstr>MS SQL server – 로그인 시 인증 방법 변경</vt:lpstr>
      <vt:lpstr>MS SQL server – 로그인 시 인증 방법 변경</vt:lpstr>
      <vt:lpstr>MS SQL server – 로그인 시 인증 방법 변경</vt:lpstr>
      <vt:lpstr>로그인 - KIM으로</vt:lpstr>
      <vt:lpstr>로그인 - KIM으로</vt:lpstr>
      <vt:lpstr>암호변경</vt:lpstr>
      <vt:lpstr>테이블 생성</vt:lpstr>
      <vt:lpstr>테이블 생성</vt:lpstr>
      <vt:lpstr>테이블 생성</vt:lpstr>
      <vt:lpstr>테이블 생성</vt:lpstr>
      <vt:lpstr>생성된 테이블 확인</vt:lpstr>
      <vt:lpstr>생성된 테이블 확인</vt:lpstr>
      <vt:lpstr>DEPARTMENT 테이블 - 튜플 삽입</vt:lpstr>
      <vt:lpstr>DEPARTMENT 테이블 - 튜플 삽입</vt:lpstr>
      <vt:lpstr>DEPARTMENT 테이블 – 임시 완성</vt:lpstr>
      <vt:lpstr>테이블 확인</vt:lpstr>
      <vt:lpstr>테이블 생성 - employee</vt:lpstr>
      <vt:lpstr>실습용 데이터베이스 생성</vt:lpstr>
      <vt:lpstr>실습용 데이터베이스 생성</vt:lpstr>
      <vt:lpstr>실습용 데이터베이스 생성</vt:lpstr>
      <vt:lpstr>실습용 데이터베이스 생성</vt:lpstr>
      <vt:lpstr>실습용 데이터베이스 생성</vt:lpstr>
      <vt:lpstr>실습용 데이터베이스 생성</vt:lpstr>
      <vt:lpstr>실습용 데이터베이스 생성</vt:lpstr>
      <vt:lpstr>실습용 데이터베이스 생성</vt:lpstr>
    </vt:vector>
  </TitlesOfParts>
  <Company>정보문화사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미래를 바꿀 인공지능 로봇</dc:title>
  <dc:creator>정보문화사 기획부 팀장 최동진</dc:creator>
  <cp:lastModifiedBy>av3616-home</cp:lastModifiedBy>
  <cp:revision>702</cp:revision>
  <dcterms:created xsi:type="dcterms:W3CDTF">2014-04-30T01:58:06Z</dcterms:created>
  <dcterms:modified xsi:type="dcterms:W3CDTF">2021-08-31T00:57:02Z</dcterms:modified>
</cp:coreProperties>
</file>