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71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 showGuides="1">
      <p:cViewPr varScale="1">
        <p:scale>
          <a:sx n="94" d="100"/>
          <a:sy n="94" d="100"/>
        </p:scale>
        <p:origin x="92" y="3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0FD914-7520-4690-B3B7-99A439E6A29B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943A90-0A57-4971-8523-1E8B5ED560C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74493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r>
              <a:rPr lang="zh-CN" altLang="en-US"/>
              <a:t>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3D4563-CA63-BE89-5A2B-E832768711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4A640706-23CA-7B5D-0F31-EE770A4F7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6911A3-EFD0-E77F-687A-B1C644904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586947-C0F6-9FC6-499D-FA2DCB6A8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A6A6B0-9C1D-EC79-599F-3F20538A3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107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038E7D-77D5-47EC-9C3B-045FA3A79F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6080192-2D8B-3E62-EB12-E09DE00334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F7BEC1F-25ED-A4DB-4740-D13491660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118F474-702D-B6F6-0D25-E3C084A5C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4D4457-D643-DF08-4617-B6F047B06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4339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0C204A3-297E-761F-7D9D-8947F78A20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D11E568-4917-D1D9-2C2B-009957171F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71880A-4FA5-49A9-87EC-375744971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B90C53-C1D0-3DB2-6246-87B7F9C8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B8F512-5AFF-260D-D9BE-8D1DC6FAF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6825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2B3C8E5-4290-C9B2-D6BC-C4D2581AA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96B4C2-C77B-F524-C651-3293F2ED49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7361BC1-0389-F90D-4041-8D840DCAA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D7A8CD-22EC-E910-7143-D37C466399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6F5A6D1-AFCD-F2CC-B1B3-79A6B6460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2485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CDEE2F-0ADF-22F5-27B1-689EB94B1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8404DA8-C8CD-F268-56B8-1A2E96EE7D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B3016B7-884F-78E5-3E34-6CE63128E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E0FDE9C-639B-2E71-1357-56EDFC78F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F6FA4-8B5B-6242-FF38-47E4E352A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3529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CCB2AF-0996-7BEF-3601-BC4E6E4E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78D58A4-82B9-915D-8578-5B762BD6CF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6A1254-FA3A-2738-6AF2-372B509D2F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997D44-9A32-B12F-18F7-1DA9E0860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B3FA35D-8D48-FE48-3CC8-C151BE5FC7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02E8C23-5BD1-D5C9-59F4-2D539C5EB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664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1AF596-9417-9492-5AFB-23730ECDE5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E8FCD56-345E-FD5C-2404-00F7519A19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2DF629F-DCB5-1517-1395-A0E5CE59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E41A749-6387-C228-E742-35AD5DA294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95589F7-1AE3-9F99-39AB-F542BC0FDF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4153295-DB68-2BC0-3016-1FC472A3F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06F22FE-BFC1-E9B4-6563-F936470B8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7EF5A6C-8EA4-18F1-D508-9BBDAE20C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8114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FCE0C3-9787-4138-425C-1A2ED1744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12ABF3A-D861-C82D-ABA2-3DA77D8ED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187B0DF-BB7F-C793-FE7B-B7C9EEFDA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556A3D-861B-DBA0-0D84-882A354A8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88137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95739C-AAB5-CF6D-8008-2F92A098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297A6847-D046-BFE7-6117-2ED36A5FA8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068A0D9-2F9F-916B-D903-013B3397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31763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41F175-F5FC-2DAA-072E-8FE9E696DB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162B27-0F3A-266C-EDE2-67F83F13F6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DE27DA-D844-440F-CFE9-72213DF29B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A5EC34-1E88-1357-D828-FFF84D527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74BC3E-628F-8957-58FC-E14769BB5B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7DA29-9406-9984-F083-ADB6646CF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96533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C22A6A-3B22-CA29-5EC7-88D22D29E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C132854-2E9D-F7C9-8EE3-CA12F4785D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6AC8565-7D18-A139-1E1C-FE47D87C2E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8DF7068-C23D-5B88-FA76-E9F91BC3AC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929D38-CAF4-86FF-D7BC-EE078EF55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69F3339-A9D1-197D-B746-9E8EF390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16531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67E550A-7CBB-17BF-2743-E63BAC344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04477F2-473A-73F7-A94A-964FE32C1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0B63651-E3AD-6F29-0708-8C13A9ADF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BBA9EE-81D0-4EC2-B224-4D8B153A5840}" type="datetimeFigureOut">
              <a:rPr lang="zh-CN" altLang="en-US" smtClean="0"/>
              <a:t>2025/3/29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9EC623-370F-B144-03F5-587C49580E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DF38C9-817D-E053-3AAA-D5A90CE991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256597-F83E-4F09-BCAD-4BA8E8DFD4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30877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 flipH="1">
            <a:off x="896056" y="2172680"/>
            <a:ext cx="3214956" cy="3544423"/>
          </a:xfrm>
          <a:prstGeom prst="round2DiagRect">
            <a:avLst>
              <a:gd name="adj1" fmla="val 11636"/>
              <a:gd name="adj2" fmla="val 0"/>
            </a:avLst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3" name="对角圆角矩形 2"/>
          <p:cNvSpPr/>
          <p:nvPr/>
        </p:nvSpPr>
        <p:spPr>
          <a:xfrm flipH="1">
            <a:off x="1579966" y="1913466"/>
            <a:ext cx="1847136" cy="518429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894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5" name="1"/>
          <p:cNvSpPr txBox="1">
            <a:spLocks noChangeArrowheads="1"/>
          </p:cNvSpPr>
          <p:nvPr/>
        </p:nvSpPr>
        <p:spPr bwMode="auto">
          <a:xfrm>
            <a:off x="1214948" y="2638649"/>
            <a:ext cx="2673178" cy="19060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当前，大型综合医院非内分泌科的患者血糖控制不佳，糖代谢异常率达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40.63%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。而院内血糖控制不佳导致的各种弊端困扰着各科医生位，研究显示，与非糖尿病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血糖正常的患者相比，非糖尿病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-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高血糖患者和糖尿病患者的总住院费用增加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3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倍有余。</a:t>
            </a:r>
          </a:p>
        </p:txBody>
      </p:sp>
      <p:sp>
        <p:nvSpPr>
          <p:cNvPr id="6" name="文本框1"/>
          <p:cNvSpPr txBox="1"/>
          <p:nvPr>
            <p:custDataLst>
              <p:tags r:id="rId1"/>
            </p:custDataLst>
          </p:nvPr>
        </p:nvSpPr>
        <p:spPr>
          <a:xfrm>
            <a:off x="1803762" y="1979325"/>
            <a:ext cx="1386049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000" b="0" i="0" u="none" strike="noStrike" cap="none" spc="0" normalizeH="0" baseline="0">
                <a:ln>
                  <a:noFill/>
                </a:ln>
                <a:gradFill>
                  <a:gsLst>
                    <a:gs pos="50000">
                      <a:srgbClr val="B39B73"/>
                    </a:gs>
                    <a:gs pos="21000">
                      <a:srgbClr val="987742"/>
                    </a:gs>
                    <a:gs pos="81000">
                      <a:srgbClr val="987742"/>
                    </a:gs>
                  </a:gsLst>
                  <a:lin ang="2700000"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000" noProof="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灵感来源</a:t>
            </a:r>
            <a:endParaRPr kumimoji="0" lang="en-US" altLang="zh-CN" sz="20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7" name="对角圆角矩形 6"/>
          <p:cNvSpPr/>
          <p:nvPr/>
        </p:nvSpPr>
        <p:spPr>
          <a:xfrm flipH="1">
            <a:off x="4495449" y="2172680"/>
            <a:ext cx="3214956" cy="3544423"/>
          </a:xfrm>
          <a:prstGeom prst="round2DiagRect">
            <a:avLst>
              <a:gd name="adj1" fmla="val 11636"/>
              <a:gd name="adj2" fmla="val 0"/>
            </a:avLst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8" name="对角圆角矩形 7"/>
          <p:cNvSpPr/>
          <p:nvPr/>
        </p:nvSpPr>
        <p:spPr>
          <a:xfrm flipH="1">
            <a:off x="5179359" y="1913466"/>
            <a:ext cx="1847136" cy="518429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894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0" name="1"/>
          <p:cNvSpPr txBox="1">
            <a:spLocks noChangeArrowheads="1"/>
          </p:cNvSpPr>
          <p:nvPr/>
        </p:nvSpPr>
        <p:spPr bwMode="auto">
          <a:xfrm>
            <a:off x="4766338" y="2625964"/>
            <a:ext cx="2673178" cy="21878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将全院血糖水平纳入系统管理。在后台分析全院血糖情况并做分级，并将情况推送给内分泌科医生，使得他们能够快速介入干预，防止病情</a:t>
            </a:r>
            <a:r>
              <a:rPr lang="zh-CN" altLang="en-US" sz="1200">
                <a:latin typeface="+mn-lt"/>
                <a:ea typeface="+mn-ea"/>
                <a:cs typeface="+mn-ea"/>
                <a:sym typeface="+mn-lt"/>
              </a:rPr>
              <a:t>更严重。该系统使用数据驱动内分泌科和患者管床科室跨学科协作，为病人提供个性化的血糖干预方案，加快病人术后恢复速度，提高患者幸福度。</a:t>
            </a:r>
            <a:endParaRPr lang="zh-CN" altLang="en-US" sz="1200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文本框1"/>
          <p:cNvSpPr txBox="1"/>
          <p:nvPr>
            <p:custDataLst>
              <p:tags r:id="rId2"/>
            </p:custDataLst>
          </p:nvPr>
        </p:nvSpPr>
        <p:spPr>
          <a:xfrm>
            <a:off x="5403155" y="1979325"/>
            <a:ext cx="1386049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000" b="0" i="0" u="none" strike="noStrike" cap="none" spc="0" normalizeH="0" baseline="0">
                <a:ln>
                  <a:noFill/>
                </a:ln>
                <a:gradFill>
                  <a:gsLst>
                    <a:gs pos="50000">
                      <a:srgbClr val="B39B73"/>
                    </a:gs>
                    <a:gs pos="21000">
                      <a:srgbClr val="987742"/>
                    </a:gs>
                    <a:gs pos="81000">
                      <a:srgbClr val="987742"/>
                    </a:gs>
                  </a:gsLst>
                  <a:lin ang="2700000"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产品简介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2" name="对角圆角矩形 11"/>
          <p:cNvSpPr/>
          <p:nvPr/>
        </p:nvSpPr>
        <p:spPr>
          <a:xfrm flipH="1">
            <a:off x="8123426" y="2172680"/>
            <a:ext cx="3214956" cy="3544423"/>
          </a:xfrm>
          <a:prstGeom prst="round2DiagRect">
            <a:avLst>
              <a:gd name="adj1" fmla="val 11636"/>
              <a:gd name="adj2" fmla="val 0"/>
            </a:avLst>
          </a:prstGeom>
          <a:gradFill>
            <a:gsLst>
              <a:gs pos="0">
                <a:schemeClr val="bg1">
                  <a:lumMod val="85000"/>
                  <a:alpha val="50000"/>
                </a:schemeClr>
              </a:gs>
              <a:gs pos="100000">
                <a:schemeClr val="bg1">
                  <a:lumMod val="85000"/>
                  <a:alpha val="0"/>
                </a:schemeClr>
              </a:gs>
            </a:gsLst>
            <a:lin ang="594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lt1"/>
              </a:solidFill>
              <a:cs typeface="+mn-ea"/>
              <a:sym typeface="+mn-lt"/>
            </a:endParaRPr>
          </a:p>
        </p:txBody>
      </p:sp>
      <p:sp>
        <p:nvSpPr>
          <p:cNvPr id="13" name="对角圆角矩形 12"/>
          <p:cNvSpPr/>
          <p:nvPr/>
        </p:nvSpPr>
        <p:spPr>
          <a:xfrm flipH="1">
            <a:off x="8778752" y="1913466"/>
            <a:ext cx="1847136" cy="518429"/>
          </a:xfrm>
          <a:prstGeom prst="round2DiagRect">
            <a:avLst>
              <a:gd name="adj1" fmla="val 50000"/>
              <a:gd name="adj2" fmla="val 0"/>
            </a:avLst>
          </a:prstGeom>
          <a:solidFill>
            <a:srgbClr val="7894C2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5" name="1"/>
          <p:cNvSpPr txBox="1">
            <a:spLocks noChangeArrowheads="1"/>
          </p:cNvSpPr>
          <p:nvPr/>
        </p:nvSpPr>
        <p:spPr bwMode="auto">
          <a:xfrm>
            <a:off x="8394315" y="2633435"/>
            <a:ext cx="2901629" cy="24648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lvl="0" algn="ctr">
              <a:lnSpc>
                <a:spcPct val="150000"/>
              </a:lnSpc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产品意义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：整体提升医院的运营能力和管理质量，缩短住院时间，提高病床周转率，降低住院总成本，并让外科医师手术无忧，减少术后感染。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技术层面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：技术路线可达，结合</a:t>
            </a:r>
            <a:r>
              <a:rPr lang="en-US" altLang="zh-CN" sz="1200" dirty="0">
                <a:latin typeface="+mn-lt"/>
                <a:ea typeface="+mn-ea"/>
                <a:cs typeface="+mn-ea"/>
                <a:sym typeface="+mn-lt"/>
              </a:rPr>
              <a:t>AI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可以快速分析全院血糖情况，并及时像内科医生预警，降低患者血糖值。</a:t>
            </a:r>
            <a:endParaRPr lang="en-US" altLang="zh-CN" sz="1200" dirty="0">
              <a:latin typeface="+mn-lt"/>
              <a:ea typeface="+mn-ea"/>
              <a:cs typeface="+mn-ea"/>
              <a:sym typeface="+mn-lt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zh-CN" altLang="en-US" sz="1200" b="1" dirty="0">
                <a:latin typeface="+mn-lt"/>
                <a:ea typeface="+mn-ea"/>
                <a:cs typeface="+mn-ea"/>
                <a:sym typeface="+mn-lt"/>
              </a:rPr>
              <a:t>可拓展性</a:t>
            </a:r>
            <a:r>
              <a:rPr lang="zh-CN" altLang="en-US" sz="1200" dirty="0">
                <a:latin typeface="+mn-lt"/>
                <a:ea typeface="+mn-ea"/>
                <a:cs typeface="+mn-ea"/>
                <a:sym typeface="+mn-lt"/>
              </a:rPr>
              <a:t>：该项目之后可以与医疗器械，医疗服务等项目相结合，拓展出更多创收点。</a:t>
            </a:r>
          </a:p>
        </p:txBody>
      </p:sp>
      <p:sp>
        <p:nvSpPr>
          <p:cNvPr id="16" name="文本框1"/>
          <p:cNvSpPr txBox="1"/>
          <p:nvPr>
            <p:custDataLst>
              <p:tags r:id="rId3"/>
            </p:custDataLst>
          </p:nvPr>
        </p:nvSpPr>
        <p:spPr>
          <a:xfrm>
            <a:off x="9002549" y="1979325"/>
            <a:ext cx="1513051" cy="400110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4000" b="0" i="0" u="none" strike="noStrike" cap="none" spc="0" normalizeH="0" baseline="0">
                <a:ln>
                  <a:noFill/>
                </a:ln>
                <a:gradFill>
                  <a:gsLst>
                    <a:gs pos="50000">
                      <a:srgbClr val="B39B73"/>
                    </a:gs>
                    <a:gs pos="21000">
                      <a:srgbClr val="987742"/>
                    </a:gs>
                    <a:gs pos="81000">
                      <a:srgbClr val="987742"/>
                    </a:gs>
                  </a:gsLst>
                  <a:lin ang="2700000" scaled="0"/>
                </a:gra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pPr lvl="0">
              <a:lnSpc>
                <a:spcPct val="100000"/>
              </a:lnSpc>
              <a:defRPr/>
            </a:pPr>
            <a:r>
              <a:rPr lang="zh-CN" altLang="en-US" sz="2000" dirty="0">
                <a:solidFill>
                  <a:schemeClr val="bg1"/>
                </a:solidFill>
                <a:latin typeface="+mn-lt"/>
                <a:ea typeface="+mn-ea"/>
                <a:cs typeface="+mn-ea"/>
                <a:sym typeface="+mn-lt"/>
              </a:rPr>
              <a:t>可行性分析</a:t>
            </a:r>
            <a:endParaRPr lang="en-US" altLang="zh-CN" sz="2000" dirty="0">
              <a:solidFill>
                <a:schemeClr val="bg1"/>
              </a:solidFill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2343962" y="5102252"/>
            <a:ext cx="319143" cy="57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8" name="矩形 17"/>
          <p:cNvSpPr/>
          <p:nvPr/>
        </p:nvSpPr>
        <p:spPr>
          <a:xfrm>
            <a:off x="5943355" y="5161687"/>
            <a:ext cx="319143" cy="57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9688466" y="5150737"/>
            <a:ext cx="319143" cy="5728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+mn-ea"/>
              <a:sym typeface="+mn-lt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1026942" y="728663"/>
            <a:ext cx="290346" cy="287337"/>
          </a:xfrm>
          <a:custGeom>
            <a:avLst/>
            <a:gdLst>
              <a:gd name="connsiteX0" fmla="*/ 325015 w 365760"/>
              <a:gd name="connsiteY0" fmla="*/ 280479 h 361969"/>
              <a:gd name="connsiteX1" fmla="*/ 365760 w 365760"/>
              <a:gd name="connsiteY1" fmla="*/ 321224 h 361969"/>
              <a:gd name="connsiteX2" fmla="*/ 325015 w 365760"/>
              <a:gd name="connsiteY2" fmla="*/ 361969 h 361969"/>
              <a:gd name="connsiteX3" fmla="*/ 284270 w 365760"/>
              <a:gd name="connsiteY3" fmla="*/ 321224 h 361969"/>
              <a:gd name="connsiteX4" fmla="*/ 325015 w 365760"/>
              <a:gd name="connsiteY4" fmla="*/ 280479 h 361969"/>
              <a:gd name="connsiteX5" fmla="*/ 182880 w 365760"/>
              <a:gd name="connsiteY5" fmla="*/ 280479 h 361969"/>
              <a:gd name="connsiteX6" fmla="*/ 223625 w 365760"/>
              <a:gd name="connsiteY6" fmla="*/ 321224 h 361969"/>
              <a:gd name="connsiteX7" fmla="*/ 182880 w 365760"/>
              <a:gd name="connsiteY7" fmla="*/ 361969 h 361969"/>
              <a:gd name="connsiteX8" fmla="*/ 142135 w 365760"/>
              <a:gd name="connsiteY8" fmla="*/ 321224 h 361969"/>
              <a:gd name="connsiteX9" fmla="*/ 182880 w 365760"/>
              <a:gd name="connsiteY9" fmla="*/ 280479 h 361969"/>
              <a:gd name="connsiteX10" fmla="*/ 40745 w 365760"/>
              <a:gd name="connsiteY10" fmla="*/ 280479 h 361969"/>
              <a:gd name="connsiteX11" fmla="*/ 81490 w 365760"/>
              <a:gd name="connsiteY11" fmla="*/ 321224 h 361969"/>
              <a:gd name="connsiteX12" fmla="*/ 40745 w 365760"/>
              <a:gd name="connsiteY12" fmla="*/ 361969 h 361969"/>
              <a:gd name="connsiteX13" fmla="*/ 0 w 365760"/>
              <a:gd name="connsiteY13" fmla="*/ 321224 h 361969"/>
              <a:gd name="connsiteX14" fmla="*/ 40745 w 365760"/>
              <a:gd name="connsiteY14" fmla="*/ 280479 h 361969"/>
              <a:gd name="connsiteX15" fmla="*/ 325015 w 365760"/>
              <a:gd name="connsiteY15" fmla="*/ 140239 h 361969"/>
              <a:gd name="connsiteX16" fmla="*/ 365760 w 365760"/>
              <a:gd name="connsiteY16" fmla="*/ 180984 h 361969"/>
              <a:gd name="connsiteX17" fmla="*/ 325015 w 365760"/>
              <a:gd name="connsiteY17" fmla="*/ 221729 h 361969"/>
              <a:gd name="connsiteX18" fmla="*/ 284270 w 365760"/>
              <a:gd name="connsiteY18" fmla="*/ 180984 h 361969"/>
              <a:gd name="connsiteX19" fmla="*/ 325015 w 365760"/>
              <a:gd name="connsiteY19" fmla="*/ 140239 h 361969"/>
              <a:gd name="connsiteX20" fmla="*/ 182880 w 365760"/>
              <a:gd name="connsiteY20" fmla="*/ 140239 h 361969"/>
              <a:gd name="connsiteX21" fmla="*/ 223625 w 365760"/>
              <a:gd name="connsiteY21" fmla="*/ 180984 h 361969"/>
              <a:gd name="connsiteX22" fmla="*/ 182880 w 365760"/>
              <a:gd name="connsiteY22" fmla="*/ 221729 h 361969"/>
              <a:gd name="connsiteX23" fmla="*/ 142135 w 365760"/>
              <a:gd name="connsiteY23" fmla="*/ 180984 h 361969"/>
              <a:gd name="connsiteX24" fmla="*/ 182880 w 365760"/>
              <a:gd name="connsiteY24" fmla="*/ 140239 h 361969"/>
              <a:gd name="connsiteX25" fmla="*/ 40745 w 365760"/>
              <a:gd name="connsiteY25" fmla="*/ 140239 h 361969"/>
              <a:gd name="connsiteX26" fmla="*/ 81490 w 365760"/>
              <a:gd name="connsiteY26" fmla="*/ 180984 h 361969"/>
              <a:gd name="connsiteX27" fmla="*/ 40745 w 365760"/>
              <a:gd name="connsiteY27" fmla="*/ 221729 h 361969"/>
              <a:gd name="connsiteX28" fmla="*/ 0 w 365760"/>
              <a:gd name="connsiteY28" fmla="*/ 180984 h 361969"/>
              <a:gd name="connsiteX29" fmla="*/ 40745 w 365760"/>
              <a:gd name="connsiteY29" fmla="*/ 140239 h 361969"/>
              <a:gd name="connsiteX30" fmla="*/ 325015 w 365760"/>
              <a:gd name="connsiteY30" fmla="*/ 0 h 361969"/>
              <a:gd name="connsiteX31" fmla="*/ 365760 w 365760"/>
              <a:gd name="connsiteY31" fmla="*/ 40745 h 361969"/>
              <a:gd name="connsiteX32" fmla="*/ 325015 w 365760"/>
              <a:gd name="connsiteY32" fmla="*/ 81490 h 361969"/>
              <a:gd name="connsiteX33" fmla="*/ 284270 w 365760"/>
              <a:gd name="connsiteY33" fmla="*/ 40745 h 361969"/>
              <a:gd name="connsiteX34" fmla="*/ 325015 w 365760"/>
              <a:gd name="connsiteY34" fmla="*/ 0 h 361969"/>
              <a:gd name="connsiteX35" fmla="*/ 182880 w 365760"/>
              <a:gd name="connsiteY35" fmla="*/ 0 h 361969"/>
              <a:gd name="connsiteX36" fmla="*/ 223625 w 365760"/>
              <a:gd name="connsiteY36" fmla="*/ 40745 h 361969"/>
              <a:gd name="connsiteX37" fmla="*/ 182880 w 365760"/>
              <a:gd name="connsiteY37" fmla="*/ 81490 h 361969"/>
              <a:gd name="connsiteX38" fmla="*/ 142135 w 365760"/>
              <a:gd name="connsiteY38" fmla="*/ 40745 h 361969"/>
              <a:gd name="connsiteX39" fmla="*/ 182880 w 365760"/>
              <a:gd name="connsiteY39" fmla="*/ 0 h 361969"/>
              <a:gd name="connsiteX40" fmla="*/ 40745 w 365760"/>
              <a:gd name="connsiteY40" fmla="*/ 0 h 361969"/>
              <a:gd name="connsiteX41" fmla="*/ 81490 w 365760"/>
              <a:gd name="connsiteY41" fmla="*/ 40745 h 361969"/>
              <a:gd name="connsiteX42" fmla="*/ 40745 w 365760"/>
              <a:gd name="connsiteY42" fmla="*/ 81490 h 361969"/>
              <a:gd name="connsiteX43" fmla="*/ 0 w 365760"/>
              <a:gd name="connsiteY43" fmla="*/ 40745 h 361969"/>
              <a:gd name="connsiteX44" fmla="*/ 40745 w 365760"/>
              <a:gd name="connsiteY44" fmla="*/ 0 h 3619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</a:cxnLst>
            <a:rect l="l" t="t" r="r" b="b"/>
            <a:pathLst>
              <a:path w="365760" h="361969">
                <a:moveTo>
                  <a:pt x="325015" y="280479"/>
                </a:moveTo>
                <a:cubicBezTo>
                  <a:pt x="347518" y="280479"/>
                  <a:pt x="365760" y="298721"/>
                  <a:pt x="365760" y="321224"/>
                </a:cubicBezTo>
                <a:cubicBezTo>
                  <a:pt x="365760" y="343727"/>
                  <a:pt x="347518" y="361969"/>
                  <a:pt x="325015" y="361969"/>
                </a:cubicBezTo>
                <a:cubicBezTo>
                  <a:pt x="302512" y="361969"/>
                  <a:pt x="284270" y="343727"/>
                  <a:pt x="284270" y="321224"/>
                </a:cubicBezTo>
                <a:cubicBezTo>
                  <a:pt x="284270" y="298721"/>
                  <a:pt x="302512" y="280479"/>
                  <a:pt x="325015" y="280479"/>
                </a:cubicBezTo>
                <a:close/>
                <a:moveTo>
                  <a:pt x="182880" y="280479"/>
                </a:moveTo>
                <a:cubicBezTo>
                  <a:pt x="205383" y="280479"/>
                  <a:pt x="223625" y="298721"/>
                  <a:pt x="223625" y="321224"/>
                </a:cubicBezTo>
                <a:cubicBezTo>
                  <a:pt x="223625" y="343727"/>
                  <a:pt x="205383" y="361969"/>
                  <a:pt x="182880" y="361969"/>
                </a:cubicBezTo>
                <a:cubicBezTo>
                  <a:pt x="160377" y="361969"/>
                  <a:pt x="142135" y="343727"/>
                  <a:pt x="142135" y="321224"/>
                </a:cubicBezTo>
                <a:cubicBezTo>
                  <a:pt x="142135" y="298721"/>
                  <a:pt x="160377" y="280479"/>
                  <a:pt x="182880" y="280479"/>
                </a:cubicBezTo>
                <a:close/>
                <a:moveTo>
                  <a:pt x="40745" y="280479"/>
                </a:moveTo>
                <a:cubicBezTo>
                  <a:pt x="63248" y="280479"/>
                  <a:pt x="81490" y="298721"/>
                  <a:pt x="81490" y="321224"/>
                </a:cubicBezTo>
                <a:cubicBezTo>
                  <a:pt x="81490" y="343727"/>
                  <a:pt x="63248" y="361969"/>
                  <a:pt x="40745" y="361969"/>
                </a:cubicBezTo>
                <a:cubicBezTo>
                  <a:pt x="18242" y="361969"/>
                  <a:pt x="0" y="343727"/>
                  <a:pt x="0" y="321224"/>
                </a:cubicBezTo>
                <a:cubicBezTo>
                  <a:pt x="0" y="298721"/>
                  <a:pt x="18242" y="280479"/>
                  <a:pt x="40745" y="280479"/>
                </a:cubicBezTo>
                <a:close/>
                <a:moveTo>
                  <a:pt x="325015" y="140239"/>
                </a:moveTo>
                <a:cubicBezTo>
                  <a:pt x="347518" y="140239"/>
                  <a:pt x="365760" y="158481"/>
                  <a:pt x="365760" y="180984"/>
                </a:cubicBezTo>
                <a:cubicBezTo>
                  <a:pt x="365760" y="203487"/>
                  <a:pt x="347518" y="221729"/>
                  <a:pt x="325015" y="221729"/>
                </a:cubicBezTo>
                <a:cubicBezTo>
                  <a:pt x="302512" y="221729"/>
                  <a:pt x="284270" y="203487"/>
                  <a:pt x="284270" y="180984"/>
                </a:cubicBezTo>
                <a:cubicBezTo>
                  <a:pt x="284270" y="158481"/>
                  <a:pt x="302512" y="140239"/>
                  <a:pt x="325015" y="140239"/>
                </a:cubicBezTo>
                <a:close/>
                <a:moveTo>
                  <a:pt x="182880" y="140239"/>
                </a:moveTo>
                <a:cubicBezTo>
                  <a:pt x="205383" y="140239"/>
                  <a:pt x="223625" y="158481"/>
                  <a:pt x="223625" y="180984"/>
                </a:cubicBezTo>
                <a:cubicBezTo>
                  <a:pt x="223625" y="203487"/>
                  <a:pt x="205383" y="221729"/>
                  <a:pt x="182880" y="221729"/>
                </a:cubicBezTo>
                <a:cubicBezTo>
                  <a:pt x="160377" y="221729"/>
                  <a:pt x="142135" y="203487"/>
                  <a:pt x="142135" y="180984"/>
                </a:cubicBezTo>
                <a:cubicBezTo>
                  <a:pt x="142135" y="158481"/>
                  <a:pt x="160377" y="140239"/>
                  <a:pt x="182880" y="140239"/>
                </a:cubicBezTo>
                <a:close/>
                <a:moveTo>
                  <a:pt x="40745" y="140239"/>
                </a:moveTo>
                <a:cubicBezTo>
                  <a:pt x="63248" y="140239"/>
                  <a:pt x="81490" y="158481"/>
                  <a:pt x="81490" y="180984"/>
                </a:cubicBezTo>
                <a:cubicBezTo>
                  <a:pt x="81490" y="203487"/>
                  <a:pt x="63248" y="221729"/>
                  <a:pt x="40745" y="221729"/>
                </a:cubicBezTo>
                <a:cubicBezTo>
                  <a:pt x="18242" y="221729"/>
                  <a:pt x="0" y="203487"/>
                  <a:pt x="0" y="180984"/>
                </a:cubicBezTo>
                <a:cubicBezTo>
                  <a:pt x="0" y="158481"/>
                  <a:pt x="18242" y="140239"/>
                  <a:pt x="40745" y="140239"/>
                </a:cubicBezTo>
                <a:close/>
                <a:moveTo>
                  <a:pt x="325015" y="0"/>
                </a:moveTo>
                <a:cubicBezTo>
                  <a:pt x="347518" y="0"/>
                  <a:pt x="365760" y="18242"/>
                  <a:pt x="365760" y="40745"/>
                </a:cubicBezTo>
                <a:cubicBezTo>
                  <a:pt x="365760" y="63248"/>
                  <a:pt x="347518" y="81490"/>
                  <a:pt x="325015" y="81490"/>
                </a:cubicBezTo>
                <a:cubicBezTo>
                  <a:pt x="302512" y="81490"/>
                  <a:pt x="284270" y="63248"/>
                  <a:pt x="284270" y="40745"/>
                </a:cubicBezTo>
                <a:cubicBezTo>
                  <a:pt x="284270" y="18242"/>
                  <a:pt x="302512" y="0"/>
                  <a:pt x="325015" y="0"/>
                </a:cubicBezTo>
                <a:close/>
                <a:moveTo>
                  <a:pt x="182880" y="0"/>
                </a:moveTo>
                <a:cubicBezTo>
                  <a:pt x="205383" y="0"/>
                  <a:pt x="223625" y="18242"/>
                  <a:pt x="223625" y="40745"/>
                </a:cubicBezTo>
                <a:cubicBezTo>
                  <a:pt x="223625" y="63248"/>
                  <a:pt x="205383" y="81490"/>
                  <a:pt x="182880" y="81490"/>
                </a:cubicBezTo>
                <a:cubicBezTo>
                  <a:pt x="160377" y="81490"/>
                  <a:pt x="142135" y="63248"/>
                  <a:pt x="142135" y="40745"/>
                </a:cubicBezTo>
                <a:cubicBezTo>
                  <a:pt x="142135" y="18242"/>
                  <a:pt x="160377" y="0"/>
                  <a:pt x="182880" y="0"/>
                </a:cubicBezTo>
                <a:close/>
                <a:moveTo>
                  <a:pt x="40745" y="0"/>
                </a:moveTo>
                <a:cubicBezTo>
                  <a:pt x="63248" y="0"/>
                  <a:pt x="81490" y="18242"/>
                  <a:pt x="81490" y="40745"/>
                </a:cubicBezTo>
                <a:cubicBezTo>
                  <a:pt x="81490" y="63248"/>
                  <a:pt x="63248" y="81490"/>
                  <a:pt x="40745" y="81490"/>
                </a:cubicBezTo>
                <a:cubicBezTo>
                  <a:pt x="18242" y="81490"/>
                  <a:pt x="0" y="63248"/>
                  <a:pt x="0" y="40745"/>
                </a:cubicBezTo>
                <a:cubicBezTo>
                  <a:pt x="0" y="18242"/>
                  <a:pt x="18242" y="0"/>
                  <a:pt x="40745" y="0"/>
                </a:cubicBezTo>
                <a:close/>
              </a:path>
            </a:pathLst>
          </a:custGeom>
          <a:solidFill>
            <a:srgbClr val="7894C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1D293E"/>
              </a:solidFill>
              <a:cs typeface="+mn-ea"/>
              <a:sym typeface="+mn-lt"/>
            </a:endParaRPr>
          </a:p>
        </p:txBody>
      </p:sp>
      <p:sp>
        <p:nvSpPr>
          <p:cNvPr id="21" name="1"/>
          <p:cNvSpPr txBox="1">
            <a:spLocks noChangeArrowheads="1"/>
          </p:cNvSpPr>
          <p:nvPr/>
        </p:nvSpPr>
        <p:spPr bwMode="auto">
          <a:xfrm>
            <a:off x="874713" y="687665"/>
            <a:ext cx="6151782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marL="742950" indent="-28575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marL="11430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marL="16002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marL="2057400" indent="-228600" defTabSz="1216025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  <a:lvl6pPr marL="25146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6pPr>
            <a:lvl7pPr marL="29718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7pPr>
            <a:lvl8pPr marL="34290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8pPr>
            <a:lvl9pPr marL="3886200" indent="-228600" defTabSz="1216025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9pPr>
          </a:lstStyle>
          <a:p>
            <a:pPr marL="0" marR="0" lvl="0" indent="0" defTabSz="121602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sz="2800" b="1" noProof="0" dirty="0">
                <a:solidFill>
                  <a:srgbClr val="7894C2"/>
                </a:solidFill>
                <a:latin typeface="+mn-lt"/>
                <a:ea typeface="+mn-ea"/>
                <a:cs typeface="+mn-ea"/>
                <a:sym typeface="+mn-lt"/>
              </a:rPr>
              <a:t>智联嘉医</a:t>
            </a:r>
            <a:r>
              <a:rPr lang="en-US" altLang="zh-CN" sz="2800" b="1" noProof="0" dirty="0">
                <a:solidFill>
                  <a:srgbClr val="7894C2"/>
                </a:solidFill>
                <a:latin typeface="+mn-lt"/>
                <a:ea typeface="+mn-ea"/>
                <a:cs typeface="+mn-ea"/>
                <a:sym typeface="+mn-lt"/>
              </a:rPr>
              <a:t>——</a:t>
            </a:r>
            <a:r>
              <a:rPr lang="zh-CN" altLang="en-US" sz="2800" b="1" noProof="0" dirty="0">
                <a:solidFill>
                  <a:srgbClr val="7894C2"/>
                </a:solidFill>
                <a:latin typeface="+mn-lt"/>
                <a:ea typeface="+mn-ea"/>
                <a:cs typeface="+mn-ea"/>
                <a:sym typeface="+mn-lt"/>
              </a:rPr>
              <a:t>糖尿病医疗信息化系统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7894C2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random/>
      </p:transition>
    </mc:Choice>
    <mc:Fallback xmlns="">
      <p:transition spd="slow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4.1.3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252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铭源 何</dc:creator>
  <cp:lastModifiedBy>铭源 何</cp:lastModifiedBy>
  <cp:revision>4</cp:revision>
  <dcterms:created xsi:type="dcterms:W3CDTF">2025-03-29T04:01:29Z</dcterms:created>
  <dcterms:modified xsi:type="dcterms:W3CDTF">2025-03-29T07:30:38Z</dcterms:modified>
</cp:coreProperties>
</file>