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76" r:id="rId4"/>
    <p:sldId id="271" r:id="rId5"/>
    <p:sldId id="277" r:id="rId6"/>
    <p:sldId id="278" r:id="rId7"/>
    <p:sldId id="279" r:id="rId8"/>
    <p:sldId id="267" r:id="rId9"/>
    <p:sldId id="280" r:id="rId10"/>
    <p:sldId id="28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CED6"/>
    <a:srgbClr val="B3DCE2"/>
    <a:srgbClr val="47ABB9"/>
    <a:srgbClr val="CBE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6" autoAdjust="0"/>
    <p:restoredTop sz="94075" autoAdjust="0"/>
  </p:normalViewPr>
  <p:slideViewPr>
    <p:cSldViewPr snapToGrid="0">
      <p:cViewPr varScale="1">
        <p:scale>
          <a:sx n="104" d="100"/>
          <a:sy n="104" d="100"/>
        </p:scale>
        <p:origin x="272" y="64"/>
      </p:cViewPr>
      <p:guideLst>
        <p:guide orient="horz" pos="2160"/>
        <p:guide pos="3840"/>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9A5FA-CEC5-43A5-8C1E-73DABB5F0634}" type="datetimeFigureOut">
              <a:rPr lang="zh-CN" altLang="en-US" smtClean="0"/>
              <a:pPr/>
              <a:t>2024/10/6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C4B7A-092B-4026-9B38-6FEE49FB5982}" type="slidenum">
              <a:rPr lang="zh-CN" altLang="en-US" smtClean="0"/>
              <a:pPr/>
              <a:t>‹#›</a:t>
            </a:fld>
            <a:endParaRPr lang="zh-CN" altLang="en-US"/>
          </a:p>
        </p:txBody>
      </p:sp>
    </p:spTree>
    <p:extLst>
      <p:ext uri="{BB962C8B-B14F-4D97-AF65-F5344CB8AC3E}">
        <p14:creationId xmlns:p14="http://schemas.microsoft.com/office/powerpoint/2010/main" val="355251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1368055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p:sp>
      <p:sp>
        <p:nvSpPr>
          <p:cNvPr id="140290" name="Rectangle 3"/>
          <p:cNvSpPr>
            <a:spLocks noGrp="1" noChangeArrowheads="1"/>
          </p:cNvSpPr>
          <p:nvPr>
            <p:ph type="body" idx="1"/>
          </p:nvPr>
        </p:nvSpPr>
        <p:spPr>
          <a:noFill/>
        </p:spPr>
        <p:txBody>
          <a:bodyPr/>
          <a:lstStyle/>
          <a:p>
            <a:r>
              <a:rPr lang="zh-CN" altLang="en-US" dirty="0"/>
              <a:t>容貌焦虑已成为现代社会一个不可忽视的心理健康问题，尤其在年轻群体中表现得尤为突出。随着科技的进步和社交媒体的普及，人们对外貌的关注度日益增加。容貌焦虑指的是个体由于对自己的外貌不满而产生的一种负面情绪体验，这种焦虑不仅影响个人的心理健康，还可能对他们的社交、工作和生活产生负面影响。</a:t>
            </a:r>
          </a:p>
          <a:p>
            <a:r>
              <a:rPr lang="zh-CN" altLang="en-US" dirty="0"/>
              <a:t>近年来，多项研究调查揭示了容貌焦虑的普遍性。例如，2021年中青校媒面向全国2063名高校学生进行的容貌焦虑话题调查显示，59.03%的大学生存在一定程度的容貌焦虑。这一数据表明，容貌焦虑已经成为大学生群体中一个值得关注的现象。此外，社交媒体和互联网技术的发展，使得“标准美”的形象被广泛传播和推崇，进一步加剧了年轻人的外貌压力。</a:t>
            </a:r>
          </a:p>
          <a:p>
            <a:r>
              <a:rPr lang="zh-CN" altLang="en-US" dirty="0"/>
              <a:t>容貌焦虑的形成原因是多方面的。主观心理因素如自卑、敏感和攀比心理是引发容貌焦虑的重要原因。客观环境因素同样对容貌焦虑的产生起到了推波助澜的作用。社会规范和大众传媒所构建的“大众审美”标准，对个体产生了深远的影响。职场中的“颜值经济”现象也加剧了容貌焦虑，一些行业和岗位对外貌有着较高的要求，使得外貌成为了评价个人能力和价值的一个标准。</a:t>
            </a:r>
          </a:p>
          <a:p>
            <a:r>
              <a:rPr lang="zh-CN" altLang="en-US" dirty="0"/>
              <a:t>容貌焦虑的研究不仅有助于深入了解这一现象的成因和影响，还能为个体提供有效的应对策略，帮助他们建立正确的自我认知和健康的审美观念。通过心理健康教育和社会支持，可以减轻容貌焦虑对年轻人的负面影响，促进他们的心理健康和全面发展。</a:t>
            </a:r>
          </a:p>
          <a:p>
            <a:endParaRPr lang="zh-CN" altLang="en-US" dirty="0">
              <a:ea typeface="宋体" panose="02010600030101010101" pitchFamily="2" charset="-122"/>
            </a:endParaRPr>
          </a:p>
        </p:txBody>
      </p:sp>
    </p:spTree>
    <p:extLst>
      <p:ext uri="{BB962C8B-B14F-4D97-AF65-F5344CB8AC3E}">
        <p14:creationId xmlns:p14="http://schemas.microsoft.com/office/powerpoint/2010/main" val="105416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个体角度 过度容貌焦虑会引发心理焦虑、情绪内耗，为身心健康带来不必要的负担，甚至做出一些极端行为。同时，也有部分人会因为容貌焦虑过分花费时间在穿着打扮与化妆等活动上，在一定程度上浪费了时间，为自己的生活带来不便。所以，我们小组希望可以通过此次研究，引导有容貌焦虑的人群悦纳自己，乐观生活，帮助他们建立包容的、多元的审美价值体系，不被社会价值体系所裹挟，从心出发做自己。</a:t>
            </a:r>
          </a:p>
          <a:p>
            <a:r>
              <a:rPr lang="zh-CN" altLang="en-US" dirty="0"/>
              <a:t>社会群体 在社交媒体上，有许多人为了迎合大众审美和市场需求，将美的定义和标准单一化，在大数据的信息茧房下，人们所接触到的“美”开始变得局限，而审美标准也开始变得网红化，对于外貌、长相和身材，社会风气开始变得肤浅化，而越来越多的人开始被卷入这场“颜值至上”的陷阱中。所以，我们小组希望可以通过研究让人们不再为社会审美所束缚，让“审美多元化”真正深入人们心中，从而对社会平稳运行产生一定积极影响。</a:t>
            </a:r>
          </a:p>
          <a:p>
            <a:endParaRPr lang="zh-CN" altLang="en-US" dirty="0"/>
          </a:p>
        </p:txBody>
      </p:sp>
      <p:sp>
        <p:nvSpPr>
          <p:cNvPr id="4" name="灯片编号占位符 3"/>
          <p:cNvSpPr>
            <a:spLocks noGrp="1"/>
          </p:cNvSpPr>
          <p:nvPr>
            <p:ph type="sldNum" sz="quarter" idx="5"/>
          </p:nvPr>
        </p:nvSpPr>
        <p:spPr/>
        <p:txBody>
          <a:bodyPr/>
          <a:lstStyle/>
          <a:p>
            <a:fld id="{299C4B7A-092B-4026-9B38-6FEE49FB5982}" type="slidenum">
              <a:rPr lang="zh-CN" altLang="en-US" smtClean="0"/>
              <a:pPr/>
              <a:t>4</a:t>
            </a:fld>
            <a:endParaRPr lang="zh-CN" altLang="en-US"/>
          </a:p>
        </p:txBody>
      </p:sp>
    </p:spTree>
    <p:extLst>
      <p:ext uri="{BB962C8B-B14F-4D97-AF65-F5344CB8AC3E}">
        <p14:creationId xmlns:p14="http://schemas.microsoft.com/office/powerpoint/2010/main" val="1900632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认知层面</a:t>
            </a:r>
          </a:p>
          <a:p>
            <a:r>
              <a:rPr lang="zh-CN" altLang="en-US" dirty="0"/>
              <a:t>容貌焦虑者往往持有一种片面且严苛的审美标准。他们过分关注自身外貌的细节，将其放大至不合理的程度。比如，可能会因为脸上的一颗小痣、头发的一点毛糙或者身材的些许不匀称而感到极度苦恼。在他们的眼中，只有符合特定标准的容貌才是可接受的，而这个标准通常是由社会主流审美、媒体宣传以及社交网络所塑造的。他们不断地拿自己与这些理想化的形象进行比较，从而产生强烈的自我否定感。</a:t>
            </a:r>
          </a:p>
          <a:p>
            <a:endParaRPr lang="zh-CN" altLang="en-US" dirty="0"/>
          </a:p>
          <a:p>
            <a:r>
              <a:rPr lang="zh-CN" altLang="en-US" dirty="0"/>
              <a:t>情感层面</a:t>
            </a:r>
          </a:p>
          <a:p>
            <a:r>
              <a:rPr lang="zh-CN" altLang="en-US" dirty="0"/>
              <a:t>容貌焦虑会引发一系列负面情绪。焦虑、自卑、沮丧、羞愧等情绪常常交织在一起，给个体带来巨大的心理压力。人们可能会因为自己的容貌不符合所谓的“标准”而感到不安，害怕被他人评判、嘲笑或排斥。这种情感上的负担不仅会影响个人的心理健康，还可能进一步影响到他们的人际关系、工作学习以及日常生活的各个方面。</a:t>
            </a:r>
          </a:p>
          <a:p>
            <a:endParaRPr lang="zh-CN" altLang="en-US" dirty="0"/>
          </a:p>
          <a:p>
            <a:r>
              <a:rPr lang="zh-CN" altLang="en-US" dirty="0"/>
              <a:t>行为表现</a:t>
            </a:r>
          </a:p>
          <a:p>
            <a:r>
              <a:rPr lang="zh-CN" altLang="en-US" dirty="0"/>
              <a:t>容貌焦虑会促使个体采取各种极端的措施来改变自己的外貌。这可能包括过度节食以追求苗条身材、频繁使用化妆品来掩盖“瑕疵”、甚至考虑进行整容手术等。这些行为不仅可能对身体造成伤害，还可能陷入一种恶性循环，即越是追求完美的外貌，越是对自己不满意，从而进一步加重容貌焦虑。</a:t>
            </a:r>
          </a:p>
          <a:p>
            <a:endParaRPr lang="zh-CN" altLang="en-US" dirty="0"/>
          </a:p>
        </p:txBody>
      </p:sp>
      <p:sp>
        <p:nvSpPr>
          <p:cNvPr id="4" name="灯片编号占位符 3"/>
          <p:cNvSpPr>
            <a:spLocks noGrp="1"/>
          </p:cNvSpPr>
          <p:nvPr>
            <p:ph type="sldNum" sz="quarter" idx="5"/>
          </p:nvPr>
        </p:nvSpPr>
        <p:spPr/>
        <p:txBody>
          <a:bodyPr/>
          <a:lstStyle/>
          <a:p>
            <a:fld id="{299C4B7A-092B-4026-9B38-6FEE49FB5982}" type="slidenum">
              <a:rPr lang="zh-CN" altLang="en-US" smtClean="0"/>
              <a:pPr/>
              <a:t>5</a:t>
            </a:fld>
            <a:endParaRPr lang="zh-CN" altLang="en-US"/>
          </a:p>
        </p:txBody>
      </p:sp>
    </p:spTree>
    <p:extLst>
      <p:ext uri="{BB962C8B-B14F-4D97-AF65-F5344CB8AC3E}">
        <p14:creationId xmlns:p14="http://schemas.microsoft.com/office/powerpoint/2010/main" val="263982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p:sp>
      <p:sp>
        <p:nvSpPr>
          <p:cNvPr id="140290"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2528543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p:sp>
      <p:sp>
        <p:nvSpPr>
          <p:cNvPr id="140290"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草拟初稿逻辑清晰，扩展思路，不全信，方向略偏</a:t>
            </a:r>
          </a:p>
          <a:p>
            <a:endParaRPr lang="zh-CN" altLang="en-US" dirty="0">
              <a:ea typeface="宋体" panose="02010600030101010101" pitchFamily="2" charset="-122"/>
            </a:endParaRPr>
          </a:p>
        </p:txBody>
      </p:sp>
    </p:spTree>
    <p:extLst>
      <p:ext uri="{BB962C8B-B14F-4D97-AF65-F5344CB8AC3E}">
        <p14:creationId xmlns:p14="http://schemas.microsoft.com/office/powerpoint/2010/main" val="3373756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p:sp>
      <p:sp>
        <p:nvSpPr>
          <p:cNvPr id="140290" name="Rectangle 3"/>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1323677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80866" y="181308"/>
            <a:ext cx="10515600" cy="580806"/>
          </a:xfrm>
        </p:spPr>
        <p:txBody>
          <a:bodyPr>
            <a:normAutofit/>
          </a:bodyPr>
          <a:lstStyle>
            <a:lvl1pPr>
              <a:defRPr sz="2800" b="1">
                <a:solidFill>
                  <a:srgbClr val="47ABB9"/>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2024/10/6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
        <p:nvSpPr>
          <p:cNvPr id="6" name="矩形 5"/>
          <p:cNvSpPr/>
          <p:nvPr userDrawn="1"/>
        </p:nvSpPr>
        <p:spPr>
          <a:xfrm>
            <a:off x="0" y="898639"/>
            <a:ext cx="12192000" cy="595936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5425" y="147861"/>
            <a:ext cx="2238375" cy="647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2024/10/6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65735" y="2954756"/>
            <a:ext cx="6853159" cy="1323439"/>
          </a:xfrm>
          <a:prstGeom prst="rect">
            <a:avLst/>
          </a:prstGeom>
          <a:noFill/>
        </p:spPr>
        <p:txBody>
          <a:bodyPr wrap="none" rtlCol="0">
            <a:spAutoFit/>
          </a:bodyPr>
          <a:lstStyle/>
          <a:p>
            <a:pPr algn="ctr"/>
            <a:r>
              <a:rPr kumimoji="1" lang="zh-CN" altLang="en-US" sz="4000" b="1" dirty="0">
                <a:solidFill>
                  <a:srgbClr val="47ABB9"/>
                </a:solidFill>
                <a:latin typeface="微软雅黑" panose="020B0503020204020204" charset="-122"/>
                <a:ea typeface="微软雅黑" panose="020B0503020204020204" charset="-122"/>
                <a:cs typeface="微软雅黑" panose="020B0503020204020204" charset="-122"/>
              </a:rPr>
              <a:t>新时期“容貌焦虑”</a:t>
            </a:r>
          </a:p>
          <a:p>
            <a:pPr algn="ctr"/>
            <a:r>
              <a:rPr kumimoji="1" lang="zh-CN" altLang="en-US" sz="4000" b="1" dirty="0">
                <a:solidFill>
                  <a:srgbClr val="47ABB9"/>
                </a:solidFill>
                <a:latin typeface="微软雅黑" panose="020B0503020204020204" charset="-122"/>
                <a:ea typeface="微软雅黑" panose="020B0503020204020204" charset="-122"/>
                <a:cs typeface="微软雅黑" panose="020B0503020204020204" charset="-122"/>
              </a:rPr>
              <a:t>在大学生群体中的表现及影响</a:t>
            </a:r>
          </a:p>
        </p:txBody>
      </p:sp>
      <p:sp>
        <p:nvSpPr>
          <p:cNvPr id="5" name="文本框 8"/>
          <p:cNvSpPr txBox="1"/>
          <p:nvPr/>
        </p:nvSpPr>
        <p:spPr>
          <a:xfrm>
            <a:off x="4545215" y="4342878"/>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panose="05000000000000000000" pitchFamily="2" charset="2"/>
              <a:buChar char="n"/>
            </a:pPr>
            <a:r>
              <a:rPr lang="zh-CN" altLang="en-US" sz="1600" b="1" dirty="0">
                <a:solidFill>
                  <a:srgbClr val="47ABB9"/>
                </a:solidFill>
                <a:latin typeface="微软雅黑" panose="020B0503020204020204" charset="-122"/>
                <a:ea typeface="微软雅黑" panose="020B0503020204020204" charset="-122"/>
              </a:rPr>
              <a:t>展示小组：欢乐斗地组</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9877" y="1051673"/>
            <a:ext cx="4044875" cy="14786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3220" y="1469598"/>
            <a:ext cx="8818685" cy="4198393"/>
          </a:xfrm>
          <a:prstGeom prst="rect">
            <a:avLst/>
          </a:prstGeom>
        </p:spPr>
        <p:txBody>
          <a:bodyPr wrap="square">
            <a:spAutoFit/>
          </a:bodyPr>
          <a:lstStyle/>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何铭源：“ </a:t>
            </a:r>
            <a:r>
              <a:rPr lang="en-US" altLang="zh-CN" dirty="0">
                <a:solidFill>
                  <a:schemeClr val="tx1">
                    <a:lumMod val="50000"/>
                    <a:lumOff val="50000"/>
                  </a:schemeClr>
                </a:solidFill>
                <a:latin typeface="微软雅黑" panose="020B0503020204020204" charset="-122"/>
                <a:ea typeface="微软雅黑" panose="020B0503020204020204" charset="-122"/>
              </a:rPr>
              <a:t>AI</a:t>
            </a:r>
            <a:r>
              <a:rPr lang="zh-CN" altLang="en-US" dirty="0">
                <a:solidFill>
                  <a:schemeClr val="tx1">
                    <a:lumMod val="50000"/>
                    <a:lumOff val="50000"/>
                  </a:schemeClr>
                </a:solidFill>
                <a:latin typeface="微软雅黑" panose="020B0503020204020204" charset="-122"/>
                <a:ea typeface="微软雅黑" panose="020B0503020204020204" charset="-122"/>
              </a:rPr>
              <a:t>的使用可以简化我的工作，比如信息搜集和信息整理；也可以为我们提供一些创造性的思路。我还在本次的研究性学习中，将不同的课题发送给</a:t>
            </a:r>
            <a:r>
              <a:rPr lang="en-US" altLang="zh-CN" dirty="0">
                <a:solidFill>
                  <a:schemeClr val="tx1">
                    <a:lumMod val="50000"/>
                    <a:lumOff val="50000"/>
                  </a:schemeClr>
                </a:solidFill>
                <a:latin typeface="微软雅黑" panose="020B0503020204020204" charset="-122"/>
                <a:ea typeface="微软雅黑" panose="020B0503020204020204" charset="-122"/>
              </a:rPr>
              <a:t>AI,</a:t>
            </a:r>
            <a:r>
              <a:rPr lang="zh-CN" altLang="en-US" dirty="0">
                <a:solidFill>
                  <a:schemeClr val="tx1">
                    <a:lumMod val="50000"/>
                    <a:lumOff val="50000"/>
                  </a:schemeClr>
                </a:solidFill>
                <a:latin typeface="微软雅黑" panose="020B0503020204020204" charset="-122"/>
                <a:ea typeface="微软雅黑" panose="020B0503020204020204" charset="-122"/>
              </a:rPr>
              <a:t>让他选择一个比较合理的课题。我觉得现在</a:t>
            </a:r>
            <a:r>
              <a:rPr lang="en-US" altLang="zh-CN" dirty="0">
                <a:solidFill>
                  <a:schemeClr val="tx1">
                    <a:lumMod val="50000"/>
                    <a:lumOff val="50000"/>
                  </a:schemeClr>
                </a:solidFill>
                <a:latin typeface="微软雅黑" panose="020B0503020204020204" charset="-122"/>
                <a:ea typeface="微软雅黑" panose="020B0503020204020204" charset="-122"/>
              </a:rPr>
              <a:t>AI</a:t>
            </a:r>
            <a:r>
              <a:rPr lang="zh-CN" altLang="en-US" dirty="0">
                <a:solidFill>
                  <a:schemeClr val="tx1">
                    <a:lumMod val="50000"/>
                    <a:lumOff val="50000"/>
                  </a:schemeClr>
                </a:solidFill>
                <a:latin typeface="微软雅黑" panose="020B0503020204020204" charset="-122"/>
                <a:ea typeface="微软雅黑" panose="020B0503020204020204" charset="-122"/>
              </a:rPr>
              <a:t>的发展大大改善了学生的研究环境，有助于我们更好地进行深度学习。”</a:t>
            </a:r>
          </a:p>
          <a:p>
            <a:pPr marL="342900" indent="-342900">
              <a:lnSpc>
                <a:spcPct val="150000"/>
              </a:lnSpc>
              <a:buFont typeface="+mj-lt"/>
              <a:buAutoNum type="arabicPeriod"/>
            </a:pPr>
            <a:endParaRPr lang="zh-CN" altLang="en-US" dirty="0">
              <a:solidFill>
                <a:schemeClr val="tx1">
                  <a:lumMod val="50000"/>
                  <a:lumOff val="50000"/>
                </a:schemeClr>
              </a:solidFill>
              <a:latin typeface="微软雅黑" panose="020B0503020204020204" charset="-122"/>
              <a:ea typeface="微软雅黑" panose="020B0503020204020204" charset="-122"/>
            </a:endParaRPr>
          </a:p>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赵皓翌：“</a:t>
            </a:r>
            <a:r>
              <a:rPr lang="en-US" altLang="zh-CN" dirty="0">
                <a:solidFill>
                  <a:schemeClr val="tx1">
                    <a:lumMod val="50000"/>
                    <a:lumOff val="50000"/>
                  </a:schemeClr>
                </a:solidFill>
                <a:latin typeface="微软雅黑" panose="020B0503020204020204" charset="-122"/>
                <a:ea typeface="微软雅黑" panose="020B0503020204020204" charset="-122"/>
              </a:rPr>
              <a:t>AI</a:t>
            </a:r>
            <a:r>
              <a:rPr lang="zh-CN" altLang="en-US" dirty="0">
                <a:solidFill>
                  <a:schemeClr val="tx1">
                    <a:lumMod val="50000"/>
                    <a:lumOff val="50000"/>
                  </a:schemeClr>
                </a:solidFill>
                <a:latin typeface="微软雅黑" panose="020B0503020204020204" charset="-122"/>
                <a:ea typeface="微软雅黑" panose="020B0503020204020204" charset="-122"/>
              </a:rPr>
              <a:t>可以在我们指定的一个方向内快速的为我们提供大量的信息，可以节省我们很多的时间，并且在提供信息的同时还给我们提供很多创造性的思维。 ”</a:t>
            </a:r>
          </a:p>
          <a:p>
            <a:pPr marL="342900" indent="-342900">
              <a:lnSpc>
                <a:spcPct val="150000"/>
              </a:lnSpc>
              <a:buFont typeface="+mj-lt"/>
              <a:buAutoNum type="arabicPeriod"/>
            </a:pPr>
            <a:endParaRPr lang="zh-CN" altLang="en-US" dirty="0">
              <a:solidFill>
                <a:schemeClr val="tx1">
                  <a:lumMod val="50000"/>
                  <a:lumOff val="50000"/>
                </a:schemeClr>
              </a:solidFill>
              <a:latin typeface="微软雅黑" panose="020B0503020204020204" charset="-122"/>
              <a:ea typeface="微软雅黑" panose="020B0503020204020204" charset="-122"/>
            </a:endParaRPr>
          </a:p>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余文乐：“使用</a:t>
            </a:r>
            <a:r>
              <a:rPr lang="en-US" altLang="zh-CN" dirty="0">
                <a:solidFill>
                  <a:schemeClr val="tx1">
                    <a:lumMod val="50000"/>
                    <a:lumOff val="50000"/>
                  </a:schemeClr>
                </a:solidFill>
                <a:latin typeface="微软雅黑" panose="020B0503020204020204" charset="-122"/>
                <a:ea typeface="微软雅黑" panose="020B0503020204020204" charset="-122"/>
              </a:rPr>
              <a:t>AI</a:t>
            </a:r>
            <a:r>
              <a:rPr lang="zh-CN" altLang="en-US" dirty="0">
                <a:solidFill>
                  <a:schemeClr val="tx1">
                    <a:lumMod val="50000"/>
                    <a:lumOff val="50000"/>
                  </a:schemeClr>
                </a:solidFill>
                <a:latin typeface="微软雅黑" panose="020B0503020204020204" charset="-122"/>
                <a:ea typeface="微软雅黑" panose="020B0503020204020204" charset="-122"/>
              </a:rPr>
              <a:t>非常的方便，提出问题后，他就可以在短时间内给我提供大量的思路，体验感受非常不错。”</a:t>
            </a:r>
          </a:p>
        </p:txBody>
      </p:sp>
      <p:sp>
        <p:nvSpPr>
          <p:cNvPr id="9" name="椭圆 8"/>
          <p:cNvSpPr/>
          <p:nvPr/>
        </p:nvSpPr>
        <p:spPr>
          <a:xfrm>
            <a:off x="10206122" y="2296275"/>
            <a:ext cx="431992" cy="432048"/>
          </a:xfrm>
          <a:prstGeom prst="ellipse">
            <a:avLst/>
          </a:prstGeom>
          <a:solidFill>
            <a:srgbClr val="E55948">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067074" y="2976136"/>
            <a:ext cx="575989" cy="576064"/>
          </a:xfrm>
          <a:prstGeom prst="ellipse">
            <a:avLst/>
          </a:prstGeom>
          <a:solidFill>
            <a:schemeClr val="tx2">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0760290" y="1271830"/>
            <a:ext cx="863984" cy="864096"/>
            <a:chOff x="7020272" y="1005830"/>
            <a:chExt cx="864096" cy="864096"/>
          </a:xfrm>
        </p:grpSpPr>
        <p:sp>
          <p:nvSpPr>
            <p:cNvPr id="12" name="椭圆 11"/>
            <p:cNvSpPr/>
            <p:nvPr/>
          </p:nvSpPr>
          <p:spPr>
            <a:xfrm>
              <a:off x="7020272" y="1005830"/>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6" descr="F:\Y原创素材\4_ks02\PPT\PPT-5\PPT-056-2015工作总结\img\工作总结\image 3108.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7146664" y="1145485"/>
              <a:ext cx="611312" cy="6334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组合 16"/>
          <p:cNvGrpSpPr/>
          <p:nvPr/>
        </p:nvGrpSpPr>
        <p:grpSpPr>
          <a:xfrm>
            <a:off x="9029745" y="1082091"/>
            <a:ext cx="719986" cy="720080"/>
            <a:chOff x="4283968" y="1203598"/>
            <a:chExt cx="720080" cy="720080"/>
          </a:xfrm>
        </p:grpSpPr>
        <p:sp>
          <p:nvSpPr>
            <p:cNvPr id="18" name="椭圆 17"/>
            <p:cNvSpPr/>
            <p:nvPr/>
          </p:nvSpPr>
          <p:spPr>
            <a:xfrm>
              <a:off x="4283968" y="1203598"/>
              <a:ext cx="720080"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10" descr="F:\Y原创素材\4_ks02\PPT\PPT-5\PPT-056-2015工作总结\img\工作总结\image 309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75076" y="1310443"/>
              <a:ext cx="580559" cy="46921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椭圆 19"/>
          <p:cNvSpPr/>
          <p:nvPr/>
        </p:nvSpPr>
        <p:spPr>
          <a:xfrm>
            <a:off x="9604105" y="4623782"/>
            <a:ext cx="431992" cy="432048"/>
          </a:xfrm>
          <a:prstGeom prst="ellipse">
            <a:avLst/>
          </a:prstGeom>
          <a:solidFill>
            <a:schemeClr val="accent2">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20"/>
          <p:cNvSpPr>
            <a:spLocks noGrp="1"/>
          </p:cNvSpPr>
          <p:nvPr>
            <p:ph type="title"/>
          </p:nvPr>
        </p:nvSpPr>
        <p:spPr>
          <a:xfrm>
            <a:off x="244690" y="293170"/>
            <a:ext cx="10515600" cy="580806"/>
          </a:xfrm>
        </p:spPr>
        <p:txBody>
          <a:bodyPr>
            <a:normAutofit fontScale="90000"/>
          </a:bodyPr>
          <a:lstStyle/>
          <a:p>
            <a:r>
              <a:rPr lang="en-US" altLang="zh-CN" sz="3600" dirty="0"/>
              <a:t>AI</a:t>
            </a:r>
            <a:r>
              <a:rPr lang="zh-CN" altLang="en-US" sz="3600" dirty="0"/>
              <a:t>的使用心得</a:t>
            </a:r>
          </a:p>
        </p:txBody>
      </p:sp>
    </p:spTree>
    <p:extLst>
      <p:ext uri="{BB962C8B-B14F-4D97-AF65-F5344CB8AC3E}">
        <p14:creationId xmlns:p14="http://schemas.microsoft.com/office/powerpoint/2010/main" val="96008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217"/>
          <p:cNvSpPr>
            <a:spLocks noChangeArrowheads="1"/>
          </p:cNvSpPr>
          <p:nvPr>
            <p:custDataLst>
              <p:tags r:id="rId1"/>
            </p:custDataLst>
          </p:nvPr>
        </p:nvSpPr>
        <p:spPr bwMode="auto">
          <a:xfrm>
            <a:off x="4598797" y="2289134"/>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01</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3" name="PA_矩形 34"/>
          <p:cNvSpPr/>
          <p:nvPr>
            <p:custDataLst>
              <p:tags r:id="rId2"/>
            </p:custDataLst>
          </p:nvPr>
        </p:nvSpPr>
        <p:spPr bwMode="auto">
          <a:xfrm>
            <a:off x="5429786" y="2253604"/>
            <a:ext cx="169393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研究背景</a:t>
            </a:r>
          </a:p>
        </p:txBody>
      </p:sp>
      <p:grpSp>
        <p:nvGrpSpPr>
          <p:cNvPr id="4" name="PA_组合 220"/>
          <p:cNvGrpSpPr/>
          <p:nvPr>
            <p:custDataLst>
              <p:tags r:id="rId3"/>
            </p:custDataLst>
          </p:nvPr>
        </p:nvGrpSpPr>
        <p:grpSpPr>
          <a:xfrm>
            <a:off x="5100855" y="2352978"/>
            <a:ext cx="257928" cy="257928"/>
            <a:chOff x="5461936" y="1216183"/>
            <a:chExt cx="1255427" cy="1255427"/>
          </a:xfrm>
          <a:solidFill>
            <a:srgbClr val="47ABB9"/>
          </a:solidFill>
        </p:grpSpPr>
        <p:sp>
          <p:nvSpPr>
            <p:cNvPr id="5"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6"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7" name="PA_矩形 217"/>
          <p:cNvSpPr>
            <a:spLocks noChangeArrowheads="1"/>
          </p:cNvSpPr>
          <p:nvPr>
            <p:custDataLst>
              <p:tags r:id="rId4"/>
            </p:custDataLst>
          </p:nvPr>
        </p:nvSpPr>
        <p:spPr bwMode="auto">
          <a:xfrm>
            <a:off x="4598797" y="3039654"/>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02</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8" name="PA_矩形 63"/>
          <p:cNvSpPr/>
          <p:nvPr>
            <p:custDataLst>
              <p:tags r:id="rId5"/>
            </p:custDataLst>
          </p:nvPr>
        </p:nvSpPr>
        <p:spPr bwMode="auto">
          <a:xfrm>
            <a:off x="5429786" y="3004124"/>
            <a:ext cx="2340670"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研究目的及意义</a:t>
            </a:r>
          </a:p>
        </p:txBody>
      </p:sp>
      <p:grpSp>
        <p:nvGrpSpPr>
          <p:cNvPr id="9" name="PA_组合 220"/>
          <p:cNvGrpSpPr/>
          <p:nvPr>
            <p:custDataLst>
              <p:tags r:id="rId6"/>
            </p:custDataLst>
          </p:nvPr>
        </p:nvGrpSpPr>
        <p:grpSpPr>
          <a:xfrm>
            <a:off x="5100855" y="3103498"/>
            <a:ext cx="257928" cy="257928"/>
            <a:chOff x="5461936" y="1216183"/>
            <a:chExt cx="1255427" cy="1255427"/>
          </a:xfrm>
          <a:solidFill>
            <a:srgbClr val="47ABB9"/>
          </a:solidFill>
        </p:grpSpPr>
        <p:sp>
          <p:nvSpPr>
            <p:cNvPr id="10"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11"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12" name="PA_矩形 217"/>
          <p:cNvSpPr>
            <a:spLocks noChangeArrowheads="1"/>
          </p:cNvSpPr>
          <p:nvPr>
            <p:custDataLst>
              <p:tags r:id="rId7"/>
            </p:custDataLst>
          </p:nvPr>
        </p:nvSpPr>
        <p:spPr bwMode="auto">
          <a:xfrm>
            <a:off x="4598797" y="3790174"/>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03</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13" name="PA_矩形 69"/>
          <p:cNvSpPr/>
          <p:nvPr>
            <p:custDataLst>
              <p:tags r:id="rId8"/>
            </p:custDataLst>
          </p:nvPr>
        </p:nvSpPr>
        <p:spPr bwMode="auto">
          <a:xfrm>
            <a:off x="5429786" y="3754644"/>
            <a:ext cx="169393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rPr>
              <a:t>概念界定</a:t>
            </a:r>
          </a:p>
        </p:txBody>
      </p:sp>
      <p:grpSp>
        <p:nvGrpSpPr>
          <p:cNvPr id="14" name="PA_组合 220"/>
          <p:cNvGrpSpPr/>
          <p:nvPr>
            <p:custDataLst>
              <p:tags r:id="rId9"/>
            </p:custDataLst>
          </p:nvPr>
        </p:nvGrpSpPr>
        <p:grpSpPr>
          <a:xfrm>
            <a:off x="5100855" y="3854018"/>
            <a:ext cx="257928" cy="257928"/>
            <a:chOff x="5461936" y="1216183"/>
            <a:chExt cx="1255427" cy="1255427"/>
          </a:xfrm>
          <a:solidFill>
            <a:srgbClr val="47ABB9"/>
          </a:solidFill>
        </p:grpSpPr>
        <p:sp>
          <p:nvSpPr>
            <p:cNvPr id="15"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16"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17" name="PA_矩形 217"/>
          <p:cNvSpPr>
            <a:spLocks noChangeArrowheads="1"/>
          </p:cNvSpPr>
          <p:nvPr>
            <p:custDataLst>
              <p:tags r:id="rId10"/>
            </p:custDataLst>
          </p:nvPr>
        </p:nvSpPr>
        <p:spPr bwMode="auto">
          <a:xfrm>
            <a:off x="4598797" y="4540694"/>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04</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18" name="PA_矩形 75"/>
          <p:cNvSpPr/>
          <p:nvPr>
            <p:custDataLst>
              <p:tags r:id="rId11"/>
            </p:custDataLst>
          </p:nvPr>
        </p:nvSpPr>
        <p:spPr bwMode="auto">
          <a:xfrm>
            <a:off x="5429786" y="4505164"/>
            <a:ext cx="169393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rPr>
              <a:t>研究现状</a:t>
            </a:r>
          </a:p>
        </p:txBody>
      </p:sp>
      <p:grpSp>
        <p:nvGrpSpPr>
          <p:cNvPr id="19" name="PA_组合 220"/>
          <p:cNvGrpSpPr/>
          <p:nvPr>
            <p:custDataLst>
              <p:tags r:id="rId12"/>
            </p:custDataLst>
          </p:nvPr>
        </p:nvGrpSpPr>
        <p:grpSpPr>
          <a:xfrm>
            <a:off x="5100855" y="4604538"/>
            <a:ext cx="257928" cy="257928"/>
            <a:chOff x="5461936" y="1216183"/>
            <a:chExt cx="1255427" cy="1255427"/>
          </a:xfrm>
          <a:solidFill>
            <a:srgbClr val="47ABB9"/>
          </a:solidFill>
        </p:grpSpPr>
        <p:sp>
          <p:nvSpPr>
            <p:cNvPr id="20"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21"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grpSp>
        <p:nvGrpSpPr>
          <p:cNvPr id="27" name="组 98"/>
          <p:cNvGrpSpPr/>
          <p:nvPr/>
        </p:nvGrpSpPr>
        <p:grpSpPr>
          <a:xfrm rot="21376792">
            <a:off x="822385" y="1471509"/>
            <a:ext cx="3811250" cy="5055619"/>
            <a:chOff x="1377055" y="1392155"/>
            <a:chExt cx="3814979" cy="5060566"/>
          </a:xfrm>
          <a:effectLst>
            <a:outerShdw blurRad="254000" sx="105000" sy="105000" algn="ctr" rotWithShape="0">
              <a:prstClr val="black">
                <a:alpha val="10000"/>
              </a:prstClr>
            </a:outerShdw>
          </a:effectLst>
        </p:grpSpPr>
        <p:sp>
          <p:nvSpPr>
            <p:cNvPr id="28" name="矩形 7"/>
            <p:cNvSpPr/>
            <p:nvPr/>
          </p:nvSpPr>
          <p:spPr>
            <a:xfrm rot="2482433">
              <a:off x="3007537" y="1392155"/>
              <a:ext cx="1747603" cy="3374686"/>
            </a:xfrm>
            <a:custGeom>
              <a:avLst/>
              <a:gdLst/>
              <a:ahLst/>
              <a:cxnLst/>
              <a:rect l="l" t="t" r="r" b="b"/>
              <a:pathLst>
                <a:path w="1124859" h="2172144">
                  <a:moveTo>
                    <a:pt x="562430" y="0"/>
                  </a:moveTo>
                  <a:lnTo>
                    <a:pt x="568226" y="4750"/>
                  </a:lnTo>
                  <a:cubicBezTo>
                    <a:pt x="912142" y="314826"/>
                    <a:pt x="1124859" y="743192"/>
                    <a:pt x="1124859" y="1216352"/>
                  </a:cubicBezTo>
                  <a:cubicBezTo>
                    <a:pt x="1124859" y="1512077"/>
                    <a:pt x="1041767" y="1790304"/>
                    <a:pt x="895483" y="2033091"/>
                  </a:cubicBezTo>
                  <a:lnTo>
                    <a:pt x="850105" y="2100436"/>
                  </a:lnTo>
                  <a:lnTo>
                    <a:pt x="849155" y="2100436"/>
                  </a:lnTo>
                  <a:lnTo>
                    <a:pt x="848076" y="2103447"/>
                  </a:lnTo>
                  <a:lnTo>
                    <a:pt x="843761" y="2109851"/>
                  </a:lnTo>
                  <a:lnTo>
                    <a:pt x="832582" y="2120438"/>
                  </a:lnTo>
                  <a:cubicBezTo>
                    <a:pt x="790128" y="2150717"/>
                    <a:pt x="685176" y="2172144"/>
                    <a:pt x="562430" y="2172144"/>
                  </a:cubicBezTo>
                  <a:cubicBezTo>
                    <a:pt x="439684" y="2172144"/>
                    <a:pt x="334733" y="2150717"/>
                    <a:pt x="292280" y="2120438"/>
                  </a:cubicBezTo>
                  <a:lnTo>
                    <a:pt x="281095" y="2109846"/>
                  </a:lnTo>
                  <a:lnTo>
                    <a:pt x="276786" y="2103451"/>
                  </a:lnTo>
                  <a:lnTo>
                    <a:pt x="275705" y="2100436"/>
                  </a:lnTo>
                  <a:lnTo>
                    <a:pt x="274755" y="2100436"/>
                  </a:lnTo>
                  <a:lnTo>
                    <a:pt x="229376" y="2033091"/>
                  </a:lnTo>
                  <a:cubicBezTo>
                    <a:pt x="83093" y="1790304"/>
                    <a:pt x="0" y="1512077"/>
                    <a:pt x="0" y="1216352"/>
                  </a:cubicBezTo>
                  <a:cubicBezTo>
                    <a:pt x="0" y="743192"/>
                    <a:pt x="212717" y="314826"/>
                    <a:pt x="556633" y="4750"/>
                  </a:cubicBezTo>
                  <a:close/>
                </a:path>
              </a:pathLst>
            </a:custGeom>
            <a:solidFill>
              <a:srgbClr val="47A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grpSp>
          <p:nvGrpSpPr>
            <p:cNvPr id="29" name="组 100"/>
            <p:cNvGrpSpPr/>
            <p:nvPr/>
          </p:nvGrpSpPr>
          <p:grpSpPr>
            <a:xfrm>
              <a:off x="1377055" y="1773584"/>
              <a:ext cx="3814979" cy="4679137"/>
              <a:chOff x="1377055" y="1773584"/>
              <a:chExt cx="3814979" cy="4679137"/>
            </a:xfrm>
          </p:grpSpPr>
          <p:grpSp>
            <p:nvGrpSpPr>
              <p:cNvPr id="30" name="组 31"/>
              <p:cNvGrpSpPr/>
              <p:nvPr/>
            </p:nvGrpSpPr>
            <p:grpSpPr>
              <a:xfrm rot="2482433">
                <a:off x="1377055" y="4112587"/>
                <a:ext cx="1127448" cy="2340134"/>
                <a:chOff x="723595" y="814136"/>
                <a:chExt cx="725691" cy="1506246"/>
              </a:xfrm>
            </p:grpSpPr>
            <p:sp>
              <p:nvSpPr>
                <p:cNvPr id="45" name="椭圆 23"/>
                <p:cNvSpPr/>
                <p:nvPr/>
              </p:nvSpPr>
              <p:spPr>
                <a:xfrm>
                  <a:off x="723595" y="814136"/>
                  <a:ext cx="725691" cy="15062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6" name="椭圆 23"/>
                <p:cNvSpPr/>
                <p:nvPr/>
              </p:nvSpPr>
              <p:spPr>
                <a:xfrm>
                  <a:off x="825086" y="927226"/>
                  <a:ext cx="522710" cy="108493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7" name="椭圆 23"/>
                <p:cNvSpPr/>
                <p:nvPr/>
              </p:nvSpPr>
              <p:spPr>
                <a:xfrm>
                  <a:off x="884079" y="998031"/>
                  <a:ext cx="404724" cy="8400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8" name="椭圆 23"/>
                <p:cNvSpPr/>
                <p:nvPr/>
              </p:nvSpPr>
              <p:spPr>
                <a:xfrm>
                  <a:off x="971652" y="1040140"/>
                  <a:ext cx="236004" cy="489852"/>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grpSp>
          <p:sp>
            <p:nvSpPr>
              <p:cNvPr id="31" name="椭圆 30"/>
              <p:cNvSpPr/>
              <p:nvPr/>
            </p:nvSpPr>
            <p:spPr>
              <a:xfrm rot="2482433">
                <a:off x="2398901" y="4123676"/>
                <a:ext cx="901987" cy="253683"/>
              </a:xfrm>
              <a:prstGeom prst="ellipse">
                <a:avLst/>
              </a:prstGeom>
              <a:solidFill>
                <a:srgbClr val="7979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2" name="同心圆 8"/>
              <p:cNvSpPr/>
              <p:nvPr/>
            </p:nvSpPr>
            <p:spPr>
              <a:xfrm rot="2482433">
                <a:off x="2681138" y="3116793"/>
                <a:ext cx="1738780" cy="676560"/>
              </a:xfrm>
              <a:custGeom>
                <a:avLst/>
                <a:gdLst/>
                <a:ahLst/>
                <a:cxnLst/>
                <a:rect l="l" t="t" r="r" b="b"/>
                <a:pathLst>
                  <a:path w="1119180" h="435473">
                    <a:moveTo>
                      <a:pt x="559590" y="0"/>
                    </a:moveTo>
                    <a:cubicBezTo>
                      <a:pt x="702498" y="0"/>
                      <a:pt x="838641" y="18607"/>
                      <a:pt x="962470" y="52257"/>
                    </a:cubicBezTo>
                    <a:lnTo>
                      <a:pt x="1119180" y="106904"/>
                    </a:lnTo>
                    <a:lnTo>
                      <a:pt x="1118163" y="135913"/>
                    </a:lnTo>
                    <a:cubicBezTo>
                      <a:pt x="1115605" y="172296"/>
                      <a:pt x="1111788" y="208372"/>
                      <a:pt x="1106750" y="244104"/>
                    </a:cubicBezTo>
                    <a:lnTo>
                      <a:pt x="1066139" y="435473"/>
                    </a:lnTo>
                    <a:lnTo>
                      <a:pt x="1056365" y="429866"/>
                    </a:lnTo>
                    <a:cubicBezTo>
                      <a:pt x="929229" y="369699"/>
                      <a:pt x="753593" y="332484"/>
                      <a:pt x="559590" y="332484"/>
                    </a:cubicBezTo>
                    <a:cubicBezTo>
                      <a:pt x="365588" y="332484"/>
                      <a:pt x="189951" y="369699"/>
                      <a:pt x="62816" y="429866"/>
                    </a:cubicBezTo>
                    <a:lnTo>
                      <a:pt x="53041" y="435473"/>
                    </a:lnTo>
                    <a:lnTo>
                      <a:pt x="12429" y="244104"/>
                    </a:lnTo>
                    <a:cubicBezTo>
                      <a:pt x="7391" y="208372"/>
                      <a:pt x="3574" y="172296"/>
                      <a:pt x="1016" y="135913"/>
                    </a:cubicBezTo>
                    <a:lnTo>
                      <a:pt x="0" y="106904"/>
                    </a:lnTo>
                    <a:lnTo>
                      <a:pt x="156710" y="52257"/>
                    </a:lnTo>
                    <a:cubicBezTo>
                      <a:pt x="280539" y="18607"/>
                      <a:pt x="416682" y="0"/>
                      <a:pt x="559590" y="0"/>
                    </a:cubicBezTo>
                    <a:close/>
                  </a:path>
                </a:pathLst>
              </a:custGeom>
              <a:solidFill>
                <a:srgbClr val="CBE4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3" name="同心圆 8"/>
              <p:cNvSpPr/>
              <p:nvPr/>
            </p:nvSpPr>
            <p:spPr>
              <a:xfrm rot="2482433">
                <a:off x="4590886" y="1773584"/>
                <a:ext cx="601148" cy="318203"/>
              </a:xfrm>
              <a:custGeom>
                <a:avLst/>
                <a:gdLst/>
                <a:ahLst/>
                <a:cxnLst/>
                <a:rect l="l" t="t" r="r" b="b"/>
                <a:pathLst>
                  <a:path w="386934" h="204814">
                    <a:moveTo>
                      <a:pt x="193467" y="0"/>
                    </a:moveTo>
                    <a:lnTo>
                      <a:pt x="199263" y="4750"/>
                    </a:lnTo>
                    <a:cubicBezTo>
                      <a:pt x="242253" y="43510"/>
                      <a:pt x="283192" y="84117"/>
                      <a:pt x="321922" y="126430"/>
                    </a:cubicBezTo>
                    <a:lnTo>
                      <a:pt x="386934" y="204814"/>
                    </a:lnTo>
                    <a:lnTo>
                      <a:pt x="335054" y="197192"/>
                    </a:lnTo>
                    <a:cubicBezTo>
                      <a:pt x="289320" y="192763"/>
                      <a:pt x="241967" y="190437"/>
                      <a:pt x="193466" y="190437"/>
                    </a:cubicBezTo>
                    <a:cubicBezTo>
                      <a:pt x="144966" y="190437"/>
                      <a:pt x="97613" y="192763"/>
                      <a:pt x="51879" y="197192"/>
                    </a:cubicBezTo>
                    <a:lnTo>
                      <a:pt x="0" y="204813"/>
                    </a:lnTo>
                    <a:lnTo>
                      <a:pt x="65011" y="126430"/>
                    </a:lnTo>
                    <a:cubicBezTo>
                      <a:pt x="103741" y="84117"/>
                      <a:pt x="144681" y="43510"/>
                      <a:pt x="187670" y="4750"/>
                    </a:cubicBezTo>
                    <a:close/>
                  </a:path>
                </a:pathLst>
              </a:custGeom>
              <a:solidFill>
                <a:srgbClr val="CBE4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4" name="椭圆 33"/>
              <p:cNvSpPr/>
              <p:nvPr/>
            </p:nvSpPr>
            <p:spPr>
              <a:xfrm rot="2482433">
                <a:off x="3733949" y="2201876"/>
                <a:ext cx="978734" cy="97873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5" name="椭圆 34"/>
              <p:cNvSpPr/>
              <p:nvPr/>
            </p:nvSpPr>
            <p:spPr>
              <a:xfrm rot="2482433">
                <a:off x="3785007" y="2252934"/>
                <a:ext cx="876618" cy="876618"/>
              </a:xfrm>
              <a:prstGeom prst="ellipse">
                <a:avLst/>
              </a:prstGeom>
              <a:solidFill>
                <a:srgbClr val="47A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6" name="椭圆 35"/>
              <p:cNvSpPr/>
              <p:nvPr/>
            </p:nvSpPr>
            <p:spPr>
              <a:xfrm rot="2482433">
                <a:off x="3875662" y="2343589"/>
                <a:ext cx="695307" cy="69530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7" name="梯形 17"/>
              <p:cNvSpPr/>
              <p:nvPr/>
            </p:nvSpPr>
            <p:spPr>
              <a:xfrm rot="2482433">
                <a:off x="2357989" y="4152708"/>
                <a:ext cx="677552" cy="543318"/>
              </a:xfrm>
              <a:custGeom>
                <a:avLst/>
                <a:gdLst/>
                <a:ahLst/>
                <a:cxnLst/>
                <a:rect l="l" t="t" r="r" b="b"/>
                <a:pathLst>
                  <a:path w="436112" h="349711">
                    <a:moveTo>
                      <a:pt x="218057" y="0"/>
                    </a:moveTo>
                    <a:cubicBezTo>
                      <a:pt x="298529" y="0"/>
                      <a:pt x="363764" y="21296"/>
                      <a:pt x="363764" y="47566"/>
                    </a:cubicBezTo>
                    <a:lnTo>
                      <a:pt x="363628" y="47787"/>
                    </a:lnTo>
                    <a:lnTo>
                      <a:pt x="363807" y="47787"/>
                    </a:lnTo>
                    <a:lnTo>
                      <a:pt x="436112" y="349711"/>
                    </a:lnTo>
                    <a:lnTo>
                      <a:pt x="0" y="349711"/>
                    </a:lnTo>
                    <a:lnTo>
                      <a:pt x="72305" y="47787"/>
                    </a:lnTo>
                    <a:lnTo>
                      <a:pt x="72487" y="47787"/>
                    </a:lnTo>
                    <a:lnTo>
                      <a:pt x="72350" y="47566"/>
                    </a:lnTo>
                    <a:cubicBezTo>
                      <a:pt x="72350" y="21296"/>
                      <a:pt x="137585" y="0"/>
                      <a:pt x="218057" y="0"/>
                    </a:cubicBezTo>
                    <a:close/>
                  </a:path>
                </a:pathLst>
              </a:custGeom>
              <a:solidFill>
                <a:srgbClr val="CBE4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dirty="0">
                  <a:solidFill>
                    <a:srgbClr val="47ABB9"/>
                  </a:solidFill>
                  <a:latin typeface="Calibri" panose="020F0502020204030204"/>
                  <a:ea typeface="宋体" panose="02010600030101010101" pitchFamily="2" charset="-122"/>
                </a:endParaRPr>
              </a:p>
            </p:txBody>
          </p:sp>
          <p:sp>
            <p:nvSpPr>
              <p:cNvPr id="38" name="矩形 37"/>
              <p:cNvSpPr/>
              <p:nvPr/>
            </p:nvSpPr>
            <p:spPr>
              <a:xfrm rot="2482433">
                <a:off x="2117507" y="4581824"/>
                <a:ext cx="760273" cy="137219"/>
              </a:xfrm>
              <a:prstGeom prst="rect">
                <a:avLst/>
              </a:prstGeom>
              <a:solidFill>
                <a:srgbClr val="47A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9" name="矩形 38"/>
              <p:cNvSpPr/>
              <p:nvPr/>
            </p:nvSpPr>
            <p:spPr>
              <a:xfrm rot="2482433">
                <a:off x="2826643" y="3029100"/>
                <a:ext cx="118386" cy="2361221"/>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0" name="矩形 39"/>
              <p:cNvSpPr/>
              <p:nvPr/>
            </p:nvSpPr>
            <p:spPr>
              <a:xfrm rot="2482433">
                <a:off x="2498974" y="3896850"/>
                <a:ext cx="118386" cy="1369741"/>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1" name="矩形 32"/>
              <p:cNvSpPr/>
              <p:nvPr/>
            </p:nvSpPr>
            <p:spPr>
              <a:xfrm rot="2482433">
                <a:off x="1776595" y="22676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2" name="矩形 7"/>
              <p:cNvSpPr/>
              <p:nvPr/>
            </p:nvSpPr>
            <p:spPr>
              <a:xfrm rot="2482433">
                <a:off x="2561787" y="256417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3" name="矩形 32"/>
              <p:cNvSpPr/>
              <p:nvPr/>
            </p:nvSpPr>
            <p:spPr>
              <a:xfrm rot="2482433" flipH="1">
                <a:off x="3295880" y="36058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4" name="矩形 7"/>
              <p:cNvSpPr/>
              <p:nvPr/>
            </p:nvSpPr>
            <p:spPr>
              <a:xfrm rot="2482433" flipH="1">
                <a:off x="3802658" y="365714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grpSp>
      </p:grpSp>
      <p:sp>
        <p:nvSpPr>
          <p:cNvPr id="49" name="文本框 1"/>
          <p:cNvSpPr txBox="1">
            <a:spLocks noChangeArrowheads="1"/>
          </p:cNvSpPr>
          <p:nvPr/>
        </p:nvSpPr>
        <p:spPr bwMode="auto">
          <a:xfrm>
            <a:off x="3014556" y="324874"/>
            <a:ext cx="62412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panose="02000000000000000000" pitchFamily="50" charset="0"/>
                <a:ea typeface="微软雅黑" panose="020B0503020204020204" charset="-122"/>
              </a:defRPr>
            </a:lvl1pPr>
            <a:lvl2pPr marL="742950" indent="-285750">
              <a:defRPr sz="1300">
                <a:solidFill>
                  <a:schemeClr val="tx1"/>
                </a:solidFill>
                <a:latin typeface="Nexa Light" panose="02000000000000000000" pitchFamily="50" charset="0"/>
                <a:ea typeface="微软雅黑" panose="020B0503020204020204" charset="-122"/>
              </a:defRPr>
            </a:lvl2pPr>
            <a:lvl3pPr marL="1143000" indent="-228600">
              <a:defRPr sz="1300">
                <a:solidFill>
                  <a:schemeClr val="tx1"/>
                </a:solidFill>
                <a:latin typeface="Nexa Light" panose="02000000000000000000" pitchFamily="50" charset="0"/>
                <a:ea typeface="微软雅黑" panose="020B0503020204020204" charset="-122"/>
              </a:defRPr>
            </a:lvl3pPr>
            <a:lvl4pPr marL="1600200" indent="-228600">
              <a:defRPr sz="1300">
                <a:solidFill>
                  <a:schemeClr val="tx1"/>
                </a:solidFill>
                <a:latin typeface="Nexa Light" panose="02000000000000000000" pitchFamily="50" charset="0"/>
                <a:ea typeface="微软雅黑" panose="020B0503020204020204" charset="-122"/>
              </a:defRPr>
            </a:lvl4pPr>
            <a:lvl5pPr marL="2057400" indent="-228600">
              <a:defRPr sz="1300">
                <a:solidFill>
                  <a:schemeClr val="tx1"/>
                </a:solidFill>
                <a:latin typeface="Nexa Light" panose="02000000000000000000" pitchFamily="50"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charset="-122"/>
              </a:defRPr>
            </a:lvl9pPr>
          </a:lstStyle>
          <a:p>
            <a:pPr algn="ctr" eaLnBrk="1" hangingPunct="1"/>
            <a:r>
              <a:rPr lang="zh-CN" altLang="en-US" sz="5400" b="1" dirty="0">
                <a:solidFill>
                  <a:srgbClr val="47ABB9"/>
                </a:solidFill>
                <a:latin typeface="+mn-lt"/>
              </a:rPr>
              <a:t>目录</a:t>
            </a:r>
            <a:r>
              <a:rPr lang="zh-CN" altLang="en-US" sz="5400" dirty="0">
                <a:solidFill>
                  <a:srgbClr val="47ABB9"/>
                </a:solidFill>
                <a:latin typeface="+mn-lt"/>
              </a:rPr>
              <a:t> </a:t>
            </a:r>
            <a:r>
              <a:rPr lang="en-US" altLang="zh-CN" sz="5400" dirty="0">
                <a:solidFill>
                  <a:srgbClr val="47ABB9"/>
                </a:solidFill>
                <a:latin typeface="+mn-lt"/>
              </a:rPr>
              <a:t>/ </a:t>
            </a:r>
            <a:r>
              <a:rPr lang="en-US" altLang="zh-CN" sz="4400" dirty="0">
                <a:solidFill>
                  <a:srgbClr val="47ABB9"/>
                </a:solidFill>
                <a:latin typeface="+mn-lt"/>
              </a:rPr>
              <a:t>CONTENTS</a:t>
            </a:r>
            <a:endParaRPr lang="zh-CN" altLang="en-US" sz="4400" dirty="0">
              <a:solidFill>
                <a:srgbClr val="47ABB9"/>
              </a:solidFill>
              <a:latin typeface="+mn-lt"/>
            </a:endParaRPr>
          </a:p>
        </p:txBody>
      </p:sp>
      <p:sp>
        <p:nvSpPr>
          <p:cNvPr id="66" name="PA_矩形 217">
            <a:extLst>
              <a:ext uri="{FF2B5EF4-FFF2-40B4-BE49-F238E27FC236}">
                <a16:creationId xmlns:a16="http://schemas.microsoft.com/office/drawing/2014/main" id="{BE1C847A-7F93-5708-08C2-35D51A7A783F}"/>
              </a:ext>
            </a:extLst>
          </p:cNvPr>
          <p:cNvSpPr>
            <a:spLocks noChangeArrowheads="1"/>
          </p:cNvSpPr>
          <p:nvPr>
            <p:custDataLst>
              <p:tags r:id="rId13"/>
            </p:custDataLst>
          </p:nvPr>
        </p:nvSpPr>
        <p:spPr bwMode="auto">
          <a:xfrm>
            <a:off x="7926241" y="2293074"/>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05</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67" name="PA_矩形 34">
            <a:extLst>
              <a:ext uri="{FF2B5EF4-FFF2-40B4-BE49-F238E27FC236}">
                <a16:creationId xmlns:a16="http://schemas.microsoft.com/office/drawing/2014/main" id="{35C80A01-2C4E-7109-67D8-4CCCFDA21EA5}"/>
              </a:ext>
            </a:extLst>
          </p:cNvPr>
          <p:cNvSpPr/>
          <p:nvPr>
            <p:custDataLst>
              <p:tags r:id="rId14"/>
            </p:custDataLst>
          </p:nvPr>
        </p:nvSpPr>
        <p:spPr bwMode="auto">
          <a:xfrm>
            <a:off x="8757230" y="2257544"/>
            <a:ext cx="169393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研究思路</a:t>
            </a:r>
          </a:p>
        </p:txBody>
      </p:sp>
      <p:grpSp>
        <p:nvGrpSpPr>
          <p:cNvPr id="68" name="PA_组合 220">
            <a:extLst>
              <a:ext uri="{FF2B5EF4-FFF2-40B4-BE49-F238E27FC236}">
                <a16:creationId xmlns:a16="http://schemas.microsoft.com/office/drawing/2014/main" id="{472FC9A3-2D74-5591-0E0E-44A680AFADA8}"/>
              </a:ext>
            </a:extLst>
          </p:cNvPr>
          <p:cNvGrpSpPr/>
          <p:nvPr>
            <p:custDataLst>
              <p:tags r:id="rId15"/>
            </p:custDataLst>
          </p:nvPr>
        </p:nvGrpSpPr>
        <p:grpSpPr>
          <a:xfrm>
            <a:off x="8428299" y="2356918"/>
            <a:ext cx="257928" cy="257928"/>
            <a:chOff x="5461936" y="1216183"/>
            <a:chExt cx="1255427" cy="1255427"/>
          </a:xfrm>
          <a:solidFill>
            <a:srgbClr val="47ABB9"/>
          </a:solidFill>
        </p:grpSpPr>
        <p:sp>
          <p:nvSpPr>
            <p:cNvPr id="69" name="任意多边形 221">
              <a:extLst>
                <a:ext uri="{FF2B5EF4-FFF2-40B4-BE49-F238E27FC236}">
                  <a16:creationId xmlns:a16="http://schemas.microsoft.com/office/drawing/2014/main" id="{436849D4-4E78-7781-2324-7465C2D03982}"/>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70" name="任意多边形 222">
              <a:extLst>
                <a:ext uri="{FF2B5EF4-FFF2-40B4-BE49-F238E27FC236}">
                  <a16:creationId xmlns:a16="http://schemas.microsoft.com/office/drawing/2014/main" id="{0295A79E-F591-FFE6-6DF8-668CD0F6D41F}"/>
                </a:ext>
              </a:extLst>
            </p:cNvPr>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71" name="PA_矩形 217">
            <a:extLst>
              <a:ext uri="{FF2B5EF4-FFF2-40B4-BE49-F238E27FC236}">
                <a16:creationId xmlns:a16="http://schemas.microsoft.com/office/drawing/2014/main" id="{98AFD153-5BB3-1711-5C30-8455F2B9A704}"/>
              </a:ext>
            </a:extLst>
          </p:cNvPr>
          <p:cNvSpPr>
            <a:spLocks noChangeArrowheads="1"/>
          </p:cNvSpPr>
          <p:nvPr>
            <p:custDataLst>
              <p:tags r:id="rId16"/>
            </p:custDataLst>
          </p:nvPr>
        </p:nvSpPr>
        <p:spPr bwMode="auto">
          <a:xfrm>
            <a:off x="7926241" y="3043594"/>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06</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72" name="PA_矩形 63">
            <a:extLst>
              <a:ext uri="{FF2B5EF4-FFF2-40B4-BE49-F238E27FC236}">
                <a16:creationId xmlns:a16="http://schemas.microsoft.com/office/drawing/2014/main" id="{99C6E756-E2BA-FEF7-6018-22F508E59FE4}"/>
              </a:ext>
            </a:extLst>
          </p:cNvPr>
          <p:cNvSpPr/>
          <p:nvPr>
            <p:custDataLst>
              <p:tags r:id="rId17"/>
            </p:custDataLst>
          </p:nvPr>
        </p:nvSpPr>
        <p:spPr bwMode="auto">
          <a:xfrm>
            <a:off x="8757230" y="3008064"/>
            <a:ext cx="169393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研究方法</a:t>
            </a:r>
          </a:p>
        </p:txBody>
      </p:sp>
      <p:grpSp>
        <p:nvGrpSpPr>
          <p:cNvPr id="73" name="PA_组合 220">
            <a:extLst>
              <a:ext uri="{FF2B5EF4-FFF2-40B4-BE49-F238E27FC236}">
                <a16:creationId xmlns:a16="http://schemas.microsoft.com/office/drawing/2014/main" id="{C53A7831-24A9-C480-F4E7-672D5432AC45}"/>
              </a:ext>
            </a:extLst>
          </p:cNvPr>
          <p:cNvGrpSpPr/>
          <p:nvPr>
            <p:custDataLst>
              <p:tags r:id="rId18"/>
            </p:custDataLst>
          </p:nvPr>
        </p:nvGrpSpPr>
        <p:grpSpPr>
          <a:xfrm>
            <a:off x="8428299" y="3107438"/>
            <a:ext cx="257928" cy="257928"/>
            <a:chOff x="5461936" y="1216183"/>
            <a:chExt cx="1255427" cy="1255427"/>
          </a:xfrm>
          <a:solidFill>
            <a:srgbClr val="47ABB9"/>
          </a:solidFill>
        </p:grpSpPr>
        <p:sp>
          <p:nvSpPr>
            <p:cNvPr id="74" name="任意多边形 221">
              <a:extLst>
                <a:ext uri="{FF2B5EF4-FFF2-40B4-BE49-F238E27FC236}">
                  <a16:creationId xmlns:a16="http://schemas.microsoft.com/office/drawing/2014/main" id="{0BF1C0DD-241F-4F69-8DA8-7C860B74AC6F}"/>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75" name="任意多边形 222">
              <a:extLst>
                <a:ext uri="{FF2B5EF4-FFF2-40B4-BE49-F238E27FC236}">
                  <a16:creationId xmlns:a16="http://schemas.microsoft.com/office/drawing/2014/main" id="{1D5AC151-741C-4AFA-23D2-E2B3EF185B51}"/>
                </a:ext>
              </a:extLst>
            </p:cNvPr>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76" name="PA_矩形 217">
            <a:extLst>
              <a:ext uri="{FF2B5EF4-FFF2-40B4-BE49-F238E27FC236}">
                <a16:creationId xmlns:a16="http://schemas.microsoft.com/office/drawing/2014/main" id="{1CEACC55-ED92-FB01-45DB-71C97AE53083}"/>
              </a:ext>
            </a:extLst>
          </p:cNvPr>
          <p:cNvSpPr>
            <a:spLocks noChangeArrowheads="1"/>
          </p:cNvSpPr>
          <p:nvPr>
            <p:custDataLst>
              <p:tags r:id="rId19"/>
            </p:custDataLst>
          </p:nvPr>
        </p:nvSpPr>
        <p:spPr bwMode="auto">
          <a:xfrm>
            <a:off x="7926241" y="3794114"/>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07</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77" name="PA_矩形 69">
            <a:extLst>
              <a:ext uri="{FF2B5EF4-FFF2-40B4-BE49-F238E27FC236}">
                <a16:creationId xmlns:a16="http://schemas.microsoft.com/office/drawing/2014/main" id="{97630F79-52C1-A1E4-0028-5B8C2451EA14}"/>
              </a:ext>
            </a:extLst>
          </p:cNvPr>
          <p:cNvSpPr/>
          <p:nvPr>
            <p:custDataLst>
              <p:tags r:id="rId20"/>
            </p:custDataLst>
          </p:nvPr>
        </p:nvSpPr>
        <p:spPr bwMode="auto">
          <a:xfrm>
            <a:off x="8757230" y="3758584"/>
            <a:ext cx="169393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研究计划</a:t>
            </a:r>
          </a:p>
        </p:txBody>
      </p:sp>
      <p:grpSp>
        <p:nvGrpSpPr>
          <p:cNvPr id="78" name="PA_组合 220">
            <a:extLst>
              <a:ext uri="{FF2B5EF4-FFF2-40B4-BE49-F238E27FC236}">
                <a16:creationId xmlns:a16="http://schemas.microsoft.com/office/drawing/2014/main" id="{8A0FB648-8024-EB33-B275-CFDD2D3D0B0D}"/>
              </a:ext>
            </a:extLst>
          </p:cNvPr>
          <p:cNvGrpSpPr/>
          <p:nvPr>
            <p:custDataLst>
              <p:tags r:id="rId21"/>
            </p:custDataLst>
          </p:nvPr>
        </p:nvGrpSpPr>
        <p:grpSpPr>
          <a:xfrm>
            <a:off x="8428299" y="3857958"/>
            <a:ext cx="257928" cy="257928"/>
            <a:chOff x="5461936" y="1216183"/>
            <a:chExt cx="1255427" cy="1255427"/>
          </a:xfrm>
          <a:solidFill>
            <a:srgbClr val="47ABB9"/>
          </a:solidFill>
        </p:grpSpPr>
        <p:sp>
          <p:nvSpPr>
            <p:cNvPr id="79" name="任意多边形 221">
              <a:extLst>
                <a:ext uri="{FF2B5EF4-FFF2-40B4-BE49-F238E27FC236}">
                  <a16:creationId xmlns:a16="http://schemas.microsoft.com/office/drawing/2014/main" id="{C41FD4FE-BFB9-F9CF-759C-781C3988609E}"/>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80" name="任意多边形 222">
              <a:extLst>
                <a:ext uri="{FF2B5EF4-FFF2-40B4-BE49-F238E27FC236}">
                  <a16:creationId xmlns:a16="http://schemas.microsoft.com/office/drawing/2014/main" id="{53B8C0A2-7C91-0ECA-700D-1715476AE3B6}"/>
                </a:ext>
              </a:extLst>
            </p:cNvPr>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81" name="PA_矩形 217">
            <a:extLst>
              <a:ext uri="{FF2B5EF4-FFF2-40B4-BE49-F238E27FC236}">
                <a16:creationId xmlns:a16="http://schemas.microsoft.com/office/drawing/2014/main" id="{B02406AA-4381-4139-D323-3C271E0E36C8}"/>
              </a:ext>
            </a:extLst>
          </p:cNvPr>
          <p:cNvSpPr>
            <a:spLocks noChangeArrowheads="1"/>
          </p:cNvSpPr>
          <p:nvPr>
            <p:custDataLst>
              <p:tags r:id="rId22"/>
            </p:custDataLst>
          </p:nvPr>
        </p:nvSpPr>
        <p:spPr bwMode="auto">
          <a:xfrm>
            <a:off x="7926241" y="4544634"/>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08</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82" name="PA_矩形 75">
            <a:extLst>
              <a:ext uri="{FF2B5EF4-FFF2-40B4-BE49-F238E27FC236}">
                <a16:creationId xmlns:a16="http://schemas.microsoft.com/office/drawing/2014/main" id="{2FF18AF0-EEBA-6191-5B25-7696C849B38D}"/>
              </a:ext>
            </a:extLst>
          </p:cNvPr>
          <p:cNvSpPr/>
          <p:nvPr>
            <p:custDataLst>
              <p:tags r:id="rId23"/>
            </p:custDataLst>
          </p:nvPr>
        </p:nvSpPr>
        <p:spPr bwMode="auto">
          <a:xfrm>
            <a:off x="8757230" y="4509104"/>
            <a:ext cx="2186262" cy="461665"/>
          </a:xfrm>
          <a:prstGeom prst="rect">
            <a:avLst/>
          </a:prstGeom>
        </p:spPr>
        <p:txBody>
          <a:bodyPr wrap="square">
            <a:spAutoFit/>
          </a:bodyPr>
          <a:lstStyle/>
          <a:p>
            <a:pPr defTabSz="913765" fontAlgn="base">
              <a:spcBef>
                <a:spcPct val="0"/>
              </a:spcBef>
              <a:spcAft>
                <a:spcPct val="0"/>
              </a:spcAft>
            </a:pPr>
            <a:r>
              <a:rPr lang="en-US" altLang="zh-CN" sz="2400" b="1" dirty="0">
                <a:solidFill>
                  <a:srgbClr val="47ABB9"/>
                </a:solidFill>
                <a:latin typeface="微软雅黑" panose="020B0503020204020204" charset="-122"/>
                <a:ea typeface="微软雅黑" panose="020B0503020204020204" charset="-122"/>
                <a:cs typeface="微软雅黑" panose="020B0503020204020204" charset="-122"/>
              </a:rPr>
              <a:t>AI</a:t>
            </a: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使用心得</a:t>
            </a:r>
          </a:p>
        </p:txBody>
      </p:sp>
      <p:grpSp>
        <p:nvGrpSpPr>
          <p:cNvPr id="83" name="PA_组合 220">
            <a:extLst>
              <a:ext uri="{FF2B5EF4-FFF2-40B4-BE49-F238E27FC236}">
                <a16:creationId xmlns:a16="http://schemas.microsoft.com/office/drawing/2014/main" id="{2A3177BA-D13D-B693-D81F-9F6B08785C02}"/>
              </a:ext>
            </a:extLst>
          </p:cNvPr>
          <p:cNvGrpSpPr/>
          <p:nvPr>
            <p:custDataLst>
              <p:tags r:id="rId24"/>
            </p:custDataLst>
          </p:nvPr>
        </p:nvGrpSpPr>
        <p:grpSpPr>
          <a:xfrm>
            <a:off x="8428299" y="4608478"/>
            <a:ext cx="257928" cy="257928"/>
            <a:chOff x="5461936" y="1216183"/>
            <a:chExt cx="1255427" cy="1255427"/>
          </a:xfrm>
          <a:solidFill>
            <a:srgbClr val="47ABB9"/>
          </a:solidFill>
        </p:grpSpPr>
        <p:sp>
          <p:nvSpPr>
            <p:cNvPr id="84" name="任意多边形 221">
              <a:extLst>
                <a:ext uri="{FF2B5EF4-FFF2-40B4-BE49-F238E27FC236}">
                  <a16:creationId xmlns:a16="http://schemas.microsoft.com/office/drawing/2014/main" id="{1BA58AD0-3690-4BBC-60F3-59115E9C1A1D}"/>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85" name="任意多边形 222">
              <a:extLst>
                <a:ext uri="{FF2B5EF4-FFF2-40B4-BE49-F238E27FC236}">
                  <a16:creationId xmlns:a16="http://schemas.microsoft.com/office/drawing/2014/main" id="{62817E48-E49A-4D77-AA42-1299A2C38DDA}"/>
                </a:ext>
              </a:extLst>
            </p:cNvPr>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60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80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nodeType="withEffect">
                                  <p:stCondLst>
                                    <p:cond delay="100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120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140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nodeType="withEffect">
                                  <p:stCondLst>
                                    <p:cond delay="160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180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par>
                                <p:cTn id="60" presetID="53" presetClass="entr" presetSubtype="16" fill="hold" grpId="0" nodeType="withEffect">
                                  <p:stCondLst>
                                    <p:cond delay="2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nodeType="withEffect">
                                  <p:stCondLst>
                                    <p:cond delay="220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childTnLst>
                          </p:cTn>
                        </p:par>
                        <p:par>
                          <p:cTn id="70" fill="hold">
                            <p:stCondLst>
                              <p:cond delay="3200"/>
                            </p:stCondLst>
                            <p:childTnLst>
                              <p:par>
                                <p:cTn id="71" presetID="53" presetClass="entr" presetSubtype="16" fill="hold" grpId="0" nodeType="afterEffect">
                                  <p:stCondLst>
                                    <p:cond delay="0"/>
                                  </p:stCondLst>
                                  <p:childTnLst>
                                    <p:set>
                                      <p:cBhvr>
                                        <p:cTn id="72" dur="1" fill="hold">
                                          <p:stCondLst>
                                            <p:cond delay="0"/>
                                          </p:stCondLst>
                                        </p:cTn>
                                        <p:tgtEl>
                                          <p:spTgt spid="66"/>
                                        </p:tgtEl>
                                        <p:attrNameLst>
                                          <p:attrName>style.visibility</p:attrName>
                                        </p:attrNameLst>
                                      </p:cBhvr>
                                      <p:to>
                                        <p:strVal val="visible"/>
                                      </p:to>
                                    </p:set>
                                    <p:anim calcmode="lin" valueType="num">
                                      <p:cBhvr>
                                        <p:cTn id="73" dur="500" fill="hold"/>
                                        <p:tgtEl>
                                          <p:spTgt spid="66"/>
                                        </p:tgtEl>
                                        <p:attrNameLst>
                                          <p:attrName>ppt_w</p:attrName>
                                        </p:attrNameLst>
                                      </p:cBhvr>
                                      <p:tavLst>
                                        <p:tav tm="0">
                                          <p:val>
                                            <p:fltVal val="0"/>
                                          </p:val>
                                        </p:tav>
                                        <p:tav tm="100000">
                                          <p:val>
                                            <p:strVal val="#ppt_w"/>
                                          </p:val>
                                        </p:tav>
                                      </p:tavLst>
                                    </p:anim>
                                    <p:anim calcmode="lin" valueType="num">
                                      <p:cBhvr>
                                        <p:cTn id="74" dur="500" fill="hold"/>
                                        <p:tgtEl>
                                          <p:spTgt spid="66"/>
                                        </p:tgtEl>
                                        <p:attrNameLst>
                                          <p:attrName>ppt_h</p:attrName>
                                        </p:attrNameLst>
                                      </p:cBhvr>
                                      <p:tavLst>
                                        <p:tav tm="0">
                                          <p:val>
                                            <p:fltVal val="0"/>
                                          </p:val>
                                        </p:tav>
                                        <p:tav tm="100000">
                                          <p:val>
                                            <p:strVal val="#ppt_h"/>
                                          </p:val>
                                        </p:tav>
                                      </p:tavLst>
                                    </p:anim>
                                    <p:animEffect transition="in" filter="fade">
                                      <p:cBhvr>
                                        <p:cTn id="75" dur="500"/>
                                        <p:tgtEl>
                                          <p:spTgt spid="66"/>
                                        </p:tgtEl>
                                      </p:cBhvr>
                                    </p:animEffect>
                                  </p:childTnLst>
                                </p:cTn>
                              </p:par>
                              <p:par>
                                <p:cTn id="76" presetID="53" presetClass="entr" presetSubtype="16" fill="hold" grpId="0" nodeType="withEffect">
                                  <p:stCondLst>
                                    <p:cond delay="200"/>
                                  </p:stCondLst>
                                  <p:childTnLst>
                                    <p:set>
                                      <p:cBhvr>
                                        <p:cTn id="77" dur="1" fill="hold">
                                          <p:stCondLst>
                                            <p:cond delay="0"/>
                                          </p:stCondLst>
                                        </p:cTn>
                                        <p:tgtEl>
                                          <p:spTgt spid="67"/>
                                        </p:tgtEl>
                                        <p:attrNameLst>
                                          <p:attrName>style.visibility</p:attrName>
                                        </p:attrNameLst>
                                      </p:cBhvr>
                                      <p:to>
                                        <p:strVal val="visible"/>
                                      </p:to>
                                    </p:set>
                                    <p:anim calcmode="lin" valueType="num">
                                      <p:cBhvr>
                                        <p:cTn id="78" dur="500" fill="hold"/>
                                        <p:tgtEl>
                                          <p:spTgt spid="67"/>
                                        </p:tgtEl>
                                        <p:attrNameLst>
                                          <p:attrName>ppt_w</p:attrName>
                                        </p:attrNameLst>
                                      </p:cBhvr>
                                      <p:tavLst>
                                        <p:tav tm="0">
                                          <p:val>
                                            <p:fltVal val="0"/>
                                          </p:val>
                                        </p:tav>
                                        <p:tav tm="100000">
                                          <p:val>
                                            <p:strVal val="#ppt_w"/>
                                          </p:val>
                                        </p:tav>
                                      </p:tavLst>
                                    </p:anim>
                                    <p:anim calcmode="lin" valueType="num">
                                      <p:cBhvr>
                                        <p:cTn id="79" dur="500" fill="hold"/>
                                        <p:tgtEl>
                                          <p:spTgt spid="67"/>
                                        </p:tgtEl>
                                        <p:attrNameLst>
                                          <p:attrName>ppt_h</p:attrName>
                                        </p:attrNameLst>
                                      </p:cBhvr>
                                      <p:tavLst>
                                        <p:tav tm="0">
                                          <p:val>
                                            <p:fltVal val="0"/>
                                          </p:val>
                                        </p:tav>
                                        <p:tav tm="100000">
                                          <p:val>
                                            <p:strVal val="#ppt_h"/>
                                          </p:val>
                                        </p:tav>
                                      </p:tavLst>
                                    </p:anim>
                                    <p:animEffect transition="in" filter="fade">
                                      <p:cBhvr>
                                        <p:cTn id="80" dur="500"/>
                                        <p:tgtEl>
                                          <p:spTgt spid="67"/>
                                        </p:tgtEl>
                                      </p:cBhvr>
                                    </p:animEffect>
                                  </p:childTnLst>
                                </p:cTn>
                              </p:par>
                              <p:par>
                                <p:cTn id="81" presetID="53" presetClass="entr" presetSubtype="16" fill="hold" nodeType="withEffect">
                                  <p:stCondLst>
                                    <p:cond delay="400"/>
                                  </p:stCondLst>
                                  <p:childTnLst>
                                    <p:set>
                                      <p:cBhvr>
                                        <p:cTn id="82" dur="1" fill="hold">
                                          <p:stCondLst>
                                            <p:cond delay="0"/>
                                          </p:stCondLst>
                                        </p:cTn>
                                        <p:tgtEl>
                                          <p:spTgt spid="68"/>
                                        </p:tgtEl>
                                        <p:attrNameLst>
                                          <p:attrName>style.visibility</p:attrName>
                                        </p:attrNameLst>
                                      </p:cBhvr>
                                      <p:to>
                                        <p:strVal val="visible"/>
                                      </p:to>
                                    </p:set>
                                    <p:anim calcmode="lin" valueType="num">
                                      <p:cBhvr>
                                        <p:cTn id="83" dur="500" fill="hold"/>
                                        <p:tgtEl>
                                          <p:spTgt spid="68"/>
                                        </p:tgtEl>
                                        <p:attrNameLst>
                                          <p:attrName>ppt_w</p:attrName>
                                        </p:attrNameLst>
                                      </p:cBhvr>
                                      <p:tavLst>
                                        <p:tav tm="0">
                                          <p:val>
                                            <p:fltVal val="0"/>
                                          </p:val>
                                        </p:tav>
                                        <p:tav tm="100000">
                                          <p:val>
                                            <p:strVal val="#ppt_w"/>
                                          </p:val>
                                        </p:tav>
                                      </p:tavLst>
                                    </p:anim>
                                    <p:anim calcmode="lin" valueType="num">
                                      <p:cBhvr>
                                        <p:cTn id="84" dur="500" fill="hold"/>
                                        <p:tgtEl>
                                          <p:spTgt spid="68"/>
                                        </p:tgtEl>
                                        <p:attrNameLst>
                                          <p:attrName>ppt_h</p:attrName>
                                        </p:attrNameLst>
                                      </p:cBhvr>
                                      <p:tavLst>
                                        <p:tav tm="0">
                                          <p:val>
                                            <p:fltVal val="0"/>
                                          </p:val>
                                        </p:tav>
                                        <p:tav tm="100000">
                                          <p:val>
                                            <p:strVal val="#ppt_h"/>
                                          </p:val>
                                        </p:tav>
                                      </p:tavLst>
                                    </p:anim>
                                    <p:animEffect transition="in" filter="fade">
                                      <p:cBhvr>
                                        <p:cTn id="85" dur="500"/>
                                        <p:tgtEl>
                                          <p:spTgt spid="68"/>
                                        </p:tgtEl>
                                      </p:cBhvr>
                                    </p:animEffect>
                                  </p:childTnLst>
                                </p:cTn>
                              </p:par>
                              <p:par>
                                <p:cTn id="86" presetID="53" presetClass="entr" presetSubtype="16" fill="hold" grpId="0" nodeType="withEffect">
                                  <p:stCondLst>
                                    <p:cond delay="600"/>
                                  </p:stCondLst>
                                  <p:childTnLst>
                                    <p:set>
                                      <p:cBhvr>
                                        <p:cTn id="87" dur="1" fill="hold">
                                          <p:stCondLst>
                                            <p:cond delay="0"/>
                                          </p:stCondLst>
                                        </p:cTn>
                                        <p:tgtEl>
                                          <p:spTgt spid="71"/>
                                        </p:tgtEl>
                                        <p:attrNameLst>
                                          <p:attrName>style.visibility</p:attrName>
                                        </p:attrNameLst>
                                      </p:cBhvr>
                                      <p:to>
                                        <p:strVal val="visible"/>
                                      </p:to>
                                    </p:set>
                                    <p:anim calcmode="lin" valueType="num">
                                      <p:cBhvr>
                                        <p:cTn id="88" dur="500" fill="hold"/>
                                        <p:tgtEl>
                                          <p:spTgt spid="71"/>
                                        </p:tgtEl>
                                        <p:attrNameLst>
                                          <p:attrName>ppt_w</p:attrName>
                                        </p:attrNameLst>
                                      </p:cBhvr>
                                      <p:tavLst>
                                        <p:tav tm="0">
                                          <p:val>
                                            <p:fltVal val="0"/>
                                          </p:val>
                                        </p:tav>
                                        <p:tav tm="100000">
                                          <p:val>
                                            <p:strVal val="#ppt_w"/>
                                          </p:val>
                                        </p:tav>
                                      </p:tavLst>
                                    </p:anim>
                                    <p:anim calcmode="lin" valueType="num">
                                      <p:cBhvr>
                                        <p:cTn id="89" dur="500" fill="hold"/>
                                        <p:tgtEl>
                                          <p:spTgt spid="71"/>
                                        </p:tgtEl>
                                        <p:attrNameLst>
                                          <p:attrName>ppt_h</p:attrName>
                                        </p:attrNameLst>
                                      </p:cBhvr>
                                      <p:tavLst>
                                        <p:tav tm="0">
                                          <p:val>
                                            <p:fltVal val="0"/>
                                          </p:val>
                                        </p:tav>
                                        <p:tav tm="100000">
                                          <p:val>
                                            <p:strVal val="#ppt_h"/>
                                          </p:val>
                                        </p:tav>
                                      </p:tavLst>
                                    </p:anim>
                                    <p:animEffect transition="in" filter="fade">
                                      <p:cBhvr>
                                        <p:cTn id="90" dur="500"/>
                                        <p:tgtEl>
                                          <p:spTgt spid="71"/>
                                        </p:tgtEl>
                                      </p:cBhvr>
                                    </p:animEffect>
                                  </p:childTnLst>
                                </p:cTn>
                              </p:par>
                              <p:par>
                                <p:cTn id="91" presetID="53" presetClass="entr" presetSubtype="16" fill="hold" grpId="0" nodeType="withEffect">
                                  <p:stCondLst>
                                    <p:cond delay="800"/>
                                  </p:stCondLst>
                                  <p:childTnLst>
                                    <p:set>
                                      <p:cBhvr>
                                        <p:cTn id="92" dur="1" fill="hold">
                                          <p:stCondLst>
                                            <p:cond delay="0"/>
                                          </p:stCondLst>
                                        </p:cTn>
                                        <p:tgtEl>
                                          <p:spTgt spid="72"/>
                                        </p:tgtEl>
                                        <p:attrNameLst>
                                          <p:attrName>style.visibility</p:attrName>
                                        </p:attrNameLst>
                                      </p:cBhvr>
                                      <p:to>
                                        <p:strVal val="visible"/>
                                      </p:to>
                                    </p:set>
                                    <p:anim calcmode="lin" valueType="num">
                                      <p:cBhvr>
                                        <p:cTn id="93" dur="500" fill="hold"/>
                                        <p:tgtEl>
                                          <p:spTgt spid="72"/>
                                        </p:tgtEl>
                                        <p:attrNameLst>
                                          <p:attrName>ppt_w</p:attrName>
                                        </p:attrNameLst>
                                      </p:cBhvr>
                                      <p:tavLst>
                                        <p:tav tm="0">
                                          <p:val>
                                            <p:fltVal val="0"/>
                                          </p:val>
                                        </p:tav>
                                        <p:tav tm="100000">
                                          <p:val>
                                            <p:strVal val="#ppt_w"/>
                                          </p:val>
                                        </p:tav>
                                      </p:tavLst>
                                    </p:anim>
                                    <p:anim calcmode="lin" valueType="num">
                                      <p:cBhvr>
                                        <p:cTn id="94" dur="500" fill="hold"/>
                                        <p:tgtEl>
                                          <p:spTgt spid="72"/>
                                        </p:tgtEl>
                                        <p:attrNameLst>
                                          <p:attrName>ppt_h</p:attrName>
                                        </p:attrNameLst>
                                      </p:cBhvr>
                                      <p:tavLst>
                                        <p:tav tm="0">
                                          <p:val>
                                            <p:fltVal val="0"/>
                                          </p:val>
                                        </p:tav>
                                        <p:tav tm="100000">
                                          <p:val>
                                            <p:strVal val="#ppt_h"/>
                                          </p:val>
                                        </p:tav>
                                      </p:tavLst>
                                    </p:anim>
                                    <p:animEffect transition="in" filter="fade">
                                      <p:cBhvr>
                                        <p:cTn id="95" dur="500"/>
                                        <p:tgtEl>
                                          <p:spTgt spid="72"/>
                                        </p:tgtEl>
                                      </p:cBhvr>
                                    </p:animEffect>
                                  </p:childTnLst>
                                </p:cTn>
                              </p:par>
                              <p:par>
                                <p:cTn id="96" presetID="53" presetClass="entr" presetSubtype="16" fill="hold" nodeType="withEffect">
                                  <p:stCondLst>
                                    <p:cond delay="1000"/>
                                  </p:stCondLst>
                                  <p:childTnLst>
                                    <p:set>
                                      <p:cBhvr>
                                        <p:cTn id="97" dur="1" fill="hold">
                                          <p:stCondLst>
                                            <p:cond delay="0"/>
                                          </p:stCondLst>
                                        </p:cTn>
                                        <p:tgtEl>
                                          <p:spTgt spid="73"/>
                                        </p:tgtEl>
                                        <p:attrNameLst>
                                          <p:attrName>style.visibility</p:attrName>
                                        </p:attrNameLst>
                                      </p:cBhvr>
                                      <p:to>
                                        <p:strVal val="visible"/>
                                      </p:to>
                                    </p:set>
                                    <p:anim calcmode="lin" valueType="num">
                                      <p:cBhvr>
                                        <p:cTn id="98" dur="500" fill="hold"/>
                                        <p:tgtEl>
                                          <p:spTgt spid="73"/>
                                        </p:tgtEl>
                                        <p:attrNameLst>
                                          <p:attrName>ppt_w</p:attrName>
                                        </p:attrNameLst>
                                      </p:cBhvr>
                                      <p:tavLst>
                                        <p:tav tm="0">
                                          <p:val>
                                            <p:fltVal val="0"/>
                                          </p:val>
                                        </p:tav>
                                        <p:tav tm="100000">
                                          <p:val>
                                            <p:strVal val="#ppt_w"/>
                                          </p:val>
                                        </p:tav>
                                      </p:tavLst>
                                    </p:anim>
                                    <p:anim calcmode="lin" valueType="num">
                                      <p:cBhvr>
                                        <p:cTn id="99" dur="500" fill="hold"/>
                                        <p:tgtEl>
                                          <p:spTgt spid="73"/>
                                        </p:tgtEl>
                                        <p:attrNameLst>
                                          <p:attrName>ppt_h</p:attrName>
                                        </p:attrNameLst>
                                      </p:cBhvr>
                                      <p:tavLst>
                                        <p:tav tm="0">
                                          <p:val>
                                            <p:fltVal val="0"/>
                                          </p:val>
                                        </p:tav>
                                        <p:tav tm="100000">
                                          <p:val>
                                            <p:strVal val="#ppt_h"/>
                                          </p:val>
                                        </p:tav>
                                      </p:tavLst>
                                    </p:anim>
                                    <p:animEffect transition="in" filter="fade">
                                      <p:cBhvr>
                                        <p:cTn id="100" dur="500"/>
                                        <p:tgtEl>
                                          <p:spTgt spid="73"/>
                                        </p:tgtEl>
                                      </p:cBhvr>
                                    </p:animEffect>
                                  </p:childTnLst>
                                </p:cTn>
                              </p:par>
                              <p:par>
                                <p:cTn id="101" presetID="53" presetClass="entr" presetSubtype="16" fill="hold" grpId="0" nodeType="withEffect">
                                  <p:stCondLst>
                                    <p:cond delay="1200"/>
                                  </p:stCondLst>
                                  <p:childTnLst>
                                    <p:set>
                                      <p:cBhvr>
                                        <p:cTn id="102" dur="1" fill="hold">
                                          <p:stCondLst>
                                            <p:cond delay="0"/>
                                          </p:stCondLst>
                                        </p:cTn>
                                        <p:tgtEl>
                                          <p:spTgt spid="76"/>
                                        </p:tgtEl>
                                        <p:attrNameLst>
                                          <p:attrName>style.visibility</p:attrName>
                                        </p:attrNameLst>
                                      </p:cBhvr>
                                      <p:to>
                                        <p:strVal val="visible"/>
                                      </p:to>
                                    </p:set>
                                    <p:anim calcmode="lin" valueType="num">
                                      <p:cBhvr>
                                        <p:cTn id="103" dur="500" fill="hold"/>
                                        <p:tgtEl>
                                          <p:spTgt spid="76"/>
                                        </p:tgtEl>
                                        <p:attrNameLst>
                                          <p:attrName>ppt_w</p:attrName>
                                        </p:attrNameLst>
                                      </p:cBhvr>
                                      <p:tavLst>
                                        <p:tav tm="0">
                                          <p:val>
                                            <p:fltVal val="0"/>
                                          </p:val>
                                        </p:tav>
                                        <p:tav tm="100000">
                                          <p:val>
                                            <p:strVal val="#ppt_w"/>
                                          </p:val>
                                        </p:tav>
                                      </p:tavLst>
                                    </p:anim>
                                    <p:anim calcmode="lin" valueType="num">
                                      <p:cBhvr>
                                        <p:cTn id="104" dur="500" fill="hold"/>
                                        <p:tgtEl>
                                          <p:spTgt spid="76"/>
                                        </p:tgtEl>
                                        <p:attrNameLst>
                                          <p:attrName>ppt_h</p:attrName>
                                        </p:attrNameLst>
                                      </p:cBhvr>
                                      <p:tavLst>
                                        <p:tav tm="0">
                                          <p:val>
                                            <p:fltVal val="0"/>
                                          </p:val>
                                        </p:tav>
                                        <p:tav tm="100000">
                                          <p:val>
                                            <p:strVal val="#ppt_h"/>
                                          </p:val>
                                        </p:tav>
                                      </p:tavLst>
                                    </p:anim>
                                    <p:animEffect transition="in" filter="fade">
                                      <p:cBhvr>
                                        <p:cTn id="105" dur="500"/>
                                        <p:tgtEl>
                                          <p:spTgt spid="76"/>
                                        </p:tgtEl>
                                      </p:cBhvr>
                                    </p:animEffect>
                                  </p:childTnLst>
                                </p:cTn>
                              </p:par>
                              <p:par>
                                <p:cTn id="106" presetID="53" presetClass="entr" presetSubtype="16" fill="hold" grpId="0" nodeType="withEffect">
                                  <p:stCondLst>
                                    <p:cond delay="1400"/>
                                  </p:stCondLst>
                                  <p:childTnLst>
                                    <p:set>
                                      <p:cBhvr>
                                        <p:cTn id="107" dur="1" fill="hold">
                                          <p:stCondLst>
                                            <p:cond delay="0"/>
                                          </p:stCondLst>
                                        </p:cTn>
                                        <p:tgtEl>
                                          <p:spTgt spid="77"/>
                                        </p:tgtEl>
                                        <p:attrNameLst>
                                          <p:attrName>style.visibility</p:attrName>
                                        </p:attrNameLst>
                                      </p:cBhvr>
                                      <p:to>
                                        <p:strVal val="visible"/>
                                      </p:to>
                                    </p:set>
                                    <p:anim calcmode="lin" valueType="num">
                                      <p:cBhvr>
                                        <p:cTn id="108" dur="500" fill="hold"/>
                                        <p:tgtEl>
                                          <p:spTgt spid="77"/>
                                        </p:tgtEl>
                                        <p:attrNameLst>
                                          <p:attrName>ppt_w</p:attrName>
                                        </p:attrNameLst>
                                      </p:cBhvr>
                                      <p:tavLst>
                                        <p:tav tm="0">
                                          <p:val>
                                            <p:fltVal val="0"/>
                                          </p:val>
                                        </p:tav>
                                        <p:tav tm="100000">
                                          <p:val>
                                            <p:strVal val="#ppt_w"/>
                                          </p:val>
                                        </p:tav>
                                      </p:tavLst>
                                    </p:anim>
                                    <p:anim calcmode="lin" valueType="num">
                                      <p:cBhvr>
                                        <p:cTn id="109" dur="500" fill="hold"/>
                                        <p:tgtEl>
                                          <p:spTgt spid="77"/>
                                        </p:tgtEl>
                                        <p:attrNameLst>
                                          <p:attrName>ppt_h</p:attrName>
                                        </p:attrNameLst>
                                      </p:cBhvr>
                                      <p:tavLst>
                                        <p:tav tm="0">
                                          <p:val>
                                            <p:fltVal val="0"/>
                                          </p:val>
                                        </p:tav>
                                        <p:tav tm="100000">
                                          <p:val>
                                            <p:strVal val="#ppt_h"/>
                                          </p:val>
                                        </p:tav>
                                      </p:tavLst>
                                    </p:anim>
                                    <p:animEffect transition="in" filter="fade">
                                      <p:cBhvr>
                                        <p:cTn id="110" dur="500"/>
                                        <p:tgtEl>
                                          <p:spTgt spid="77"/>
                                        </p:tgtEl>
                                      </p:cBhvr>
                                    </p:animEffect>
                                  </p:childTnLst>
                                </p:cTn>
                              </p:par>
                              <p:par>
                                <p:cTn id="111" presetID="53" presetClass="entr" presetSubtype="16" fill="hold" nodeType="withEffect">
                                  <p:stCondLst>
                                    <p:cond delay="1600"/>
                                  </p:stCondLst>
                                  <p:childTnLst>
                                    <p:set>
                                      <p:cBhvr>
                                        <p:cTn id="112" dur="1" fill="hold">
                                          <p:stCondLst>
                                            <p:cond delay="0"/>
                                          </p:stCondLst>
                                        </p:cTn>
                                        <p:tgtEl>
                                          <p:spTgt spid="78"/>
                                        </p:tgtEl>
                                        <p:attrNameLst>
                                          <p:attrName>style.visibility</p:attrName>
                                        </p:attrNameLst>
                                      </p:cBhvr>
                                      <p:to>
                                        <p:strVal val="visible"/>
                                      </p:to>
                                    </p:set>
                                    <p:anim calcmode="lin" valueType="num">
                                      <p:cBhvr>
                                        <p:cTn id="113" dur="500" fill="hold"/>
                                        <p:tgtEl>
                                          <p:spTgt spid="78"/>
                                        </p:tgtEl>
                                        <p:attrNameLst>
                                          <p:attrName>ppt_w</p:attrName>
                                        </p:attrNameLst>
                                      </p:cBhvr>
                                      <p:tavLst>
                                        <p:tav tm="0">
                                          <p:val>
                                            <p:fltVal val="0"/>
                                          </p:val>
                                        </p:tav>
                                        <p:tav tm="100000">
                                          <p:val>
                                            <p:strVal val="#ppt_w"/>
                                          </p:val>
                                        </p:tav>
                                      </p:tavLst>
                                    </p:anim>
                                    <p:anim calcmode="lin" valueType="num">
                                      <p:cBhvr>
                                        <p:cTn id="114" dur="500" fill="hold"/>
                                        <p:tgtEl>
                                          <p:spTgt spid="78"/>
                                        </p:tgtEl>
                                        <p:attrNameLst>
                                          <p:attrName>ppt_h</p:attrName>
                                        </p:attrNameLst>
                                      </p:cBhvr>
                                      <p:tavLst>
                                        <p:tav tm="0">
                                          <p:val>
                                            <p:fltVal val="0"/>
                                          </p:val>
                                        </p:tav>
                                        <p:tav tm="100000">
                                          <p:val>
                                            <p:strVal val="#ppt_h"/>
                                          </p:val>
                                        </p:tav>
                                      </p:tavLst>
                                    </p:anim>
                                    <p:animEffect transition="in" filter="fade">
                                      <p:cBhvr>
                                        <p:cTn id="115" dur="500"/>
                                        <p:tgtEl>
                                          <p:spTgt spid="78"/>
                                        </p:tgtEl>
                                      </p:cBhvr>
                                    </p:animEffect>
                                  </p:childTnLst>
                                </p:cTn>
                              </p:par>
                              <p:par>
                                <p:cTn id="116" presetID="53" presetClass="entr" presetSubtype="16" fill="hold" grpId="0" nodeType="withEffect">
                                  <p:stCondLst>
                                    <p:cond delay="1800"/>
                                  </p:stCondLst>
                                  <p:childTnLst>
                                    <p:set>
                                      <p:cBhvr>
                                        <p:cTn id="117" dur="1" fill="hold">
                                          <p:stCondLst>
                                            <p:cond delay="0"/>
                                          </p:stCondLst>
                                        </p:cTn>
                                        <p:tgtEl>
                                          <p:spTgt spid="81"/>
                                        </p:tgtEl>
                                        <p:attrNameLst>
                                          <p:attrName>style.visibility</p:attrName>
                                        </p:attrNameLst>
                                      </p:cBhvr>
                                      <p:to>
                                        <p:strVal val="visible"/>
                                      </p:to>
                                    </p:set>
                                    <p:anim calcmode="lin" valueType="num">
                                      <p:cBhvr>
                                        <p:cTn id="118" dur="500" fill="hold"/>
                                        <p:tgtEl>
                                          <p:spTgt spid="81"/>
                                        </p:tgtEl>
                                        <p:attrNameLst>
                                          <p:attrName>ppt_w</p:attrName>
                                        </p:attrNameLst>
                                      </p:cBhvr>
                                      <p:tavLst>
                                        <p:tav tm="0">
                                          <p:val>
                                            <p:fltVal val="0"/>
                                          </p:val>
                                        </p:tav>
                                        <p:tav tm="100000">
                                          <p:val>
                                            <p:strVal val="#ppt_w"/>
                                          </p:val>
                                        </p:tav>
                                      </p:tavLst>
                                    </p:anim>
                                    <p:anim calcmode="lin" valueType="num">
                                      <p:cBhvr>
                                        <p:cTn id="119" dur="500" fill="hold"/>
                                        <p:tgtEl>
                                          <p:spTgt spid="81"/>
                                        </p:tgtEl>
                                        <p:attrNameLst>
                                          <p:attrName>ppt_h</p:attrName>
                                        </p:attrNameLst>
                                      </p:cBhvr>
                                      <p:tavLst>
                                        <p:tav tm="0">
                                          <p:val>
                                            <p:fltVal val="0"/>
                                          </p:val>
                                        </p:tav>
                                        <p:tav tm="100000">
                                          <p:val>
                                            <p:strVal val="#ppt_h"/>
                                          </p:val>
                                        </p:tav>
                                      </p:tavLst>
                                    </p:anim>
                                    <p:animEffect transition="in" filter="fade">
                                      <p:cBhvr>
                                        <p:cTn id="120" dur="500"/>
                                        <p:tgtEl>
                                          <p:spTgt spid="81"/>
                                        </p:tgtEl>
                                      </p:cBhvr>
                                    </p:animEffect>
                                  </p:childTnLst>
                                </p:cTn>
                              </p:par>
                              <p:par>
                                <p:cTn id="121" presetID="53" presetClass="entr" presetSubtype="16" fill="hold" grpId="0" nodeType="withEffect">
                                  <p:stCondLst>
                                    <p:cond delay="2000"/>
                                  </p:stCondLst>
                                  <p:childTnLst>
                                    <p:set>
                                      <p:cBhvr>
                                        <p:cTn id="122" dur="1" fill="hold">
                                          <p:stCondLst>
                                            <p:cond delay="0"/>
                                          </p:stCondLst>
                                        </p:cTn>
                                        <p:tgtEl>
                                          <p:spTgt spid="82"/>
                                        </p:tgtEl>
                                        <p:attrNameLst>
                                          <p:attrName>style.visibility</p:attrName>
                                        </p:attrNameLst>
                                      </p:cBhvr>
                                      <p:to>
                                        <p:strVal val="visible"/>
                                      </p:to>
                                    </p:set>
                                    <p:anim calcmode="lin" valueType="num">
                                      <p:cBhvr>
                                        <p:cTn id="123" dur="500" fill="hold"/>
                                        <p:tgtEl>
                                          <p:spTgt spid="82"/>
                                        </p:tgtEl>
                                        <p:attrNameLst>
                                          <p:attrName>ppt_w</p:attrName>
                                        </p:attrNameLst>
                                      </p:cBhvr>
                                      <p:tavLst>
                                        <p:tav tm="0">
                                          <p:val>
                                            <p:fltVal val="0"/>
                                          </p:val>
                                        </p:tav>
                                        <p:tav tm="100000">
                                          <p:val>
                                            <p:strVal val="#ppt_w"/>
                                          </p:val>
                                        </p:tav>
                                      </p:tavLst>
                                    </p:anim>
                                    <p:anim calcmode="lin" valueType="num">
                                      <p:cBhvr>
                                        <p:cTn id="124" dur="500" fill="hold"/>
                                        <p:tgtEl>
                                          <p:spTgt spid="82"/>
                                        </p:tgtEl>
                                        <p:attrNameLst>
                                          <p:attrName>ppt_h</p:attrName>
                                        </p:attrNameLst>
                                      </p:cBhvr>
                                      <p:tavLst>
                                        <p:tav tm="0">
                                          <p:val>
                                            <p:fltVal val="0"/>
                                          </p:val>
                                        </p:tav>
                                        <p:tav tm="100000">
                                          <p:val>
                                            <p:strVal val="#ppt_h"/>
                                          </p:val>
                                        </p:tav>
                                      </p:tavLst>
                                    </p:anim>
                                    <p:animEffect transition="in" filter="fade">
                                      <p:cBhvr>
                                        <p:cTn id="125" dur="500"/>
                                        <p:tgtEl>
                                          <p:spTgt spid="82"/>
                                        </p:tgtEl>
                                      </p:cBhvr>
                                    </p:animEffect>
                                  </p:childTnLst>
                                </p:cTn>
                              </p:par>
                              <p:par>
                                <p:cTn id="126" presetID="53" presetClass="entr" presetSubtype="16" fill="hold" nodeType="withEffect">
                                  <p:stCondLst>
                                    <p:cond delay="2200"/>
                                  </p:stCondLst>
                                  <p:childTnLst>
                                    <p:set>
                                      <p:cBhvr>
                                        <p:cTn id="127" dur="1" fill="hold">
                                          <p:stCondLst>
                                            <p:cond delay="0"/>
                                          </p:stCondLst>
                                        </p:cTn>
                                        <p:tgtEl>
                                          <p:spTgt spid="83"/>
                                        </p:tgtEl>
                                        <p:attrNameLst>
                                          <p:attrName>style.visibility</p:attrName>
                                        </p:attrNameLst>
                                      </p:cBhvr>
                                      <p:to>
                                        <p:strVal val="visible"/>
                                      </p:to>
                                    </p:set>
                                    <p:anim calcmode="lin" valueType="num">
                                      <p:cBhvr>
                                        <p:cTn id="128" dur="500" fill="hold"/>
                                        <p:tgtEl>
                                          <p:spTgt spid="83"/>
                                        </p:tgtEl>
                                        <p:attrNameLst>
                                          <p:attrName>ppt_w</p:attrName>
                                        </p:attrNameLst>
                                      </p:cBhvr>
                                      <p:tavLst>
                                        <p:tav tm="0">
                                          <p:val>
                                            <p:fltVal val="0"/>
                                          </p:val>
                                        </p:tav>
                                        <p:tav tm="100000">
                                          <p:val>
                                            <p:strVal val="#ppt_w"/>
                                          </p:val>
                                        </p:tav>
                                      </p:tavLst>
                                    </p:anim>
                                    <p:anim calcmode="lin" valueType="num">
                                      <p:cBhvr>
                                        <p:cTn id="129" dur="500" fill="hold"/>
                                        <p:tgtEl>
                                          <p:spTgt spid="83"/>
                                        </p:tgtEl>
                                        <p:attrNameLst>
                                          <p:attrName>ppt_h</p:attrName>
                                        </p:attrNameLst>
                                      </p:cBhvr>
                                      <p:tavLst>
                                        <p:tav tm="0">
                                          <p:val>
                                            <p:fltVal val="0"/>
                                          </p:val>
                                        </p:tav>
                                        <p:tav tm="100000">
                                          <p:val>
                                            <p:strVal val="#ppt_h"/>
                                          </p:val>
                                        </p:tav>
                                      </p:tavLst>
                                    </p:anim>
                                    <p:animEffect transition="in" filter="fade">
                                      <p:cBhvr>
                                        <p:cTn id="13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12" grpId="0"/>
      <p:bldP spid="13" grpId="0"/>
      <p:bldP spid="17" grpId="0"/>
      <p:bldP spid="18" grpId="0"/>
      <p:bldP spid="49" grpId="0"/>
      <p:bldP spid="66" grpId="0"/>
      <p:bldP spid="67" grpId="0"/>
      <p:bldP spid="71" grpId="0"/>
      <p:bldP spid="72" grpId="0"/>
      <p:bldP spid="76" grpId="0"/>
      <p:bldP spid="77" grpId="0"/>
      <p:bldP spid="81" grpId="0"/>
      <p:bldP spid="8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47345" y="2211475"/>
            <a:ext cx="8818685" cy="332668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solidFill>
                  <a:schemeClr val="tx1">
                    <a:lumMod val="50000"/>
                    <a:lumOff val="50000"/>
                  </a:schemeClr>
                </a:solidFill>
                <a:latin typeface="微软雅黑" panose="020B0503020204020204" charset="-122"/>
                <a:ea typeface="微软雅黑" panose="020B0503020204020204" charset="-122"/>
              </a:rPr>
              <a:t>容貌焦虑已成为现代社会一个不可忽视的心理健康问题，尤其在年轻群体中表现得尤为突出。</a:t>
            </a:r>
          </a:p>
          <a:p>
            <a:pPr marL="285750" indent="-285750">
              <a:lnSpc>
                <a:spcPct val="150000"/>
              </a:lnSpc>
              <a:buFont typeface="Wingdings" panose="05000000000000000000" pitchFamily="2" charset="2"/>
              <a:buChar char="l"/>
            </a:pPr>
            <a:r>
              <a:rPr lang="zh-CN" altLang="en-US" dirty="0">
                <a:solidFill>
                  <a:schemeClr val="tx1">
                    <a:lumMod val="50000"/>
                    <a:lumOff val="50000"/>
                  </a:schemeClr>
                </a:solidFill>
                <a:latin typeface="微软雅黑" panose="020B0503020204020204" charset="-122"/>
                <a:ea typeface="微软雅黑" panose="020B0503020204020204" charset="-122"/>
              </a:rPr>
              <a:t>近年来，多项研究调查揭示了容貌焦虑的普遍性。</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en-US" altLang="zh-CN" sz="1600" dirty="0">
                <a:solidFill>
                  <a:schemeClr val="tx1">
                    <a:lumMod val="50000"/>
                    <a:lumOff val="50000"/>
                  </a:schemeClr>
                </a:solidFill>
                <a:latin typeface="微软雅黑" panose="020B0503020204020204" charset="-122"/>
                <a:ea typeface="微软雅黑" panose="020B0503020204020204" charset="-122"/>
              </a:rPr>
              <a:t>2021</a:t>
            </a:r>
            <a:r>
              <a:rPr lang="zh-CN" altLang="en-US" sz="1600" dirty="0">
                <a:solidFill>
                  <a:schemeClr val="tx1">
                    <a:lumMod val="50000"/>
                    <a:lumOff val="50000"/>
                  </a:schemeClr>
                </a:solidFill>
                <a:latin typeface="微软雅黑" panose="020B0503020204020204" charset="-122"/>
                <a:ea typeface="微软雅黑" panose="020B0503020204020204" charset="-122"/>
              </a:rPr>
              <a:t>年。全国</a:t>
            </a:r>
            <a:r>
              <a:rPr lang="en-US" altLang="zh-CN" sz="1600" dirty="0">
                <a:solidFill>
                  <a:schemeClr val="tx1">
                    <a:lumMod val="50000"/>
                    <a:lumOff val="50000"/>
                  </a:schemeClr>
                </a:solidFill>
                <a:latin typeface="微软雅黑" panose="020B0503020204020204" charset="-122"/>
                <a:ea typeface="微软雅黑" panose="020B0503020204020204" charset="-122"/>
              </a:rPr>
              <a:t>2063</a:t>
            </a:r>
            <a:r>
              <a:rPr lang="zh-CN" altLang="en-US" sz="1600" dirty="0">
                <a:solidFill>
                  <a:schemeClr val="tx1">
                    <a:lumMod val="50000"/>
                    <a:lumOff val="50000"/>
                  </a:schemeClr>
                </a:solidFill>
                <a:latin typeface="微软雅黑" panose="020B0503020204020204" charset="-122"/>
                <a:ea typeface="微软雅黑" panose="020B0503020204020204" charset="-122"/>
              </a:rPr>
              <a:t>名高校学生。</a:t>
            </a:r>
            <a:r>
              <a:rPr lang="en-US" altLang="zh-CN" sz="1600" dirty="0">
                <a:solidFill>
                  <a:schemeClr val="tx1">
                    <a:lumMod val="50000"/>
                    <a:lumOff val="50000"/>
                  </a:schemeClr>
                </a:solidFill>
                <a:latin typeface="微软雅黑" panose="020B0503020204020204" charset="-122"/>
                <a:ea typeface="微软雅黑" panose="020B0503020204020204" charset="-122"/>
              </a:rPr>
              <a:t>59.03%</a:t>
            </a:r>
          </a:p>
          <a:p>
            <a:pPr marL="285750" indent="-285750">
              <a:lnSpc>
                <a:spcPct val="150000"/>
              </a:lnSpc>
              <a:buFont typeface="Wingdings" panose="05000000000000000000" pitchFamily="2" charset="2"/>
              <a:buChar char="l"/>
            </a:pPr>
            <a:r>
              <a:rPr lang="zh-CN" altLang="en-US" dirty="0">
                <a:solidFill>
                  <a:schemeClr val="tx1">
                    <a:lumMod val="50000"/>
                    <a:lumOff val="50000"/>
                  </a:schemeClr>
                </a:solidFill>
                <a:latin typeface="微软雅黑" panose="020B0503020204020204" charset="-122"/>
                <a:ea typeface="微软雅黑" panose="020B0503020204020204" charset="-122"/>
              </a:rPr>
              <a:t>容貌焦虑的形成原因是多方面的。</a:t>
            </a:r>
            <a:br>
              <a:rPr lang="zh-CN" altLang="en-US" dirty="0">
                <a:solidFill>
                  <a:schemeClr val="tx1">
                    <a:lumMod val="50000"/>
                    <a:lumOff val="50000"/>
                  </a:schemeClr>
                </a:solidFill>
                <a:latin typeface="微软雅黑" panose="020B0503020204020204" charset="-122"/>
                <a:ea typeface="微软雅黑" panose="020B0503020204020204" charset="-122"/>
              </a:rPr>
            </a:br>
            <a:endParaRPr lang="zh-CN" altLang="en-US" dirty="0">
              <a:solidFill>
                <a:schemeClr val="tx1">
                  <a:lumMod val="50000"/>
                  <a:lumOff val="50000"/>
                </a:schemeClr>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l"/>
            </a:pPr>
            <a:r>
              <a:rPr lang="zh-CN" altLang="en-US" dirty="0">
                <a:solidFill>
                  <a:schemeClr val="tx1">
                    <a:lumMod val="50000"/>
                    <a:lumOff val="50000"/>
                  </a:schemeClr>
                </a:solidFill>
                <a:latin typeface="微软雅黑" panose="020B0503020204020204" charset="-122"/>
                <a:ea typeface="微软雅黑" panose="020B0503020204020204" charset="-122"/>
              </a:rPr>
              <a:t>对容貌焦虑的研究有很大帮助。</a:t>
            </a:r>
          </a:p>
          <a:p>
            <a:pPr marL="285750" indent="-285750">
              <a:lnSpc>
                <a:spcPct val="150000"/>
              </a:lnSpc>
              <a:buFont typeface="Wingdings" panose="05000000000000000000" pitchFamily="2" charset="2"/>
              <a:buChar char="l"/>
            </a:pPr>
            <a:endParaRPr lang="zh-CN" altLang="en-US" sz="1600" dirty="0">
              <a:solidFill>
                <a:schemeClr val="tx1">
                  <a:lumMod val="50000"/>
                  <a:lumOff val="50000"/>
                </a:schemeClr>
              </a:solidFill>
              <a:latin typeface="微软雅黑" panose="020B0503020204020204" charset="-122"/>
              <a:ea typeface="微软雅黑" panose="020B0503020204020204" charset="-122"/>
            </a:endParaRPr>
          </a:p>
        </p:txBody>
      </p:sp>
      <p:sp>
        <p:nvSpPr>
          <p:cNvPr id="9" name="椭圆 8"/>
          <p:cNvSpPr/>
          <p:nvPr/>
        </p:nvSpPr>
        <p:spPr>
          <a:xfrm>
            <a:off x="9752309" y="2045662"/>
            <a:ext cx="431992" cy="432048"/>
          </a:xfrm>
          <a:prstGeom prst="ellipse">
            <a:avLst/>
          </a:prstGeom>
          <a:solidFill>
            <a:srgbClr val="E55948">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067074" y="2976136"/>
            <a:ext cx="575989" cy="576064"/>
          </a:xfrm>
          <a:prstGeom prst="ellipse">
            <a:avLst/>
          </a:prstGeom>
          <a:solidFill>
            <a:schemeClr val="tx2">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0760290" y="1271830"/>
            <a:ext cx="863984" cy="864096"/>
            <a:chOff x="7020272" y="1005830"/>
            <a:chExt cx="864096" cy="864096"/>
          </a:xfrm>
        </p:grpSpPr>
        <p:sp>
          <p:nvSpPr>
            <p:cNvPr id="12" name="椭圆 11"/>
            <p:cNvSpPr/>
            <p:nvPr/>
          </p:nvSpPr>
          <p:spPr>
            <a:xfrm>
              <a:off x="7020272" y="1005830"/>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6" descr="F:\Y原创素材\4_ks02\PPT\PPT-5\PPT-056-2015工作总结\img\工作总结\image 3108.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7146664" y="1145485"/>
              <a:ext cx="611312" cy="6334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组合 16"/>
          <p:cNvGrpSpPr/>
          <p:nvPr/>
        </p:nvGrpSpPr>
        <p:grpSpPr>
          <a:xfrm>
            <a:off x="8024343" y="1469598"/>
            <a:ext cx="719986" cy="720080"/>
            <a:chOff x="4283968" y="1203598"/>
            <a:chExt cx="720080" cy="720080"/>
          </a:xfrm>
        </p:grpSpPr>
        <p:sp>
          <p:nvSpPr>
            <p:cNvPr id="18" name="椭圆 17"/>
            <p:cNvSpPr/>
            <p:nvPr/>
          </p:nvSpPr>
          <p:spPr>
            <a:xfrm>
              <a:off x="4283968" y="1203598"/>
              <a:ext cx="720080"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10" descr="F:\Y原创素材\4_ks02\PPT\PPT-5\PPT-056-2015工作总结\img\工作总结\image 309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75076" y="1310443"/>
              <a:ext cx="580559" cy="46921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椭圆 19"/>
          <p:cNvSpPr/>
          <p:nvPr/>
        </p:nvSpPr>
        <p:spPr>
          <a:xfrm>
            <a:off x="9035578" y="4554848"/>
            <a:ext cx="431992" cy="432048"/>
          </a:xfrm>
          <a:prstGeom prst="ellipse">
            <a:avLst/>
          </a:prstGeom>
          <a:solidFill>
            <a:schemeClr val="accent2">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标题 7">
            <a:extLst>
              <a:ext uri="{FF2B5EF4-FFF2-40B4-BE49-F238E27FC236}">
                <a16:creationId xmlns:a16="http://schemas.microsoft.com/office/drawing/2014/main" id="{8C28FA4F-0C29-8202-A2DF-6B3575FD950E}"/>
              </a:ext>
            </a:extLst>
          </p:cNvPr>
          <p:cNvSpPr txBox="1">
            <a:spLocks/>
          </p:cNvSpPr>
          <p:nvPr/>
        </p:nvSpPr>
        <p:spPr>
          <a:xfrm>
            <a:off x="180866" y="181308"/>
            <a:ext cx="10515600" cy="580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47ABB9"/>
                </a:solidFill>
                <a:latin typeface="+mj-lt"/>
                <a:ea typeface="+mj-ea"/>
                <a:cs typeface="+mj-cs"/>
              </a:defRPr>
            </a:lvl1pPr>
          </a:lstStyle>
          <a:p>
            <a:r>
              <a:rPr lang="zh-CN" altLang="en-US" dirty="0"/>
              <a:t>研究背景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par>
                                <p:cTn id="11" presetID="10" presetClass="entr" presetSubtype="0" fill="hold" grpId="2"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grpId="2" nodeType="withEffect">
                                  <p:stCondLst>
                                    <p:cond delay="5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2000"/>
                                        <p:tgtEl>
                                          <p:spTgt spid="20"/>
                                        </p:tgtEl>
                                      </p:cBhvr>
                                    </p:animEffect>
                                  </p:childTnLst>
                                </p:cTn>
                              </p:par>
                              <p:par>
                                <p:cTn id="17" presetID="10" presetClass="entr" presetSubtype="0" fill="hold" grpId="2"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0" presetClass="path" presetSubtype="0" accel="50000" decel="50000" fill="hold" nodeType="withEffect">
                                  <p:stCondLst>
                                    <p:cond delay="500"/>
                                  </p:stCondLst>
                                  <p:childTnLst>
                                    <p:animMotion origin="layout" path="M -0.53541 0.0463 C -0.52916 0.07377 -0.5184 0.09568 -0.50833 0.11852 C -0.49548 0.14784 -0.48368 0.17346 -0.46874 0.2 C -0.46649 0.20401 -0.46302 0.20556 -0.46041 0.20926 C -0.45434 0.21759 -0.44895 0.22901 -0.4427 0.23704 C -0.4401 0.24013 -0.43697 0.24136 -0.43437 0.24445 C -0.42638 0.25371 -0.41909 0.2642 -0.41145 0.27408 C -0.40833 0.27809 -0.40434 0.2784 -0.40104 0.28148 C -0.371 0.30988 -0.34461 0.3463 -0.31145 0.36296 C -0.27847 0.39969 -0.23506 0.41574 -0.19791 0.43519 C -0.18003 0.44445 -0.16145 0.45247 -0.14374 0.46296 C -0.13385 0.46883 -0.12604 0.47377 -0.11562 0.47593 C -0.09722 0.48889 -0.07743 0.49568 -0.05833 0.50556 C -0.02899 0.52099 -0.00138 0.53827 0.02917 0.54445 C 0.0408 0.55124 0.05244 0.55278 0.06459 0.55556 C 0.07518 0.56358 0.08768 0.57037 0.09896 0.57222 C 0.11754 0.58858 0.13681 0.59043 0.1573 0.59259 C 0.18785 0.6108 0.22639 0.60617 0.2573 0.60741 C 0.28004 0.60648 0.30244 0.60679 0.32501 0.60185 C 0.33334 0.59753 0.3415 0.59661 0.35001 0.59445 C 0.36129 0.5858 0.37032 0.58426 0.37917 0.56852 C 0.38316 0.54692 0.38195 0.55494 0.3823 0.50926 C 0.38264 0.46636 0.3856 0.35895 0.36876 0.30926 C 0.36719 0.2858 0.36042 0.26482 0.35417 0.24445 C 0.35087 0.23426 0.34948 0.22315 0.3448 0.21482 C 0.34254 0.20309 0.33716 0.19537 0.33334 0.18519 C 0.31997 0.14969 0.29827 0.12192 0.27709 0.10185 C 0.27448 0.09938 0.26181 0.09229 0.25938 0.09074 C 0.2566 0.08889 0.25365 0.08766 0.25105 0.08519 C 0.2481 0.08272 0.24566 0.0784 0.24271 0.07593 C 0.24011 0.07377 0.23698 0.07408 0.23438 0.07222 C 0.21928 0.06111 0.20608 0.04877 0.18959 0.04445 C 0.179 0.03364 0.16632 0.0284 0.15417 0.02593 C 0.13299 0.0071 0.10417 0.01019 0.0823 0.00926 C 0.06233 -0.00494 0.03994 0.00617 0.01876 0.00185 C 0.01025 -0.00185 0.01598 4.93827E-7 7.5E-6 4.93827E-7 " pathEditMode="relative" ptsTypes="fffffffffffffffffffffffffffffffffffA">
                                      <p:cBhvr>
                                        <p:cTn id="21" dur="2000" fill="hold"/>
                                        <p:tgtEl>
                                          <p:spTgt spid="17"/>
                                        </p:tgtEl>
                                        <p:attrNameLst>
                                          <p:attrName>ppt_x</p:attrName>
                                          <p:attrName>ppt_y</p:attrName>
                                        </p:attrNameLst>
                                      </p:cBhvr>
                                    </p:animMotion>
                                  </p:childTnLst>
                                </p:cTn>
                              </p:par>
                              <p:par>
                                <p:cTn id="22" presetID="0" presetClass="path" presetSubtype="0" accel="50000" decel="50000" fill="hold" nodeType="withEffect">
                                  <p:stCondLst>
                                    <p:cond delay="500"/>
                                  </p:stCondLst>
                                  <p:childTnLst>
                                    <p:animMotion origin="layout" path="M 0.20417 0.21481 C 0.1941 0.26389 0.17274 0.28673 0.15208 0.32006 C 0.13785 0.34352 0.12205 0.36111 0.10521 0.37777 C 0.09583 0.38703 0.08594 0.4 0.07604 0.4074 C 0.05208 0.42531 0.08229 0.39413 0.05625 0.41852 C 0.05295 0.4216 0.05035 0.42685 0.04688 0.42963 C 0.02361 0.44907 -0.00816 0.4716 -0.03333 0.48148 C -0.04687 0.49352 -0.06892 0.5037 -0.08437 0.5074 C -0.10104 0.51142 -0.09965 0.50648 -0.11788 0.51296 C -0.14323 0.52191 -0.16875 0.52963 -0.19479 0.53333 C -0.20937 0.53765 -0.22396 0.54166 -0.23872 0.54444 C -0.26372 0.55555 -0.29062 0.5571 -0.31667 0.55926 C -0.4033 0.57623 -0.50556 0.56049 -0.58125 0.55926 C -0.58281 0.55895 -0.59479 0.5574 -0.59792 0.55555 C -0.60052 0.55432 -0.6026 0.55123 -0.60521 0.55 C -0.60937 0.54815 -0.61771 0.54629 -0.61771 0.54629 C -0.63472 0.53117 -0.61267 0.54938 -0.63125 0.53889 C -0.63559 0.53642 -0.63941 0.53148 -0.64375 0.52963 C -0.64983 0.52716 -0.65573 0.525 -0.66146 0.52037 C -0.67396 0.51049 -0.68212 0.49382 -0.68958 0.47407 C -0.69149 0.46913 -0.69167 0.46111 -0.69271 0.45555 C -0.69236 0.44444 -0.69253 0.43333 -0.69167 0.42222 C -0.69115 0.41574 -0.68854 0.41389 -0.68646 0.40926 C -0.68056 0.3966 -0.67535 0.37994 -0.66979 0.36666 C -0.66684 0.35956 -0.66476 0.34753 -0.66146 0.34074 C -0.65347 0.32407 -0.64601 0.30617 -0.63854 0.28889 C -0.63385 0.27839 -0.63021 0.26666 -0.625 0.2574 C -0.61753 0.24413 -0.60764 0.21142 -0.59792 0.20555 C -0.58854 0.18889 -0.58142 0.17191 -0.56875 0.16296 C -0.56424 0.15216 -0.55955 0.14598 -0.55208 0.14259 C -0.54323 0.1321 -0.53351 0.12623 -0.52396 0.11852 C -0.50972 0.1071 -0.49583 0.09537 -0.48021 0.09074 C -0.46354 0.07592 -0.44219 0.07685 -0.42396 0.07407 C -0.40781 0.0645 -0.41997 0.07037 -0.38646 0.07222 C -0.37552 0.0787 -0.3651 0.08796 -0.35417 0.09444 C -0.34965 0.10031 -0.3467 0.10123 -0.34167 0.10555 C -0.32153 0.12345 -0.30503 0.14136 -0.28229 0.14815 C -0.27396 0.15555 -0.26424 0.15339 -0.25521 0.15555 C -0.15573 0.15247 -0.17431 0.15895 -0.12604 0.14815 C -0.11944 0.14105 -0.11181 0.13703 -0.10417 0.13518 C -0.09722 0.13117 -0.09306 0.12777 -0.08542 0.12592 C -0.07083 0.11728 -0.07726 0.11975 -0.06667 0.11666 C -0.05868 0.1108 -0.05 0.10308 -0.04167 0.1 C -0.03802 0.09568 -0.03472 0.09413 -0.03125 0.08889 C -0.02691 0.0824 -0.01736 0.06173 -0.01458 0.05185 C -0.01267 0.04506 -0.01059 0.03981 -0.00833 0.03333 C -0.00712 0.02963 -0.00417 0.02222 -0.00417 0.02222 C -0.00312 0.01512 5.55556E-7 0.00895 5.55556E-7 2.59259E-6 " pathEditMode="relative" ptsTypes="fffffffffffffffffffffffffffffffffffffffffffffffA">
                                      <p:cBhvr>
                                        <p:cTn id="23" dur="2000" fill="hold"/>
                                        <p:tgtEl>
                                          <p:spTgt spid="11"/>
                                        </p:tgtEl>
                                        <p:attrNameLst>
                                          <p:attrName>ppt_x</p:attrName>
                                          <p:attrName>ppt_y</p:attrName>
                                        </p:attrNameLst>
                                      </p:cBhvr>
                                    </p:animMotion>
                                  </p:childTnLst>
                                </p:cTn>
                              </p:par>
                              <p:par>
                                <p:cTn id="24" presetID="0" presetClass="path" presetSubtype="0" accel="50000" decel="50000" fill="hold" grpId="0" nodeType="withEffect">
                                  <p:stCondLst>
                                    <p:cond delay="500"/>
                                  </p:stCondLst>
                                  <p:childTnLst>
                                    <p:animMotion origin="layout" path="M 0.63646 -0.53488 C 0.63386 -0.50803 0.6375 -0.54136 0.6323 -0.51081 C 0.62917 -0.4926 0.62934 -0.47223 0.62709 -0.45371 C 0.62396 -0.38673 0.61875 -0.31482 0.60313 -0.2534 C 0.60052 -0.22994 0.59636 -0.20772 0.59271 -0.18488 C 0.5882 -0.15648 0.58525 -0.1284 0.57813 -0.10155 C 0.57188 -0.07778 0.56893 -0.05155 0.55938 -0.03118 C 0.55382 -0.00494 0.55782 -0.02068 0.5448 0.01512 L 0.5448 0.01512 C 0.53941 0.03642 0.5316 0.05339 0.52396 0.07253 C 0.51598 0.09259 0.50868 0.1145 0.49896 0.13148 C 0.48559 0.15555 0.46146 0.18487 0.4448 0.2 C 0.43438 0.21018 0.42414 0.21419 0.41355 0.22253 C 0.4099 0.22561 0.40677 0.23055 0.40313 0.23364 C 0.38716 0.24722 0.3691 0.25247 0.35209 0.25926 C 0.34202 0.26389 0.33316 0.27006 0.32292 0.27253 C 0.30486 0.27191 0.28681 0.27191 0.26875 0.27037 C 0.26059 0.27006 0.25087 0.26234 0.24271 0.25926 C 0.23525 0.25277 0.22761 0.25123 0.2198 0.2466 C 0.21459 0.24352 0.21059 0.23796 0.20521 0.23549 C 0.19636 0.22592 0.18316 0.22068 0.17292 0.21697 C 0.16945 0.21296 0.16632 0.21142 0.1625 0.20956 C 0.15851 0.20247 0.1566 0.20185 0.15105 0.2 C 0.14219 0.18981 0.13177 0.18302 0.12292 0.17253 C 0.11302 0.1608 0.10677 0.14845 0.09584 0.14105 C 0.09167 0.12963 0.08108 0.12098 0.075 0.11142 C 0.06771 0.1 0.06129 0.08765 0.05313 0.07808 C 0.04827 0.06481 0.03993 0.05648 0.03334 0.04629 C 0.02709 0.03673 0.03177 0.04043 0.02605 0.03734 C 0.025 0.03549 0.02414 0.03302 0.02292 0.03179 C 0.02205 0.03055 0.02066 0.03086 0.0198 0.02994 C 0.01511 0.02345 0.01198 0.01481 0.00625 0.01142 C 0.00226 0.00401 0.00434 0.0074 5.55556E-7 3.08642E-6 " pathEditMode="relative" ptsTypes="fffffffFffffffffffffffffffffffffA">
                                      <p:cBhvr>
                                        <p:cTn id="25" dur="2000" fill="hold"/>
                                        <p:tgtEl>
                                          <p:spTgt spid="10"/>
                                        </p:tgtEl>
                                        <p:attrNameLst>
                                          <p:attrName>ppt_x</p:attrName>
                                          <p:attrName>ppt_y</p:attrName>
                                        </p:attrNameLst>
                                      </p:cBhvr>
                                    </p:animMotion>
                                  </p:childTnLst>
                                </p:cTn>
                              </p:par>
                              <p:par>
                                <p:cTn id="26" presetID="0" presetClass="path" presetSubtype="0" accel="50000" decel="50000" fill="hold" grpId="0" nodeType="withEffect">
                                  <p:stCondLst>
                                    <p:cond delay="500"/>
                                  </p:stCondLst>
                                  <p:childTnLst>
                                    <p:animMotion origin="layout" path="M 0.83438 0.03333 C 0.82969 0.025 0.82656 0.01697 0.82292 0.0074 C 0.8191 -0.01636 0.82327 0.00432 0.81354 -0.02408 C 0.81198 -0.02871 0.81059 -0.03395 0.80938 -0.03889 C 0.80886 -0.04074 0.80886 -0.0426 0.80834 -0.04445 C 0.80295 -0.06358 0.80781 -0.04352 0.80104 -0.06297 C 0.79497 -0.08056 0.78959 -0.1 0.78438 -0.11852 C 0.78143 -0.12901 0.78021 -0.13827 0.77604 -0.14815 C 0.77379 -0.1605 0.76875 -0.17408 0.76354 -0.18334 C 0.75695 -0.21883 0.72483 -0.22439 0.70834 -0.22778 C 0.68472 -0.22593 0.66111 -0.22439 0.6375 -0.22222 C 0.62847 -0.2213 0.62014 -0.21235 0.6125 -0.20556 C 0.61059 -0.20401 0.60834 -0.20463 0.60625 -0.20371 C 0.59705 -0.19969 0.58542 -0.19074 0.57709 -0.18334 C 0.57014 -0.17716 0.56406 -0.16821 0.55625 -0.16482 C 0.53629 -0.14352 0.51684 -0.11667 0.49896 -0.09074 C 0.48646 -0.07253 0.4691 -0.06389 0.45417 -0.05371 C 0.43438 -0.04013 0.41493 -0.0284 0.39375 -0.02408 C 0.36459 -0.01111 0.33264 -0.01636 0.30417 -0.03334 C 0.29965 -0.03611 0.29375 -0.03704 0.28959 -0.04074 C 0.28004 -0.04908 0.27066 -0.06389 0.26146 -0.07037 C 0.25695 -0.0784 0.25122 -0.08272 0.24584 -0.08889 C 0.24167 -0.09383 0.2382 -0.1 0.23438 -0.10556 C 0.2191 -0.12778 0.2059 -0.15648 0.18959 -0.17593 C 0.1816 -0.18519 0.17396 -0.19753 0.16459 -0.20185 C 0.1599 -0.21019 0.15417 -0.21482 0.14792 -0.21852 C 0.14149 -0.22716 0.1349 -0.22963 0.12709 -0.23148 C 0.12118 -0.2355 0.11788 -0.23735 0.11146 -0.23889 C 0.10295 -0.24383 0.09427 -0.24506 0.08542 -0.24815 C 0.06563 -0.24753 0.04584 -0.24753 0.02604 -0.2463 C 0.02413 -0.2463 0.01997 -0.24167 0.01875 -0.24074 C 0.00955 -0.23426 -0.00087 -0.22685 -0.00833 -0.21482 C -0.01389 -0.20587 -0.01788 -0.19599 -0.02291 -0.18704 C -0.0243 -0.17994 -0.02726 -0.17716 -0.02916 -0.17037 C -0.0342 -0.15278 -0.03785 -0.13426 -0.04062 -0.11482 C -0.04028 -0.08951 -0.04045 -0.0642 -0.03958 -0.03889 C -0.03889 -0.02006 -0.02309 -0.01297 -0.01458 -0.00926 C -0.01076 -0.00463 -0.00573 2.46914E-7 2.77778E-6 2.46914E-7 " pathEditMode="relative" ptsTypes="fffffffffffffffffffffffffffffffffffffA">
                                      <p:cBhvr>
                                        <p:cTn id="27" dur="2000" fill="hold"/>
                                        <p:tgtEl>
                                          <p:spTgt spid="20"/>
                                        </p:tgtEl>
                                        <p:attrNameLst>
                                          <p:attrName>ppt_x</p:attrName>
                                          <p:attrName>ppt_y</p:attrName>
                                        </p:attrNameLst>
                                      </p:cBhvr>
                                    </p:animMotion>
                                  </p:childTnLst>
                                </p:cTn>
                              </p:par>
                              <p:par>
                                <p:cTn id="28" presetID="0" presetClass="path" presetSubtype="0" accel="50000" decel="50000" fill="hold" grpId="0" nodeType="withEffect">
                                  <p:stCondLst>
                                    <p:cond delay="500"/>
                                  </p:stCondLst>
                                  <p:childTnLst>
                                    <p:animMotion origin="layout" path="M -0.39271 -0.41667 C -0.39202 -0.41111 -0.39167 -0.40494 -0.39063 -0.4 C -0.38994 -0.39568 -0.3882 -0.3929 -0.38751 -0.38889 C -0.38056 -0.34722 -0.3757 -0.30432 -0.36771 -0.26296 C -0.36008 -0.22284 -0.34966 -0.18611 -0.33959 -0.14815 C -0.33126 -0.11667 -0.32483 -0.08364 -0.31667 -0.05185 C -0.30869 -0.02068 -0.29706 0.00679 -0.28855 0.03704 C -0.28542 0.04846 -0.2849 0.06266 -0.28021 0.07222 C -0.26494 0.10401 -0.28334 0.06358 -0.26876 0.1037 C -0.26199 0.12253 -0.25296 0.14012 -0.2448 0.15741 C -0.24254 0.16235 -0.24167 0.16883 -0.23959 0.17407 C -0.2316 0.19352 -0.22223 0.21296 -0.21355 0.23148 C -0.20817 0.2429 -0.1981 0.25124 -0.19167 0.26111 C -0.18386 0.27284 -0.17692 0.28364 -0.16876 0.29445 C -0.16077 0.30525 -0.15487 0.32161 -0.14584 0.32963 C -0.13334 0.34074 -0.12327 0.35833 -0.11146 0.37037 C -0.08074 0.40154 -0.12171 0.35463 -0.09688 0.38148 C -0.08456 0.39506 -0.07396 0.41512 -0.05938 0.42037 C -0.04896 0.43272 -0.04063 0.43704 -0.02813 0.43889 C -0.01771 0.44969 -0.0066 0.44938 0.0052 0.4537 C 0.01388 0.45247 0.02274 0.45278 0.03124 0.45 C 0.03663 0.44815 0.03767 0.42315 0.03854 0.41852 C 0.04253 0.39537 0.04531 0.37469 0.04687 0.35 C 0.04652 0.29321 0.04687 0.23642 0.04583 0.17963 C 0.04565 0.17253 0.04253 0.16636 0.04166 0.15926 C 0.0394 0.13889 0.03541 0.11482 0.02708 0.1 C 0.02569 0.08951 0.02222 0.08148 0.01979 0.07222 C 0.01163 0.03982 0.02256 0.07963 0.01666 0.05185 C 0.01423 0.04012 0.00919 0.02377 0.00416 0.01482 C 0.00242 0.00586 -6.94444E-6 0.00926 -6.94444E-6 2.22222E-6 " pathEditMode="relative" ptsTypes="fffffffffffffffffffffffffffffA">
                                      <p:cBhvr>
                                        <p:cTn id="29" dur="2000" fill="hold"/>
                                        <p:tgtEl>
                                          <p:spTgt spid="9"/>
                                        </p:tgtEl>
                                        <p:attrNameLst>
                                          <p:attrName>ppt_x</p:attrName>
                                          <p:attrName>ppt_y</p:attrName>
                                        </p:attrNameLst>
                                      </p:cBhvr>
                                    </p:animMotion>
                                  </p:childTnLst>
                                </p:cTn>
                              </p:par>
                              <p:par>
                                <p:cTn id="30" presetID="8" presetClass="emph" presetSubtype="0" fill="hold" nodeType="withEffect">
                                  <p:stCondLst>
                                    <p:cond delay="500"/>
                                  </p:stCondLst>
                                  <p:childTnLst>
                                    <p:animRot by="21600000">
                                      <p:cBhvr>
                                        <p:cTn id="31" dur="2000" fill="hold"/>
                                        <p:tgtEl>
                                          <p:spTgt spid="17"/>
                                        </p:tgtEl>
                                        <p:attrNameLst>
                                          <p:attrName>r</p:attrName>
                                        </p:attrNameLst>
                                      </p:cBhvr>
                                    </p:animRot>
                                  </p:childTnLst>
                                </p:cTn>
                              </p:par>
                              <p:par>
                                <p:cTn id="32" presetID="8" presetClass="emph" presetSubtype="0" fill="hold" nodeType="withEffect">
                                  <p:stCondLst>
                                    <p:cond delay="500"/>
                                  </p:stCondLst>
                                  <p:childTnLst>
                                    <p:animRot by="21600000">
                                      <p:cBhvr>
                                        <p:cTn id="33" dur="2000" fill="hold"/>
                                        <p:tgtEl>
                                          <p:spTgt spid="11"/>
                                        </p:tgtEl>
                                        <p:attrNameLst>
                                          <p:attrName>r</p:attrName>
                                        </p:attrNameLst>
                                      </p:cBhvr>
                                    </p:animRot>
                                  </p:childTnLst>
                                </p:cTn>
                              </p:par>
                              <p:par>
                                <p:cTn id="34" presetID="8" presetClass="emph" presetSubtype="0" fill="hold" grpId="1" nodeType="withEffect">
                                  <p:stCondLst>
                                    <p:cond delay="500"/>
                                  </p:stCondLst>
                                  <p:childTnLst>
                                    <p:animRot by="21600000">
                                      <p:cBhvr>
                                        <p:cTn id="35" dur="2000" fill="hold"/>
                                        <p:tgtEl>
                                          <p:spTgt spid="10"/>
                                        </p:tgtEl>
                                        <p:attrNameLst>
                                          <p:attrName>r</p:attrName>
                                        </p:attrNameLst>
                                      </p:cBhvr>
                                    </p:animRot>
                                  </p:childTnLst>
                                </p:cTn>
                              </p:par>
                              <p:par>
                                <p:cTn id="36" presetID="8" presetClass="emph" presetSubtype="0" fill="hold" grpId="1" nodeType="withEffect">
                                  <p:stCondLst>
                                    <p:cond delay="500"/>
                                  </p:stCondLst>
                                  <p:childTnLst>
                                    <p:animRot by="21600000">
                                      <p:cBhvr>
                                        <p:cTn id="37" dur="2000" fill="hold"/>
                                        <p:tgtEl>
                                          <p:spTgt spid="20"/>
                                        </p:tgtEl>
                                        <p:attrNameLst>
                                          <p:attrName>r</p:attrName>
                                        </p:attrNameLst>
                                      </p:cBhvr>
                                    </p:animRot>
                                  </p:childTnLst>
                                </p:cTn>
                              </p:par>
                              <p:par>
                                <p:cTn id="38" presetID="8" presetClass="emph" presetSubtype="0" fill="hold" grpId="1" nodeType="withEffect">
                                  <p:stCondLst>
                                    <p:cond delay="500"/>
                                  </p:stCondLst>
                                  <p:childTnLst>
                                    <p:animRot by="21600000">
                                      <p:cBhvr>
                                        <p:cTn id="39" dur="2000" fill="hold"/>
                                        <p:tgtEl>
                                          <p:spTgt spid="9"/>
                                        </p:tgtEl>
                                        <p:attrNameLst>
                                          <p:attrName>r</p:attrName>
                                        </p:attrNameLst>
                                      </p:cBhvr>
                                    </p:animRot>
                                  </p:childTnLst>
                                </p:cTn>
                              </p:par>
                            </p:childTnLst>
                          </p:cTn>
                        </p:par>
                        <p:par>
                          <p:cTn id="40" fill="hold">
                            <p:stCondLst>
                              <p:cond delay="2500"/>
                            </p:stCondLst>
                            <p:childTnLst>
                              <p:par>
                                <p:cTn id="41" presetID="2" presetClass="entr" presetSubtype="4"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9" grpId="1" animBg="1"/>
      <p:bldP spid="9" grpId="2" animBg="1"/>
      <p:bldP spid="10" grpId="0" animBg="1"/>
      <p:bldP spid="10" grpId="1" animBg="1"/>
      <p:bldP spid="10" grpId="2" animBg="1"/>
      <p:bldP spid="20" grpId="0" animBg="1"/>
      <p:bldP spid="20" grpId="1" animBg="1"/>
      <p:bldP spid="20"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6"/>
          <p:cNvCxnSpPr/>
          <p:nvPr/>
        </p:nvCxnSpPr>
        <p:spPr bwMode="auto">
          <a:xfrm flipV="1">
            <a:off x="5446641" y="1661021"/>
            <a:ext cx="3406677" cy="3175"/>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矩形​​ 9"/>
          <p:cNvSpPr/>
          <p:nvPr/>
        </p:nvSpPr>
        <p:spPr bwMode="auto">
          <a:xfrm>
            <a:off x="2250831" y="1394169"/>
            <a:ext cx="4233627" cy="269875"/>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a:r>
              <a:rPr lang="zh-CN" altLang="en-US" sz="2100" b="1" dirty="0">
                <a:solidFill>
                  <a:schemeClr val="bg1"/>
                </a:solidFill>
                <a:latin typeface="微软雅黑" panose="020B0503020204020204" charset="-122"/>
                <a:ea typeface="微软雅黑" panose="020B0503020204020204" charset="-122"/>
              </a:rPr>
              <a:t>身心健康 </a:t>
            </a:r>
            <a:r>
              <a:rPr lang="en-US" altLang="zh-CN" sz="2100" b="1" dirty="0">
                <a:solidFill>
                  <a:schemeClr val="bg1"/>
                </a:solidFill>
                <a:latin typeface="微软雅黑" panose="020B0503020204020204" charset="-122"/>
                <a:ea typeface="微软雅黑" panose="020B0503020204020204" charset="-122"/>
              </a:rPr>
              <a:t>&amp; </a:t>
            </a:r>
            <a:r>
              <a:rPr lang="zh-CN" altLang="en-US" sz="2100" b="1" dirty="0">
                <a:solidFill>
                  <a:schemeClr val="bg1"/>
                </a:solidFill>
                <a:latin typeface="微软雅黑" panose="020B0503020204020204" charset="-122"/>
                <a:ea typeface="微软雅黑" panose="020B0503020204020204" charset="-122"/>
              </a:rPr>
              <a:t>时间管理</a:t>
            </a:r>
          </a:p>
        </p:txBody>
      </p:sp>
      <p:cxnSp>
        <p:nvCxnSpPr>
          <p:cNvPr id="13" name="直接连接符​​ 10"/>
          <p:cNvCxnSpPr/>
          <p:nvPr/>
        </p:nvCxnSpPr>
        <p:spPr bwMode="auto">
          <a:xfrm>
            <a:off x="4121041" y="4544804"/>
            <a:ext cx="4731995" cy="2063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矩形​​ 13"/>
          <p:cNvSpPr/>
          <p:nvPr/>
        </p:nvSpPr>
        <p:spPr bwMode="auto">
          <a:xfrm>
            <a:off x="2250239" y="4287665"/>
            <a:ext cx="4242823" cy="269875"/>
          </a:xfrm>
          <a:prstGeom prst="rect">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a:r>
              <a:rPr lang="zh-CN" altLang="en-US" sz="2100" b="1" dirty="0">
                <a:solidFill>
                  <a:schemeClr val="bg1"/>
                </a:solidFill>
                <a:latin typeface="微软雅黑" panose="020B0503020204020204" charset="-122"/>
                <a:ea typeface="微软雅黑" panose="020B0503020204020204" charset="-122"/>
              </a:rPr>
              <a:t>美的定义和标准多元化</a:t>
            </a:r>
          </a:p>
        </p:txBody>
      </p:sp>
      <p:grpSp>
        <p:nvGrpSpPr>
          <p:cNvPr id="2" name="组合 1"/>
          <p:cNvGrpSpPr/>
          <p:nvPr/>
        </p:nvGrpSpPr>
        <p:grpSpPr>
          <a:xfrm>
            <a:off x="8853627" y="1169721"/>
            <a:ext cx="1842529" cy="1909763"/>
            <a:chOff x="5398595" y="843559"/>
            <a:chExt cx="1382077" cy="1432322"/>
          </a:xfrm>
        </p:grpSpPr>
        <p:grpSp>
          <p:nvGrpSpPr>
            <p:cNvPr id="4" name="组合 7"/>
            <p:cNvGrpSpPr/>
            <p:nvPr/>
          </p:nvGrpSpPr>
          <p:grpSpPr bwMode="auto">
            <a:xfrm rot="16200000">
              <a:off x="5373473" y="868681"/>
              <a:ext cx="1432322" cy="1382077"/>
              <a:chOff x="2447764" y="1124744"/>
              <a:chExt cx="2232248" cy="1924352"/>
            </a:xfrm>
          </p:grpSpPr>
          <p:sp>
            <p:nvSpPr>
              <p:cNvPr id="10" name="六边形 9"/>
              <p:cNvSpPr>
                <a:spLocks noChangeArrowheads="1"/>
              </p:cNvSpPr>
              <p:nvPr/>
            </p:nvSpPr>
            <p:spPr bwMode="auto">
              <a:xfrm>
                <a:off x="2447764" y="1124744"/>
                <a:ext cx="2232248" cy="1924352"/>
              </a:xfrm>
              <a:prstGeom prst="hexagon">
                <a:avLst>
                  <a:gd name="adj" fmla="val 28044"/>
                  <a:gd name="vf" fmla="val 115470"/>
                </a:avLst>
              </a:prstGeom>
              <a:solidFill>
                <a:schemeClr val="tx2"/>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vert="eaVert" anchor="ctr"/>
              <a:lstStyle/>
              <a:p>
                <a:pPr algn="ctr">
                  <a:defRPr/>
                </a:pPr>
                <a:endParaRPr lang="zh-CN" altLang="en-US">
                  <a:solidFill>
                    <a:schemeClr val="lt1"/>
                  </a:solidFill>
                </a:endParaRPr>
              </a:p>
            </p:txBody>
          </p:sp>
          <p:sp>
            <p:nvSpPr>
              <p:cNvPr id="11" name="椭圆​​ 40"/>
              <p:cNvSpPr>
                <a:spLocks noChangeArrowheads="1"/>
              </p:cNvSpPr>
              <p:nvPr/>
            </p:nvSpPr>
            <p:spPr bwMode="auto">
              <a:xfrm rot="5400000">
                <a:off x="2749620" y="1247059"/>
                <a:ext cx="1548420" cy="1679724"/>
              </a:xfrm>
              <a:prstGeom prst="ellipse">
                <a:avLst/>
              </a:prstGeom>
              <a:solidFill>
                <a:schemeClr val="tx2"/>
              </a:solidFill>
              <a:ln w="38100" algn="ctr">
                <a:solidFill>
                  <a:schemeClr val="bg1"/>
                </a:solidFill>
                <a:round/>
              </a:ln>
              <a:effectLst>
                <a:innerShdw blurRad="114300">
                  <a:prstClr val="black"/>
                </a:innerShdw>
              </a:effectLst>
            </p:spPr>
            <p:txBody>
              <a:bodyPr vert="eaVert" anchor="ctr"/>
              <a:lstStyle/>
              <a:p>
                <a:pPr algn="ctr">
                  <a:defRPr/>
                </a:pPr>
                <a:endParaRPr lang="zh-CN" altLang="en-US" dirty="0">
                  <a:solidFill>
                    <a:schemeClr val="lt1"/>
                  </a:solidFill>
                  <a:latin typeface="微软雅黑" panose="020B0503020204020204" charset="-122"/>
                  <a:ea typeface="微软雅黑" panose="020B0503020204020204" charset="-122"/>
                </a:endParaRPr>
              </a:p>
            </p:txBody>
          </p:sp>
        </p:grpSp>
        <p:sp>
          <p:nvSpPr>
            <p:cNvPr id="43" name="TextBox 42"/>
            <p:cNvSpPr txBox="1"/>
            <p:nvPr/>
          </p:nvSpPr>
          <p:spPr>
            <a:xfrm>
              <a:off x="5748253" y="1237515"/>
              <a:ext cx="694598" cy="715580"/>
            </a:xfrm>
            <a:prstGeom prst="rect">
              <a:avLst/>
            </a:prstGeom>
            <a:noFill/>
          </p:spPr>
          <p:txBody>
            <a:bodyPr wrap="square" rtlCol="0">
              <a:spAutoFit/>
            </a:bodyPr>
            <a:lstStyle/>
            <a:p>
              <a:r>
                <a:rPr lang="zh-CN" altLang="en-US" sz="2800" b="1" dirty="0">
                  <a:solidFill>
                    <a:srgbClr val="FFFFFF"/>
                  </a:solidFill>
                  <a:latin typeface="微软雅黑" panose="020B0503020204020204" charset="-122"/>
                  <a:ea typeface="微软雅黑" panose="020B0503020204020204" charset="-122"/>
                </a:rPr>
                <a:t>个体角度</a:t>
              </a:r>
            </a:p>
          </p:txBody>
        </p:sp>
      </p:grpSp>
      <p:grpSp>
        <p:nvGrpSpPr>
          <p:cNvPr id="5" name="组合 4"/>
          <p:cNvGrpSpPr/>
          <p:nvPr/>
        </p:nvGrpSpPr>
        <p:grpSpPr>
          <a:xfrm>
            <a:off x="8853318" y="4086015"/>
            <a:ext cx="1842556" cy="1909763"/>
            <a:chOff x="6214238" y="2069728"/>
            <a:chExt cx="1382097" cy="1432322"/>
          </a:xfrm>
          <a:solidFill>
            <a:schemeClr val="accent1"/>
          </a:solidFill>
        </p:grpSpPr>
        <p:grpSp>
          <p:nvGrpSpPr>
            <p:cNvPr id="14" name="组合 11"/>
            <p:cNvGrpSpPr/>
            <p:nvPr/>
          </p:nvGrpSpPr>
          <p:grpSpPr bwMode="auto">
            <a:xfrm rot="16200000">
              <a:off x="6189126" y="2094840"/>
              <a:ext cx="1432322" cy="1382097"/>
              <a:chOff x="2447764" y="1124744"/>
              <a:chExt cx="2232248" cy="1924352"/>
            </a:xfrm>
            <a:grpFill/>
          </p:grpSpPr>
          <p:sp>
            <p:nvSpPr>
              <p:cNvPr id="24" name="六边形 23"/>
              <p:cNvSpPr/>
              <p:nvPr/>
            </p:nvSpPr>
            <p:spPr>
              <a:xfrm>
                <a:off x="2447765" y="1124448"/>
                <a:ext cx="2232248" cy="1924648"/>
              </a:xfrm>
              <a:prstGeom prst="hexagon">
                <a:avLst>
                  <a:gd name="adj" fmla="val 28044"/>
                  <a:gd name="vf" fmla="val 115470"/>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椭圆​​ 38"/>
              <p:cNvSpPr/>
              <p:nvPr/>
            </p:nvSpPr>
            <p:spPr>
              <a:xfrm>
                <a:off x="2696411" y="1220958"/>
                <a:ext cx="1734956" cy="1731626"/>
              </a:xfrm>
              <a:prstGeom prst="ellipse">
                <a:avLst/>
              </a:prstGeom>
              <a:grpFill/>
              <a:ln w="38100">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sp>
          <p:nvSpPr>
            <p:cNvPr id="44" name="TextBox 43"/>
            <p:cNvSpPr txBox="1"/>
            <p:nvPr/>
          </p:nvSpPr>
          <p:spPr>
            <a:xfrm>
              <a:off x="6582014" y="2443778"/>
              <a:ext cx="676268" cy="715580"/>
            </a:xfrm>
            <a:prstGeom prst="rect">
              <a:avLst/>
            </a:prstGeom>
            <a:grpFill/>
          </p:spPr>
          <p:txBody>
            <a:bodyPr wrap="square" rtlCol="0">
              <a:spAutoFit/>
            </a:bodyPr>
            <a:lstStyle/>
            <a:p>
              <a:r>
                <a:rPr lang="zh-CN" altLang="en-US" sz="2800" b="1" dirty="0">
                  <a:solidFill>
                    <a:srgbClr val="FFFFFF"/>
                  </a:solidFill>
                  <a:latin typeface="微软雅黑" panose="020B0503020204020204" charset="-122"/>
                  <a:ea typeface="微软雅黑" panose="020B0503020204020204" charset="-122"/>
                </a:rPr>
                <a:t>社会群体</a:t>
              </a:r>
            </a:p>
          </p:txBody>
        </p:sp>
      </p:grpSp>
      <p:sp>
        <p:nvSpPr>
          <p:cNvPr id="46" name="文本框 37"/>
          <p:cNvSpPr txBox="1"/>
          <p:nvPr/>
        </p:nvSpPr>
        <p:spPr>
          <a:xfrm>
            <a:off x="2250831" y="2091063"/>
            <a:ext cx="4521964" cy="1857743"/>
          </a:xfrm>
          <a:prstGeom prst="rect">
            <a:avLst/>
          </a:prstGeom>
          <a:noFill/>
        </p:spPr>
        <p:txBody>
          <a:bodyPr wrap="square" lIns="91431" tIns="45715" rIns="91431" bIns="45715" rtlCol="0">
            <a:spAutoFit/>
          </a:bodyPr>
          <a:lstStyle/>
          <a:p>
            <a:pPr algn="ctr">
              <a:lnSpc>
                <a:spcPct val="130000"/>
              </a:lnSpc>
              <a:buClr>
                <a:srgbClr val="5ADAB0"/>
              </a:buClr>
              <a:buSzPct val="50000"/>
              <a:defRPr/>
            </a:pPr>
            <a:r>
              <a:rPr lang="zh-CN" altLang="en-US" dirty="0">
                <a:solidFill>
                  <a:schemeClr val="tx1">
                    <a:lumMod val="50000"/>
                    <a:lumOff val="50000"/>
                  </a:schemeClr>
                </a:solidFill>
                <a:latin typeface="微软雅黑" panose="020B0503020204020204" charset="-122"/>
                <a:ea typeface="微软雅黑" panose="020B0503020204020204" charset="-122"/>
              </a:rPr>
              <a:t>我们小组希望可以通过此次研究，引导有容貌焦虑的人群悦纳自己，乐观生活，帮助他们建立包容的、多元的审美价值体系，不被社会价值体系所裹挟，从心出发做自己。</a:t>
            </a:r>
          </a:p>
        </p:txBody>
      </p:sp>
      <p:sp>
        <p:nvSpPr>
          <p:cNvPr id="47" name="文本框 37"/>
          <p:cNvSpPr txBox="1"/>
          <p:nvPr/>
        </p:nvSpPr>
        <p:spPr>
          <a:xfrm>
            <a:off x="2102095" y="4689767"/>
            <a:ext cx="4521964" cy="1497644"/>
          </a:xfrm>
          <a:prstGeom prst="rect">
            <a:avLst/>
          </a:prstGeom>
          <a:noFill/>
        </p:spPr>
        <p:txBody>
          <a:bodyPr wrap="square" lIns="91431" tIns="45715" rIns="91431" bIns="45715" rtlCol="0">
            <a:spAutoFit/>
          </a:bodyPr>
          <a:lstStyle/>
          <a:p>
            <a:pPr algn="ctr">
              <a:lnSpc>
                <a:spcPct val="130000"/>
              </a:lnSpc>
              <a:buClr>
                <a:srgbClr val="5ADAB0"/>
              </a:buClr>
              <a:buSzPct val="50000"/>
              <a:defRPr/>
            </a:pPr>
            <a:r>
              <a:rPr lang="zh-CN" altLang="en-US" dirty="0">
                <a:solidFill>
                  <a:schemeClr val="tx1">
                    <a:lumMod val="50000"/>
                    <a:lumOff val="50000"/>
                  </a:schemeClr>
                </a:solidFill>
                <a:latin typeface="微软雅黑" panose="020B0503020204020204" charset="-122"/>
                <a:ea typeface="微软雅黑" panose="020B0503020204020204" charset="-122"/>
              </a:rPr>
              <a:t>我们小组希望可以通过研究让人们不再为社会审美所束缚，让“审美多元化”真正深入人们心中，从而对社会平稳运行产生一定积极影响。</a:t>
            </a:r>
          </a:p>
        </p:txBody>
      </p:sp>
      <p:sp>
        <p:nvSpPr>
          <p:cNvPr id="8" name="标题 7"/>
          <p:cNvSpPr>
            <a:spLocks noGrp="1"/>
          </p:cNvSpPr>
          <p:nvPr>
            <p:ph type="title"/>
          </p:nvPr>
        </p:nvSpPr>
        <p:spPr/>
        <p:txBody>
          <a:bodyPr/>
          <a:lstStyle/>
          <a:p>
            <a:r>
              <a:rPr lang="zh-CN" altLang="en-US" dirty="0"/>
              <a:t>研究目的及意义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par>
                                <p:cTn id="23" presetID="22" presetClass="entr" presetSubtype="2"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right)">
                                      <p:cBhvr>
                                        <p:cTn id="25" dur="500"/>
                                        <p:tgtEl>
                                          <p:spTgt spid="13"/>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500"/>
                                        <p:tgtEl>
                                          <p:spTgt spid="4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46"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概念界定</a:t>
            </a:r>
          </a:p>
        </p:txBody>
      </p:sp>
      <p:pic>
        <p:nvPicPr>
          <p:cNvPr id="7" name="图片 6">
            <a:extLst>
              <a:ext uri="{FF2B5EF4-FFF2-40B4-BE49-F238E27FC236}">
                <a16:creationId xmlns:a16="http://schemas.microsoft.com/office/drawing/2014/main" id="{869F5B7D-5464-6AF6-F117-29C66894EDBD}"/>
              </a:ext>
            </a:extLst>
          </p:cNvPr>
          <p:cNvPicPr>
            <a:picLocks noChangeAspect="1"/>
          </p:cNvPicPr>
          <p:nvPr/>
        </p:nvPicPr>
        <p:blipFill>
          <a:blip r:embed="rId3"/>
          <a:stretch>
            <a:fillRect/>
          </a:stretch>
        </p:blipFill>
        <p:spPr>
          <a:xfrm>
            <a:off x="2152115" y="2270658"/>
            <a:ext cx="10133984" cy="4493663"/>
          </a:xfrm>
          <a:prstGeom prst="rect">
            <a:avLst/>
          </a:prstGeom>
        </p:spPr>
      </p:pic>
      <p:sp>
        <p:nvSpPr>
          <p:cNvPr id="51" name="文本框 37">
            <a:extLst>
              <a:ext uri="{FF2B5EF4-FFF2-40B4-BE49-F238E27FC236}">
                <a16:creationId xmlns:a16="http://schemas.microsoft.com/office/drawing/2014/main" id="{61A7168B-63A3-6B3B-A981-E6F9A6365D3C}"/>
              </a:ext>
            </a:extLst>
          </p:cNvPr>
          <p:cNvSpPr txBox="1"/>
          <p:nvPr/>
        </p:nvSpPr>
        <p:spPr>
          <a:xfrm>
            <a:off x="219101" y="1403727"/>
            <a:ext cx="4939783" cy="2053885"/>
          </a:xfrm>
          <a:prstGeom prst="rect">
            <a:avLst/>
          </a:prstGeom>
          <a:noFill/>
        </p:spPr>
        <p:txBody>
          <a:bodyPr wrap="square" lIns="91431" tIns="45715" rIns="91431" bIns="45715" rtlCol="0">
            <a:spAutoFit/>
          </a:bodyPr>
          <a:lstStyle/>
          <a:p>
            <a:pPr algn="ctr">
              <a:lnSpc>
                <a:spcPct val="130000"/>
              </a:lnSpc>
              <a:buClr>
                <a:srgbClr val="5ADAB0"/>
              </a:buClr>
              <a:buSzPct val="50000"/>
              <a:defRPr/>
            </a:pPr>
            <a:r>
              <a:rPr lang="zh-CN" altLang="en-US" sz="2000" dirty="0">
                <a:solidFill>
                  <a:schemeClr val="tx1">
                    <a:lumMod val="50000"/>
                    <a:lumOff val="50000"/>
                  </a:schemeClr>
                </a:solidFill>
                <a:latin typeface="微软雅黑" panose="020B0503020204020204" charset="-122"/>
                <a:ea typeface="微软雅黑" panose="020B0503020204020204" charset="-122"/>
              </a:rPr>
              <a:t> 容貌焦虑是指在放大颜值作用的环境下，很多人对于自己的外貌不够自信，从而产生出自卑、痛苦的心理病症。容貌焦虑者本身没有容貌绝对缺陷，但总对自身的容貌产生自卑和不满情绪。</a:t>
            </a:r>
          </a:p>
        </p:txBody>
      </p:sp>
    </p:spTree>
    <p:extLst>
      <p:ext uri="{BB962C8B-B14F-4D97-AF65-F5344CB8AC3E}">
        <p14:creationId xmlns:p14="http://schemas.microsoft.com/office/powerpoint/2010/main" val="362477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a:bodyPr>
          <a:lstStyle/>
          <a:p>
            <a:r>
              <a:rPr lang="zh-CN" altLang="en-US" dirty="0"/>
              <a:t>研究现状</a:t>
            </a:r>
          </a:p>
        </p:txBody>
      </p:sp>
      <p:sp>
        <p:nvSpPr>
          <p:cNvPr id="3" name="文本框 37">
            <a:extLst>
              <a:ext uri="{FF2B5EF4-FFF2-40B4-BE49-F238E27FC236}">
                <a16:creationId xmlns:a16="http://schemas.microsoft.com/office/drawing/2014/main" id="{6F7B9D58-3DEB-FE55-47D6-C6BE6828FF44}"/>
              </a:ext>
            </a:extLst>
          </p:cNvPr>
          <p:cNvSpPr txBox="1"/>
          <p:nvPr/>
        </p:nvSpPr>
        <p:spPr>
          <a:xfrm>
            <a:off x="1587523" y="1796489"/>
            <a:ext cx="9016953" cy="4054433"/>
          </a:xfrm>
          <a:prstGeom prst="rect">
            <a:avLst/>
          </a:prstGeom>
          <a:noFill/>
        </p:spPr>
        <p:txBody>
          <a:bodyPr wrap="square" lIns="91431" tIns="45715" rIns="91431" bIns="45715" rtlCol="0">
            <a:spAutoFit/>
          </a:bodyPr>
          <a:lstStyle/>
          <a:p>
            <a:pPr algn="ctr">
              <a:lnSpc>
                <a:spcPct val="130000"/>
              </a:lnSpc>
              <a:buClr>
                <a:srgbClr val="5ADAB0"/>
              </a:buClr>
              <a:buSzPct val="50000"/>
              <a:defRPr/>
            </a:pPr>
            <a:r>
              <a:rPr lang="zh-CN" altLang="en-US" sz="2000" dirty="0">
                <a:solidFill>
                  <a:schemeClr val="tx1">
                    <a:lumMod val="50000"/>
                    <a:lumOff val="50000"/>
                  </a:schemeClr>
                </a:solidFill>
                <a:latin typeface="微软雅黑" panose="020B0503020204020204" charset="-122"/>
                <a:ea typeface="微软雅黑" panose="020B0503020204020204" charset="-122"/>
              </a:rPr>
              <a:t>对于容貌焦虑产生的社会原因研究比较深入，如李升</a:t>
            </a:r>
            <a:r>
              <a:rPr lang="en-US" altLang="zh-CN" sz="2000" dirty="0">
                <a:solidFill>
                  <a:schemeClr val="tx1">
                    <a:lumMod val="50000"/>
                    <a:lumOff val="50000"/>
                  </a:schemeClr>
                </a:solidFill>
                <a:latin typeface="微软雅黑" panose="020B0503020204020204" charset="-122"/>
                <a:ea typeface="微软雅黑" panose="020B0503020204020204" charset="-122"/>
              </a:rPr>
              <a:t>, </a:t>
            </a:r>
            <a:r>
              <a:rPr lang="zh-CN" altLang="en-US" sz="2000" dirty="0">
                <a:solidFill>
                  <a:schemeClr val="tx1">
                    <a:lumMod val="50000"/>
                    <a:lumOff val="50000"/>
                  </a:schemeClr>
                </a:solidFill>
                <a:latin typeface="微软雅黑" panose="020B0503020204020204" charset="-122"/>
                <a:ea typeface="微软雅黑" panose="020B0503020204020204" charset="-122"/>
              </a:rPr>
              <a:t>李敏</a:t>
            </a:r>
            <a:r>
              <a:rPr lang="en-US" altLang="zh-CN" sz="2000" dirty="0">
                <a:solidFill>
                  <a:schemeClr val="tx1">
                    <a:lumMod val="50000"/>
                    <a:lumOff val="50000"/>
                  </a:schemeClr>
                </a:solidFill>
                <a:latin typeface="微软雅黑" panose="020B0503020204020204" charset="-122"/>
                <a:ea typeface="微软雅黑" panose="020B0503020204020204" charset="-122"/>
              </a:rPr>
              <a:t>, 2022. </a:t>
            </a:r>
            <a:r>
              <a:rPr lang="zh-CN" altLang="en-US" sz="2000" dirty="0">
                <a:solidFill>
                  <a:schemeClr val="tx1">
                    <a:lumMod val="50000"/>
                    <a:lumOff val="50000"/>
                  </a:schemeClr>
                </a:solidFill>
                <a:latin typeface="微软雅黑" panose="020B0503020204020204" charset="-122"/>
                <a:ea typeface="微软雅黑" panose="020B0503020204020204" charset="-122"/>
              </a:rPr>
              <a:t>当代青年女 性“容貌焦虑”的社会机制分析</a:t>
            </a:r>
            <a:r>
              <a:rPr lang="en-US" altLang="zh-CN" sz="2000" dirty="0">
                <a:solidFill>
                  <a:schemeClr val="tx1">
                    <a:lumMod val="50000"/>
                    <a:lumOff val="50000"/>
                  </a:schemeClr>
                </a:solidFill>
                <a:latin typeface="微软雅黑" panose="020B0503020204020204" charset="-122"/>
                <a:ea typeface="微软雅黑" panose="020B0503020204020204" charset="-122"/>
              </a:rPr>
              <a:t>[J/OL]. </a:t>
            </a:r>
            <a:r>
              <a:rPr lang="zh-CN" altLang="en-US" sz="2000" dirty="0">
                <a:solidFill>
                  <a:schemeClr val="tx1">
                    <a:lumMod val="50000"/>
                    <a:lumOff val="50000"/>
                  </a:schemeClr>
                </a:solidFill>
                <a:latin typeface="微软雅黑" panose="020B0503020204020204" charset="-122"/>
                <a:ea typeface="微软雅黑" panose="020B0503020204020204" charset="-122"/>
              </a:rPr>
              <a:t>中国青年研究</a:t>
            </a:r>
            <a:r>
              <a:rPr lang="en-US" altLang="zh-CN" sz="2000" dirty="0">
                <a:solidFill>
                  <a:schemeClr val="tx1">
                    <a:lumMod val="50000"/>
                    <a:lumOff val="50000"/>
                  </a:schemeClr>
                </a:solidFill>
                <a:latin typeface="微软雅黑" panose="020B0503020204020204" charset="-122"/>
                <a:ea typeface="微软雅黑" panose="020B0503020204020204" charset="-122"/>
              </a:rPr>
              <a:t>(4): 78-85. DOI: 10.19633/j.cnki.11-2579/d.2022.0055. </a:t>
            </a:r>
          </a:p>
          <a:p>
            <a:pPr algn="ctr">
              <a:lnSpc>
                <a:spcPct val="130000"/>
              </a:lnSpc>
              <a:buClr>
                <a:srgbClr val="5ADAB0"/>
              </a:buClr>
              <a:buSzPct val="50000"/>
              <a:defRPr/>
            </a:pPr>
            <a:r>
              <a:rPr lang="zh-CN" altLang="en-US" sz="2000" dirty="0">
                <a:solidFill>
                  <a:schemeClr val="tx1">
                    <a:lumMod val="50000"/>
                    <a:lumOff val="50000"/>
                  </a:schemeClr>
                </a:solidFill>
                <a:latin typeface="微软雅黑" panose="020B0503020204020204" charset="-122"/>
                <a:ea typeface="微软雅黑" panose="020B0503020204020204" charset="-122"/>
              </a:rPr>
              <a:t>对于解决的方法也有较为成熟的方法，如梁爽</a:t>
            </a:r>
            <a:r>
              <a:rPr lang="en-US" altLang="zh-CN" sz="2000" dirty="0">
                <a:solidFill>
                  <a:schemeClr val="tx1">
                    <a:lumMod val="50000"/>
                    <a:lumOff val="50000"/>
                  </a:schemeClr>
                </a:solidFill>
                <a:latin typeface="微软雅黑" panose="020B0503020204020204" charset="-122"/>
                <a:ea typeface="微软雅黑" panose="020B0503020204020204" charset="-122"/>
              </a:rPr>
              <a:t>, </a:t>
            </a:r>
            <a:r>
              <a:rPr lang="zh-CN" altLang="en-US" sz="2000" dirty="0">
                <a:solidFill>
                  <a:schemeClr val="tx1">
                    <a:lumMod val="50000"/>
                    <a:lumOff val="50000"/>
                  </a:schemeClr>
                </a:solidFill>
                <a:latin typeface="微软雅黑" panose="020B0503020204020204" charset="-122"/>
                <a:ea typeface="微软雅黑" panose="020B0503020204020204" charset="-122"/>
              </a:rPr>
              <a:t>管浩男</a:t>
            </a:r>
            <a:r>
              <a:rPr lang="en-US" altLang="zh-CN" sz="2000" dirty="0">
                <a:solidFill>
                  <a:schemeClr val="tx1">
                    <a:lumMod val="50000"/>
                    <a:lumOff val="50000"/>
                  </a:schemeClr>
                </a:solidFill>
                <a:latin typeface="微软雅黑" panose="020B0503020204020204" charset="-122"/>
                <a:ea typeface="微软雅黑" panose="020B0503020204020204" charset="-122"/>
              </a:rPr>
              <a:t>, 2024. </a:t>
            </a:r>
            <a:r>
              <a:rPr lang="zh-CN" altLang="en-US" sz="2000" dirty="0">
                <a:solidFill>
                  <a:schemeClr val="tx1">
                    <a:lumMod val="50000"/>
                    <a:lumOff val="50000"/>
                  </a:schemeClr>
                </a:solidFill>
                <a:latin typeface="微软雅黑" panose="020B0503020204020204" charset="-122"/>
                <a:ea typeface="微软雅黑" panose="020B0503020204020204" charset="-122"/>
              </a:rPr>
              <a:t>如何拒绝“容貌 焦虑”？</a:t>
            </a:r>
            <a:r>
              <a:rPr lang="en-US" altLang="zh-CN" sz="2000" dirty="0">
                <a:solidFill>
                  <a:schemeClr val="tx1">
                    <a:lumMod val="50000"/>
                    <a:lumOff val="50000"/>
                  </a:schemeClr>
                </a:solidFill>
                <a:latin typeface="微软雅黑" panose="020B0503020204020204" charset="-122"/>
                <a:ea typeface="微软雅黑" panose="020B0503020204020204" charset="-122"/>
              </a:rPr>
              <a:t>[N]. </a:t>
            </a:r>
            <a:r>
              <a:rPr lang="zh-CN" altLang="en-US" sz="2000" dirty="0">
                <a:solidFill>
                  <a:schemeClr val="tx1">
                    <a:lumMod val="50000"/>
                    <a:lumOff val="50000"/>
                  </a:schemeClr>
                </a:solidFill>
                <a:latin typeface="微软雅黑" panose="020B0503020204020204" charset="-122"/>
                <a:ea typeface="微软雅黑" panose="020B0503020204020204" charset="-122"/>
              </a:rPr>
              <a:t>江门日报</a:t>
            </a:r>
            <a:r>
              <a:rPr lang="en-US" altLang="zh-CN" sz="2000" dirty="0">
                <a:solidFill>
                  <a:schemeClr val="tx1">
                    <a:lumMod val="50000"/>
                    <a:lumOff val="50000"/>
                  </a:schemeClr>
                </a:solidFill>
                <a:latin typeface="微软雅黑" panose="020B0503020204020204" charset="-122"/>
                <a:ea typeface="微软雅黑" panose="020B0503020204020204" charset="-122"/>
              </a:rPr>
              <a:t>, 2024-09-04(A05). </a:t>
            </a:r>
          </a:p>
          <a:p>
            <a:pPr algn="ctr">
              <a:lnSpc>
                <a:spcPct val="130000"/>
              </a:lnSpc>
              <a:buClr>
                <a:srgbClr val="5ADAB0"/>
              </a:buClr>
              <a:buSzPct val="50000"/>
              <a:defRPr/>
            </a:pPr>
            <a:r>
              <a:rPr lang="zh-CN" altLang="en-US" sz="2000" dirty="0">
                <a:solidFill>
                  <a:schemeClr val="tx1">
                    <a:lumMod val="50000"/>
                    <a:lumOff val="50000"/>
                  </a:schemeClr>
                </a:solidFill>
                <a:latin typeface="微软雅黑" panose="020B0503020204020204" charset="-122"/>
                <a:ea typeface="微软雅黑" panose="020B0503020204020204" charset="-122"/>
              </a:rPr>
              <a:t>还有部分的论文也结合社会具体案例进行分析，如马莉娅</a:t>
            </a:r>
            <a:r>
              <a:rPr lang="en-US" altLang="zh-CN" sz="2000" dirty="0">
                <a:solidFill>
                  <a:schemeClr val="tx1">
                    <a:lumMod val="50000"/>
                    <a:lumOff val="50000"/>
                  </a:schemeClr>
                </a:solidFill>
                <a:latin typeface="微软雅黑" panose="020B0503020204020204" charset="-122"/>
                <a:ea typeface="微软雅黑" panose="020B0503020204020204" charset="-122"/>
              </a:rPr>
              <a:t>, </a:t>
            </a:r>
            <a:r>
              <a:rPr lang="zh-CN" altLang="en-US" sz="2000" dirty="0">
                <a:solidFill>
                  <a:schemeClr val="tx1">
                    <a:lumMod val="50000"/>
                    <a:lumOff val="50000"/>
                  </a:schemeClr>
                </a:solidFill>
                <a:latin typeface="微软雅黑" panose="020B0503020204020204" charset="-122"/>
                <a:ea typeface="微软雅黑" panose="020B0503020204020204" charset="-122"/>
              </a:rPr>
              <a:t>高玉烛</a:t>
            </a:r>
            <a:r>
              <a:rPr lang="en-US" altLang="zh-CN" sz="2000" dirty="0">
                <a:solidFill>
                  <a:schemeClr val="tx1">
                    <a:lumMod val="50000"/>
                    <a:lumOff val="50000"/>
                  </a:schemeClr>
                </a:solidFill>
                <a:latin typeface="微软雅黑" panose="020B0503020204020204" charset="-122"/>
                <a:ea typeface="微软雅黑" panose="020B0503020204020204" charset="-122"/>
              </a:rPr>
              <a:t>, 2024. </a:t>
            </a:r>
            <a:r>
              <a:rPr lang="zh-CN" altLang="en-US" sz="2000" dirty="0">
                <a:solidFill>
                  <a:schemeClr val="tx1">
                    <a:lumMod val="50000"/>
                    <a:lumOff val="50000"/>
                  </a:schemeClr>
                </a:solidFill>
                <a:latin typeface="微软雅黑" panose="020B0503020204020204" charset="-122"/>
                <a:ea typeface="微软雅黑" panose="020B0503020204020204" charset="-122"/>
              </a:rPr>
              <a:t>美妆 视频容貌焦虑形成路径与性别建构</a:t>
            </a:r>
            <a:r>
              <a:rPr lang="en-US" altLang="zh-CN" sz="2000" dirty="0">
                <a:solidFill>
                  <a:schemeClr val="tx1">
                    <a:lumMod val="50000"/>
                    <a:lumOff val="50000"/>
                  </a:schemeClr>
                </a:solidFill>
                <a:latin typeface="微软雅黑" panose="020B0503020204020204" charset="-122"/>
                <a:ea typeface="微软雅黑" panose="020B0503020204020204" charset="-122"/>
              </a:rPr>
              <a:t>——</a:t>
            </a:r>
            <a:r>
              <a:rPr lang="zh-CN" altLang="en-US" sz="2000" dirty="0">
                <a:solidFill>
                  <a:schemeClr val="tx1">
                    <a:lumMod val="50000"/>
                    <a:lumOff val="50000"/>
                  </a:schemeClr>
                </a:solidFill>
                <a:latin typeface="微软雅黑" panose="020B0503020204020204" charset="-122"/>
                <a:ea typeface="微软雅黑" panose="020B0503020204020204" charset="-122"/>
              </a:rPr>
              <a:t>以抖音“</a:t>
            </a:r>
            <a:r>
              <a:rPr lang="en-US" altLang="zh-CN" sz="2000" dirty="0">
                <a:solidFill>
                  <a:schemeClr val="tx1">
                    <a:lumMod val="50000"/>
                    <a:lumOff val="50000"/>
                  </a:schemeClr>
                </a:solidFill>
                <a:latin typeface="微软雅黑" panose="020B0503020204020204" charset="-122"/>
                <a:ea typeface="微软雅黑" panose="020B0503020204020204" charset="-122"/>
              </a:rPr>
              <a:t>Sisi</a:t>
            </a:r>
            <a:r>
              <a:rPr lang="zh-CN" altLang="en-US" sz="2000" dirty="0">
                <a:solidFill>
                  <a:schemeClr val="tx1">
                    <a:lumMod val="50000"/>
                    <a:lumOff val="50000"/>
                  </a:schemeClr>
                </a:solidFill>
                <a:latin typeface="微软雅黑" panose="020B0503020204020204" charset="-122"/>
                <a:ea typeface="微软雅黑" panose="020B0503020204020204" charset="-122"/>
              </a:rPr>
              <a:t>美颜室”为例</a:t>
            </a:r>
            <a:r>
              <a:rPr lang="en-US" altLang="zh-CN" sz="2000" dirty="0">
                <a:solidFill>
                  <a:schemeClr val="tx1">
                    <a:lumMod val="50000"/>
                    <a:lumOff val="50000"/>
                  </a:schemeClr>
                </a:solidFill>
                <a:latin typeface="微软雅黑" panose="020B0503020204020204" charset="-122"/>
                <a:ea typeface="微软雅黑" panose="020B0503020204020204" charset="-122"/>
              </a:rPr>
              <a:t>[J/OL]. </a:t>
            </a:r>
            <a:r>
              <a:rPr lang="zh-CN" altLang="en-US" sz="2000" dirty="0">
                <a:solidFill>
                  <a:schemeClr val="tx1">
                    <a:lumMod val="50000"/>
                    <a:lumOff val="50000"/>
                  </a:schemeClr>
                </a:solidFill>
                <a:latin typeface="微软雅黑" panose="020B0503020204020204" charset="-122"/>
                <a:ea typeface="微软雅黑" panose="020B0503020204020204" charset="-122"/>
              </a:rPr>
              <a:t>中国 报业</a:t>
            </a:r>
            <a:r>
              <a:rPr lang="en-US" altLang="zh-CN" sz="2000" dirty="0">
                <a:solidFill>
                  <a:schemeClr val="tx1">
                    <a:lumMod val="50000"/>
                    <a:lumOff val="50000"/>
                  </a:schemeClr>
                </a:solidFill>
                <a:latin typeface="微软雅黑" panose="020B0503020204020204" charset="-122"/>
                <a:ea typeface="微软雅黑" panose="020B0503020204020204" charset="-122"/>
              </a:rPr>
              <a:t>(16): 126-127. DOI: 10.13854/j.cnki.cni.2024.16.055.</a:t>
            </a:r>
          </a:p>
          <a:p>
            <a:pPr algn="ctr">
              <a:lnSpc>
                <a:spcPct val="130000"/>
              </a:lnSpc>
              <a:buClr>
                <a:srgbClr val="5ADAB0"/>
              </a:buClr>
              <a:buSzPct val="50000"/>
              <a:defRPr/>
            </a:pPr>
            <a:r>
              <a:rPr lang="en-US" altLang="zh-CN" sz="2000" dirty="0">
                <a:solidFill>
                  <a:schemeClr val="tx1">
                    <a:lumMod val="50000"/>
                    <a:lumOff val="50000"/>
                  </a:schemeClr>
                </a:solidFill>
                <a:latin typeface="微软雅黑" panose="020B0503020204020204" charset="-122"/>
                <a:ea typeface="微软雅黑" panose="020B0503020204020204" charset="-122"/>
              </a:rPr>
              <a:t> </a:t>
            </a:r>
            <a:r>
              <a:rPr lang="zh-CN" altLang="en-US" sz="2000" dirty="0">
                <a:solidFill>
                  <a:schemeClr val="tx1">
                    <a:lumMod val="50000"/>
                    <a:lumOff val="50000"/>
                  </a:schemeClr>
                </a:solidFill>
                <a:latin typeface="微软雅黑" panose="020B0503020204020204" charset="-122"/>
                <a:ea typeface="微软雅黑" panose="020B0503020204020204" charset="-122"/>
              </a:rPr>
              <a:t>但是研究主要的主体仍仅限与成年女性群体，未有更加细化的研究，如面对男 性群体，大学生群体。</a:t>
            </a:r>
          </a:p>
        </p:txBody>
      </p:sp>
    </p:spTree>
    <p:extLst>
      <p:ext uri="{BB962C8B-B14F-4D97-AF65-F5344CB8AC3E}">
        <p14:creationId xmlns:p14="http://schemas.microsoft.com/office/powerpoint/2010/main" val="279971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62078" y="1638557"/>
            <a:ext cx="9024333" cy="3782895"/>
          </a:xfrm>
          <a:prstGeom prst="rect">
            <a:avLst/>
          </a:prstGeom>
        </p:spPr>
        <p:txBody>
          <a:bodyPr wrap="square">
            <a:spAutoFit/>
          </a:bodyPr>
          <a:lstStyle/>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charset="-122"/>
                <a:ea typeface="微软雅黑" panose="020B0503020204020204" charset="-122"/>
              </a:rPr>
              <a:t>查找“容貌焦虑”的说法从何而来</a:t>
            </a: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charset="-122"/>
                <a:ea typeface="微软雅黑" panose="020B0503020204020204" charset="-122"/>
              </a:rPr>
              <a:t>调查自认为有“容貌焦虑”和不认为自己有“容貌焦虑”的主要群体（以年龄段、兴趣爱好、家庭氛围、刷视频时偏爱的话题等进行分类）</a:t>
            </a: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charset="-122"/>
                <a:ea typeface="微软雅黑" panose="020B0503020204020204" charset="-122"/>
              </a:rPr>
              <a:t>调查“容貌焦虑”的具体表现，具体影响</a:t>
            </a: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charset="-122"/>
                <a:ea typeface="微软雅黑" panose="020B0503020204020204" charset="-122"/>
              </a:rPr>
              <a:t>调查“容貌焦虑”主要集中在总结出来的群体的原因</a:t>
            </a: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charset="-122"/>
                <a:ea typeface="微软雅黑" panose="020B0503020204020204" charset="-122"/>
              </a:rPr>
              <a:t>调查诱发“容貌焦虑”的社会环境因素</a:t>
            </a:r>
            <a:r>
              <a:rPr lang="en-US" altLang="zh-CN" dirty="0">
                <a:solidFill>
                  <a:schemeClr val="tx1">
                    <a:lumMod val="50000"/>
                    <a:lumOff val="50000"/>
                  </a:schemeClr>
                </a:solidFill>
                <a:latin typeface="微软雅黑" panose="020B0503020204020204" charset="-122"/>
                <a:ea typeface="微软雅黑" panose="020B0503020204020204" charset="-122"/>
              </a:rPr>
              <a:t>(</a:t>
            </a:r>
            <a:r>
              <a:rPr lang="zh-CN" altLang="en-US" dirty="0">
                <a:solidFill>
                  <a:schemeClr val="tx1">
                    <a:lumMod val="50000"/>
                    <a:lumOff val="50000"/>
                  </a:schemeClr>
                </a:solidFill>
                <a:latin typeface="微软雅黑" panose="020B0503020204020204" charset="-122"/>
                <a:ea typeface="微软雅黑" panose="020B0503020204020204" charset="-122"/>
              </a:rPr>
              <a:t>广告、媒体等）和个人心理因素</a:t>
            </a: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charset="-122"/>
                <a:ea typeface="微软雅黑" panose="020B0503020204020204" charset="-122"/>
              </a:rPr>
              <a:t>调查“容貌焦虑”这一词的误用现象</a:t>
            </a: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charset="-122"/>
                <a:ea typeface="微软雅黑" panose="020B0503020204020204" charset="-122"/>
              </a:rPr>
              <a:t>调查大学生群体对“容貌焦虑”的认识</a:t>
            </a:r>
          </a:p>
          <a:p>
            <a:pPr marL="342900" indent="-342900">
              <a:lnSpc>
                <a:spcPct val="150000"/>
              </a:lnSpc>
              <a:buFont typeface="+mj-lt"/>
              <a:buAutoNum type="arabicPeriod"/>
            </a:pPr>
            <a:r>
              <a:rPr lang="zh-CN" altLang="en-US" dirty="0">
                <a:solidFill>
                  <a:schemeClr val="tx1">
                    <a:lumMod val="50000"/>
                    <a:lumOff val="50000"/>
                  </a:schemeClr>
                </a:solidFill>
                <a:latin typeface="微软雅黑" panose="020B0503020204020204" charset="-122"/>
                <a:ea typeface="微软雅黑" panose="020B0503020204020204" charset="-122"/>
              </a:rPr>
              <a:t>整理处理“容貌焦虑心理”的具体对策</a:t>
            </a:r>
          </a:p>
        </p:txBody>
      </p:sp>
      <p:sp>
        <p:nvSpPr>
          <p:cNvPr id="9" name="椭圆 8"/>
          <p:cNvSpPr/>
          <p:nvPr/>
        </p:nvSpPr>
        <p:spPr>
          <a:xfrm>
            <a:off x="9752309" y="2045662"/>
            <a:ext cx="431992" cy="432048"/>
          </a:xfrm>
          <a:prstGeom prst="ellipse">
            <a:avLst/>
          </a:prstGeom>
          <a:solidFill>
            <a:srgbClr val="E55948">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067074" y="2976136"/>
            <a:ext cx="575989" cy="576064"/>
          </a:xfrm>
          <a:prstGeom prst="ellipse">
            <a:avLst/>
          </a:prstGeom>
          <a:solidFill>
            <a:schemeClr val="tx2">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0760290" y="1271830"/>
            <a:ext cx="863984" cy="864096"/>
            <a:chOff x="7020272" y="1005830"/>
            <a:chExt cx="864096" cy="864096"/>
          </a:xfrm>
        </p:grpSpPr>
        <p:sp>
          <p:nvSpPr>
            <p:cNvPr id="12" name="椭圆 11"/>
            <p:cNvSpPr/>
            <p:nvPr/>
          </p:nvSpPr>
          <p:spPr>
            <a:xfrm>
              <a:off x="7020272" y="1005830"/>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6" descr="F:\Y原创素材\4_ks02\PPT\PPT-5\PPT-056-2015工作总结\img\工作总结\image 3108.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7146664" y="1145485"/>
              <a:ext cx="611312" cy="6334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组合 16"/>
          <p:cNvGrpSpPr/>
          <p:nvPr/>
        </p:nvGrpSpPr>
        <p:grpSpPr>
          <a:xfrm>
            <a:off x="8024343" y="1469598"/>
            <a:ext cx="719986" cy="720080"/>
            <a:chOff x="4283968" y="1203598"/>
            <a:chExt cx="720080" cy="720080"/>
          </a:xfrm>
        </p:grpSpPr>
        <p:sp>
          <p:nvSpPr>
            <p:cNvPr id="18" name="椭圆 17"/>
            <p:cNvSpPr/>
            <p:nvPr/>
          </p:nvSpPr>
          <p:spPr>
            <a:xfrm>
              <a:off x="4283968" y="1203598"/>
              <a:ext cx="720080"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10" descr="F:\Y原创素材\4_ks02\PPT\PPT-5\PPT-056-2015工作总结\img\工作总结\image 309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75076" y="1310443"/>
              <a:ext cx="580559" cy="46921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椭圆 19"/>
          <p:cNvSpPr/>
          <p:nvPr/>
        </p:nvSpPr>
        <p:spPr>
          <a:xfrm>
            <a:off x="9035578" y="4554848"/>
            <a:ext cx="431992" cy="432048"/>
          </a:xfrm>
          <a:prstGeom prst="ellipse">
            <a:avLst/>
          </a:prstGeom>
          <a:solidFill>
            <a:schemeClr val="accent2">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20"/>
          <p:cNvSpPr>
            <a:spLocks noGrp="1"/>
          </p:cNvSpPr>
          <p:nvPr>
            <p:ph type="title"/>
          </p:nvPr>
        </p:nvSpPr>
        <p:spPr>
          <a:xfrm>
            <a:off x="244690" y="293170"/>
            <a:ext cx="10515600" cy="580806"/>
          </a:xfrm>
        </p:spPr>
        <p:txBody>
          <a:bodyPr>
            <a:normAutofit fontScale="90000"/>
          </a:bodyPr>
          <a:lstStyle/>
          <a:p>
            <a:r>
              <a:rPr lang="zh-CN" altLang="en-US" sz="3600" dirty="0"/>
              <a:t>研究思路</a:t>
            </a:r>
          </a:p>
        </p:txBody>
      </p:sp>
    </p:spTree>
    <p:extLst>
      <p:ext uri="{BB962C8B-B14F-4D97-AF65-F5344CB8AC3E}">
        <p14:creationId xmlns:p14="http://schemas.microsoft.com/office/powerpoint/2010/main" val="337429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07143" y="1981997"/>
            <a:ext cx="1615955" cy="646465"/>
            <a:chOff x="1206505" y="1981995"/>
            <a:chExt cx="1616165" cy="646465"/>
          </a:xfrm>
        </p:grpSpPr>
        <p:sp>
          <p:nvSpPr>
            <p:cNvPr id="48" name="任意多边形 47"/>
            <p:cNvSpPr/>
            <p:nvPr/>
          </p:nvSpPr>
          <p:spPr>
            <a:xfrm>
              <a:off x="1206505" y="1981995"/>
              <a:ext cx="1616165" cy="646465"/>
            </a:xfrm>
            <a:custGeom>
              <a:avLst/>
              <a:gdLst>
                <a:gd name="connsiteX0" fmla="*/ 0 w 2477353"/>
                <a:gd name="connsiteY0" fmla="*/ 0 h 990941"/>
                <a:gd name="connsiteX1" fmla="*/ 1981883 w 2477353"/>
                <a:gd name="connsiteY1" fmla="*/ 0 h 990941"/>
                <a:gd name="connsiteX2" fmla="*/ 2477353 w 2477353"/>
                <a:gd name="connsiteY2" fmla="*/ 495471 h 990941"/>
                <a:gd name="connsiteX3" fmla="*/ 1981883 w 2477353"/>
                <a:gd name="connsiteY3" fmla="*/ 990941 h 990941"/>
                <a:gd name="connsiteX4" fmla="*/ 0 w 2477353"/>
                <a:gd name="connsiteY4" fmla="*/ 990941 h 990941"/>
                <a:gd name="connsiteX5" fmla="*/ 495471 w 2477353"/>
                <a:gd name="connsiteY5" fmla="*/ 495471 h 990941"/>
                <a:gd name="connsiteX6" fmla="*/ 0 w 2477353"/>
                <a:gd name="connsiteY6" fmla="*/ 0 h 9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7353" h="990941">
                  <a:moveTo>
                    <a:pt x="0" y="0"/>
                  </a:moveTo>
                  <a:lnTo>
                    <a:pt x="1981883" y="0"/>
                  </a:lnTo>
                  <a:lnTo>
                    <a:pt x="2477353" y="495471"/>
                  </a:lnTo>
                  <a:lnTo>
                    <a:pt x="1981883" y="990941"/>
                  </a:lnTo>
                  <a:lnTo>
                    <a:pt x="0" y="990941"/>
                  </a:lnTo>
                  <a:lnTo>
                    <a:pt x="495471" y="495471"/>
                  </a:lnTo>
                  <a:lnTo>
                    <a:pt x="0" y="0"/>
                  </a:ln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3492" tIns="56007" rIns="551477" bIns="56007" numCol="1" spcCol="1270" anchor="ctr" anchorCtr="0">
              <a:noAutofit/>
            </a:bodyPr>
            <a:lstStyle/>
            <a:p>
              <a:pPr algn="ctr" defTabSz="1866900">
                <a:lnSpc>
                  <a:spcPct val="90000"/>
                </a:lnSpc>
                <a:spcBef>
                  <a:spcPct val="0"/>
                </a:spcBef>
                <a:spcAft>
                  <a:spcPct val="35000"/>
                </a:spcAft>
              </a:pPr>
              <a:endParaRPr lang="zh-CN" altLang="en-US" sz="4200">
                <a:solidFill>
                  <a:prstClr val="white"/>
                </a:solidFill>
              </a:endParaRPr>
            </a:p>
          </p:txBody>
        </p:sp>
        <p:sp>
          <p:nvSpPr>
            <p:cNvPr id="52" name="矩形 51"/>
            <p:cNvSpPr/>
            <p:nvPr/>
          </p:nvSpPr>
          <p:spPr>
            <a:xfrm>
              <a:off x="1458813" y="2091018"/>
              <a:ext cx="1210746" cy="400110"/>
            </a:xfrm>
            <a:prstGeom prst="rect">
              <a:avLst/>
            </a:prstGeom>
          </p:spPr>
          <p:txBody>
            <a:bodyPr wrap="none">
              <a:spAutoFit/>
            </a:bodyPr>
            <a:lstStyle/>
            <a:p>
              <a:r>
                <a:rPr lang="zh-CN" altLang="en-US" sz="2000" dirty="0">
                  <a:solidFill>
                    <a:prstClr val="white"/>
                  </a:solidFill>
                  <a:latin typeface="微软雅黑" panose="020B0503020204020204" charset="-122"/>
                  <a:ea typeface="微软雅黑" panose="020B0503020204020204" charset="-122"/>
                </a:rPr>
                <a:t>查找资料</a:t>
              </a:r>
              <a:endParaRPr lang="zh-CN" altLang="en-US" sz="1050" dirty="0">
                <a:solidFill>
                  <a:prstClr val="white"/>
                </a:solidFill>
              </a:endParaRPr>
            </a:p>
          </p:txBody>
        </p:sp>
      </p:grpSp>
      <p:grpSp>
        <p:nvGrpSpPr>
          <p:cNvPr id="8" name="组合 7"/>
          <p:cNvGrpSpPr/>
          <p:nvPr/>
        </p:nvGrpSpPr>
        <p:grpSpPr>
          <a:xfrm>
            <a:off x="3891314" y="1981997"/>
            <a:ext cx="1615955" cy="646465"/>
            <a:chOff x="3891025" y="1981995"/>
            <a:chExt cx="1616165" cy="646465"/>
          </a:xfrm>
        </p:grpSpPr>
        <p:sp>
          <p:nvSpPr>
            <p:cNvPr id="49" name="任意多边形 48"/>
            <p:cNvSpPr/>
            <p:nvPr/>
          </p:nvSpPr>
          <p:spPr>
            <a:xfrm>
              <a:off x="3891025" y="1981995"/>
              <a:ext cx="1616165" cy="646465"/>
            </a:xfrm>
            <a:custGeom>
              <a:avLst/>
              <a:gdLst>
                <a:gd name="connsiteX0" fmla="*/ 0 w 2477353"/>
                <a:gd name="connsiteY0" fmla="*/ 0 h 990941"/>
                <a:gd name="connsiteX1" fmla="*/ 1981883 w 2477353"/>
                <a:gd name="connsiteY1" fmla="*/ 0 h 990941"/>
                <a:gd name="connsiteX2" fmla="*/ 2477353 w 2477353"/>
                <a:gd name="connsiteY2" fmla="*/ 495471 h 990941"/>
                <a:gd name="connsiteX3" fmla="*/ 1981883 w 2477353"/>
                <a:gd name="connsiteY3" fmla="*/ 990941 h 990941"/>
                <a:gd name="connsiteX4" fmla="*/ 0 w 2477353"/>
                <a:gd name="connsiteY4" fmla="*/ 990941 h 990941"/>
                <a:gd name="connsiteX5" fmla="*/ 495471 w 2477353"/>
                <a:gd name="connsiteY5" fmla="*/ 495471 h 990941"/>
                <a:gd name="connsiteX6" fmla="*/ 0 w 2477353"/>
                <a:gd name="connsiteY6" fmla="*/ 0 h 9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7353" h="990941">
                  <a:moveTo>
                    <a:pt x="0" y="0"/>
                  </a:moveTo>
                  <a:lnTo>
                    <a:pt x="1981883" y="0"/>
                  </a:lnTo>
                  <a:lnTo>
                    <a:pt x="2477353" y="495471"/>
                  </a:lnTo>
                  <a:lnTo>
                    <a:pt x="1981883" y="990941"/>
                  </a:lnTo>
                  <a:lnTo>
                    <a:pt x="0" y="990941"/>
                  </a:lnTo>
                  <a:lnTo>
                    <a:pt x="495471" y="495471"/>
                  </a:lnTo>
                  <a:lnTo>
                    <a:pt x="0" y="0"/>
                  </a:lnTo>
                  <a:close/>
                </a:path>
              </a:pathLst>
            </a:custGeom>
            <a:solidFill>
              <a:schemeClr val="accent3"/>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3492" tIns="56007" rIns="551477" bIns="56007" numCol="1" spcCol="1270" anchor="ctr" anchorCtr="0">
              <a:noAutofit/>
            </a:bodyPr>
            <a:lstStyle/>
            <a:p>
              <a:pPr algn="ctr" defTabSz="1866900">
                <a:lnSpc>
                  <a:spcPct val="90000"/>
                </a:lnSpc>
                <a:spcBef>
                  <a:spcPct val="0"/>
                </a:spcBef>
                <a:spcAft>
                  <a:spcPct val="35000"/>
                </a:spcAft>
              </a:pPr>
              <a:endParaRPr lang="zh-CN" altLang="en-US" sz="4200">
                <a:solidFill>
                  <a:prstClr val="white"/>
                </a:solidFill>
              </a:endParaRPr>
            </a:p>
          </p:txBody>
        </p:sp>
        <p:sp>
          <p:nvSpPr>
            <p:cNvPr id="53" name="矩形 52"/>
            <p:cNvSpPr/>
            <p:nvPr/>
          </p:nvSpPr>
          <p:spPr>
            <a:xfrm>
              <a:off x="4136531" y="2097586"/>
              <a:ext cx="1210745" cy="400110"/>
            </a:xfrm>
            <a:prstGeom prst="rect">
              <a:avLst/>
            </a:prstGeom>
          </p:spPr>
          <p:txBody>
            <a:bodyPr wrap="none">
              <a:spAutoFit/>
            </a:bodyPr>
            <a:lstStyle/>
            <a:p>
              <a:r>
                <a:rPr lang="zh-CN" altLang="en-US" sz="2000" dirty="0">
                  <a:solidFill>
                    <a:prstClr val="white"/>
                  </a:solidFill>
                  <a:latin typeface="微软雅黑" panose="020B0503020204020204" charset="-122"/>
                  <a:ea typeface="微软雅黑" panose="020B0503020204020204" charset="-122"/>
                </a:rPr>
                <a:t>问卷调查</a:t>
              </a:r>
              <a:endParaRPr lang="zh-CN" altLang="en-US" sz="1050" dirty="0">
                <a:solidFill>
                  <a:prstClr val="white"/>
                </a:solidFill>
              </a:endParaRPr>
            </a:p>
          </p:txBody>
        </p:sp>
      </p:grpSp>
      <p:grpSp>
        <p:nvGrpSpPr>
          <p:cNvPr id="9" name="组合 8"/>
          <p:cNvGrpSpPr/>
          <p:nvPr/>
        </p:nvGrpSpPr>
        <p:grpSpPr>
          <a:xfrm>
            <a:off x="6423557" y="1972084"/>
            <a:ext cx="2684171" cy="646465"/>
            <a:chOff x="6423601" y="1972082"/>
            <a:chExt cx="2684521" cy="646465"/>
          </a:xfrm>
        </p:grpSpPr>
        <p:sp>
          <p:nvSpPr>
            <p:cNvPr id="51" name="任意多边形 50"/>
            <p:cNvSpPr/>
            <p:nvPr/>
          </p:nvSpPr>
          <p:spPr>
            <a:xfrm>
              <a:off x="6423601" y="1972082"/>
              <a:ext cx="2119026" cy="646465"/>
            </a:xfrm>
            <a:custGeom>
              <a:avLst/>
              <a:gdLst>
                <a:gd name="connsiteX0" fmla="*/ 0 w 2477353"/>
                <a:gd name="connsiteY0" fmla="*/ 0 h 990941"/>
                <a:gd name="connsiteX1" fmla="*/ 1981883 w 2477353"/>
                <a:gd name="connsiteY1" fmla="*/ 0 h 990941"/>
                <a:gd name="connsiteX2" fmla="*/ 2477353 w 2477353"/>
                <a:gd name="connsiteY2" fmla="*/ 495471 h 990941"/>
                <a:gd name="connsiteX3" fmla="*/ 1981883 w 2477353"/>
                <a:gd name="connsiteY3" fmla="*/ 990941 h 990941"/>
                <a:gd name="connsiteX4" fmla="*/ 0 w 2477353"/>
                <a:gd name="connsiteY4" fmla="*/ 990941 h 990941"/>
                <a:gd name="connsiteX5" fmla="*/ 495471 w 2477353"/>
                <a:gd name="connsiteY5" fmla="*/ 495471 h 990941"/>
                <a:gd name="connsiteX6" fmla="*/ 0 w 2477353"/>
                <a:gd name="connsiteY6" fmla="*/ 0 h 9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7353" h="990941">
                  <a:moveTo>
                    <a:pt x="0" y="0"/>
                  </a:moveTo>
                  <a:lnTo>
                    <a:pt x="1981883" y="0"/>
                  </a:lnTo>
                  <a:lnTo>
                    <a:pt x="2477353" y="495471"/>
                  </a:lnTo>
                  <a:lnTo>
                    <a:pt x="1981883" y="990941"/>
                  </a:lnTo>
                  <a:lnTo>
                    <a:pt x="0" y="990941"/>
                  </a:lnTo>
                  <a:lnTo>
                    <a:pt x="495471" y="495471"/>
                  </a:lnTo>
                  <a:lnTo>
                    <a:pt x="0" y="0"/>
                  </a:lnTo>
                  <a:close/>
                </a:path>
              </a:pathLst>
            </a:custGeom>
            <a:solidFill>
              <a:schemeClr val="accent2"/>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3492" tIns="56007" rIns="551477" bIns="56007" numCol="1" spcCol="1270" anchor="ctr" anchorCtr="0">
              <a:noAutofit/>
            </a:bodyPr>
            <a:lstStyle/>
            <a:p>
              <a:pPr algn="ctr" defTabSz="1866900">
                <a:lnSpc>
                  <a:spcPct val="90000"/>
                </a:lnSpc>
                <a:spcBef>
                  <a:spcPct val="0"/>
                </a:spcBef>
                <a:spcAft>
                  <a:spcPct val="35000"/>
                </a:spcAft>
              </a:pPr>
              <a:endParaRPr lang="zh-CN" altLang="en-US" sz="4200">
                <a:solidFill>
                  <a:prstClr val="white"/>
                </a:solidFill>
              </a:endParaRPr>
            </a:p>
          </p:txBody>
        </p:sp>
        <p:sp>
          <p:nvSpPr>
            <p:cNvPr id="54" name="矩形 53"/>
            <p:cNvSpPr/>
            <p:nvPr/>
          </p:nvSpPr>
          <p:spPr>
            <a:xfrm>
              <a:off x="6768715" y="2105172"/>
              <a:ext cx="2339407" cy="400110"/>
            </a:xfrm>
            <a:prstGeom prst="rect">
              <a:avLst/>
            </a:prstGeom>
          </p:spPr>
          <p:txBody>
            <a:bodyPr wrap="square">
              <a:spAutoFit/>
            </a:bodyPr>
            <a:lstStyle/>
            <a:p>
              <a:r>
                <a:rPr lang="zh-CN" altLang="en-US" sz="2000" dirty="0">
                  <a:solidFill>
                    <a:prstClr val="white"/>
                  </a:solidFill>
                  <a:latin typeface="微软雅黑" panose="020B0503020204020204" charset="-122"/>
                  <a:ea typeface="微软雅黑" panose="020B0503020204020204" charset="-122"/>
                </a:rPr>
                <a:t>采访相关人士</a:t>
              </a:r>
              <a:endParaRPr lang="zh-CN" altLang="en-US" sz="1050" dirty="0">
                <a:solidFill>
                  <a:prstClr val="white"/>
                </a:solidFill>
              </a:endParaRPr>
            </a:p>
          </p:txBody>
        </p:sp>
      </p:grpSp>
      <p:grpSp>
        <p:nvGrpSpPr>
          <p:cNvPr id="10" name="组合 9"/>
          <p:cNvGrpSpPr/>
          <p:nvPr/>
        </p:nvGrpSpPr>
        <p:grpSpPr>
          <a:xfrm>
            <a:off x="9092917" y="1981997"/>
            <a:ext cx="1950975" cy="646465"/>
            <a:chOff x="9093303" y="1981995"/>
            <a:chExt cx="1951228" cy="646465"/>
          </a:xfrm>
        </p:grpSpPr>
        <p:sp>
          <p:nvSpPr>
            <p:cNvPr id="50" name="任意多边形 49"/>
            <p:cNvSpPr/>
            <p:nvPr/>
          </p:nvSpPr>
          <p:spPr>
            <a:xfrm>
              <a:off x="9093303" y="1981995"/>
              <a:ext cx="1917933" cy="646465"/>
            </a:xfrm>
            <a:custGeom>
              <a:avLst/>
              <a:gdLst>
                <a:gd name="connsiteX0" fmla="*/ 0 w 2477353"/>
                <a:gd name="connsiteY0" fmla="*/ 0 h 990941"/>
                <a:gd name="connsiteX1" fmla="*/ 1981883 w 2477353"/>
                <a:gd name="connsiteY1" fmla="*/ 0 h 990941"/>
                <a:gd name="connsiteX2" fmla="*/ 2477353 w 2477353"/>
                <a:gd name="connsiteY2" fmla="*/ 495471 h 990941"/>
                <a:gd name="connsiteX3" fmla="*/ 1981883 w 2477353"/>
                <a:gd name="connsiteY3" fmla="*/ 990941 h 990941"/>
                <a:gd name="connsiteX4" fmla="*/ 0 w 2477353"/>
                <a:gd name="connsiteY4" fmla="*/ 990941 h 990941"/>
                <a:gd name="connsiteX5" fmla="*/ 495471 w 2477353"/>
                <a:gd name="connsiteY5" fmla="*/ 495471 h 990941"/>
                <a:gd name="connsiteX6" fmla="*/ 0 w 2477353"/>
                <a:gd name="connsiteY6" fmla="*/ 0 h 9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7353" h="990941">
                  <a:moveTo>
                    <a:pt x="0" y="0"/>
                  </a:moveTo>
                  <a:lnTo>
                    <a:pt x="1981883" y="0"/>
                  </a:lnTo>
                  <a:lnTo>
                    <a:pt x="2477353" y="495471"/>
                  </a:lnTo>
                  <a:lnTo>
                    <a:pt x="1981883" y="990941"/>
                  </a:lnTo>
                  <a:lnTo>
                    <a:pt x="0" y="990941"/>
                  </a:lnTo>
                  <a:lnTo>
                    <a:pt x="495471" y="495471"/>
                  </a:lnTo>
                  <a:lnTo>
                    <a:pt x="0" y="0"/>
                  </a:ln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3492" tIns="56007" rIns="551477" bIns="56007" numCol="1" spcCol="1270" anchor="ctr" anchorCtr="0">
              <a:noAutofit/>
            </a:bodyPr>
            <a:lstStyle/>
            <a:p>
              <a:pPr algn="ctr" defTabSz="1866900">
                <a:lnSpc>
                  <a:spcPct val="90000"/>
                </a:lnSpc>
                <a:spcBef>
                  <a:spcPct val="0"/>
                </a:spcBef>
                <a:spcAft>
                  <a:spcPct val="35000"/>
                </a:spcAft>
              </a:pPr>
              <a:endParaRPr lang="zh-CN" altLang="en-US" sz="4200">
                <a:solidFill>
                  <a:prstClr val="white"/>
                </a:solidFill>
              </a:endParaRPr>
            </a:p>
          </p:txBody>
        </p:sp>
        <p:sp>
          <p:nvSpPr>
            <p:cNvPr id="55" name="矩形 54"/>
            <p:cNvSpPr/>
            <p:nvPr/>
          </p:nvSpPr>
          <p:spPr>
            <a:xfrm>
              <a:off x="9320758" y="2089477"/>
              <a:ext cx="1723773" cy="400110"/>
            </a:xfrm>
            <a:prstGeom prst="rect">
              <a:avLst/>
            </a:prstGeom>
          </p:spPr>
          <p:txBody>
            <a:bodyPr wrap="none">
              <a:spAutoFit/>
            </a:bodyPr>
            <a:lstStyle/>
            <a:p>
              <a:r>
                <a:rPr lang="zh-CN" altLang="en-US" sz="2000" dirty="0">
                  <a:solidFill>
                    <a:prstClr val="white"/>
                  </a:solidFill>
                  <a:latin typeface="微软雅黑" panose="020B0503020204020204" charset="-122"/>
                  <a:ea typeface="微软雅黑" panose="020B0503020204020204" charset="-122"/>
                </a:rPr>
                <a:t>数据汇总研究</a:t>
              </a:r>
              <a:endParaRPr lang="zh-CN" altLang="en-US" sz="1050" dirty="0">
                <a:solidFill>
                  <a:prstClr val="white"/>
                </a:solidFill>
              </a:endParaRPr>
            </a:p>
          </p:txBody>
        </p:sp>
      </p:grpSp>
      <p:sp>
        <p:nvSpPr>
          <p:cNvPr id="59" name="矩形 58"/>
          <p:cNvSpPr/>
          <p:nvPr/>
        </p:nvSpPr>
        <p:spPr>
          <a:xfrm>
            <a:off x="876670" y="5016499"/>
            <a:ext cx="2118751" cy="1249188"/>
          </a:xfrm>
          <a:prstGeom prst="rect">
            <a:avLst/>
          </a:prstGeom>
        </p:spPr>
        <p:txBody>
          <a:bodyPr wrap="square">
            <a:spAutoFit/>
          </a:bodyPr>
          <a:lstStyle/>
          <a:p>
            <a:pPr>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在网络上查找相关资料，论文，了解“容貌焦虑”问题的相关信息</a:t>
            </a:r>
            <a:endParaRPr lang="zh-CN" altLang="en-US" sz="500" dirty="0">
              <a:solidFill>
                <a:schemeClr val="tx1">
                  <a:lumMod val="50000"/>
                  <a:lumOff val="50000"/>
                </a:schemeClr>
              </a:solidFill>
              <a:latin typeface="微软雅黑" panose="020B0503020204020204" charset="-122"/>
              <a:ea typeface="微软雅黑" panose="020B0503020204020204" charset="-122"/>
            </a:endParaRPr>
          </a:p>
        </p:txBody>
      </p:sp>
      <p:sp>
        <p:nvSpPr>
          <p:cNvPr id="69" name="矩形 68"/>
          <p:cNvSpPr/>
          <p:nvPr/>
        </p:nvSpPr>
        <p:spPr>
          <a:xfrm>
            <a:off x="3672676" y="5010901"/>
            <a:ext cx="2118751" cy="1249188"/>
          </a:xfrm>
          <a:prstGeom prst="rect">
            <a:avLst/>
          </a:prstGeom>
        </p:spPr>
        <p:txBody>
          <a:bodyPr wrap="square">
            <a:spAutoFit/>
          </a:bodyPr>
          <a:lstStyle/>
          <a:p>
            <a:pPr>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通过发放问卷并统计数据，获得关于大学生群体容貌焦虑问题的相关情况</a:t>
            </a:r>
            <a:endParaRPr lang="en-US" altLang="zh-CN" sz="1600" dirty="0">
              <a:solidFill>
                <a:schemeClr val="tx1">
                  <a:lumMod val="50000"/>
                  <a:lumOff val="50000"/>
                </a:schemeClr>
              </a:solidFill>
              <a:latin typeface="微软雅黑" panose="020B0503020204020204" charset="-122"/>
              <a:ea typeface="微软雅黑" panose="020B0503020204020204" charset="-122"/>
            </a:endParaRPr>
          </a:p>
        </p:txBody>
      </p:sp>
      <p:sp>
        <p:nvSpPr>
          <p:cNvPr id="70" name="矩形 69"/>
          <p:cNvSpPr/>
          <p:nvPr/>
        </p:nvSpPr>
        <p:spPr>
          <a:xfrm>
            <a:off x="6339783" y="5049678"/>
            <a:ext cx="2118751" cy="1249188"/>
          </a:xfrm>
          <a:prstGeom prst="rect">
            <a:avLst/>
          </a:prstGeom>
        </p:spPr>
        <p:txBody>
          <a:bodyPr wrap="square">
            <a:spAutoFit/>
          </a:bodyPr>
          <a:lstStyle/>
          <a:p>
            <a:pPr>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采访有典型烦恼的同学，以及有经验的老师，来获取解决的方法</a:t>
            </a:r>
            <a:endParaRPr lang="zh-CN" altLang="en-US" sz="500" dirty="0">
              <a:solidFill>
                <a:schemeClr val="tx1">
                  <a:lumMod val="50000"/>
                  <a:lumOff val="50000"/>
                </a:schemeClr>
              </a:solidFill>
              <a:latin typeface="微软雅黑" panose="020B0503020204020204" charset="-122"/>
              <a:ea typeface="微软雅黑" panose="020B0503020204020204" charset="-122"/>
            </a:endParaRPr>
          </a:p>
        </p:txBody>
      </p:sp>
      <p:sp>
        <p:nvSpPr>
          <p:cNvPr id="71" name="矩形 70"/>
          <p:cNvSpPr/>
          <p:nvPr/>
        </p:nvSpPr>
        <p:spPr>
          <a:xfrm>
            <a:off x="9058588" y="5049678"/>
            <a:ext cx="2118751" cy="953723"/>
          </a:xfrm>
          <a:prstGeom prst="rect">
            <a:avLst/>
          </a:prstGeom>
        </p:spPr>
        <p:txBody>
          <a:bodyPr wrap="square">
            <a:spAutoFit/>
          </a:bodyPr>
          <a:lstStyle/>
          <a:p>
            <a:pPr>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分析网络上收集的数据，收集的数据，得出结论</a:t>
            </a:r>
            <a:endParaRPr lang="zh-CN" altLang="en-US" sz="500" dirty="0">
              <a:solidFill>
                <a:schemeClr val="tx1">
                  <a:lumMod val="50000"/>
                  <a:lumOff val="50000"/>
                </a:schemeClr>
              </a:solidFill>
              <a:latin typeface="微软雅黑" panose="020B0503020204020204" charset="-122"/>
              <a:ea typeface="微软雅黑" panose="020B0503020204020204" charset="-122"/>
            </a:endParaRPr>
          </a:p>
        </p:txBody>
      </p:sp>
      <p:grpSp>
        <p:nvGrpSpPr>
          <p:cNvPr id="3" name="组合 2"/>
          <p:cNvGrpSpPr/>
          <p:nvPr/>
        </p:nvGrpSpPr>
        <p:grpSpPr>
          <a:xfrm>
            <a:off x="6352652" y="2628420"/>
            <a:ext cx="2040946" cy="2175738"/>
            <a:chOff x="6352685" y="2628420"/>
            <a:chExt cx="2041212" cy="2175738"/>
          </a:xfrm>
          <a:solidFill>
            <a:schemeClr val="accent2"/>
          </a:solidFill>
        </p:grpSpPr>
        <p:grpSp>
          <p:nvGrpSpPr>
            <p:cNvPr id="60" name="组合 59"/>
            <p:cNvGrpSpPr/>
            <p:nvPr/>
          </p:nvGrpSpPr>
          <p:grpSpPr>
            <a:xfrm>
              <a:off x="6352685" y="2628420"/>
              <a:ext cx="2041212" cy="2175738"/>
              <a:chOff x="9248849" y="2510971"/>
              <a:chExt cx="2041212" cy="2175738"/>
            </a:xfrm>
            <a:grpFill/>
          </p:grpSpPr>
          <p:sp>
            <p:nvSpPr>
              <p:cNvPr id="61" name="等腰三角形 60"/>
              <p:cNvSpPr/>
              <p:nvPr/>
            </p:nvSpPr>
            <p:spPr>
              <a:xfrm>
                <a:off x="9248849" y="2927053"/>
                <a:ext cx="2041212" cy="175965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2" name="直接连接符 61"/>
              <p:cNvCxnSpPr/>
              <p:nvPr/>
            </p:nvCxnSpPr>
            <p:spPr>
              <a:xfrm>
                <a:off x="10264874" y="2510971"/>
                <a:ext cx="0" cy="411002"/>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2" name="Freeform 250"/>
            <p:cNvSpPr>
              <a:spLocks noEditPoints="1"/>
            </p:cNvSpPr>
            <p:nvPr/>
          </p:nvSpPr>
          <p:spPr bwMode="auto">
            <a:xfrm>
              <a:off x="7143529" y="3833331"/>
              <a:ext cx="480198" cy="599942"/>
            </a:xfrm>
            <a:custGeom>
              <a:avLst/>
              <a:gdLst>
                <a:gd name="T0" fmla="*/ 44 w 196"/>
                <a:gd name="T1" fmla="*/ 17 h 245"/>
                <a:gd name="T2" fmla="*/ 47 w 196"/>
                <a:gd name="T3" fmla="*/ 16 h 245"/>
                <a:gd name="T4" fmla="*/ 85 w 196"/>
                <a:gd name="T5" fmla="*/ 49 h 245"/>
                <a:gd name="T6" fmla="*/ 67 w 196"/>
                <a:gd name="T7" fmla="*/ 65 h 245"/>
                <a:gd name="T8" fmla="*/ 128 w 196"/>
                <a:gd name="T9" fmla="*/ 65 h 245"/>
                <a:gd name="T10" fmla="*/ 110 w 196"/>
                <a:gd name="T11" fmla="*/ 49 h 245"/>
                <a:gd name="T12" fmla="*/ 132 w 196"/>
                <a:gd name="T13" fmla="*/ 29 h 245"/>
                <a:gd name="T14" fmla="*/ 135 w 196"/>
                <a:gd name="T15" fmla="*/ 30 h 245"/>
                <a:gd name="T16" fmla="*/ 143 w 196"/>
                <a:gd name="T17" fmla="*/ 22 h 245"/>
                <a:gd name="T18" fmla="*/ 135 w 196"/>
                <a:gd name="T19" fmla="*/ 14 h 245"/>
                <a:gd name="T20" fmla="*/ 127 w 196"/>
                <a:gd name="T21" fmla="*/ 22 h 245"/>
                <a:gd name="T22" fmla="*/ 128 w 196"/>
                <a:gd name="T23" fmla="*/ 26 h 245"/>
                <a:gd name="T24" fmla="*/ 104 w 196"/>
                <a:gd name="T25" fmla="*/ 48 h 245"/>
                <a:gd name="T26" fmla="*/ 98 w 196"/>
                <a:gd name="T27" fmla="*/ 47 h 245"/>
                <a:gd name="T28" fmla="*/ 91 w 196"/>
                <a:gd name="T29" fmla="*/ 48 h 245"/>
                <a:gd name="T30" fmla="*/ 51 w 196"/>
                <a:gd name="T31" fmla="*/ 12 h 245"/>
                <a:gd name="T32" fmla="*/ 52 w 196"/>
                <a:gd name="T33" fmla="*/ 9 h 245"/>
                <a:gd name="T34" fmla="*/ 44 w 196"/>
                <a:gd name="T35" fmla="*/ 0 h 245"/>
                <a:gd name="T36" fmla="*/ 36 w 196"/>
                <a:gd name="T37" fmla="*/ 9 h 245"/>
                <a:gd name="T38" fmla="*/ 44 w 196"/>
                <a:gd name="T39" fmla="*/ 17 h 245"/>
                <a:gd name="T40" fmla="*/ 177 w 196"/>
                <a:gd name="T41" fmla="*/ 70 h 245"/>
                <a:gd name="T42" fmla="*/ 18 w 196"/>
                <a:gd name="T43" fmla="*/ 70 h 245"/>
                <a:gd name="T44" fmla="*/ 0 w 196"/>
                <a:gd name="T45" fmla="*/ 89 h 245"/>
                <a:gd name="T46" fmla="*/ 0 w 196"/>
                <a:gd name="T47" fmla="*/ 207 h 245"/>
                <a:gd name="T48" fmla="*/ 18 w 196"/>
                <a:gd name="T49" fmla="*/ 226 h 245"/>
                <a:gd name="T50" fmla="*/ 29 w 196"/>
                <a:gd name="T51" fmla="*/ 226 h 245"/>
                <a:gd name="T52" fmla="*/ 27 w 196"/>
                <a:gd name="T53" fmla="*/ 237 h 245"/>
                <a:gd name="T54" fmla="*/ 33 w 196"/>
                <a:gd name="T55" fmla="*/ 244 h 245"/>
                <a:gd name="T56" fmla="*/ 40 w 196"/>
                <a:gd name="T57" fmla="*/ 239 h 245"/>
                <a:gd name="T58" fmla="*/ 42 w 196"/>
                <a:gd name="T59" fmla="*/ 226 h 245"/>
                <a:gd name="T60" fmla="*/ 149 w 196"/>
                <a:gd name="T61" fmla="*/ 226 h 245"/>
                <a:gd name="T62" fmla="*/ 151 w 196"/>
                <a:gd name="T63" fmla="*/ 239 h 245"/>
                <a:gd name="T64" fmla="*/ 158 w 196"/>
                <a:gd name="T65" fmla="*/ 244 h 245"/>
                <a:gd name="T66" fmla="*/ 164 w 196"/>
                <a:gd name="T67" fmla="*/ 237 h 245"/>
                <a:gd name="T68" fmla="*/ 162 w 196"/>
                <a:gd name="T69" fmla="*/ 226 h 245"/>
                <a:gd name="T70" fmla="*/ 177 w 196"/>
                <a:gd name="T71" fmla="*/ 226 h 245"/>
                <a:gd name="T72" fmla="*/ 196 w 196"/>
                <a:gd name="T73" fmla="*/ 207 h 245"/>
                <a:gd name="T74" fmla="*/ 196 w 196"/>
                <a:gd name="T75" fmla="*/ 89 h 245"/>
                <a:gd name="T76" fmla="*/ 177 w 196"/>
                <a:gd name="T77" fmla="*/ 70 h 245"/>
                <a:gd name="T78" fmla="*/ 179 w 196"/>
                <a:gd name="T79" fmla="*/ 201 h 245"/>
                <a:gd name="T80" fmla="*/ 170 w 196"/>
                <a:gd name="T81" fmla="*/ 211 h 245"/>
                <a:gd name="T82" fmla="*/ 26 w 196"/>
                <a:gd name="T83" fmla="*/ 211 h 245"/>
                <a:gd name="T84" fmla="*/ 16 w 196"/>
                <a:gd name="T85" fmla="*/ 201 h 245"/>
                <a:gd name="T86" fmla="*/ 16 w 196"/>
                <a:gd name="T87" fmla="*/ 94 h 245"/>
                <a:gd name="T88" fmla="*/ 26 w 196"/>
                <a:gd name="T89" fmla="*/ 85 h 245"/>
                <a:gd name="T90" fmla="*/ 170 w 196"/>
                <a:gd name="T91" fmla="*/ 85 h 245"/>
                <a:gd name="T92" fmla="*/ 179 w 196"/>
                <a:gd name="T93" fmla="*/ 94 h 245"/>
                <a:gd name="T94" fmla="*/ 179 w 196"/>
                <a:gd name="T95" fmla="*/ 201 h 245"/>
                <a:gd name="T96" fmla="*/ 78 w 196"/>
                <a:gd name="T97" fmla="*/ 111 h 245"/>
                <a:gd name="T98" fmla="*/ 73 w 196"/>
                <a:gd name="T99" fmla="*/ 111 h 245"/>
                <a:gd name="T100" fmla="*/ 73 w 196"/>
                <a:gd name="T101" fmla="*/ 111 h 245"/>
                <a:gd name="T102" fmla="*/ 73 w 196"/>
                <a:gd name="T103" fmla="*/ 188 h 245"/>
                <a:gd name="T104" fmla="*/ 73 w 196"/>
                <a:gd name="T105" fmla="*/ 189 h 245"/>
                <a:gd name="T106" fmla="*/ 78 w 196"/>
                <a:gd name="T107" fmla="*/ 189 h 245"/>
                <a:gd name="T108" fmla="*/ 132 w 196"/>
                <a:gd name="T109" fmla="*/ 152 h 245"/>
                <a:gd name="T110" fmla="*/ 132 w 196"/>
                <a:gd name="T111" fmla="*/ 147 h 245"/>
                <a:gd name="T112" fmla="*/ 78 w 196"/>
                <a:gd name="T113" fmla="*/ 11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6" h="245">
                  <a:moveTo>
                    <a:pt x="44" y="17"/>
                  </a:moveTo>
                  <a:cubicBezTo>
                    <a:pt x="45" y="17"/>
                    <a:pt x="46" y="16"/>
                    <a:pt x="47" y="16"/>
                  </a:cubicBezTo>
                  <a:cubicBezTo>
                    <a:pt x="85" y="49"/>
                    <a:pt x="85" y="49"/>
                    <a:pt x="85" y="49"/>
                  </a:cubicBezTo>
                  <a:cubicBezTo>
                    <a:pt x="77" y="52"/>
                    <a:pt x="70" y="58"/>
                    <a:pt x="67" y="65"/>
                  </a:cubicBezTo>
                  <a:cubicBezTo>
                    <a:pt x="128" y="65"/>
                    <a:pt x="128" y="65"/>
                    <a:pt x="128" y="65"/>
                  </a:cubicBezTo>
                  <a:cubicBezTo>
                    <a:pt x="125" y="58"/>
                    <a:pt x="118" y="52"/>
                    <a:pt x="110" y="49"/>
                  </a:cubicBezTo>
                  <a:cubicBezTo>
                    <a:pt x="132" y="29"/>
                    <a:pt x="132" y="29"/>
                    <a:pt x="132" y="29"/>
                  </a:cubicBezTo>
                  <a:cubicBezTo>
                    <a:pt x="133" y="30"/>
                    <a:pt x="134" y="30"/>
                    <a:pt x="135" y="30"/>
                  </a:cubicBezTo>
                  <a:cubicBezTo>
                    <a:pt x="140" y="30"/>
                    <a:pt x="143" y="26"/>
                    <a:pt x="143" y="22"/>
                  </a:cubicBezTo>
                  <a:cubicBezTo>
                    <a:pt x="143" y="17"/>
                    <a:pt x="140" y="14"/>
                    <a:pt x="135" y="14"/>
                  </a:cubicBezTo>
                  <a:cubicBezTo>
                    <a:pt x="131" y="14"/>
                    <a:pt x="127" y="17"/>
                    <a:pt x="127" y="22"/>
                  </a:cubicBezTo>
                  <a:cubicBezTo>
                    <a:pt x="127" y="23"/>
                    <a:pt x="127" y="25"/>
                    <a:pt x="128" y="26"/>
                  </a:cubicBezTo>
                  <a:cubicBezTo>
                    <a:pt x="104" y="48"/>
                    <a:pt x="104" y="48"/>
                    <a:pt x="104" y="48"/>
                  </a:cubicBezTo>
                  <a:cubicBezTo>
                    <a:pt x="102" y="47"/>
                    <a:pt x="100" y="47"/>
                    <a:pt x="98" y="47"/>
                  </a:cubicBezTo>
                  <a:cubicBezTo>
                    <a:pt x="95" y="47"/>
                    <a:pt x="93" y="47"/>
                    <a:pt x="91" y="48"/>
                  </a:cubicBezTo>
                  <a:cubicBezTo>
                    <a:pt x="51" y="12"/>
                    <a:pt x="51" y="12"/>
                    <a:pt x="51" y="12"/>
                  </a:cubicBezTo>
                  <a:cubicBezTo>
                    <a:pt x="52" y="11"/>
                    <a:pt x="52" y="10"/>
                    <a:pt x="52" y="9"/>
                  </a:cubicBezTo>
                  <a:cubicBezTo>
                    <a:pt x="52" y="4"/>
                    <a:pt x="48" y="0"/>
                    <a:pt x="44" y="0"/>
                  </a:cubicBezTo>
                  <a:cubicBezTo>
                    <a:pt x="39" y="0"/>
                    <a:pt x="36" y="4"/>
                    <a:pt x="36" y="9"/>
                  </a:cubicBezTo>
                  <a:cubicBezTo>
                    <a:pt x="36" y="13"/>
                    <a:pt x="39" y="17"/>
                    <a:pt x="44" y="17"/>
                  </a:cubicBezTo>
                  <a:close/>
                  <a:moveTo>
                    <a:pt x="177" y="70"/>
                  </a:moveTo>
                  <a:cubicBezTo>
                    <a:pt x="18" y="70"/>
                    <a:pt x="18" y="70"/>
                    <a:pt x="18" y="70"/>
                  </a:cubicBezTo>
                  <a:cubicBezTo>
                    <a:pt x="8" y="70"/>
                    <a:pt x="0" y="78"/>
                    <a:pt x="0" y="89"/>
                  </a:cubicBezTo>
                  <a:cubicBezTo>
                    <a:pt x="0" y="207"/>
                    <a:pt x="0" y="207"/>
                    <a:pt x="0" y="207"/>
                  </a:cubicBezTo>
                  <a:cubicBezTo>
                    <a:pt x="0" y="217"/>
                    <a:pt x="8" y="226"/>
                    <a:pt x="18" y="226"/>
                  </a:cubicBezTo>
                  <a:cubicBezTo>
                    <a:pt x="29" y="226"/>
                    <a:pt x="29" y="226"/>
                    <a:pt x="29" y="226"/>
                  </a:cubicBezTo>
                  <a:cubicBezTo>
                    <a:pt x="27" y="237"/>
                    <a:pt x="27" y="237"/>
                    <a:pt x="27" y="237"/>
                  </a:cubicBezTo>
                  <a:cubicBezTo>
                    <a:pt x="27" y="241"/>
                    <a:pt x="29" y="244"/>
                    <a:pt x="33" y="244"/>
                  </a:cubicBezTo>
                  <a:cubicBezTo>
                    <a:pt x="36" y="245"/>
                    <a:pt x="40" y="243"/>
                    <a:pt x="40" y="239"/>
                  </a:cubicBezTo>
                  <a:cubicBezTo>
                    <a:pt x="42" y="226"/>
                    <a:pt x="42" y="226"/>
                    <a:pt x="42" y="226"/>
                  </a:cubicBezTo>
                  <a:cubicBezTo>
                    <a:pt x="149" y="226"/>
                    <a:pt x="149" y="226"/>
                    <a:pt x="149" y="226"/>
                  </a:cubicBezTo>
                  <a:cubicBezTo>
                    <a:pt x="151" y="239"/>
                    <a:pt x="151" y="239"/>
                    <a:pt x="151" y="239"/>
                  </a:cubicBezTo>
                  <a:cubicBezTo>
                    <a:pt x="151" y="243"/>
                    <a:pt x="155" y="245"/>
                    <a:pt x="158" y="244"/>
                  </a:cubicBezTo>
                  <a:cubicBezTo>
                    <a:pt x="162" y="244"/>
                    <a:pt x="164" y="241"/>
                    <a:pt x="164" y="237"/>
                  </a:cubicBezTo>
                  <a:cubicBezTo>
                    <a:pt x="162" y="226"/>
                    <a:pt x="162" y="226"/>
                    <a:pt x="162" y="226"/>
                  </a:cubicBezTo>
                  <a:cubicBezTo>
                    <a:pt x="177" y="226"/>
                    <a:pt x="177" y="226"/>
                    <a:pt x="177" y="226"/>
                  </a:cubicBezTo>
                  <a:cubicBezTo>
                    <a:pt x="187" y="226"/>
                    <a:pt x="196" y="217"/>
                    <a:pt x="196" y="207"/>
                  </a:cubicBezTo>
                  <a:cubicBezTo>
                    <a:pt x="196" y="89"/>
                    <a:pt x="196" y="89"/>
                    <a:pt x="196" y="89"/>
                  </a:cubicBezTo>
                  <a:cubicBezTo>
                    <a:pt x="196" y="78"/>
                    <a:pt x="187" y="70"/>
                    <a:pt x="177" y="70"/>
                  </a:cubicBezTo>
                  <a:close/>
                  <a:moveTo>
                    <a:pt x="179" y="201"/>
                  </a:moveTo>
                  <a:cubicBezTo>
                    <a:pt x="179" y="207"/>
                    <a:pt x="175" y="211"/>
                    <a:pt x="170" y="211"/>
                  </a:cubicBezTo>
                  <a:cubicBezTo>
                    <a:pt x="26" y="211"/>
                    <a:pt x="26" y="211"/>
                    <a:pt x="26" y="211"/>
                  </a:cubicBezTo>
                  <a:cubicBezTo>
                    <a:pt x="21" y="211"/>
                    <a:pt x="16" y="207"/>
                    <a:pt x="16" y="201"/>
                  </a:cubicBezTo>
                  <a:cubicBezTo>
                    <a:pt x="16" y="94"/>
                    <a:pt x="16" y="94"/>
                    <a:pt x="16" y="94"/>
                  </a:cubicBezTo>
                  <a:cubicBezTo>
                    <a:pt x="16" y="89"/>
                    <a:pt x="21" y="85"/>
                    <a:pt x="26" y="85"/>
                  </a:cubicBezTo>
                  <a:cubicBezTo>
                    <a:pt x="170" y="85"/>
                    <a:pt x="170" y="85"/>
                    <a:pt x="170" y="85"/>
                  </a:cubicBezTo>
                  <a:cubicBezTo>
                    <a:pt x="175" y="85"/>
                    <a:pt x="179" y="89"/>
                    <a:pt x="179" y="94"/>
                  </a:cubicBezTo>
                  <a:lnTo>
                    <a:pt x="179" y="201"/>
                  </a:lnTo>
                  <a:close/>
                  <a:moveTo>
                    <a:pt x="78" y="111"/>
                  </a:moveTo>
                  <a:cubicBezTo>
                    <a:pt x="77" y="109"/>
                    <a:pt x="75" y="109"/>
                    <a:pt x="73" y="111"/>
                  </a:cubicBezTo>
                  <a:cubicBezTo>
                    <a:pt x="73" y="111"/>
                    <a:pt x="73" y="111"/>
                    <a:pt x="73" y="111"/>
                  </a:cubicBezTo>
                  <a:cubicBezTo>
                    <a:pt x="73" y="188"/>
                    <a:pt x="73" y="188"/>
                    <a:pt x="73" y="188"/>
                  </a:cubicBezTo>
                  <a:cubicBezTo>
                    <a:pt x="73" y="189"/>
                    <a:pt x="73" y="189"/>
                    <a:pt x="73" y="189"/>
                  </a:cubicBezTo>
                  <a:cubicBezTo>
                    <a:pt x="75" y="190"/>
                    <a:pt x="77" y="190"/>
                    <a:pt x="78" y="189"/>
                  </a:cubicBezTo>
                  <a:cubicBezTo>
                    <a:pt x="132" y="152"/>
                    <a:pt x="132" y="152"/>
                    <a:pt x="132" y="152"/>
                  </a:cubicBezTo>
                  <a:cubicBezTo>
                    <a:pt x="133" y="151"/>
                    <a:pt x="133" y="149"/>
                    <a:pt x="132" y="147"/>
                  </a:cubicBezTo>
                  <a:lnTo>
                    <a:pt x="78" y="111"/>
                  </a:lnTo>
                  <a:close/>
                </a:path>
              </a:pathLst>
            </a:custGeom>
            <a:grpFill/>
            <a:ln>
              <a:solidFill>
                <a:schemeClr val="accent2"/>
              </a:solidFill>
            </a:ln>
          </p:spPr>
          <p:txBody>
            <a:bodyPr vert="horz" wrap="square" lIns="91440" tIns="45720" rIns="91440" bIns="45720" numCol="1" anchor="t" anchorCtr="0" compatLnSpc="1"/>
            <a:lstStyle/>
            <a:p>
              <a:endParaRPr lang="zh-CN" altLang="en-US">
                <a:solidFill>
                  <a:prstClr val="black"/>
                </a:solidFill>
              </a:endParaRPr>
            </a:p>
          </p:txBody>
        </p:sp>
      </p:grpSp>
      <p:grpSp>
        <p:nvGrpSpPr>
          <p:cNvPr id="4" name="组合 3"/>
          <p:cNvGrpSpPr/>
          <p:nvPr/>
        </p:nvGrpSpPr>
        <p:grpSpPr>
          <a:xfrm>
            <a:off x="3603229" y="2613289"/>
            <a:ext cx="2040946" cy="2175738"/>
            <a:chOff x="3602904" y="2613289"/>
            <a:chExt cx="2041212" cy="2175738"/>
          </a:xfrm>
          <a:solidFill>
            <a:schemeClr val="accent3"/>
          </a:solidFill>
        </p:grpSpPr>
        <p:grpSp>
          <p:nvGrpSpPr>
            <p:cNvPr id="63" name="组合 62"/>
            <p:cNvGrpSpPr/>
            <p:nvPr/>
          </p:nvGrpSpPr>
          <p:grpSpPr>
            <a:xfrm>
              <a:off x="3602904" y="2613289"/>
              <a:ext cx="2041212" cy="2175738"/>
              <a:chOff x="9248849" y="2510971"/>
              <a:chExt cx="2041212" cy="2175738"/>
            </a:xfrm>
            <a:grpFill/>
          </p:grpSpPr>
          <p:sp>
            <p:nvSpPr>
              <p:cNvPr id="64" name="等腰三角形 63"/>
              <p:cNvSpPr/>
              <p:nvPr/>
            </p:nvSpPr>
            <p:spPr>
              <a:xfrm>
                <a:off x="9248849" y="2927053"/>
                <a:ext cx="2041212" cy="1759656"/>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5" name="直接连接符 64"/>
              <p:cNvCxnSpPr/>
              <p:nvPr/>
            </p:nvCxnSpPr>
            <p:spPr>
              <a:xfrm>
                <a:off x="10264874" y="2510971"/>
                <a:ext cx="0" cy="411002"/>
              </a:xfrm>
              <a:prstGeom prst="line">
                <a:avLst/>
              </a:prstGeom>
              <a:grpFill/>
              <a:ln w="127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4300582" y="3820791"/>
              <a:ext cx="614362" cy="615950"/>
              <a:chOff x="5332413" y="2111201"/>
              <a:chExt cx="614362" cy="615950"/>
            </a:xfrm>
            <a:grpFill/>
          </p:grpSpPr>
          <p:sp>
            <p:nvSpPr>
              <p:cNvPr id="74" name="Freeform 31"/>
              <p:cNvSpPr>
                <a:spLocks noEditPoints="1"/>
              </p:cNvSpPr>
              <p:nvPr/>
            </p:nvSpPr>
            <p:spPr bwMode="auto">
              <a:xfrm>
                <a:off x="5332413" y="2111201"/>
                <a:ext cx="614362" cy="615950"/>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a:solidFill>
                  <a:schemeClr val="accent3"/>
                </a:solidFill>
                <a:round/>
              </a:ln>
            </p:spPr>
            <p:txBody>
              <a:bodyPr vert="horz" wrap="square" lIns="91440" tIns="45720" rIns="91440" bIns="45720" numCol="1" anchor="t" anchorCtr="0" compatLnSpc="1"/>
              <a:lstStyle/>
              <a:p>
                <a:endParaRPr lang="zh-CN" altLang="en-US">
                  <a:solidFill>
                    <a:prstClr val="black"/>
                  </a:solidFill>
                </a:endParaRPr>
              </a:p>
            </p:txBody>
          </p:sp>
          <p:sp>
            <p:nvSpPr>
              <p:cNvPr id="75" name="Freeform 32"/>
              <p:cNvSpPr>
                <a:spLocks noEditPoints="1"/>
              </p:cNvSpPr>
              <p:nvPr/>
            </p:nvSpPr>
            <p:spPr bwMode="auto">
              <a:xfrm>
                <a:off x="5505450" y="2284239"/>
                <a:ext cx="268287" cy="269875"/>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moveTo>
                      <a:pt x="28" y="53"/>
                    </a:moveTo>
                    <a:cubicBezTo>
                      <a:pt x="14" y="53"/>
                      <a:pt x="4" y="42"/>
                      <a:pt x="4" y="28"/>
                    </a:cubicBezTo>
                    <a:cubicBezTo>
                      <a:pt x="4" y="14"/>
                      <a:pt x="14" y="4"/>
                      <a:pt x="28" y="4"/>
                    </a:cubicBezTo>
                    <a:cubicBezTo>
                      <a:pt x="42" y="4"/>
                      <a:pt x="53" y="14"/>
                      <a:pt x="53" y="28"/>
                    </a:cubicBezTo>
                    <a:cubicBezTo>
                      <a:pt x="53" y="42"/>
                      <a:pt x="42" y="53"/>
                      <a:pt x="28" y="53"/>
                    </a:cubicBezTo>
                  </a:path>
                </a:pathLst>
              </a:custGeom>
              <a:grpFill/>
              <a:ln w="9525">
                <a:solidFill>
                  <a:schemeClr val="accent3"/>
                </a:solidFill>
                <a:round/>
              </a:ln>
            </p:spPr>
            <p:txBody>
              <a:bodyPr vert="horz" wrap="square" lIns="91440" tIns="45720" rIns="91440" bIns="45720" numCol="1" anchor="t" anchorCtr="0" compatLnSpc="1"/>
              <a:lstStyle/>
              <a:p>
                <a:endParaRPr lang="zh-CN" altLang="en-US">
                  <a:solidFill>
                    <a:prstClr val="black"/>
                  </a:solidFill>
                </a:endParaRPr>
              </a:p>
            </p:txBody>
          </p:sp>
          <p:sp>
            <p:nvSpPr>
              <p:cNvPr id="76" name="Freeform 33"/>
              <p:cNvSpPr>
                <a:spLocks noEditPoints="1"/>
              </p:cNvSpPr>
              <p:nvPr/>
            </p:nvSpPr>
            <p:spPr bwMode="auto">
              <a:xfrm>
                <a:off x="5562600" y="2341389"/>
                <a:ext cx="153987" cy="153987"/>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moveTo>
                      <a:pt x="16" y="28"/>
                    </a:moveTo>
                    <a:cubicBezTo>
                      <a:pt x="9" y="28"/>
                      <a:pt x="4" y="23"/>
                      <a:pt x="4" y="16"/>
                    </a:cubicBezTo>
                    <a:cubicBezTo>
                      <a:pt x="4" y="9"/>
                      <a:pt x="9" y="4"/>
                      <a:pt x="16" y="4"/>
                    </a:cubicBezTo>
                    <a:cubicBezTo>
                      <a:pt x="23" y="4"/>
                      <a:pt x="28" y="9"/>
                      <a:pt x="28" y="16"/>
                    </a:cubicBezTo>
                    <a:cubicBezTo>
                      <a:pt x="28" y="23"/>
                      <a:pt x="23" y="28"/>
                      <a:pt x="16" y="28"/>
                    </a:cubicBezTo>
                  </a:path>
                </a:pathLst>
              </a:custGeom>
              <a:grpFill/>
              <a:ln w="9525">
                <a:solidFill>
                  <a:schemeClr val="accent3"/>
                </a:solidFill>
                <a:round/>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2" name="组合 1"/>
          <p:cNvGrpSpPr/>
          <p:nvPr/>
        </p:nvGrpSpPr>
        <p:grpSpPr>
          <a:xfrm>
            <a:off x="9047158" y="2632886"/>
            <a:ext cx="2040946" cy="2175738"/>
            <a:chOff x="9047542" y="2632886"/>
            <a:chExt cx="2041212" cy="2175738"/>
          </a:xfrm>
          <a:solidFill>
            <a:schemeClr val="accent1"/>
          </a:solidFill>
        </p:grpSpPr>
        <p:grpSp>
          <p:nvGrpSpPr>
            <p:cNvPr id="56" name="组合 55"/>
            <p:cNvGrpSpPr/>
            <p:nvPr/>
          </p:nvGrpSpPr>
          <p:grpSpPr>
            <a:xfrm>
              <a:off x="9047542" y="2632886"/>
              <a:ext cx="2041212" cy="2175738"/>
              <a:chOff x="9248849" y="2510971"/>
              <a:chExt cx="2041212" cy="2175738"/>
            </a:xfrm>
            <a:grpFill/>
          </p:grpSpPr>
          <p:sp>
            <p:nvSpPr>
              <p:cNvPr id="57" name="等腰三角形 56"/>
              <p:cNvSpPr/>
              <p:nvPr/>
            </p:nvSpPr>
            <p:spPr>
              <a:xfrm>
                <a:off x="9248849" y="2927053"/>
                <a:ext cx="2041212" cy="175965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8" name="直接连接符 57"/>
              <p:cNvCxnSpPr/>
              <p:nvPr/>
            </p:nvCxnSpPr>
            <p:spPr>
              <a:xfrm>
                <a:off x="10264874" y="2510971"/>
                <a:ext cx="0" cy="411002"/>
              </a:xfrm>
              <a:prstGeom prst="line">
                <a:avLst/>
              </a:prstGeom>
              <a:grpFill/>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7" name="Freeform 26"/>
            <p:cNvSpPr>
              <a:spLocks noEditPoints="1"/>
            </p:cNvSpPr>
            <p:nvPr/>
          </p:nvSpPr>
          <p:spPr bwMode="auto">
            <a:xfrm>
              <a:off x="9777586" y="3979113"/>
              <a:ext cx="573088" cy="495300"/>
            </a:xfrm>
            <a:custGeom>
              <a:avLst/>
              <a:gdLst>
                <a:gd name="T0" fmla="*/ 117 w 153"/>
                <a:gd name="T1" fmla="*/ 58 h 132"/>
                <a:gd name="T2" fmla="*/ 111 w 153"/>
                <a:gd name="T3" fmla="*/ 58 h 132"/>
                <a:gd name="T4" fmla="*/ 103 w 153"/>
                <a:gd name="T5" fmla="*/ 66 h 132"/>
                <a:gd name="T6" fmla="*/ 103 w 153"/>
                <a:gd name="T7" fmla="*/ 124 h 132"/>
                <a:gd name="T8" fmla="*/ 111 w 153"/>
                <a:gd name="T9" fmla="*/ 132 h 132"/>
                <a:gd name="T10" fmla="*/ 117 w 153"/>
                <a:gd name="T11" fmla="*/ 132 h 132"/>
                <a:gd name="T12" fmla="*/ 125 w 153"/>
                <a:gd name="T13" fmla="*/ 124 h 132"/>
                <a:gd name="T14" fmla="*/ 125 w 153"/>
                <a:gd name="T15" fmla="*/ 66 h 132"/>
                <a:gd name="T16" fmla="*/ 117 w 153"/>
                <a:gd name="T17" fmla="*/ 58 h 132"/>
                <a:gd name="T18" fmla="*/ 151 w 153"/>
                <a:gd name="T19" fmla="*/ 90 h 132"/>
                <a:gd name="T20" fmla="*/ 134 w 153"/>
                <a:gd name="T21" fmla="*/ 23 h 132"/>
                <a:gd name="T22" fmla="*/ 133 w 153"/>
                <a:gd name="T23" fmla="*/ 18 h 132"/>
                <a:gd name="T24" fmla="*/ 76 w 153"/>
                <a:gd name="T25" fmla="*/ 0 h 132"/>
                <a:gd name="T26" fmla="*/ 19 w 153"/>
                <a:gd name="T27" fmla="*/ 18 h 132"/>
                <a:gd name="T28" fmla="*/ 19 w 153"/>
                <a:gd name="T29" fmla="*/ 23 h 132"/>
                <a:gd name="T30" fmla="*/ 1 w 153"/>
                <a:gd name="T31" fmla="*/ 90 h 132"/>
                <a:gd name="T32" fmla="*/ 0 w 153"/>
                <a:gd name="T33" fmla="*/ 94 h 132"/>
                <a:gd name="T34" fmla="*/ 4 w 153"/>
                <a:gd name="T35" fmla="*/ 99 h 132"/>
                <a:gd name="T36" fmla="*/ 5 w 153"/>
                <a:gd name="T37" fmla="*/ 99 h 132"/>
                <a:gd name="T38" fmla="*/ 22 w 153"/>
                <a:gd name="T39" fmla="*/ 126 h 132"/>
                <a:gd name="T40" fmla="*/ 25 w 153"/>
                <a:gd name="T41" fmla="*/ 120 h 132"/>
                <a:gd name="T42" fmla="*/ 25 w 153"/>
                <a:gd name="T43" fmla="*/ 69 h 132"/>
                <a:gd name="T44" fmla="*/ 22 w 153"/>
                <a:gd name="T45" fmla="*/ 64 h 132"/>
                <a:gd name="T46" fmla="*/ 5 w 153"/>
                <a:gd name="T47" fmla="*/ 90 h 132"/>
                <a:gd name="T48" fmla="*/ 4 w 153"/>
                <a:gd name="T49" fmla="*/ 89 h 132"/>
                <a:gd name="T50" fmla="*/ 22 w 153"/>
                <a:gd name="T51" fmla="*/ 29 h 132"/>
                <a:gd name="T52" fmla="*/ 25 w 153"/>
                <a:gd name="T53" fmla="*/ 31 h 132"/>
                <a:gd name="T54" fmla="*/ 75 w 153"/>
                <a:gd name="T55" fmla="*/ 17 h 132"/>
                <a:gd name="T56" fmla="*/ 75 w 153"/>
                <a:gd name="T57" fmla="*/ 17 h 132"/>
                <a:gd name="T58" fmla="*/ 76 w 153"/>
                <a:gd name="T59" fmla="*/ 17 h 132"/>
                <a:gd name="T60" fmla="*/ 78 w 153"/>
                <a:gd name="T61" fmla="*/ 17 h 132"/>
                <a:gd name="T62" fmla="*/ 78 w 153"/>
                <a:gd name="T63" fmla="*/ 17 h 132"/>
                <a:gd name="T64" fmla="*/ 128 w 153"/>
                <a:gd name="T65" fmla="*/ 31 h 132"/>
                <a:gd name="T66" fmla="*/ 131 w 153"/>
                <a:gd name="T67" fmla="*/ 29 h 132"/>
                <a:gd name="T68" fmla="*/ 148 w 153"/>
                <a:gd name="T69" fmla="*/ 89 h 132"/>
                <a:gd name="T70" fmla="*/ 147 w 153"/>
                <a:gd name="T71" fmla="*/ 90 h 132"/>
                <a:gd name="T72" fmla="*/ 131 w 153"/>
                <a:gd name="T73" fmla="*/ 64 h 132"/>
                <a:gd name="T74" fmla="*/ 128 w 153"/>
                <a:gd name="T75" fmla="*/ 69 h 132"/>
                <a:gd name="T76" fmla="*/ 128 w 153"/>
                <a:gd name="T77" fmla="*/ 120 h 132"/>
                <a:gd name="T78" fmla="*/ 131 w 153"/>
                <a:gd name="T79" fmla="*/ 126 h 132"/>
                <a:gd name="T80" fmla="*/ 147 w 153"/>
                <a:gd name="T81" fmla="*/ 99 h 132"/>
                <a:gd name="T82" fmla="*/ 148 w 153"/>
                <a:gd name="T83" fmla="*/ 99 h 132"/>
                <a:gd name="T84" fmla="*/ 153 w 153"/>
                <a:gd name="T85" fmla="*/ 94 h 132"/>
                <a:gd name="T86" fmla="*/ 151 w 153"/>
                <a:gd name="T87" fmla="*/ 90 h 132"/>
                <a:gd name="T88" fmla="*/ 41 w 153"/>
                <a:gd name="T89" fmla="*/ 58 h 132"/>
                <a:gd name="T90" fmla="*/ 36 w 153"/>
                <a:gd name="T91" fmla="*/ 58 h 132"/>
                <a:gd name="T92" fmla="*/ 28 w 153"/>
                <a:gd name="T93" fmla="*/ 66 h 132"/>
                <a:gd name="T94" fmla="*/ 28 w 153"/>
                <a:gd name="T95" fmla="*/ 124 h 132"/>
                <a:gd name="T96" fmla="*/ 36 w 153"/>
                <a:gd name="T97" fmla="*/ 132 h 132"/>
                <a:gd name="T98" fmla="*/ 41 w 153"/>
                <a:gd name="T99" fmla="*/ 132 h 132"/>
                <a:gd name="T100" fmla="*/ 49 w 153"/>
                <a:gd name="T101" fmla="*/ 124 h 132"/>
                <a:gd name="T102" fmla="*/ 49 w 153"/>
                <a:gd name="T103" fmla="*/ 66 h 132"/>
                <a:gd name="T104" fmla="*/ 41 w 153"/>
                <a:gd name="T105" fmla="*/ 5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3" h="132">
                  <a:moveTo>
                    <a:pt x="117" y="58"/>
                  </a:moveTo>
                  <a:cubicBezTo>
                    <a:pt x="111" y="58"/>
                    <a:pt x="111" y="58"/>
                    <a:pt x="111" y="58"/>
                  </a:cubicBezTo>
                  <a:cubicBezTo>
                    <a:pt x="107" y="58"/>
                    <a:pt x="103" y="62"/>
                    <a:pt x="103" y="66"/>
                  </a:cubicBezTo>
                  <a:cubicBezTo>
                    <a:pt x="103" y="124"/>
                    <a:pt x="103" y="124"/>
                    <a:pt x="103" y="124"/>
                  </a:cubicBezTo>
                  <a:cubicBezTo>
                    <a:pt x="103" y="129"/>
                    <a:pt x="107" y="132"/>
                    <a:pt x="111" y="132"/>
                  </a:cubicBezTo>
                  <a:cubicBezTo>
                    <a:pt x="117" y="132"/>
                    <a:pt x="117" y="132"/>
                    <a:pt x="117" y="132"/>
                  </a:cubicBezTo>
                  <a:cubicBezTo>
                    <a:pt x="121" y="132"/>
                    <a:pt x="125" y="129"/>
                    <a:pt x="125" y="124"/>
                  </a:cubicBezTo>
                  <a:cubicBezTo>
                    <a:pt x="125" y="66"/>
                    <a:pt x="125" y="66"/>
                    <a:pt x="125" y="66"/>
                  </a:cubicBezTo>
                  <a:cubicBezTo>
                    <a:pt x="125" y="62"/>
                    <a:pt x="121" y="58"/>
                    <a:pt x="117" y="58"/>
                  </a:cubicBezTo>
                  <a:close/>
                  <a:moveTo>
                    <a:pt x="151" y="90"/>
                  </a:moveTo>
                  <a:cubicBezTo>
                    <a:pt x="152" y="40"/>
                    <a:pt x="134" y="23"/>
                    <a:pt x="134" y="23"/>
                  </a:cubicBezTo>
                  <a:cubicBezTo>
                    <a:pt x="135" y="20"/>
                    <a:pt x="133" y="18"/>
                    <a:pt x="133" y="18"/>
                  </a:cubicBezTo>
                  <a:cubicBezTo>
                    <a:pt x="110" y="0"/>
                    <a:pt x="83" y="0"/>
                    <a:pt x="76" y="0"/>
                  </a:cubicBezTo>
                  <a:cubicBezTo>
                    <a:pt x="70" y="0"/>
                    <a:pt x="43" y="0"/>
                    <a:pt x="19" y="18"/>
                  </a:cubicBezTo>
                  <a:cubicBezTo>
                    <a:pt x="19" y="18"/>
                    <a:pt x="18" y="20"/>
                    <a:pt x="19" y="23"/>
                  </a:cubicBezTo>
                  <a:cubicBezTo>
                    <a:pt x="19" y="23"/>
                    <a:pt x="1" y="40"/>
                    <a:pt x="1" y="90"/>
                  </a:cubicBezTo>
                  <a:cubicBezTo>
                    <a:pt x="0" y="91"/>
                    <a:pt x="0" y="93"/>
                    <a:pt x="0" y="94"/>
                  </a:cubicBezTo>
                  <a:cubicBezTo>
                    <a:pt x="0" y="97"/>
                    <a:pt x="2" y="99"/>
                    <a:pt x="4" y="99"/>
                  </a:cubicBezTo>
                  <a:cubicBezTo>
                    <a:pt x="5" y="99"/>
                    <a:pt x="5" y="99"/>
                    <a:pt x="5" y="99"/>
                  </a:cubicBezTo>
                  <a:cubicBezTo>
                    <a:pt x="6" y="114"/>
                    <a:pt x="13" y="126"/>
                    <a:pt x="22" y="126"/>
                  </a:cubicBezTo>
                  <a:cubicBezTo>
                    <a:pt x="25" y="126"/>
                    <a:pt x="25" y="120"/>
                    <a:pt x="25" y="120"/>
                  </a:cubicBezTo>
                  <a:cubicBezTo>
                    <a:pt x="25" y="69"/>
                    <a:pt x="25" y="69"/>
                    <a:pt x="25" y="69"/>
                  </a:cubicBezTo>
                  <a:cubicBezTo>
                    <a:pt x="25" y="69"/>
                    <a:pt x="25" y="64"/>
                    <a:pt x="22" y="64"/>
                  </a:cubicBezTo>
                  <a:cubicBezTo>
                    <a:pt x="14" y="64"/>
                    <a:pt x="7" y="75"/>
                    <a:pt x="5" y="90"/>
                  </a:cubicBezTo>
                  <a:cubicBezTo>
                    <a:pt x="5" y="89"/>
                    <a:pt x="5" y="89"/>
                    <a:pt x="4" y="89"/>
                  </a:cubicBezTo>
                  <a:cubicBezTo>
                    <a:pt x="5" y="78"/>
                    <a:pt x="8" y="43"/>
                    <a:pt x="22" y="29"/>
                  </a:cubicBezTo>
                  <a:cubicBezTo>
                    <a:pt x="22" y="29"/>
                    <a:pt x="22" y="32"/>
                    <a:pt x="25" y="31"/>
                  </a:cubicBezTo>
                  <a:cubicBezTo>
                    <a:pt x="27" y="30"/>
                    <a:pt x="41" y="17"/>
                    <a:pt x="75" y="17"/>
                  </a:cubicBezTo>
                  <a:cubicBezTo>
                    <a:pt x="75" y="17"/>
                    <a:pt x="75" y="17"/>
                    <a:pt x="75" y="17"/>
                  </a:cubicBezTo>
                  <a:cubicBezTo>
                    <a:pt x="75" y="17"/>
                    <a:pt x="76" y="17"/>
                    <a:pt x="76" y="17"/>
                  </a:cubicBezTo>
                  <a:cubicBezTo>
                    <a:pt x="77" y="17"/>
                    <a:pt x="77" y="17"/>
                    <a:pt x="78" y="17"/>
                  </a:cubicBezTo>
                  <a:cubicBezTo>
                    <a:pt x="78" y="17"/>
                    <a:pt x="78" y="17"/>
                    <a:pt x="78" y="17"/>
                  </a:cubicBezTo>
                  <a:cubicBezTo>
                    <a:pt x="112" y="17"/>
                    <a:pt x="125" y="30"/>
                    <a:pt x="128" y="31"/>
                  </a:cubicBezTo>
                  <a:cubicBezTo>
                    <a:pt x="130" y="32"/>
                    <a:pt x="131" y="29"/>
                    <a:pt x="131" y="29"/>
                  </a:cubicBezTo>
                  <a:cubicBezTo>
                    <a:pt x="144" y="43"/>
                    <a:pt x="148" y="78"/>
                    <a:pt x="148" y="89"/>
                  </a:cubicBezTo>
                  <a:cubicBezTo>
                    <a:pt x="148" y="89"/>
                    <a:pt x="147" y="89"/>
                    <a:pt x="147" y="90"/>
                  </a:cubicBezTo>
                  <a:cubicBezTo>
                    <a:pt x="146" y="75"/>
                    <a:pt x="139" y="64"/>
                    <a:pt x="131" y="64"/>
                  </a:cubicBezTo>
                  <a:cubicBezTo>
                    <a:pt x="128" y="64"/>
                    <a:pt x="128" y="69"/>
                    <a:pt x="128" y="69"/>
                  </a:cubicBezTo>
                  <a:cubicBezTo>
                    <a:pt x="128" y="120"/>
                    <a:pt x="128" y="120"/>
                    <a:pt x="128" y="120"/>
                  </a:cubicBezTo>
                  <a:cubicBezTo>
                    <a:pt x="128" y="120"/>
                    <a:pt x="127" y="126"/>
                    <a:pt x="131" y="126"/>
                  </a:cubicBezTo>
                  <a:cubicBezTo>
                    <a:pt x="139" y="126"/>
                    <a:pt x="146" y="114"/>
                    <a:pt x="147" y="99"/>
                  </a:cubicBezTo>
                  <a:cubicBezTo>
                    <a:pt x="148" y="99"/>
                    <a:pt x="148" y="99"/>
                    <a:pt x="148" y="99"/>
                  </a:cubicBezTo>
                  <a:cubicBezTo>
                    <a:pt x="151" y="99"/>
                    <a:pt x="153" y="97"/>
                    <a:pt x="153" y="94"/>
                  </a:cubicBezTo>
                  <a:cubicBezTo>
                    <a:pt x="153" y="93"/>
                    <a:pt x="152" y="91"/>
                    <a:pt x="151" y="90"/>
                  </a:cubicBezTo>
                  <a:close/>
                  <a:moveTo>
                    <a:pt x="41" y="58"/>
                  </a:moveTo>
                  <a:cubicBezTo>
                    <a:pt x="36" y="58"/>
                    <a:pt x="36" y="58"/>
                    <a:pt x="36" y="58"/>
                  </a:cubicBezTo>
                  <a:cubicBezTo>
                    <a:pt x="32" y="58"/>
                    <a:pt x="28" y="62"/>
                    <a:pt x="28" y="66"/>
                  </a:cubicBezTo>
                  <a:cubicBezTo>
                    <a:pt x="28" y="124"/>
                    <a:pt x="28" y="124"/>
                    <a:pt x="28" y="124"/>
                  </a:cubicBezTo>
                  <a:cubicBezTo>
                    <a:pt x="28" y="129"/>
                    <a:pt x="32" y="132"/>
                    <a:pt x="36" y="132"/>
                  </a:cubicBezTo>
                  <a:cubicBezTo>
                    <a:pt x="41" y="132"/>
                    <a:pt x="41" y="132"/>
                    <a:pt x="41" y="132"/>
                  </a:cubicBezTo>
                  <a:cubicBezTo>
                    <a:pt x="46" y="132"/>
                    <a:pt x="49" y="129"/>
                    <a:pt x="49" y="124"/>
                  </a:cubicBezTo>
                  <a:cubicBezTo>
                    <a:pt x="49" y="66"/>
                    <a:pt x="49" y="66"/>
                    <a:pt x="49" y="66"/>
                  </a:cubicBezTo>
                  <a:cubicBezTo>
                    <a:pt x="49" y="62"/>
                    <a:pt x="46" y="58"/>
                    <a:pt x="41" y="58"/>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solidFill>
                  <a:prstClr val="black"/>
                </a:solidFill>
              </a:endParaRPr>
            </a:p>
          </p:txBody>
        </p:sp>
      </p:grpSp>
      <p:grpSp>
        <p:nvGrpSpPr>
          <p:cNvPr id="6" name="组合 5"/>
          <p:cNvGrpSpPr/>
          <p:nvPr/>
        </p:nvGrpSpPr>
        <p:grpSpPr>
          <a:xfrm>
            <a:off x="908723" y="2608823"/>
            <a:ext cx="2040946" cy="2175738"/>
            <a:chOff x="908047" y="2608823"/>
            <a:chExt cx="2041212" cy="2175738"/>
          </a:xfrm>
          <a:solidFill>
            <a:schemeClr val="accent4"/>
          </a:solidFill>
        </p:grpSpPr>
        <p:grpSp>
          <p:nvGrpSpPr>
            <p:cNvPr id="66" name="组合 65"/>
            <p:cNvGrpSpPr/>
            <p:nvPr/>
          </p:nvGrpSpPr>
          <p:grpSpPr>
            <a:xfrm>
              <a:off x="908047" y="2608823"/>
              <a:ext cx="2041212" cy="2175738"/>
              <a:chOff x="9248849" y="2510971"/>
              <a:chExt cx="2041212" cy="2175738"/>
            </a:xfrm>
            <a:grpFill/>
          </p:grpSpPr>
          <p:sp>
            <p:nvSpPr>
              <p:cNvPr id="67" name="等腰三角形 66"/>
              <p:cNvSpPr/>
              <p:nvPr/>
            </p:nvSpPr>
            <p:spPr>
              <a:xfrm>
                <a:off x="9248849" y="2927053"/>
                <a:ext cx="2041212" cy="1759656"/>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8" name="直接连接符 67"/>
              <p:cNvCxnSpPr/>
              <p:nvPr/>
            </p:nvCxnSpPr>
            <p:spPr>
              <a:xfrm>
                <a:off x="10264874" y="2510971"/>
                <a:ext cx="0" cy="411002"/>
              </a:xfrm>
              <a:prstGeom prst="line">
                <a:avLst/>
              </a:prstGeom>
              <a:grpFill/>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1599048" y="3703167"/>
              <a:ext cx="622301" cy="803275"/>
              <a:chOff x="6161087" y="2424113"/>
              <a:chExt cx="622301" cy="803275"/>
            </a:xfrm>
            <a:grpFill/>
          </p:grpSpPr>
          <p:sp>
            <p:nvSpPr>
              <p:cNvPr id="79" name="Freeform 280"/>
              <p:cNvSpPr/>
              <p:nvPr/>
            </p:nvSpPr>
            <p:spPr bwMode="auto">
              <a:xfrm>
                <a:off x="6172200" y="2424113"/>
                <a:ext cx="611188" cy="619125"/>
              </a:xfrm>
              <a:custGeom>
                <a:avLst/>
                <a:gdLst>
                  <a:gd name="T0" fmla="*/ 120 w 163"/>
                  <a:gd name="T1" fmla="*/ 9 h 165"/>
                  <a:gd name="T2" fmla="*/ 153 w 163"/>
                  <a:gd name="T3" fmla="*/ 74 h 165"/>
                  <a:gd name="T4" fmla="*/ 72 w 163"/>
                  <a:gd name="T5" fmla="*/ 155 h 165"/>
                  <a:gd name="T6" fmla="*/ 8 w 163"/>
                  <a:gd name="T7" fmla="*/ 123 h 165"/>
                  <a:gd name="T8" fmla="*/ 0 w 163"/>
                  <a:gd name="T9" fmla="*/ 129 h 165"/>
                  <a:gd name="T10" fmla="*/ 72 w 163"/>
                  <a:gd name="T11" fmla="*/ 165 h 165"/>
                  <a:gd name="T12" fmla="*/ 163 w 163"/>
                  <a:gd name="T13" fmla="*/ 74 h 165"/>
                  <a:gd name="T14" fmla="*/ 126 w 163"/>
                  <a:gd name="T15" fmla="*/ 0 h 165"/>
                  <a:gd name="T16" fmla="*/ 120 w 163"/>
                  <a:gd name="T17" fmla="*/ 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65">
                    <a:moveTo>
                      <a:pt x="120" y="9"/>
                    </a:moveTo>
                    <a:cubicBezTo>
                      <a:pt x="140" y="24"/>
                      <a:pt x="153" y="47"/>
                      <a:pt x="153" y="74"/>
                    </a:cubicBezTo>
                    <a:cubicBezTo>
                      <a:pt x="153" y="119"/>
                      <a:pt x="117" y="155"/>
                      <a:pt x="72" y="155"/>
                    </a:cubicBezTo>
                    <a:cubicBezTo>
                      <a:pt x="46" y="155"/>
                      <a:pt x="23" y="142"/>
                      <a:pt x="8" y="123"/>
                    </a:cubicBezTo>
                    <a:cubicBezTo>
                      <a:pt x="0" y="129"/>
                      <a:pt x="0" y="129"/>
                      <a:pt x="0" y="129"/>
                    </a:cubicBezTo>
                    <a:cubicBezTo>
                      <a:pt x="16" y="151"/>
                      <a:pt x="43" y="165"/>
                      <a:pt x="72" y="165"/>
                    </a:cubicBezTo>
                    <a:cubicBezTo>
                      <a:pt x="122" y="165"/>
                      <a:pt x="163" y="124"/>
                      <a:pt x="163" y="74"/>
                    </a:cubicBezTo>
                    <a:cubicBezTo>
                      <a:pt x="163" y="44"/>
                      <a:pt x="149" y="17"/>
                      <a:pt x="126" y="0"/>
                    </a:cubicBezTo>
                    <a:lnTo>
                      <a:pt x="12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0" name="Freeform 281"/>
              <p:cNvSpPr>
                <a:spLocks noEditPoints="1"/>
              </p:cNvSpPr>
              <p:nvPr/>
            </p:nvSpPr>
            <p:spPr bwMode="auto">
              <a:xfrm>
                <a:off x="6175375" y="2436813"/>
                <a:ext cx="544513" cy="542925"/>
              </a:xfrm>
              <a:custGeom>
                <a:avLst/>
                <a:gdLst>
                  <a:gd name="T0" fmla="*/ 72 w 145"/>
                  <a:gd name="T1" fmla="*/ 0 h 145"/>
                  <a:gd name="T2" fmla="*/ 0 w 145"/>
                  <a:gd name="T3" fmla="*/ 73 h 145"/>
                  <a:gd name="T4" fmla="*/ 72 w 145"/>
                  <a:gd name="T5" fmla="*/ 145 h 145"/>
                  <a:gd name="T6" fmla="*/ 145 w 145"/>
                  <a:gd name="T7" fmla="*/ 73 h 145"/>
                  <a:gd name="T8" fmla="*/ 72 w 145"/>
                  <a:gd name="T9" fmla="*/ 0 h 145"/>
                  <a:gd name="T10" fmla="*/ 72 w 145"/>
                  <a:gd name="T11" fmla="*/ 142 h 145"/>
                  <a:gd name="T12" fmla="*/ 3 w 145"/>
                  <a:gd name="T13" fmla="*/ 73 h 145"/>
                  <a:gd name="T14" fmla="*/ 72 w 145"/>
                  <a:gd name="T15" fmla="*/ 4 h 145"/>
                  <a:gd name="T16" fmla="*/ 141 w 145"/>
                  <a:gd name="T17" fmla="*/ 73 h 145"/>
                  <a:gd name="T18" fmla="*/ 72 w 145"/>
                  <a:gd name="T19" fmla="*/ 14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45">
                    <a:moveTo>
                      <a:pt x="72" y="0"/>
                    </a:moveTo>
                    <a:cubicBezTo>
                      <a:pt x="32" y="0"/>
                      <a:pt x="0" y="33"/>
                      <a:pt x="0" y="73"/>
                    </a:cubicBezTo>
                    <a:cubicBezTo>
                      <a:pt x="0" y="113"/>
                      <a:pt x="32" y="145"/>
                      <a:pt x="72" y="145"/>
                    </a:cubicBezTo>
                    <a:cubicBezTo>
                      <a:pt x="112" y="145"/>
                      <a:pt x="145" y="113"/>
                      <a:pt x="145" y="73"/>
                    </a:cubicBezTo>
                    <a:cubicBezTo>
                      <a:pt x="145" y="33"/>
                      <a:pt x="112" y="0"/>
                      <a:pt x="72" y="0"/>
                    </a:cubicBezTo>
                    <a:close/>
                    <a:moveTo>
                      <a:pt x="72" y="142"/>
                    </a:moveTo>
                    <a:cubicBezTo>
                      <a:pt x="34" y="142"/>
                      <a:pt x="3" y="111"/>
                      <a:pt x="3" y="73"/>
                    </a:cubicBezTo>
                    <a:cubicBezTo>
                      <a:pt x="3" y="35"/>
                      <a:pt x="34" y="4"/>
                      <a:pt x="72" y="4"/>
                    </a:cubicBezTo>
                    <a:cubicBezTo>
                      <a:pt x="110" y="4"/>
                      <a:pt x="141" y="35"/>
                      <a:pt x="141" y="73"/>
                    </a:cubicBezTo>
                    <a:cubicBezTo>
                      <a:pt x="141" y="111"/>
                      <a:pt x="110" y="142"/>
                      <a:pt x="72"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1" name="Freeform 282"/>
              <p:cNvSpPr/>
              <p:nvPr/>
            </p:nvSpPr>
            <p:spPr bwMode="auto">
              <a:xfrm>
                <a:off x="6161087" y="2447926"/>
                <a:ext cx="608013" cy="531813"/>
              </a:xfrm>
              <a:custGeom>
                <a:avLst/>
                <a:gdLst>
                  <a:gd name="T0" fmla="*/ 47 w 162"/>
                  <a:gd name="T1" fmla="*/ 11 h 142"/>
                  <a:gd name="T2" fmla="*/ 44 w 162"/>
                  <a:gd name="T3" fmla="*/ 17 h 142"/>
                  <a:gd name="T4" fmla="*/ 41 w 162"/>
                  <a:gd name="T5" fmla="*/ 21 h 142"/>
                  <a:gd name="T6" fmla="*/ 38 w 162"/>
                  <a:gd name="T7" fmla="*/ 19 h 142"/>
                  <a:gd name="T8" fmla="*/ 37 w 162"/>
                  <a:gd name="T9" fmla="*/ 23 h 142"/>
                  <a:gd name="T10" fmla="*/ 30 w 162"/>
                  <a:gd name="T11" fmla="*/ 25 h 142"/>
                  <a:gd name="T12" fmla="*/ 26 w 162"/>
                  <a:gd name="T13" fmla="*/ 30 h 142"/>
                  <a:gd name="T14" fmla="*/ 19 w 162"/>
                  <a:gd name="T15" fmla="*/ 38 h 142"/>
                  <a:gd name="T16" fmla="*/ 15 w 162"/>
                  <a:gd name="T17" fmla="*/ 44 h 142"/>
                  <a:gd name="T18" fmla="*/ 19 w 162"/>
                  <a:gd name="T19" fmla="*/ 48 h 142"/>
                  <a:gd name="T20" fmla="*/ 19 w 162"/>
                  <a:gd name="T21" fmla="*/ 50 h 142"/>
                  <a:gd name="T22" fmla="*/ 16 w 162"/>
                  <a:gd name="T23" fmla="*/ 47 h 142"/>
                  <a:gd name="T24" fmla="*/ 13 w 162"/>
                  <a:gd name="T25" fmla="*/ 43 h 142"/>
                  <a:gd name="T26" fmla="*/ 12 w 162"/>
                  <a:gd name="T27" fmla="*/ 49 h 142"/>
                  <a:gd name="T28" fmla="*/ 13 w 162"/>
                  <a:gd name="T29" fmla="*/ 60 h 142"/>
                  <a:gd name="T30" fmla="*/ 17 w 162"/>
                  <a:gd name="T31" fmla="*/ 57 h 142"/>
                  <a:gd name="T32" fmla="*/ 23 w 162"/>
                  <a:gd name="T33" fmla="*/ 63 h 142"/>
                  <a:gd name="T34" fmla="*/ 29 w 162"/>
                  <a:gd name="T35" fmla="*/ 70 h 142"/>
                  <a:gd name="T36" fmla="*/ 36 w 162"/>
                  <a:gd name="T37" fmla="*/ 75 h 142"/>
                  <a:gd name="T38" fmla="*/ 44 w 162"/>
                  <a:gd name="T39" fmla="*/ 84 h 142"/>
                  <a:gd name="T40" fmla="*/ 41 w 162"/>
                  <a:gd name="T41" fmla="*/ 96 h 142"/>
                  <a:gd name="T42" fmla="*/ 35 w 162"/>
                  <a:gd name="T43" fmla="*/ 111 h 142"/>
                  <a:gd name="T44" fmla="*/ 37 w 162"/>
                  <a:gd name="T45" fmla="*/ 121 h 142"/>
                  <a:gd name="T46" fmla="*/ 33 w 162"/>
                  <a:gd name="T47" fmla="*/ 122 h 142"/>
                  <a:gd name="T48" fmla="*/ 23 w 162"/>
                  <a:gd name="T49" fmla="*/ 106 h 142"/>
                  <a:gd name="T50" fmla="*/ 12 w 162"/>
                  <a:gd name="T51" fmla="*/ 81 h 142"/>
                  <a:gd name="T52" fmla="*/ 8 w 162"/>
                  <a:gd name="T53" fmla="*/ 62 h 142"/>
                  <a:gd name="T54" fmla="*/ 53 w 162"/>
                  <a:gd name="T55" fmla="*/ 131 h 142"/>
                  <a:gd name="T56" fmla="*/ 64 w 162"/>
                  <a:gd name="T57" fmla="*/ 129 h 142"/>
                  <a:gd name="T58" fmla="*/ 79 w 162"/>
                  <a:gd name="T59" fmla="*/ 127 h 142"/>
                  <a:gd name="T60" fmla="*/ 77 w 162"/>
                  <a:gd name="T61" fmla="*/ 134 h 142"/>
                  <a:gd name="T62" fmla="*/ 86 w 162"/>
                  <a:gd name="T63" fmla="*/ 133 h 142"/>
                  <a:gd name="T64" fmla="*/ 99 w 162"/>
                  <a:gd name="T65" fmla="*/ 131 h 142"/>
                  <a:gd name="T66" fmla="*/ 98 w 162"/>
                  <a:gd name="T67" fmla="*/ 2 h 142"/>
                  <a:gd name="T68" fmla="*/ 140 w 162"/>
                  <a:gd name="T69" fmla="*/ 46 h 142"/>
                  <a:gd name="T70" fmla="*/ 135 w 162"/>
                  <a:gd name="T71" fmla="*/ 42 h 142"/>
                  <a:gd name="T72" fmla="*/ 129 w 162"/>
                  <a:gd name="T73" fmla="*/ 53 h 142"/>
                  <a:gd name="T74" fmla="*/ 121 w 162"/>
                  <a:gd name="T75" fmla="*/ 43 h 142"/>
                  <a:gd name="T76" fmla="*/ 124 w 162"/>
                  <a:gd name="T77" fmla="*/ 53 h 142"/>
                  <a:gd name="T78" fmla="*/ 133 w 162"/>
                  <a:gd name="T79" fmla="*/ 56 h 142"/>
                  <a:gd name="T80" fmla="*/ 129 w 162"/>
                  <a:gd name="T81" fmla="*/ 72 h 142"/>
                  <a:gd name="T82" fmla="*/ 125 w 162"/>
                  <a:gd name="T83" fmla="*/ 88 h 142"/>
                  <a:gd name="T84" fmla="*/ 120 w 162"/>
                  <a:gd name="T85" fmla="*/ 98 h 142"/>
                  <a:gd name="T86" fmla="*/ 105 w 162"/>
                  <a:gd name="T87" fmla="*/ 110 h 142"/>
                  <a:gd name="T88" fmla="*/ 101 w 162"/>
                  <a:gd name="T89" fmla="*/ 99 h 142"/>
                  <a:gd name="T90" fmla="*/ 102 w 162"/>
                  <a:gd name="T91" fmla="*/ 86 h 142"/>
                  <a:gd name="T92" fmla="*/ 96 w 162"/>
                  <a:gd name="T93" fmla="*/ 72 h 142"/>
                  <a:gd name="T94" fmla="*/ 89 w 162"/>
                  <a:gd name="T95" fmla="*/ 64 h 142"/>
                  <a:gd name="T96" fmla="*/ 71 w 162"/>
                  <a:gd name="T97" fmla="*/ 65 h 142"/>
                  <a:gd name="T98" fmla="*/ 64 w 162"/>
                  <a:gd name="T99" fmla="*/ 55 h 142"/>
                  <a:gd name="T100" fmla="*/ 71 w 162"/>
                  <a:gd name="T101" fmla="*/ 35 h 142"/>
                  <a:gd name="T102" fmla="*/ 85 w 162"/>
                  <a:gd name="T103" fmla="*/ 30 h 142"/>
                  <a:gd name="T104" fmla="*/ 93 w 162"/>
                  <a:gd name="T105" fmla="*/ 33 h 142"/>
                  <a:gd name="T106" fmla="*/ 104 w 162"/>
                  <a:gd name="T107" fmla="*/ 33 h 142"/>
                  <a:gd name="T108" fmla="*/ 116 w 162"/>
                  <a:gd name="T109" fmla="*/ 32 h 142"/>
                  <a:gd name="T110" fmla="*/ 105 w 162"/>
                  <a:gd name="T111" fmla="*/ 27 h 142"/>
                  <a:gd name="T112" fmla="*/ 104 w 162"/>
                  <a:gd name="T113" fmla="*/ 23 h 142"/>
                  <a:gd name="T114" fmla="*/ 91 w 162"/>
                  <a:gd name="T115" fmla="*/ 23 h 142"/>
                  <a:gd name="T116" fmla="*/ 79 w 162"/>
                  <a:gd name="T117" fmla="*/ 27 h 142"/>
                  <a:gd name="T118" fmla="*/ 77 w 162"/>
                  <a:gd name="T119" fmla="*/ 15 h 142"/>
                  <a:gd name="T120" fmla="*/ 68 w 162"/>
                  <a:gd name="T121" fmla="*/ 8 h 142"/>
                  <a:gd name="T122" fmla="*/ 78 w 162"/>
                  <a:gd name="T123" fmla="*/ 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2" h="142">
                    <a:moveTo>
                      <a:pt x="66" y="1"/>
                    </a:moveTo>
                    <a:cubicBezTo>
                      <a:pt x="66" y="1"/>
                      <a:pt x="42" y="4"/>
                      <a:pt x="25" y="23"/>
                    </a:cubicBezTo>
                    <a:cubicBezTo>
                      <a:pt x="25" y="23"/>
                      <a:pt x="38" y="10"/>
                      <a:pt x="46" y="10"/>
                    </a:cubicBezTo>
                    <a:cubicBezTo>
                      <a:pt x="47" y="10"/>
                      <a:pt x="47" y="10"/>
                      <a:pt x="47" y="10"/>
                    </a:cubicBezTo>
                    <a:cubicBezTo>
                      <a:pt x="47" y="10"/>
                      <a:pt x="47" y="11"/>
                      <a:pt x="47" y="11"/>
                    </a:cubicBezTo>
                    <a:cubicBezTo>
                      <a:pt x="47" y="11"/>
                      <a:pt x="46" y="13"/>
                      <a:pt x="46" y="13"/>
                    </a:cubicBezTo>
                    <a:cubicBezTo>
                      <a:pt x="46" y="13"/>
                      <a:pt x="46" y="15"/>
                      <a:pt x="46" y="15"/>
                    </a:cubicBezTo>
                    <a:cubicBezTo>
                      <a:pt x="45" y="15"/>
                      <a:pt x="45" y="15"/>
                      <a:pt x="45" y="15"/>
                    </a:cubicBezTo>
                    <a:cubicBezTo>
                      <a:pt x="45" y="15"/>
                      <a:pt x="44" y="16"/>
                      <a:pt x="44" y="16"/>
                    </a:cubicBezTo>
                    <a:cubicBezTo>
                      <a:pt x="44" y="16"/>
                      <a:pt x="44" y="16"/>
                      <a:pt x="44" y="17"/>
                    </a:cubicBezTo>
                    <a:cubicBezTo>
                      <a:pt x="44" y="17"/>
                      <a:pt x="44" y="18"/>
                      <a:pt x="44" y="18"/>
                    </a:cubicBezTo>
                    <a:cubicBezTo>
                      <a:pt x="44" y="19"/>
                      <a:pt x="44" y="19"/>
                      <a:pt x="44" y="19"/>
                    </a:cubicBezTo>
                    <a:cubicBezTo>
                      <a:pt x="44" y="20"/>
                      <a:pt x="44" y="20"/>
                      <a:pt x="44" y="20"/>
                    </a:cubicBezTo>
                    <a:cubicBezTo>
                      <a:pt x="43" y="21"/>
                      <a:pt x="43" y="21"/>
                      <a:pt x="43" y="21"/>
                    </a:cubicBezTo>
                    <a:cubicBezTo>
                      <a:pt x="43" y="21"/>
                      <a:pt x="41" y="21"/>
                      <a:pt x="41" y="21"/>
                    </a:cubicBezTo>
                    <a:cubicBezTo>
                      <a:pt x="40" y="21"/>
                      <a:pt x="40" y="20"/>
                      <a:pt x="40" y="20"/>
                    </a:cubicBezTo>
                    <a:cubicBezTo>
                      <a:pt x="42" y="19"/>
                      <a:pt x="42" y="19"/>
                      <a:pt x="42" y="19"/>
                    </a:cubicBezTo>
                    <a:cubicBezTo>
                      <a:pt x="42" y="19"/>
                      <a:pt x="42" y="19"/>
                      <a:pt x="41" y="18"/>
                    </a:cubicBezTo>
                    <a:cubicBezTo>
                      <a:pt x="41" y="18"/>
                      <a:pt x="41" y="17"/>
                      <a:pt x="40" y="17"/>
                    </a:cubicBezTo>
                    <a:cubicBezTo>
                      <a:pt x="40" y="18"/>
                      <a:pt x="38" y="19"/>
                      <a:pt x="38" y="19"/>
                    </a:cubicBezTo>
                    <a:cubicBezTo>
                      <a:pt x="37" y="19"/>
                      <a:pt x="37" y="19"/>
                      <a:pt x="37" y="19"/>
                    </a:cubicBezTo>
                    <a:cubicBezTo>
                      <a:pt x="37" y="19"/>
                      <a:pt x="37" y="21"/>
                      <a:pt x="37" y="21"/>
                    </a:cubicBezTo>
                    <a:cubicBezTo>
                      <a:pt x="37" y="21"/>
                      <a:pt x="38" y="21"/>
                      <a:pt x="38" y="21"/>
                    </a:cubicBezTo>
                    <a:cubicBezTo>
                      <a:pt x="38" y="21"/>
                      <a:pt x="38" y="22"/>
                      <a:pt x="38" y="22"/>
                    </a:cubicBezTo>
                    <a:cubicBezTo>
                      <a:pt x="38" y="23"/>
                      <a:pt x="37" y="23"/>
                      <a:pt x="37" y="23"/>
                    </a:cubicBezTo>
                    <a:cubicBezTo>
                      <a:pt x="37" y="23"/>
                      <a:pt x="37" y="24"/>
                      <a:pt x="36" y="24"/>
                    </a:cubicBezTo>
                    <a:cubicBezTo>
                      <a:pt x="36" y="23"/>
                      <a:pt x="35" y="23"/>
                      <a:pt x="34" y="23"/>
                    </a:cubicBezTo>
                    <a:cubicBezTo>
                      <a:pt x="34" y="23"/>
                      <a:pt x="33" y="23"/>
                      <a:pt x="33" y="23"/>
                    </a:cubicBezTo>
                    <a:cubicBezTo>
                      <a:pt x="32" y="23"/>
                      <a:pt x="32" y="23"/>
                      <a:pt x="32" y="23"/>
                    </a:cubicBezTo>
                    <a:cubicBezTo>
                      <a:pt x="32" y="24"/>
                      <a:pt x="30" y="25"/>
                      <a:pt x="30" y="25"/>
                    </a:cubicBezTo>
                    <a:cubicBezTo>
                      <a:pt x="30" y="25"/>
                      <a:pt x="30" y="25"/>
                      <a:pt x="30" y="25"/>
                    </a:cubicBezTo>
                    <a:cubicBezTo>
                      <a:pt x="30" y="26"/>
                      <a:pt x="29" y="27"/>
                      <a:pt x="29" y="27"/>
                    </a:cubicBezTo>
                    <a:cubicBezTo>
                      <a:pt x="29" y="27"/>
                      <a:pt x="29" y="27"/>
                      <a:pt x="27" y="28"/>
                    </a:cubicBezTo>
                    <a:cubicBezTo>
                      <a:pt x="26" y="28"/>
                      <a:pt x="26" y="28"/>
                      <a:pt x="26" y="28"/>
                    </a:cubicBezTo>
                    <a:cubicBezTo>
                      <a:pt x="26" y="30"/>
                      <a:pt x="26" y="30"/>
                      <a:pt x="26" y="30"/>
                    </a:cubicBezTo>
                    <a:cubicBezTo>
                      <a:pt x="26" y="30"/>
                      <a:pt x="25" y="30"/>
                      <a:pt x="24" y="31"/>
                    </a:cubicBezTo>
                    <a:cubicBezTo>
                      <a:pt x="24" y="32"/>
                      <a:pt x="22" y="33"/>
                      <a:pt x="22" y="33"/>
                    </a:cubicBezTo>
                    <a:cubicBezTo>
                      <a:pt x="21" y="33"/>
                      <a:pt x="21" y="34"/>
                      <a:pt x="20" y="34"/>
                    </a:cubicBezTo>
                    <a:cubicBezTo>
                      <a:pt x="20" y="35"/>
                      <a:pt x="20" y="36"/>
                      <a:pt x="20" y="36"/>
                    </a:cubicBezTo>
                    <a:cubicBezTo>
                      <a:pt x="20" y="37"/>
                      <a:pt x="19" y="38"/>
                      <a:pt x="19" y="38"/>
                    </a:cubicBezTo>
                    <a:cubicBezTo>
                      <a:pt x="19" y="39"/>
                      <a:pt x="19" y="40"/>
                      <a:pt x="19" y="40"/>
                    </a:cubicBezTo>
                    <a:cubicBezTo>
                      <a:pt x="18" y="40"/>
                      <a:pt x="18" y="41"/>
                      <a:pt x="17" y="41"/>
                    </a:cubicBezTo>
                    <a:cubicBezTo>
                      <a:pt x="17" y="41"/>
                      <a:pt x="16" y="41"/>
                      <a:pt x="15" y="42"/>
                    </a:cubicBezTo>
                    <a:cubicBezTo>
                      <a:pt x="15" y="42"/>
                      <a:pt x="14" y="43"/>
                      <a:pt x="14" y="43"/>
                    </a:cubicBezTo>
                    <a:cubicBezTo>
                      <a:pt x="14" y="43"/>
                      <a:pt x="15" y="44"/>
                      <a:pt x="15" y="44"/>
                    </a:cubicBezTo>
                    <a:cubicBezTo>
                      <a:pt x="16" y="44"/>
                      <a:pt x="16" y="44"/>
                      <a:pt x="16" y="44"/>
                    </a:cubicBezTo>
                    <a:cubicBezTo>
                      <a:pt x="16" y="44"/>
                      <a:pt x="17" y="46"/>
                      <a:pt x="17" y="46"/>
                    </a:cubicBezTo>
                    <a:cubicBezTo>
                      <a:pt x="17" y="46"/>
                      <a:pt x="16" y="47"/>
                      <a:pt x="17" y="47"/>
                    </a:cubicBezTo>
                    <a:cubicBezTo>
                      <a:pt x="17" y="47"/>
                      <a:pt x="18" y="47"/>
                      <a:pt x="18" y="47"/>
                    </a:cubicBezTo>
                    <a:cubicBezTo>
                      <a:pt x="19" y="48"/>
                      <a:pt x="19" y="48"/>
                      <a:pt x="19" y="48"/>
                    </a:cubicBezTo>
                    <a:cubicBezTo>
                      <a:pt x="20" y="49"/>
                      <a:pt x="20" y="49"/>
                      <a:pt x="20" y="49"/>
                    </a:cubicBezTo>
                    <a:cubicBezTo>
                      <a:pt x="21" y="49"/>
                      <a:pt x="21" y="49"/>
                      <a:pt x="21" y="49"/>
                    </a:cubicBezTo>
                    <a:cubicBezTo>
                      <a:pt x="21" y="49"/>
                      <a:pt x="21" y="50"/>
                      <a:pt x="21" y="50"/>
                    </a:cubicBezTo>
                    <a:cubicBezTo>
                      <a:pt x="20" y="50"/>
                      <a:pt x="20" y="51"/>
                      <a:pt x="20" y="51"/>
                    </a:cubicBezTo>
                    <a:cubicBezTo>
                      <a:pt x="20" y="51"/>
                      <a:pt x="20" y="51"/>
                      <a:pt x="19" y="50"/>
                    </a:cubicBezTo>
                    <a:cubicBezTo>
                      <a:pt x="19" y="50"/>
                      <a:pt x="19" y="49"/>
                      <a:pt x="19" y="49"/>
                    </a:cubicBezTo>
                    <a:cubicBezTo>
                      <a:pt x="18" y="49"/>
                      <a:pt x="18" y="50"/>
                      <a:pt x="17" y="49"/>
                    </a:cubicBezTo>
                    <a:cubicBezTo>
                      <a:pt x="17" y="49"/>
                      <a:pt x="17" y="49"/>
                      <a:pt x="16" y="49"/>
                    </a:cubicBezTo>
                    <a:cubicBezTo>
                      <a:pt x="16" y="48"/>
                      <a:pt x="16" y="49"/>
                      <a:pt x="16" y="48"/>
                    </a:cubicBezTo>
                    <a:cubicBezTo>
                      <a:pt x="16" y="48"/>
                      <a:pt x="16" y="47"/>
                      <a:pt x="16" y="47"/>
                    </a:cubicBezTo>
                    <a:cubicBezTo>
                      <a:pt x="16" y="47"/>
                      <a:pt x="15" y="46"/>
                      <a:pt x="15" y="46"/>
                    </a:cubicBezTo>
                    <a:cubicBezTo>
                      <a:pt x="15" y="46"/>
                      <a:pt x="15" y="47"/>
                      <a:pt x="15" y="46"/>
                    </a:cubicBezTo>
                    <a:cubicBezTo>
                      <a:pt x="14" y="45"/>
                      <a:pt x="14" y="45"/>
                      <a:pt x="14" y="45"/>
                    </a:cubicBezTo>
                    <a:cubicBezTo>
                      <a:pt x="13" y="45"/>
                      <a:pt x="13" y="45"/>
                      <a:pt x="13" y="45"/>
                    </a:cubicBezTo>
                    <a:cubicBezTo>
                      <a:pt x="13" y="44"/>
                      <a:pt x="13" y="44"/>
                      <a:pt x="13" y="43"/>
                    </a:cubicBezTo>
                    <a:cubicBezTo>
                      <a:pt x="13" y="43"/>
                      <a:pt x="14" y="42"/>
                      <a:pt x="14" y="42"/>
                    </a:cubicBezTo>
                    <a:cubicBezTo>
                      <a:pt x="14" y="41"/>
                      <a:pt x="14" y="39"/>
                      <a:pt x="14" y="39"/>
                    </a:cubicBezTo>
                    <a:cubicBezTo>
                      <a:pt x="14" y="39"/>
                      <a:pt x="12" y="44"/>
                      <a:pt x="11" y="47"/>
                    </a:cubicBezTo>
                    <a:cubicBezTo>
                      <a:pt x="11" y="47"/>
                      <a:pt x="12" y="47"/>
                      <a:pt x="12" y="48"/>
                    </a:cubicBezTo>
                    <a:cubicBezTo>
                      <a:pt x="12" y="48"/>
                      <a:pt x="12" y="49"/>
                      <a:pt x="12" y="49"/>
                    </a:cubicBezTo>
                    <a:cubicBezTo>
                      <a:pt x="12" y="50"/>
                      <a:pt x="12" y="50"/>
                      <a:pt x="12" y="51"/>
                    </a:cubicBezTo>
                    <a:cubicBezTo>
                      <a:pt x="12" y="53"/>
                      <a:pt x="12" y="54"/>
                      <a:pt x="12" y="54"/>
                    </a:cubicBezTo>
                    <a:cubicBezTo>
                      <a:pt x="12" y="55"/>
                      <a:pt x="11" y="56"/>
                      <a:pt x="11" y="56"/>
                    </a:cubicBezTo>
                    <a:cubicBezTo>
                      <a:pt x="11" y="57"/>
                      <a:pt x="12" y="58"/>
                      <a:pt x="12" y="59"/>
                    </a:cubicBezTo>
                    <a:cubicBezTo>
                      <a:pt x="12" y="59"/>
                      <a:pt x="12" y="59"/>
                      <a:pt x="13" y="60"/>
                    </a:cubicBezTo>
                    <a:cubicBezTo>
                      <a:pt x="13" y="60"/>
                      <a:pt x="12" y="61"/>
                      <a:pt x="13" y="60"/>
                    </a:cubicBezTo>
                    <a:cubicBezTo>
                      <a:pt x="14" y="59"/>
                      <a:pt x="14" y="58"/>
                      <a:pt x="14" y="58"/>
                    </a:cubicBezTo>
                    <a:cubicBezTo>
                      <a:pt x="15" y="57"/>
                      <a:pt x="15" y="57"/>
                      <a:pt x="15" y="57"/>
                    </a:cubicBezTo>
                    <a:cubicBezTo>
                      <a:pt x="15" y="57"/>
                      <a:pt x="15" y="57"/>
                      <a:pt x="16" y="57"/>
                    </a:cubicBezTo>
                    <a:cubicBezTo>
                      <a:pt x="17" y="57"/>
                      <a:pt x="17" y="57"/>
                      <a:pt x="17" y="57"/>
                    </a:cubicBezTo>
                    <a:cubicBezTo>
                      <a:pt x="18" y="58"/>
                      <a:pt x="17" y="59"/>
                      <a:pt x="17" y="59"/>
                    </a:cubicBezTo>
                    <a:cubicBezTo>
                      <a:pt x="18" y="59"/>
                      <a:pt x="20" y="58"/>
                      <a:pt x="20" y="58"/>
                    </a:cubicBezTo>
                    <a:cubicBezTo>
                      <a:pt x="21" y="58"/>
                      <a:pt x="21" y="58"/>
                      <a:pt x="21" y="59"/>
                    </a:cubicBezTo>
                    <a:cubicBezTo>
                      <a:pt x="22" y="60"/>
                      <a:pt x="22" y="61"/>
                      <a:pt x="22" y="61"/>
                    </a:cubicBezTo>
                    <a:cubicBezTo>
                      <a:pt x="23" y="62"/>
                      <a:pt x="23" y="63"/>
                      <a:pt x="23" y="63"/>
                    </a:cubicBezTo>
                    <a:cubicBezTo>
                      <a:pt x="23" y="64"/>
                      <a:pt x="25" y="64"/>
                      <a:pt x="25" y="64"/>
                    </a:cubicBezTo>
                    <a:cubicBezTo>
                      <a:pt x="25" y="64"/>
                      <a:pt x="27" y="65"/>
                      <a:pt x="27" y="65"/>
                    </a:cubicBezTo>
                    <a:cubicBezTo>
                      <a:pt x="28" y="65"/>
                      <a:pt x="27" y="66"/>
                      <a:pt x="28" y="66"/>
                    </a:cubicBezTo>
                    <a:cubicBezTo>
                      <a:pt x="29" y="66"/>
                      <a:pt x="29" y="68"/>
                      <a:pt x="29" y="68"/>
                    </a:cubicBezTo>
                    <a:cubicBezTo>
                      <a:pt x="29" y="68"/>
                      <a:pt x="30" y="70"/>
                      <a:pt x="29" y="70"/>
                    </a:cubicBezTo>
                    <a:cubicBezTo>
                      <a:pt x="29" y="70"/>
                      <a:pt x="29" y="71"/>
                      <a:pt x="30" y="71"/>
                    </a:cubicBezTo>
                    <a:cubicBezTo>
                      <a:pt x="30" y="71"/>
                      <a:pt x="32" y="72"/>
                      <a:pt x="32" y="72"/>
                    </a:cubicBezTo>
                    <a:cubicBezTo>
                      <a:pt x="32" y="72"/>
                      <a:pt x="31" y="73"/>
                      <a:pt x="32" y="73"/>
                    </a:cubicBezTo>
                    <a:cubicBezTo>
                      <a:pt x="33" y="74"/>
                      <a:pt x="35" y="74"/>
                      <a:pt x="35" y="74"/>
                    </a:cubicBezTo>
                    <a:cubicBezTo>
                      <a:pt x="35" y="75"/>
                      <a:pt x="34" y="76"/>
                      <a:pt x="36" y="75"/>
                    </a:cubicBezTo>
                    <a:cubicBezTo>
                      <a:pt x="37" y="75"/>
                      <a:pt x="38" y="75"/>
                      <a:pt x="39" y="76"/>
                    </a:cubicBezTo>
                    <a:cubicBezTo>
                      <a:pt x="40" y="76"/>
                      <a:pt x="39" y="77"/>
                      <a:pt x="41" y="78"/>
                    </a:cubicBezTo>
                    <a:cubicBezTo>
                      <a:pt x="43" y="79"/>
                      <a:pt x="43" y="79"/>
                      <a:pt x="44" y="79"/>
                    </a:cubicBezTo>
                    <a:cubicBezTo>
                      <a:pt x="44" y="80"/>
                      <a:pt x="45" y="80"/>
                      <a:pt x="45" y="81"/>
                    </a:cubicBezTo>
                    <a:cubicBezTo>
                      <a:pt x="45" y="82"/>
                      <a:pt x="44" y="83"/>
                      <a:pt x="44" y="84"/>
                    </a:cubicBezTo>
                    <a:cubicBezTo>
                      <a:pt x="43" y="84"/>
                      <a:pt x="42" y="86"/>
                      <a:pt x="42" y="87"/>
                    </a:cubicBezTo>
                    <a:cubicBezTo>
                      <a:pt x="41" y="87"/>
                      <a:pt x="41" y="88"/>
                      <a:pt x="41" y="89"/>
                    </a:cubicBezTo>
                    <a:cubicBezTo>
                      <a:pt x="42" y="90"/>
                      <a:pt x="42" y="91"/>
                      <a:pt x="42" y="91"/>
                    </a:cubicBezTo>
                    <a:cubicBezTo>
                      <a:pt x="42" y="92"/>
                      <a:pt x="43" y="94"/>
                      <a:pt x="42" y="94"/>
                    </a:cubicBezTo>
                    <a:cubicBezTo>
                      <a:pt x="42" y="95"/>
                      <a:pt x="41" y="96"/>
                      <a:pt x="41" y="96"/>
                    </a:cubicBezTo>
                    <a:cubicBezTo>
                      <a:pt x="41" y="96"/>
                      <a:pt x="42" y="97"/>
                      <a:pt x="42" y="98"/>
                    </a:cubicBezTo>
                    <a:cubicBezTo>
                      <a:pt x="41" y="99"/>
                      <a:pt x="39" y="100"/>
                      <a:pt x="39" y="100"/>
                    </a:cubicBezTo>
                    <a:cubicBezTo>
                      <a:pt x="38" y="100"/>
                      <a:pt x="37" y="102"/>
                      <a:pt x="37" y="102"/>
                    </a:cubicBezTo>
                    <a:cubicBezTo>
                      <a:pt x="37" y="102"/>
                      <a:pt x="37" y="104"/>
                      <a:pt x="37" y="105"/>
                    </a:cubicBezTo>
                    <a:cubicBezTo>
                      <a:pt x="37" y="105"/>
                      <a:pt x="34" y="110"/>
                      <a:pt x="35" y="111"/>
                    </a:cubicBezTo>
                    <a:cubicBezTo>
                      <a:pt x="36" y="112"/>
                      <a:pt x="36" y="113"/>
                      <a:pt x="36" y="114"/>
                    </a:cubicBezTo>
                    <a:cubicBezTo>
                      <a:pt x="35" y="114"/>
                      <a:pt x="35" y="114"/>
                      <a:pt x="35" y="115"/>
                    </a:cubicBezTo>
                    <a:cubicBezTo>
                      <a:pt x="35" y="115"/>
                      <a:pt x="33" y="115"/>
                      <a:pt x="34" y="116"/>
                    </a:cubicBezTo>
                    <a:cubicBezTo>
                      <a:pt x="35" y="118"/>
                      <a:pt x="36" y="118"/>
                      <a:pt x="36" y="119"/>
                    </a:cubicBezTo>
                    <a:cubicBezTo>
                      <a:pt x="36" y="120"/>
                      <a:pt x="36" y="120"/>
                      <a:pt x="37" y="121"/>
                    </a:cubicBezTo>
                    <a:cubicBezTo>
                      <a:pt x="38" y="122"/>
                      <a:pt x="38" y="123"/>
                      <a:pt x="39" y="124"/>
                    </a:cubicBezTo>
                    <a:cubicBezTo>
                      <a:pt x="40" y="124"/>
                      <a:pt x="40" y="125"/>
                      <a:pt x="40" y="126"/>
                    </a:cubicBezTo>
                    <a:cubicBezTo>
                      <a:pt x="40" y="126"/>
                      <a:pt x="42" y="128"/>
                      <a:pt x="40" y="127"/>
                    </a:cubicBezTo>
                    <a:cubicBezTo>
                      <a:pt x="38" y="125"/>
                      <a:pt x="40" y="127"/>
                      <a:pt x="37" y="125"/>
                    </a:cubicBezTo>
                    <a:cubicBezTo>
                      <a:pt x="35" y="122"/>
                      <a:pt x="34" y="123"/>
                      <a:pt x="33" y="122"/>
                    </a:cubicBezTo>
                    <a:cubicBezTo>
                      <a:pt x="32" y="121"/>
                      <a:pt x="34" y="125"/>
                      <a:pt x="31" y="120"/>
                    </a:cubicBezTo>
                    <a:cubicBezTo>
                      <a:pt x="29" y="114"/>
                      <a:pt x="29" y="115"/>
                      <a:pt x="28" y="114"/>
                    </a:cubicBezTo>
                    <a:cubicBezTo>
                      <a:pt x="28" y="113"/>
                      <a:pt x="28" y="114"/>
                      <a:pt x="27" y="111"/>
                    </a:cubicBezTo>
                    <a:cubicBezTo>
                      <a:pt x="25" y="108"/>
                      <a:pt x="26" y="110"/>
                      <a:pt x="25" y="108"/>
                    </a:cubicBezTo>
                    <a:cubicBezTo>
                      <a:pt x="24" y="107"/>
                      <a:pt x="24" y="109"/>
                      <a:pt x="23" y="106"/>
                    </a:cubicBezTo>
                    <a:cubicBezTo>
                      <a:pt x="22" y="103"/>
                      <a:pt x="22" y="105"/>
                      <a:pt x="21" y="101"/>
                    </a:cubicBezTo>
                    <a:cubicBezTo>
                      <a:pt x="20" y="97"/>
                      <a:pt x="22" y="97"/>
                      <a:pt x="20" y="96"/>
                    </a:cubicBezTo>
                    <a:cubicBezTo>
                      <a:pt x="18" y="94"/>
                      <a:pt x="18" y="95"/>
                      <a:pt x="17" y="93"/>
                    </a:cubicBezTo>
                    <a:cubicBezTo>
                      <a:pt x="17" y="92"/>
                      <a:pt x="18" y="93"/>
                      <a:pt x="16" y="90"/>
                    </a:cubicBezTo>
                    <a:cubicBezTo>
                      <a:pt x="14" y="87"/>
                      <a:pt x="12" y="86"/>
                      <a:pt x="12" y="81"/>
                    </a:cubicBezTo>
                    <a:cubicBezTo>
                      <a:pt x="12" y="75"/>
                      <a:pt x="12" y="74"/>
                      <a:pt x="12" y="74"/>
                    </a:cubicBezTo>
                    <a:cubicBezTo>
                      <a:pt x="12" y="74"/>
                      <a:pt x="9" y="72"/>
                      <a:pt x="10" y="69"/>
                    </a:cubicBezTo>
                    <a:cubicBezTo>
                      <a:pt x="11" y="66"/>
                      <a:pt x="11" y="67"/>
                      <a:pt x="11" y="66"/>
                    </a:cubicBezTo>
                    <a:cubicBezTo>
                      <a:pt x="11" y="65"/>
                      <a:pt x="10" y="65"/>
                      <a:pt x="9" y="64"/>
                    </a:cubicBezTo>
                    <a:cubicBezTo>
                      <a:pt x="9" y="63"/>
                      <a:pt x="8" y="63"/>
                      <a:pt x="8" y="62"/>
                    </a:cubicBezTo>
                    <a:cubicBezTo>
                      <a:pt x="8" y="61"/>
                      <a:pt x="8" y="60"/>
                      <a:pt x="8" y="60"/>
                    </a:cubicBezTo>
                    <a:cubicBezTo>
                      <a:pt x="7" y="60"/>
                      <a:pt x="7" y="60"/>
                      <a:pt x="7" y="60"/>
                    </a:cubicBezTo>
                    <a:cubicBezTo>
                      <a:pt x="7" y="60"/>
                      <a:pt x="0" y="130"/>
                      <a:pt x="70" y="140"/>
                    </a:cubicBezTo>
                    <a:cubicBezTo>
                      <a:pt x="70" y="140"/>
                      <a:pt x="54" y="137"/>
                      <a:pt x="52" y="134"/>
                    </a:cubicBezTo>
                    <a:cubicBezTo>
                      <a:pt x="52" y="134"/>
                      <a:pt x="52" y="131"/>
                      <a:pt x="53" y="131"/>
                    </a:cubicBezTo>
                    <a:cubicBezTo>
                      <a:pt x="53" y="131"/>
                      <a:pt x="54" y="131"/>
                      <a:pt x="55" y="131"/>
                    </a:cubicBezTo>
                    <a:cubicBezTo>
                      <a:pt x="56" y="130"/>
                      <a:pt x="57" y="129"/>
                      <a:pt x="57" y="129"/>
                    </a:cubicBezTo>
                    <a:cubicBezTo>
                      <a:pt x="57" y="130"/>
                      <a:pt x="57" y="130"/>
                      <a:pt x="57" y="130"/>
                    </a:cubicBezTo>
                    <a:cubicBezTo>
                      <a:pt x="57" y="130"/>
                      <a:pt x="57" y="130"/>
                      <a:pt x="60" y="130"/>
                    </a:cubicBezTo>
                    <a:cubicBezTo>
                      <a:pt x="63" y="129"/>
                      <a:pt x="63" y="130"/>
                      <a:pt x="64" y="129"/>
                    </a:cubicBezTo>
                    <a:cubicBezTo>
                      <a:pt x="65" y="129"/>
                      <a:pt x="66" y="126"/>
                      <a:pt x="67" y="128"/>
                    </a:cubicBezTo>
                    <a:cubicBezTo>
                      <a:pt x="68" y="129"/>
                      <a:pt x="66" y="128"/>
                      <a:pt x="68" y="129"/>
                    </a:cubicBezTo>
                    <a:cubicBezTo>
                      <a:pt x="69" y="130"/>
                      <a:pt x="72" y="129"/>
                      <a:pt x="72" y="129"/>
                    </a:cubicBezTo>
                    <a:cubicBezTo>
                      <a:pt x="72" y="129"/>
                      <a:pt x="77" y="129"/>
                      <a:pt x="77" y="129"/>
                    </a:cubicBezTo>
                    <a:cubicBezTo>
                      <a:pt x="78" y="128"/>
                      <a:pt x="78" y="127"/>
                      <a:pt x="79" y="127"/>
                    </a:cubicBezTo>
                    <a:cubicBezTo>
                      <a:pt x="80" y="128"/>
                      <a:pt x="80" y="129"/>
                      <a:pt x="80" y="129"/>
                    </a:cubicBezTo>
                    <a:cubicBezTo>
                      <a:pt x="77" y="130"/>
                      <a:pt x="77" y="130"/>
                      <a:pt x="77" y="130"/>
                    </a:cubicBezTo>
                    <a:cubicBezTo>
                      <a:pt x="75" y="132"/>
                      <a:pt x="75" y="132"/>
                      <a:pt x="75" y="132"/>
                    </a:cubicBezTo>
                    <a:cubicBezTo>
                      <a:pt x="75" y="132"/>
                      <a:pt x="74" y="133"/>
                      <a:pt x="75" y="133"/>
                    </a:cubicBezTo>
                    <a:cubicBezTo>
                      <a:pt x="76" y="134"/>
                      <a:pt x="76" y="133"/>
                      <a:pt x="77" y="134"/>
                    </a:cubicBezTo>
                    <a:cubicBezTo>
                      <a:pt x="79" y="134"/>
                      <a:pt x="81" y="136"/>
                      <a:pt x="82" y="135"/>
                    </a:cubicBezTo>
                    <a:cubicBezTo>
                      <a:pt x="83" y="133"/>
                      <a:pt x="83" y="133"/>
                      <a:pt x="83" y="132"/>
                    </a:cubicBezTo>
                    <a:cubicBezTo>
                      <a:pt x="84" y="131"/>
                      <a:pt x="84" y="130"/>
                      <a:pt x="85" y="130"/>
                    </a:cubicBezTo>
                    <a:cubicBezTo>
                      <a:pt x="86" y="130"/>
                      <a:pt x="87" y="131"/>
                      <a:pt x="87" y="131"/>
                    </a:cubicBezTo>
                    <a:cubicBezTo>
                      <a:pt x="86" y="133"/>
                      <a:pt x="86" y="133"/>
                      <a:pt x="86" y="133"/>
                    </a:cubicBezTo>
                    <a:cubicBezTo>
                      <a:pt x="86" y="133"/>
                      <a:pt x="88" y="133"/>
                      <a:pt x="89" y="133"/>
                    </a:cubicBezTo>
                    <a:cubicBezTo>
                      <a:pt x="90" y="133"/>
                      <a:pt x="90" y="134"/>
                      <a:pt x="91" y="133"/>
                    </a:cubicBezTo>
                    <a:cubicBezTo>
                      <a:pt x="92" y="132"/>
                      <a:pt x="92" y="132"/>
                      <a:pt x="94" y="132"/>
                    </a:cubicBezTo>
                    <a:cubicBezTo>
                      <a:pt x="95" y="131"/>
                      <a:pt x="96" y="131"/>
                      <a:pt x="97" y="131"/>
                    </a:cubicBezTo>
                    <a:cubicBezTo>
                      <a:pt x="97" y="131"/>
                      <a:pt x="98" y="131"/>
                      <a:pt x="99" y="131"/>
                    </a:cubicBezTo>
                    <a:cubicBezTo>
                      <a:pt x="99" y="131"/>
                      <a:pt x="102" y="133"/>
                      <a:pt x="102" y="133"/>
                    </a:cubicBezTo>
                    <a:cubicBezTo>
                      <a:pt x="103" y="133"/>
                      <a:pt x="106" y="133"/>
                      <a:pt x="106" y="133"/>
                    </a:cubicBezTo>
                    <a:cubicBezTo>
                      <a:pt x="106" y="133"/>
                      <a:pt x="98" y="140"/>
                      <a:pt x="81" y="140"/>
                    </a:cubicBezTo>
                    <a:cubicBezTo>
                      <a:pt x="81" y="140"/>
                      <a:pt x="119" y="142"/>
                      <a:pt x="141" y="105"/>
                    </a:cubicBezTo>
                    <a:cubicBezTo>
                      <a:pt x="162" y="67"/>
                      <a:pt x="147" y="19"/>
                      <a:pt x="98" y="2"/>
                    </a:cubicBezTo>
                    <a:cubicBezTo>
                      <a:pt x="98" y="2"/>
                      <a:pt x="135" y="16"/>
                      <a:pt x="145" y="51"/>
                    </a:cubicBezTo>
                    <a:cubicBezTo>
                      <a:pt x="144" y="52"/>
                      <a:pt x="144" y="52"/>
                      <a:pt x="144" y="52"/>
                    </a:cubicBezTo>
                    <a:cubicBezTo>
                      <a:pt x="143" y="51"/>
                      <a:pt x="143" y="51"/>
                      <a:pt x="143" y="50"/>
                    </a:cubicBezTo>
                    <a:cubicBezTo>
                      <a:pt x="142" y="48"/>
                      <a:pt x="142" y="48"/>
                      <a:pt x="142" y="47"/>
                    </a:cubicBezTo>
                    <a:cubicBezTo>
                      <a:pt x="141" y="46"/>
                      <a:pt x="141" y="47"/>
                      <a:pt x="140" y="46"/>
                    </a:cubicBezTo>
                    <a:cubicBezTo>
                      <a:pt x="140" y="45"/>
                      <a:pt x="139" y="45"/>
                      <a:pt x="139" y="44"/>
                    </a:cubicBezTo>
                    <a:cubicBezTo>
                      <a:pt x="138" y="44"/>
                      <a:pt x="137" y="41"/>
                      <a:pt x="137" y="41"/>
                    </a:cubicBezTo>
                    <a:cubicBezTo>
                      <a:pt x="136" y="40"/>
                      <a:pt x="135" y="40"/>
                      <a:pt x="134" y="40"/>
                    </a:cubicBezTo>
                    <a:cubicBezTo>
                      <a:pt x="134" y="40"/>
                      <a:pt x="134" y="39"/>
                      <a:pt x="134" y="40"/>
                    </a:cubicBezTo>
                    <a:cubicBezTo>
                      <a:pt x="133" y="40"/>
                      <a:pt x="135" y="42"/>
                      <a:pt x="135" y="42"/>
                    </a:cubicBezTo>
                    <a:cubicBezTo>
                      <a:pt x="135" y="44"/>
                      <a:pt x="135" y="44"/>
                      <a:pt x="135" y="44"/>
                    </a:cubicBezTo>
                    <a:cubicBezTo>
                      <a:pt x="135" y="44"/>
                      <a:pt x="136" y="47"/>
                      <a:pt x="136" y="47"/>
                    </a:cubicBezTo>
                    <a:cubicBezTo>
                      <a:pt x="136" y="48"/>
                      <a:pt x="135" y="50"/>
                      <a:pt x="135" y="50"/>
                    </a:cubicBezTo>
                    <a:cubicBezTo>
                      <a:pt x="135" y="50"/>
                      <a:pt x="134" y="52"/>
                      <a:pt x="134" y="52"/>
                    </a:cubicBezTo>
                    <a:cubicBezTo>
                      <a:pt x="133" y="53"/>
                      <a:pt x="129" y="53"/>
                      <a:pt x="129" y="53"/>
                    </a:cubicBezTo>
                    <a:cubicBezTo>
                      <a:pt x="129" y="53"/>
                      <a:pt x="128" y="52"/>
                      <a:pt x="127" y="51"/>
                    </a:cubicBezTo>
                    <a:cubicBezTo>
                      <a:pt x="127" y="50"/>
                      <a:pt x="125" y="49"/>
                      <a:pt x="124" y="49"/>
                    </a:cubicBezTo>
                    <a:cubicBezTo>
                      <a:pt x="124" y="48"/>
                      <a:pt x="125" y="47"/>
                      <a:pt x="124" y="46"/>
                    </a:cubicBezTo>
                    <a:cubicBezTo>
                      <a:pt x="123" y="45"/>
                      <a:pt x="124" y="45"/>
                      <a:pt x="122" y="44"/>
                    </a:cubicBezTo>
                    <a:cubicBezTo>
                      <a:pt x="121" y="43"/>
                      <a:pt x="121" y="43"/>
                      <a:pt x="121" y="43"/>
                    </a:cubicBezTo>
                    <a:cubicBezTo>
                      <a:pt x="121" y="43"/>
                      <a:pt x="118" y="42"/>
                      <a:pt x="119" y="43"/>
                    </a:cubicBezTo>
                    <a:cubicBezTo>
                      <a:pt x="120" y="45"/>
                      <a:pt x="119" y="47"/>
                      <a:pt x="120" y="47"/>
                    </a:cubicBezTo>
                    <a:cubicBezTo>
                      <a:pt x="121" y="47"/>
                      <a:pt x="121" y="47"/>
                      <a:pt x="122" y="48"/>
                    </a:cubicBezTo>
                    <a:cubicBezTo>
                      <a:pt x="122" y="49"/>
                      <a:pt x="123" y="50"/>
                      <a:pt x="123" y="51"/>
                    </a:cubicBezTo>
                    <a:cubicBezTo>
                      <a:pt x="124" y="51"/>
                      <a:pt x="124" y="53"/>
                      <a:pt x="124" y="53"/>
                    </a:cubicBezTo>
                    <a:cubicBezTo>
                      <a:pt x="125" y="54"/>
                      <a:pt x="127" y="53"/>
                      <a:pt x="127" y="54"/>
                    </a:cubicBezTo>
                    <a:cubicBezTo>
                      <a:pt x="127" y="55"/>
                      <a:pt x="126" y="56"/>
                      <a:pt x="127" y="57"/>
                    </a:cubicBezTo>
                    <a:cubicBezTo>
                      <a:pt x="128" y="57"/>
                      <a:pt x="128" y="57"/>
                      <a:pt x="129" y="57"/>
                    </a:cubicBezTo>
                    <a:cubicBezTo>
                      <a:pt x="129" y="57"/>
                      <a:pt x="129" y="57"/>
                      <a:pt x="130" y="57"/>
                    </a:cubicBezTo>
                    <a:cubicBezTo>
                      <a:pt x="131" y="56"/>
                      <a:pt x="133" y="56"/>
                      <a:pt x="133" y="56"/>
                    </a:cubicBezTo>
                    <a:cubicBezTo>
                      <a:pt x="133" y="56"/>
                      <a:pt x="134" y="58"/>
                      <a:pt x="134" y="58"/>
                    </a:cubicBezTo>
                    <a:cubicBezTo>
                      <a:pt x="134" y="59"/>
                      <a:pt x="134" y="61"/>
                      <a:pt x="134" y="61"/>
                    </a:cubicBezTo>
                    <a:cubicBezTo>
                      <a:pt x="132" y="64"/>
                      <a:pt x="132" y="64"/>
                      <a:pt x="132" y="64"/>
                    </a:cubicBezTo>
                    <a:cubicBezTo>
                      <a:pt x="132" y="64"/>
                      <a:pt x="132" y="69"/>
                      <a:pt x="132" y="69"/>
                    </a:cubicBezTo>
                    <a:cubicBezTo>
                      <a:pt x="131" y="69"/>
                      <a:pt x="130" y="71"/>
                      <a:pt x="129" y="72"/>
                    </a:cubicBezTo>
                    <a:cubicBezTo>
                      <a:pt x="129" y="72"/>
                      <a:pt x="129" y="75"/>
                      <a:pt x="129" y="75"/>
                    </a:cubicBezTo>
                    <a:cubicBezTo>
                      <a:pt x="127" y="77"/>
                      <a:pt x="127" y="77"/>
                      <a:pt x="127" y="77"/>
                    </a:cubicBezTo>
                    <a:cubicBezTo>
                      <a:pt x="127" y="77"/>
                      <a:pt x="127" y="80"/>
                      <a:pt x="127" y="80"/>
                    </a:cubicBezTo>
                    <a:cubicBezTo>
                      <a:pt x="127" y="81"/>
                      <a:pt x="128" y="84"/>
                      <a:pt x="127" y="85"/>
                    </a:cubicBezTo>
                    <a:cubicBezTo>
                      <a:pt x="127" y="86"/>
                      <a:pt x="125" y="88"/>
                      <a:pt x="125" y="88"/>
                    </a:cubicBezTo>
                    <a:cubicBezTo>
                      <a:pt x="125" y="88"/>
                      <a:pt x="128" y="90"/>
                      <a:pt x="126" y="90"/>
                    </a:cubicBezTo>
                    <a:cubicBezTo>
                      <a:pt x="125" y="91"/>
                      <a:pt x="124" y="93"/>
                      <a:pt x="123" y="93"/>
                    </a:cubicBezTo>
                    <a:cubicBezTo>
                      <a:pt x="123" y="94"/>
                      <a:pt x="123" y="95"/>
                      <a:pt x="122" y="95"/>
                    </a:cubicBezTo>
                    <a:cubicBezTo>
                      <a:pt x="121" y="95"/>
                      <a:pt x="120" y="95"/>
                      <a:pt x="120" y="96"/>
                    </a:cubicBezTo>
                    <a:cubicBezTo>
                      <a:pt x="120" y="96"/>
                      <a:pt x="120" y="98"/>
                      <a:pt x="120" y="98"/>
                    </a:cubicBezTo>
                    <a:cubicBezTo>
                      <a:pt x="117" y="102"/>
                      <a:pt x="117" y="102"/>
                      <a:pt x="117" y="102"/>
                    </a:cubicBezTo>
                    <a:cubicBezTo>
                      <a:pt x="114" y="105"/>
                      <a:pt x="114" y="105"/>
                      <a:pt x="114" y="105"/>
                    </a:cubicBezTo>
                    <a:cubicBezTo>
                      <a:pt x="114" y="105"/>
                      <a:pt x="115" y="106"/>
                      <a:pt x="114" y="106"/>
                    </a:cubicBezTo>
                    <a:cubicBezTo>
                      <a:pt x="113" y="107"/>
                      <a:pt x="109" y="108"/>
                      <a:pt x="109" y="108"/>
                    </a:cubicBezTo>
                    <a:cubicBezTo>
                      <a:pt x="108" y="109"/>
                      <a:pt x="106" y="110"/>
                      <a:pt x="105" y="110"/>
                    </a:cubicBezTo>
                    <a:cubicBezTo>
                      <a:pt x="104" y="110"/>
                      <a:pt x="105" y="112"/>
                      <a:pt x="104" y="110"/>
                    </a:cubicBezTo>
                    <a:cubicBezTo>
                      <a:pt x="103" y="108"/>
                      <a:pt x="104" y="109"/>
                      <a:pt x="103" y="107"/>
                    </a:cubicBezTo>
                    <a:cubicBezTo>
                      <a:pt x="101" y="104"/>
                      <a:pt x="101" y="106"/>
                      <a:pt x="101" y="104"/>
                    </a:cubicBezTo>
                    <a:cubicBezTo>
                      <a:pt x="101" y="102"/>
                      <a:pt x="102" y="104"/>
                      <a:pt x="101" y="102"/>
                    </a:cubicBezTo>
                    <a:cubicBezTo>
                      <a:pt x="101" y="100"/>
                      <a:pt x="102" y="102"/>
                      <a:pt x="101" y="99"/>
                    </a:cubicBezTo>
                    <a:cubicBezTo>
                      <a:pt x="100" y="97"/>
                      <a:pt x="100" y="98"/>
                      <a:pt x="99" y="97"/>
                    </a:cubicBezTo>
                    <a:cubicBezTo>
                      <a:pt x="97" y="95"/>
                      <a:pt x="96" y="97"/>
                      <a:pt x="97" y="94"/>
                    </a:cubicBezTo>
                    <a:cubicBezTo>
                      <a:pt x="98" y="92"/>
                      <a:pt x="98" y="94"/>
                      <a:pt x="98" y="92"/>
                    </a:cubicBezTo>
                    <a:cubicBezTo>
                      <a:pt x="99" y="90"/>
                      <a:pt x="98" y="90"/>
                      <a:pt x="99" y="89"/>
                    </a:cubicBezTo>
                    <a:cubicBezTo>
                      <a:pt x="101" y="88"/>
                      <a:pt x="102" y="88"/>
                      <a:pt x="102" y="86"/>
                    </a:cubicBezTo>
                    <a:cubicBezTo>
                      <a:pt x="101" y="85"/>
                      <a:pt x="101" y="84"/>
                      <a:pt x="101" y="84"/>
                    </a:cubicBezTo>
                    <a:cubicBezTo>
                      <a:pt x="101" y="83"/>
                      <a:pt x="99" y="81"/>
                      <a:pt x="99" y="81"/>
                    </a:cubicBezTo>
                    <a:cubicBezTo>
                      <a:pt x="99" y="80"/>
                      <a:pt x="99" y="81"/>
                      <a:pt x="98" y="79"/>
                    </a:cubicBezTo>
                    <a:cubicBezTo>
                      <a:pt x="97" y="78"/>
                      <a:pt x="96" y="77"/>
                      <a:pt x="96" y="77"/>
                    </a:cubicBezTo>
                    <a:cubicBezTo>
                      <a:pt x="96" y="77"/>
                      <a:pt x="96" y="74"/>
                      <a:pt x="96" y="72"/>
                    </a:cubicBezTo>
                    <a:cubicBezTo>
                      <a:pt x="96" y="71"/>
                      <a:pt x="96" y="73"/>
                      <a:pt x="96" y="71"/>
                    </a:cubicBezTo>
                    <a:cubicBezTo>
                      <a:pt x="97" y="69"/>
                      <a:pt x="97" y="67"/>
                      <a:pt x="97" y="67"/>
                    </a:cubicBezTo>
                    <a:cubicBezTo>
                      <a:pt x="97" y="67"/>
                      <a:pt x="94" y="66"/>
                      <a:pt x="93" y="66"/>
                    </a:cubicBezTo>
                    <a:cubicBezTo>
                      <a:pt x="92" y="66"/>
                      <a:pt x="92" y="68"/>
                      <a:pt x="91" y="66"/>
                    </a:cubicBezTo>
                    <a:cubicBezTo>
                      <a:pt x="89" y="65"/>
                      <a:pt x="90" y="64"/>
                      <a:pt x="89" y="64"/>
                    </a:cubicBezTo>
                    <a:cubicBezTo>
                      <a:pt x="89" y="64"/>
                      <a:pt x="88" y="64"/>
                      <a:pt x="87" y="64"/>
                    </a:cubicBezTo>
                    <a:cubicBezTo>
                      <a:pt x="86" y="65"/>
                      <a:pt x="84" y="65"/>
                      <a:pt x="83" y="66"/>
                    </a:cubicBezTo>
                    <a:cubicBezTo>
                      <a:pt x="81" y="66"/>
                      <a:pt x="81" y="66"/>
                      <a:pt x="79" y="66"/>
                    </a:cubicBezTo>
                    <a:cubicBezTo>
                      <a:pt x="77" y="66"/>
                      <a:pt x="75" y="67"/>
                      <a:pt x="73" y="66"/>
                    </a:cubicBezTo>
                    <a:cubicBezTo>
                      <a:pt x="72" y="65"/>
                      <a:pt x="71" y="66"/>
                      <a:pt x="71" y="65"/>
                    </a:cubicBezTo>
                    <a:cubicBezTo>
                      <a:pt x="70" y="63"/>
                      <a:pt x="71" y="63"/>
                      <a:pt x="69" y="62"/>
                    </a:cubicBezTo>
                    <a:cubicBezTo>
                      <a:pt x="68" y="61"/>
                      <a:pt x="67" y="62"/>
                      <a:pt x="67" y="61"/>
                    </a:cubicBezTo>
                    <a:cubicBezTo>
                      <a:pt x="67" y="59"/>
                      <a:pt x="68" y="59"/>
                      <a:pt x="67" y="58"/>
                    </a:cubicBezTo>
                    <a:cubicBezTo>
                      <a:pt x="66" y="57"/>
                      <a:pt x="67" y="59"/>
                      <a:pt x="66" y="57"/>
                    </a:cubicBezTo>
                    <a:cubicBezTo>
                      <a:pt x="64" y="55"/>
                      <a:pt x="63" y="56"/>
                      <a:pt x="64" y="55"/>
                    </a:cubicBezTo>
                    <a:cubicBezTo>
                      <a:pt x="64" y="53"/>
                      <a:pt x="65" y="54"/>
                      <a:pt x="65" y="52"/>
                    </a:cubicBezTo>
                    <a:cubicBezTo>
                      <a:pt x="65" y="50"/>
                      <a:pt x="68" y="53"/>
                      <a:pt x="66" y="49"/>
                    </a:cubicBezTo>
                    <a:cubicBezTo>
                      <a:pt x="64" y="45"/>
                      <a:pt x="64" y="46"/>
                      <a:pt x="66" y="43"/>
                    </a:cubicBezTo>
                    <a:cubicBezTo>
                      <a:pt x="67" y="40"/>
                      <a:pt x="69" y="39"/>
                      <a:pt x="70" y="38"/>
                    </a:cubicBezTo>
                    <a:cubicBezTo>
                      <a:pt x="70" y="38"/>
                      <a:pt x="71" y="36"/>
                      <a:pt x="71" y="35"/>
                    </a:cubicBezTo>
                    <a:cubicBezTo>
                      <a:pt x="72" y="35"/>
                      <a:pt x="72" y="34"/>
                      <a:pt x="73" y="35"/>
                    </a:cubicBezTo>
                    <a:cubicBezTo>
                      <a:pt x="75" y="35"/>
                      <a:pt x="76" y="34"/>
                      <a:pt x="77" y="33"/>
                    </a:cubicBezTo>
                    <a:cubicBezTo>
                      <a:pt x="78" y="32"/>
                      <a:pt x="80" y="31"/>
                      <a:pt x="80" y="30"/>
                    </a:cubicBezTo>
                    <a:cubicBezTo>
                      <a:pt x="81" y="30"/>
                      <a:pt x="81" y="31"/>
                      <a:pt x="82" y="30"/>
                    </a:cubicBezTo>
                    <a:cubicBezTo>
                      <a:pt x="84" y="30"/>
                      <a:pt x="84" y="30"/>
                      <a:pt x="85" y="30"/>
                    </a:cubicBezTo>
                    <a:cubicBezTo>
                      <a:pt x="86" y="30"/>
                      <a:pt x="84" y="30"/>
                      <a:pt x="87" y="30"/>
                    </a:cubicBezTo>
                    <a:cubicBezTo>
                      <a:pt x="89" y="29"/>
                      <a:pt x="89" y="29"/>
                      <a:pt x="89" y="29"/>
                    </a:cubicBezTo>
                    <a:cubicBezTo>
                      <a:pt x="90" y="29"/>
                      <a:pt x="90" y="29"/>
                      <a:pt x="91" y="29"/>
                    </a:cubicBezTo>
                    <a:cubicBezTo>
                      <a:pt x="92" y="30"/>
                      <a:pt x="92" y="27"/>
                      <a:pt x="92" y="30"/>
                    </a:cubicBezTo>
                    <a:cubicBezTo>
                      <a:pt x="92" y="32"/>
                      <a:pt x="91" y="33"/>
                      <a:pt x="93" y="33"/>
                    </a:cubicBezTo>
                    <a:cubicBezTo>
                      <a:pt x="95" y="34"/>
                      <a:pt x="93" y="34"/>
                      <a:pt x="95" y="34"/>
                    </a:cubicBezTo>
                    <a:cubicBezTo>
                      <a:pt x="97" y="34"/>
                      <a:pt x="97" y="34"/>
                      <a:pt x="98" y="34"/>
                    </a:cubicBezTo>
                    <a:cubicBezTo>
                      <a:pt x="99" y="35"/>
                      <a:pt x="99" y="36"/>
                      <a:pt x="101" y="36"/>
                    </a:cubicBezTo>
                    <a:cubicBezTo>
                      <a:pt x="102" y="36"/>
                      <a:pt x="100" y="38"/>
                      <a:pt x="102" y="36"/>
                    </a:cubicBezTo>
                    <a:cubicBezTo>
                      <a:pt x="104" y="33"/>
                      <a:pt x="100" y="33"/>
                      <a:pt x="104" y="33"/>
                    </a:cubicBezTo>
                    <a:cubicBezTo>
                      <a:pt x="108" y="34"/>
                      <a:pt x="109" y="35"/>
                      <a:pt x="109" y="34"/>
                    </a:cubicBezTo>
                    <a:cubicBezTo>
                      <a:pt x="110" y="34"/>
                      <a:pt x="110" y="35"/>
                      <a:pt x="112" y="34"/>
                    </a:cubicBezTo>
                    <a:cubicBezTo>
                      <a:pt x="113" y="33"/>
                      <a:pt x="114" y="33"/>
                      <a:pt x="114" y="33"/>
                    </a:cubicBezTo>
                    <a:cubicBezTo>
                      <a:pt x="115" y="34"/>
                      <a:pt x="115" y="35"/>
                      <a:pt x="116" y="34"/>
                    </a:cubicBezTo>
                    <a:cubicBezTo>
                      <a:pt x="116" y="32"/>
                      <a:pt x="117" y="33"/>
                      <a:pt x="116" y="32"/>
                    </a:cubicBezTo>
                    <a:cubicBezTo>
                      <a:pt x="114" y="31"/>
                      <a:pt x="113" y="32"/>
                      <a:pt x="113" y="30"/>
                    </a:cubicBezTo>
                    <a:cubicBezTo>
                      <a:pt x="112" y="29"/>
                      <a:pt x="114" y="29"/>
                      <a:pt x="112" y="29"/>
                    </a:cubicBezTo>
                    <a:cubicBezTo>
                      <a:pt x="110" y="29"/>
                      <a:pt x="111" y="29"/>
                      <a:pt x="109" y="28"/>
                    </a:cubicBezTo>
                    <a:cubicBezTo>
                      <a:pt x="108" y="28"/>
                      <a:pt x="106" y="30"/>
                      <a:pt x="106" y="28"/>
                    </a:cubicBezTo>
                    <a:cubicBezTo>
                      <a:pt x="105" y="27"/>
                      <a:pt x="102" y="29"/>
                      <a:pt x="105" y="27"/>
                    </a:cubicBezTo>
                    <a:cubicBezTo>
                      <a:pt x="108" y="24"/>
                      <a:pt x="107" y="23"/>
                      <a:pt x="109" y="24"/>
                    </a:cubicBezTo>
                    <a:cubicBezTo>
                      <a:pt x="110" y="24"/>
                      <a:pt x="110" y="26"/>
                      <a:pt x="111" y="25"/>
                    </a:cubicBezTo>
                    <a:cubicBezTo>
                      <a:pt x="112" y="24"/>
                      <a:pt x="114" y="23"/>
                      <a:pt x="112" y="22"/>
                    </a:cubicBezTo>
                    <a:cubicBezTo>
                      <a:pt x="110" y="20"/>
                      <a:pt x="112" y="21"/>
                      <a:pt x="109" y="20"/>
                    </a:cubicBezTo>
                    <a:cubicBezTo>
                      <a:pt x="107" y="19"/>
                      <a:pt x="105" y="24"/>
                      <a:pt x="104" y="23"/>
                    </a:cubicBezTo>
                    <a:cubicBezTo>
                      <a:pt x="103" y="22"/>
                      <a:pt x="103" y="22"/>
                      <a:pt x="102" y="22"/>
                    </a:cubicBezTo>
                    <a:cubicBezTo>
                      <a:pt x="101" y="23"/>
                      <a:pt x="101" y="24"/>
                      <a:pt x="101" y="26"/>
                    </a:cubicBezTo>
                    <a:cubicBezTo>
                      <a:pt x="101" y="27"/>
                      <a:pt x="102" y="27"/>
                      <a:pt x="100" y="26"/>
                    </a:cubicBezTo>
                    <a:cubicBezTo>
                      <a:pt x="98" y="25"/>
                      <a:pt x="103" y="26"/>
                      <a:pt x="98" y="24"/>
                    </a:cubicBezTo>
                    <a:cubicBezTo>
                      <a:pt x="93" y="22"/>
                      <a:pt x="91" y="23"/>
                      <a:pt x="91" y="23"/>
                    </a:cubicBezTo>
                    <a:cubicBezTo>
                      <a:pt x="90" y="24"/>
                      <a:pt x="89" y="24"/>
                      <a:pt x="88" y="24"/>
                    </a:cubicBezTo>
                    <a:cubicBezTo>
                      <a:pt x="88" y="25"/>
                      <a:pt x="90" y="26"/>
                      <a:pt x="88" y="25"/>
                    </a:cubicBezTo>
                    <a:cubicBezTo>
                      <a:pt x="86" y="24"/>
                      <a:pt x="84" y="26"/>
                      <a:pt x="84" y="26"/>
                    </a:cubicBezTo>
                    <a:cubicBezTo>
                      <a:pt x="84" y="26"/>
                      <a:pt x="83" y="25"/>
                      <a:pt x="83" y="26"/>
                    </a:cubicBezTo>
                    <a:cubicBezTo>
                      <a:pt x="82" y="27"/>
                      <a:pt x="80" y="27"/>
                      <a:pt x="79" y="27"/>
                    </a:cubicBezTo>
                    <a:cubicBezTo>
                      <a:pt x="78" y="26"/>
                      <a:pt x="76" y="27"/>
                      <a:pt x="78" y="25"/>
                    </a:cubicBezTo>
                    <a:cubicBezTo>
                      <a:pt x="80" y="22"/>
                      <a:pt x="78" y="24"/>
                      <a:pt x="81" y="23"/>
                    </a:cubicBezTo>
                    <a:cubicBezTo>
                      <a:pt x="84" y="21"/>
                      <a:pt x="88" y="21"/>
                      <a:pt x="84" y="20"/>
                    </a:cubicBezTo>
                    <a:cubicBezTo>
                      <a:pt x="81" y="20"/>
                      <a:pt x="86" y="20"/>
                      <a:pt x="82" y="17"/>
                    </a:cubicBezTo>
                    <a:cubicBezTo>
                      <a:pt x="77" y="15"/>
                      <a:pt x="77" y="18"/>
                      <a:pt x="77" y="15"/>
                    </a:cubicBezTo>
                    <a:cubicBezTo>
                      <a:pt x="77" y="12"/>
                      <a:pt x="76" y="12"/>
                      <a:pt x="75" y="12"/>
                    </a:cubicBezTo>
                    <a:cubicBezTo>
                      <a:pt x="74" y="12"/>
                      <a:pt x="71" y="13"/>
                      <a:pt x="70" y="13"/>
                    </a:cubicBezTo>
                    <a:cubicBezTo>
                      <a:pt x="69" y="13"/>
                      <a:pt x="70" y="14"/>
                      <a:pt x="68" y="13"/>
                    </a:cubicBezTo>
                    <a:cubicBezTo>
                      <a:pt x="66" y="11"/>
                      <a:pt x="65" y="13"/>
                      <a:pt x="66" y="11"/>
                    </a:cubicBezTo>
                    <a:cubicBezTo>
                      <a:pt x="67" y="9"/>
                      <a:pt x="67" y="9"/>
                      <a:pt x="68" y="8"/>
                    </a:cubicBezTo>
                    <a:cubicBezTo>
                      <a:pt x="70" y="7"/>
                      <a:pt x="69" y="2"/>
                      <a:pt x="73" y="4"/>
                    </a:cubicBezTo>
                    <a:cubicBezTo>
                      <a:pt x="76" y="6"/>
                      <a:pt x="75" y="5"/>
                      <a:pt x="77" y="5"/>
                    </a:cubicBezTo>
                    <a:cubicBezTo>
                      <a:pt x="80" y="6"/>
                      <a:pt x="81" y="5"/>
                      <a:pt x="81" y="5"/>
                    </a:cubicBezTo>
                    <a:cubicBezTo>
                      <a:pt x="81" y="4"/>
                      <a:pt x="78" y="3"/>
                      <a:pt x="78" y="3"/>
                    </a:cubicBezTo>
                    <a:cubicBezTo>
                      <a:pt x="78" y="3"/>
                      <a:pt x="77" y="3"/>
                      <a:pt x="78" y="2"/>
                    </a:cubicBezTo>
                    <a:cubicBezTo>
                      <a:pt x="78" y="2"/>
                      <a:pt x="79" y="1"/>
                      <a:pt x="79" y="1"/>
                    </a:cubicBezTo>
                    <a:cubicBezTo>
                      <a:pt x="78" y="0"/>
                      <a:pt x="78" y="0"/>
                      <a:pt x="78" y="0"/>
                    </a:cubicBezTo>
                    <a:cubicBezTo>
                      <a:pt x="78" y="0"/>
                      <a:pt x="68" y="0"/>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2" name="Freeform 283"/>
              <p:cNvSpPr/>
              <p:nvPr/>
            </p:nvSpPr>
            <p:spPr bwMode="auto">
              <a:xfrm>
                <a:off x="6307138" y="3024188"/>
                <a:ext cx="173038" cy="203200"/>
              </a:xfrm>
              <a:custGeom>
                <a:avLst/>
                <a:gdLst>
                  <a:gd name="T0" fmla="*/ 33 w 46"/>
                  <a:gd name="T1" fmla="*/ 3 h 54"/>
                  <a:gd name="T2" fmla="*/ 33 w 46"/>
                  <a:gd name="T3" fmla="*/ 20 h 54"/>
                  <a:gd name="T4" fmla="*/ 18 w 46"/>
                  <a:gd name="T5" fmla="*/ 31 h 54"/>
                  <a:gd name="T6" fmla="*/ 0 w 46"/>
                  <a:gd name="T7" fmla="*/ 45 h 54"/>
                  <a:gd name="T8" fmla="*/ 46 w 46"/>
                  <a:gd name="T9" fmla="*/ 54 h 54"/>
                  <a:gd name="T10" fmla="*/ 46 w 46"/>
                  <a:gd name="T11" fmla="*/ 0 h 54"/>
                  <a:gd name="T12" fmla="*/ 33 w 46"/>
                  <a:gd name="T13" fmla="*/ 3 h 54"/>
                </a:gdLst>
                <a:ahLst/>
                <a:cxnLst>
                  <a:cxn ang="0">
                    <a:pos x="T0" y="T1"/>
                  </a:cxn>
                  <a:cxn ang="0">
                    <a:pos x="T2" y="T3"/>
                  </a:cxn>
                  <a:cxn ang="0">
                    <a:pos x="T4" y="T5"/>
                  </a:cxn>
                  <a:cxn ang="0">
                    <a:pos x="T6" y="T7"/>
                  </a:cxn>
                  <a:cxn ang="0">
                    <a:pos x="T8" y="T9"/>
                  </a:cxn>
                  <a:cxn ang="0">
                    <a:pos x="T10" y="T11"/>
                  </a:cxn>
                  <a:cxn ang="0">
                    <a:pos x="T12" y="T13"/>
                  </a:cxn>
                </a:cxnLst>
                <a:rect l="0" t="0" r="r" b="b"/>
                <a:pathLst>
                  <a:path w="46" h="54">
                    <a:moveTo>
                      <a:pt x="33" y="3"/>
                    </a:moveTo>
                    <a:cubicBezTo>
                      <a:pt x="33" y="20"/>
                      <a:pt x="33" y="20"/>
                      <a:pt x="33" y="20"/>
                    </a:cubicBezTo>
                    <a:cubicBezTo>
                      <a:pt x="33" y="20"/>
                      <a:pt x="28" y="28"/>
                      <a:pt x="18" y="31"/>
                    </a:cubicBezTo>
                    <a:cubicBezTo>
                      <a:pt x="9" y="35"/>
                      <a:pt x="0" y="40"/>
                      <a:pt x="0" y="45"/>
                    </a:cubicBezTo>
                    <a:cubicBezTo>
                      <a:pt x="1" y="50"/>
                      <a:pt x="14" y="54"/>
                      <a:pt x="46" y="54"/>
                    </a:cubicBezTo>
                    <a:cubicBezTo>
                      <a:pt x="46" y="0"/>
                      <a:pt x="46" y="0"/>
                      <a:pt x="46" y="0"/>
                    </a:cubicBezTo>
                    <a:lnTo>
                      <a:pt x="3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284"/>
              <p:cNvSpPr/>
              <p:nvPr/>
            </p:nvSpPr>
            <p:spPr bwMode="auto">
              <a:xfrm>
                <a:off x="6456363" y="3024188"/>
                <a:ext cx="169863" cy="203200"/>
              </a:xfrm>
              <a:custGeom>
                <a:avLst/>
                <a:gdLst>
                  <a:gd name="T0" fmla="*/ 12 w 45"/>
                  <a:gd name="T1" fmla="*/ 3 h 54"/>
                  <a:gd name="T2" fmla="*/ 12 w 45"/>
                  <a:gd name="T3" fmla="*/ 20 h 54"/>
                  <a:gd name="T4" fmla="*/ 25 w 45"/>
                  <a:gd name="T5" fmla="*/ 31 h 54"/>
                  <a:gd name="T6" fmla="*/ 44 w 45"/>
                  <a:gd name="T7" fmla="*/ 45 h 54"/>
                  <a:gd name="T8" fmla="*/ 0 w 45"/>
                  <a:gd name="T9" fmla="*/ 54 h 54"/>
                  <a:gd name="T10" fmla="*/ 0 w 45"/>
                  <a:gd name="T11" fmla="*/ 0 h 54"/>
                  <a:gd name="T12" fmla="*/ 12 w 45"/>
                  <a:gd name="T13" fmla="*/ 3 h 54"/>
                </a:gdLst>
                <a:ahLst/>
                <a:cxnLst>
                  <a:cxn ang="0">
                    <a:pos x="T0" y="T1"/>
                  </a:cxn>
                  <a:cxn ang="0">
                    <a:pos x="T2" y="T3"/>
                  </a:cxn>
                  <a:cxn ang="0">
                    <a:pos x="T4" y="T5"/>
                  </a:cxn>
                  <a:cxn ang="0">
                    <a:pos x="T6" y="T7"/>
                  </a:cxn>
                  <a:cxn ang="0">
                    <a:pos x="T8" y="T9"/>
                  </a:cxn>
                  <a:cxn ang="0">
                    <a:pos x="T10" y="T11"/>
                  </a:cxn>
                  <a:cxn ang="0">
                    <a:pos x="T12" y="T13"/>
                  </a:cxn>
                </a:cxnLst>
                <a:rect l="0" t="0" r="r" b="b"/>
                <a:pathLst>
                  <a:path w="45" h="54">
                    <a:moveTo>
                      <a:pt x="12" y="3"/>
                    </a:moveTo>
                    <a:cubicBezTo>
                      <a:pt x="12" y="20"/>
                      <a:pt x="12" y="20"/>
                      <a:pt x="12" y="20"/>
                    </a:cubicBezTo>
                    <a:cubicBezTo>
                      <a:pt x="12" y="20"/>
                      <a:pt x="15" y="28"/>
                      <a:pt x="25" y="31"/>
                    </a:cubicBezTo>
                    <a:cubicBezTo>
                      <a:pt x="34" y="35"/>
                      <a:pt x="45" y="40"/>
                      <a:pt x="44" y="45"/>
                    </a:cubicBezTo>
                    <a:cubicBezTo>
                      <a:pt x="43" y="50"/>
                      <a:pt x="25" y="54"/>
                      <a:pt x="0" y="54"/>
                    </a:cubicBezTo>
                    <a:cubicBezTo>
                      <a:pt x="0" y="0"/>
                      <a:pt x="0" y="0"/>
                      <a:pt x="0" y="0"/>
                    </a:cubicBezTo>
                    <a:lnTo>
                      <a:pt x="1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285"/>
              <p:cNvSpPr/>
              <p:nvPr/>
            </p:nvSpPr>
            <p:spPr bwMode="auto">
              <a:xfrm>
                <a:off x="6172200" y="2424113"/>
                <a:ext cx="611188" cy="619125"/>
              </a:xfrm>
              <a:custGeom>
                <a:avLst/>
                <a:gdLst>
                  <a:gd name="T0" fmla="*/ 120 w 163"/>
                  <a:gd name="T1" fmla="*/ 9 h 165"/>
                  <a:gd name="T2" fmla="*/ 153 w 163"/>
                  <a:gd name="T3" fmla="*/ 74 h 165"/>
                  <a:gd name="T4" fmla="*/ 72 w 163"/>
                  <a:gd name="T5" fmla="*/ 155 h 165"/>
                  <a:gd name="T6" fmla="*/ 8 w 163"/>
                  <a:gd name="T7" fmla="*/ 123 h 165"/>
                  <a:gd name="T8" fmla="*/ 0 w 163"/>
                  <a:gd name="T9" fmla="*/ 129 h 165"/>
                  <a:gd name="T10" fmla="*/ 72 w 163"/>
                  <a:gd name="T11" fmla="*/ 165 h 165"/>
                  <a:gd name="T12" fmla="*/ 163 w 163"/>
                  <a:gd name="T13" fmla="*/ 74 h 165"/>
                  <a:gd name="T14" fmla="*/ 126 w 163"/>
                  <a:gd name="T15" fmla="*/ 0 h 165"/>
                  <a:gd name="T16" fmla="*/ 120 w 163"/>
                  <a:gd name="T17" fmla="*/ 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65">
                    <a:moveTo>
                      <a:pt x="120" y="9"/>
                    </a:moveTo>
                    <a:cubicBezTo>
                      <a:pt x="140" y="24"/>
                      <a:pt x="153" y="47"/>
                      <a:pt x="153" y="74"/>
                    </a:cubicBezTo>
                    <a:cubicBezTo>
                      <a:pt x="153" y="119"/>
                      <a:pt x="117" y="155"/>
                      <a:pt x="72" y="155"/>
                    </a:cubicBezTo>
                    <a:cubicBezTo>
                      <a:pt x="46" y="155"/>
                      <a:pt x="23" y="142"/>
                      <a:pt x="8" y="123"/>
                    </a:cubicBezTo>
                    <a:cubicBezTo>
                      <a:pt x="0" y="129"/>
                      <a:pt x="0" y="129"/>
                      <a:pt x="0" y="129"/>
                    </a:cubicBezTo>
                    <a:cubicBezTo>
                      <a:pt x="16" y="151"/>
                      <a:pt x="43" y="165"/>
                      <a:pt x="72" y="165"/>
                    </a:cubicBezTo>
                    <a:cubicBezTo>
                      <a:pt x="122" y="165"/>
                      <a:pt x="163" y="124"/>
                      <a:pt x="163" y="74"/>
                    </a:cubicBezTo>
                    <a:cubicBezTo>
                      <a:pt x="163" y="44"/>
                      <a:pt x="149" y="17"/>
                      <a:pt x="126" y="0"/>
                    </a:cubicBezTo>
                    <a:lnTo>
                      <a:pt x="12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5" name="Freeform 286"/>
              <p:cNvSpPr>
                <a:spLocks noEditPoints="1"/>
              </p:cNvSpPr>
              <p:nvPr/>
            </p:nvSpPr>
            <p:spPr bwMode="auto">
              <a:xfrm>
                <a:off x="6175375" y="2436813"/>
                <a:ext cx="544513" cy="542925"/>
              </a:xfrm>
              <a:custGeom>
                <a:avLst/>
                <a:gdLst>
                  <a:gd name="T0" fmla="*/ 72 w 145"/>
                  <a:gd name="T1" fmla="*/ 0 h 145"/>
                  <a:gd name="T2" fmla="*/ 0 w 145"/>
                  <a:gd name="T3" fmla="*/ 73 h 145"/>
                  <a:gd name="T4" fmla="*/ 72 w 145"/>
                  <a:gd name="T5" fmla="*/ 145 h 145"/>
                  <a:gd name="T6" fmla="*/ 145 w 145"/>
                  <a:gd name="T7" fmla="*/ 73 h 145"/>
                  <a:gd name="T8" fmla="*/ 72 w 145"/>
                  <a:gd name="T9" fmla="*/ 0 h 145"/>
                  <a:gd name="T10" fmla="*/ 72 w 145"/>
                  <a:gd name="T11" fmla="*/ 142 h 145"/>
                  <a:gd name="T12" fmla="*/ 3 w 145"/>
                  <a:gd name="T13" fmla="*/ 73 h 145"/>
                  <a:gd name="T14" fmla="*/ 72 w 145"/>
                  <a:gd name="T15" fmla="*/ 4 h 145"/>
                  <a:gd name="T16" fmla="*/ 141 w 145"/>
                  <a:gd name="T17" fmla="*/ 73 h 145"/>
                  <a:gd name="T18" fmla="*/ 72 w 145"/>
                  <a:gd name="T19" fmla="*/ 14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45">
                    <a:moveTo>
                      <a:pt x="72" y="0"/>
                    </a:moveTo>
                    <a:cubicBezTo>
                      <a:pt x="32" y="0"/>
                      <a:pt x="0" y="33"/>
                      <a:pt x="0" y="73"/>
                    </a:cubicBezTo>
                    <a:cubicBezTo>
                      <a:pt x="0" y="113"/>
                      <a:pt x="32" y="145"/>
                      <a:pt x="72" y="145"/>
                    </a:cubicBezTo>
                    <a:cubicBezTo>
                      <a:pt x="112" y="145"/>
                      <a:pt x="145" y="113"/>
                      <a:pt x="145" y="73"/>
                    </a:cubicBezTo>
                    <a:cubicBezTo>
                      <a:pt x="145" y="33"/>
                      <a:pt x="112" y="0"/>
                      <a:pt x="72" y="0"/>
                    </a:cubicBezTo>
                    <a:close/>
                    <a:moveTo>
                      <a:pt x="72" y="142"/>
                    </a:moveTo>
                    <a:cubicBezTo>
                      <a:pt x="34" y="142"/>
                      <a:pt x="3" y="111"/>
                      <a:pt x="3" y="73"/>
                    </a:cubicBezTo>
                    <a:cubicBezTo>
                      <a:pt x="3" y="35"/>
                      <a:pt x="34" y="4"/>
                      <a:pt x="72" y="4"/>
                    </a:cubicBezTo>
                    <a:cubicBezTo>
                      <a:pt x="110" y="4"/>
                      <a:pt x="141" y="35"/>
                      <a:pt x="141" y="73"/>
                    </a:cubicBezTo>
                    <a:cubicBezTo>
                      <a:pt x="141" y="111"/>
                      <a:pt x="110" y="142"/>
                      <a:pt x="72"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6" name="Freeform 287"/>
              <p:cNvSpPr/>
              <p:nvPr/>
            </p:nvSpPr>
            <p:spPr bwMode="auto">
              <a:xfrm>
                <a:off x="6161087" y="2447926"/>
                <a:ext cx="608013" cy="531813"/>
              </a:xfrm>
              <a:custGeom>
                <a:avLst/>
                <a:gdLst>
                  <a:gd name="T0" fmla="*/ 47 w 162"/>
                  <a:gd name="T1" fmla="*/ 11 h 142"/>
                  <a:gd name="T2" fmla="*/ 44 w 162"/>
                  <a:gd name="T3" fmla="*/ 17 h 142"/>
                  <a:gd name="T4" fmla="*/ 41 w 162"/>
                  <a:gd name="T5" fmla="*/ 21 h 142"/>
                  <a:gd name="T6" fmla="*/ 38 w 162"/>
                  <a:gd name="T7" fmla="*/ 19 h 142"/>
                  <a:gd name="T8" fmla="*/ 37 w 162"/>
                  <a:gd name="T9" fmla="*/ 23 h 142"/>
                  <a:gd name="T10" fmla="*/ 30 w 162"/>
                  <a:gd name="T11" fmla="*/ 25 h 142"/>
                  <a:gd name="T12" fmla="*/ 26 w 162"/>
                  <a:gd name="T13" fmla="*/ 30 h 142"/>
                  <a:gd name="T14" fmla="*/ 19 w 162"/>
                  <a:gd name="T15" fmla="*/ 38 h 142"/>
                  <a:gd name="T16" fmla="*/ 15 w 162"/>
                  <a:gd name="T17" fmla="*/ 44 h 142"/>
                  <a:gd name="T18" fmla="*/ 19 w 162"/>
                  <a:gd name="T19" fmla="*/ 48 h 142"/>
                  <a:gd name="T20" fmla="*/ 19 w 162"/>
                  <a:gd name="T21" fmla="*/ 50 h 142"/>
                  <a:gd name="T22" fmla="*/ 16 w 162"/>
                  <a:gd name="T23" fmla="*/ 47 h 142"/>
                  <a:gd name="T24" fmla="*/ 13 w 162"/>
                  <a:gd name="T25" fmla="*/ 43 h 142"/>
                  <a:gd name="T26" fmla="*/ 12 w 162"/>
                  <a:gd name="T27" fmla="*/ 49 h 142"/>
                  <a:gd name="T28" fmla="*/ 13 w 162"/>
                  <a:gd name="T29" fmla="*/ 60 h 142"/>
                  <a:gd name="T30" fmla="*/ 17 w 162"/>
                  <a:gd name="T31" fmla="*/ 57 h 142"/>
                  <a:gd name="T32" fmla="*/ 23 w 162"/>
                  <a:gd name="T33" fmla="*/ 63 h 142"/>
                  <a:gd name="T34" fmla="*/ 29 w 162"/>
                  <a:gd name="T35" fmla="*/ 70 h 142"/>
                  <a:gd name="T36" fmla="*/ 36 w 162"/>
                  <a:gd name="T37" fmla="*/ 75 h 142"/>
                  <a:gd name="T38" fmla="*/ 44 w 162"/>
                  <a:gd name="T39" fmla="*/ 84 h 142"/>
                  <a:gd name="T40" fmla="*/ 41 w 162"/>
                  <a:gd name="T41" fmla="*/ 96 h 142"/>
                  <a:gd name="T42" fmla="*/ 35 w 162"/>
                  <a:gd name="T43" fmla="*/ 111 h 142"/>
                  <a:gd name="T44" fmla="*/ 37 w 162"/>
                  <a:gd name="T45" fmla="*/ 121 h 142"/>
                  <a:gd name="T46" fmla="*/ 33 w 162"/>
                  <a:gd name="T47" fmla="*/ 122 h 142"/>
                  <a:gd name="T48" fmla="*/ 23 w 162"/>
                  <a:gd name="T49" fmla="*/ 106 h 142"/>
                  <a:gd name="T50" fmla="*/ 12 w 162"/>
                  <a:gd name="T51" fmla="*/ 81 h 142"/>
                  <a:gd name="T52" fmla="*/ 8 w 162"/>
                  <a:gd name="T53" fmla="*/ 62 h 142"/>
                  <a:gd name="T54" fmla="*/ 53 w 162"/>
                  <a:gd name="T55" fmla="*/ 131 h 142"/>
                  <a:gd name="T56" fmla="*/ 64 w 162"/>
                  <a:gd name="T57" fmla="*/ 129 h 142"/>
                  <a:gd name="T58" fmla="*/ 79 w 162"/>
                  <a:gd name="T59" fmla="*/ 127 h 142"/>
                  <a:gd name="T60" fmla="*/ 77 w 162"/>
                  <a:gd name="T61" fmla="*/ 134 h 142"/>
                  <a:gd name="T62" fmla="*/ 86 w 162"/>
                  <a:gd name="T63" fmla="*/ 133 h 142"/>
                  <a:gd name="T64" fmla="*/ 99 w 162"/>
                  <a:gd name="T65" fmla="*/ 131 h 142"/>
                  <a:gd name="T66" fmla="*/ 98 w 162"/>
                  <a:gd name="T67" fmla="*/ 2 h 142"/>
                  <a:gd name="T68" fmla="*/ 140 w 162"/>
                  <a:gd name="T69" fmla="*/ 46 h 142"/>
                  <a:gd name="T70" fmla="*/ 135 w 162"/>
                  <a:gd name="T71" fmla="*/ 42 h 142"/>
                  <a:gd name="T72" fmla="*/ 129 w 162"/>
                  <a:gd name="T73" fmla="*/ 53 h 142"/>
                  <a:gd name="T74" fmla="*/ 121 w 162"/>
                  <a:gd name="T75" fmla="*/ 43 h 142"/>
                  <a:gd name="T76" fmla="*/ 124 w 162"/>
                  <a:gd name="T77" fmla="*/ 53 h 142"/>
                  <a:gd name="T78" fmla="*/ 133 w 162"/>
                  <a:gd name="T79" fmla="*/ 56 h 142"/>
                  <a:gd name="T80" fmla="*/ 129 w 162"/>
                  <a:gd name="T81" fmla="*/ 72 h 142"/>
                  <a:gd name="T82" fmla="*/ 125 w 162"/>
                  <a:gd name="T83" fmla="*/ 88 h 142"/>
                  <a:gd name="T84" fmla="*/ 120 w 162"/>
                  <a:gd name="T85" fmla="*/ 98 h 142"/>
                  <a:gd name="T86" fmla="*/ 105 w 162"/>
                  <a:gd name="T87" fmla="*/ 110 h 142"/>
                  <a:gd name="T88" fmla="*/ 101 w 162"/>
                  <a:gd name="T89" fmla="*/ 99 h 142"/>
                  <a:gd name="T90" fmla="*/ 102 w 162"/>
                  <a:gd name="T91" fmla="*/ 86 h 142"/>
                  <a:gd name="T92" fmla="*/ 96 w 162"/>
                  <a:gd name="T93" fmla="*/ 72 h 142"/>
                  <a:gd name="T94" fmla="*/ 89 w 162"/>
                  <a:gd name="T95" fmla="*/ 64 h 142"/>
                  <a:gd name="T96" fmla="*/ 71 w 162"/>
                  <a:gd name="T97" fmla="*/ 65 h 142"/>
                  <a:gd name="T98" fmla="*/ 64 w 162"/>
                  <a:gd name="T99" fmla="*/ 55 h 142"/>
                  <a:gd name="T100" fmla="*/ 71 w 162"/>
                  <a:gd name="T101" fmla="*/ 35 h 142"/>
                  <a:gd name="T102" fmla="*/ 85 w 162"/>
                  <a:gd name="T103" fmla="*/ 30 h 142"/>
                  <a:gd name="T104" fmla="*/ 93 w 162"/>
                  <a:gd name="T105" fmla="*/ 33 h 142"/>
                  <a:gd name="T106" fmla="*/ 104 w 162"/>
                  <a:gd name="T107" fmla="*/ 33 h 142"/>
                  <a:gd name="T108" fmla="*/ 116 w 162"/>
                  <a:gd name="T109" fmla="*/ 32 h 142"/>
                  <a:gd name="T110" fmla="*/ 105 w 162"/>
                  <a:gd name="T111" fmla="*/ 27 h 142"/>
                  <a:gd name="T112" fmla="*/ 104 w 162"/>
                  <a:gd name="T113" fmla="*/ 23 h 142"/>
                  <a:gd name="T114" fmla="*/ 91 w 162"/>
                  <a:gd name="T115" fmla="*/ 23 h 142"/>
                  <a:gd name="T116" fmla="*/ 79 w 162"/>
                  <a:gd name="T117" fmla="*/ 27 h 142"/>
                  <a:gd name="T118" fmla="*/ 77 w 162"/>
                  <a:gd name="T119" fmla="*/ 15 h 142"/>
                  <a:gd name="T120" fmla="*/ 68 w 162"/>
                  <a:gd name="T121" fmla="*/ 8 h 142"/>
                  <a:gd name="T122" fmla="*/ 78 w 162"/>
                  <a:gd name="T123" fmla="*/ 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2" h="142">
                    <a:moveTo>
                      <a:pt x="66" y="1"/>
                    </a:moveTo>
                    <a:cubicBezTo>
                      <a:pt x="66" y="1"/>
                      <a:pt x="42" y="4"/>
                      <a:pt x="25" y="23"/>
                    </a:cubicBezTo>
                    <a:cubicBezTo>
                      <a:pt x="25" y="23"/>
                      <a:pt x="38" y="10"/>
                      <a:pt x="46" y="10"/>
                    </a:cubicBezTo>
                    <a:cubicBezTo>
                      <a:pt x="47" y="10"/>
                      <a:pt x="47" y="10"/>
                      <a:pt x="47" y="10"/>
                    </a:cubicBezTo>
                    <a:cubicBezTo>
                      <a:pt x="47" y="10"/>
                      <a:pt x="47" y="11"/>
                      <a:pt x="47" y="11"/>
                    </a:cubicBezTo>
                    <a:cubicBezTo>
                      <a:pt x="47" y="11"/>
                      <a:pt x="46" y="13"/>
                      <a:pt x="46" y="13"/>
                    </a:cubicBezTo>
                    <a:cubicBezTo>
                      <a:pt x="46" y="13"/>
                      <a:pt x="46" y="15"/>
                      <a:pt x="46" y="15"/>
                    </a:cubicBezTo>
                    <a:cubicBezTo>
                      <a:pt x="45" y="15"/>
                      <a:pt x="45" y="15"/>
                      <a:pt x="45" y="15"/>
                    </a:cubicBezTo>
                    <a:cubicBezTo>
                      <a:pt x="45" y="15"/>
                      <a:pt x="44" y="16"/>
                      <a:pt x="44" y="16"/>
                    </a:cubicBezTo>
                    <a:cubicBezTo>
                      <a:pt x="44" y="16"/>
                      <a:pt x="44" y="16"/>
                      <a:pt x="44" y="17"/>
                    </a:cubicBezTo>
                    <a:cubicBezTo>
                      <a:pt x="44" y="17"/>
                      <a:pt x="44" y="18"/>
                      <a:pt x="44" y="18"/>
                    </a:cubicBezTo>
                    <a:cubicBezTo>
                      <a:pt x="44" y="19"/>
                      <a:pt x="44" y="19"/>
                      <a:pt x="44" y="19"/>
                    </a:cubicBezTo>
                    <a:cubicBezTo>
                      <a:pt x="44" y="20"/>
                      <a:pt x="44" y="20"/>
                      <a:pt x="44" y="20"/>
                    </a:cubicBezTo>
                    <a:cubicBezTo>
                      <a:pt x="43" y="21"/>
                      <a:pt x="43" y="21"/>
                      <a:pt x="43" y="21"/>
                    </a:cubicBezTo>
                    <a:cubicBezTo>
                      <a:pt x="43" y="21"/>
                      <a:pt x="41" y="21"/>
                      <a:pt x="41" y="21"/>
                    </a:cubicBezTo>
                    <a:cubicBezTo>
                      <a:pt x="40" y="21"/>
                      <a:pt x="40" y="20"/>
                      <a:pt x="40" y="20"/>
                    </a:cubicBezTo>
                    <a:cubicBezTo>
                      <a:pt x="42" y="19"/>
                      <a:pt x="42" y="19"/>
                      <a:pt x="42" y="19"/>
                    </a:cubicBezTo>
                    <a:cubicBezTo>
                      <a:pt x="42" y="19"/>
                      <a:pt x="42" y="19"/>
                      <a:pt x="41" y="18"/>
                    </a:cubicBezTo>
                    <a:cubicBezTo>
                      <a:pt x="41" y="18"/>
                      <a:pt x="41" y="17"/>
                      <a:pt x="40" y="17"/>
                    </a:cubicBezTo>
                    <a:cubicBezTo>
                      <a:pt x="40" y="18"/>
                      <a:pt x="38" y="19"/>
                      <a:pt x="38" y="19"/>
                    </a:cubicBezTo>
                    <a:cubicBezTo>
                      <a:pt x="37" y="19"/>
                      <a:pt x="37" y="19"/>
                      <a:pt x="37" y="19"/>
                    </a:cubicBezTo>
                    <a:cubicBezTo>
                      <a:pt x="37" y="19"/>
                      <a:pt x="37" y="21"/>
                      <a:pt x="37" y="21"/>
                    </a:cubicBezTo>
                    <a:cubicBezTo>
                      <a:pt x="37" y="21"/>
                      <a:pt x="38" y="21"/>
                      <a:pt x="38" y="21"/>
                    </a:cubicBezTo>
                    <a:cubicBezTo>
                      <a:pt x="38" y="21"/>
                      <a:pt x="38" y="22"/>
                      <a:pt x="38" y="22"/>
                    </a:cubicBezTo>
                    <a:cubicBezTo>
                      <a:pt x="38" y="23"/>
                      <a:pt x="37" y="23"/>
                      <a:pt x="37" y="23"/>
                    </a:cubicBezTo>
                    <a:cubicBezTo>
                      <a:pt x="37" y="23"/>
                      <a:pt x="37" y="24"/>
                      <a:pt x="36" y="24"/>
                    </a:cubicBezTo>
                    <a:cubicBezTo>
                      <a:pt x="36" y="23"/>
                      <a:pt x="35" y="23"/>
                      <a:pt x="34" y="23"/>
                    </a:cubicBezTo>
                    <a:cubicBezTo>
                      <a:pt x="34" y="23"/>
                      <a:pt x="33" y="23"/>
                      <a:pt x="33" y="23"/>
                    </a:cubicBezTo>
                    <a:cubicBezTo>
                      <a:pt x="32" y="23"/>
                      <a:pt x="32" y="23"/>
                      <a:pt x="32" y="23"/>
                    </a:cubicBezTo>
                    <a:cubicBezTo>
                      <a:pt x="32" y="24"/>
                      <a:pt x="30" y="25"/>
                      <a:pt x="30" y="25"/>
                    </a:cubicBezTo>
                    <a:cubicBezTo>
                      <a:pt x="30" y="25"/>
                      <a:pt x="30" y="25"/>
                      <a:pt x="30" y="25"/>
                    </a:cubicBezTo>
                    <a:cubicBezTo>
                      <a:pt x="30" y="26"/>
                      <a:pt x="29" y="27"/>
                      <a:pt x="29" y="27"/>
                    </a:cubicBezTo>
                    <a:cubicBezTo>
                      <a:pt x="29" y="27"/>
                      <a:pt x="29" y="27"/>
                      <a:pt x="27" y="28"/>
                    </a:cubicBezTo>
                    <a:cubicBezTo>
                      <a:pt x="26" y="28"/>
                      <a:pt x="26" y="28"/>
                      <a:pt x="26" y="28"/>
                    </a:cubicBezTo>
                    <a:cubicBezTo>
                      <a:pt x="26" y="30"/>
                      <a:pt x="26" y="30"/>
                      <a:pt x="26" y="30"/>
                    </a:cubicBezTo>
                    <a:cubicBezTo>
                      <a:pt x="26" y="30"/>
                      <a:pt x="25" y="30"/>
                      <a:pt x="24" y="31"/>
                    </a:cubicBezTo>
                    <a:cubicBezTo>
                      <a:pt x="24" y="32"/>
                      <a:pt x="22" y="33"/>
                      <a:pt x="22" y="33"/>
                    </a:cubicBezTo>
                    <a:cubicBezTo>
                      <a:pt x="21" y="33"/>
                      <a:pt x="21" y="34"/>
                      <a:pt x="20" y="34"/>
                    </a:cubicBezTo>
                    <a:cubicBezTo>
                      <a:pt x="20" y="35"/>
                      <a:pt x="20" y="36"/>
                      <a:pt x="20" y="36"/>
                    </a:cubicBezTo>
                    <a:cubicBezTo>
                      <a:pt x="20" y="37"/>
                      <a:pt x="19" y="38"/>
                      <a:pt x="19" y="38"/>
                    </a:cubicBezTo>
                    <a:cubicBezTo>
                      <a:pt x="19" y="39"/>
                      <a:pt x="19" y="40"/>
                      <a:pt x="19" y="40"/>
                    </a:cubicBezTo>
                    <a:cubicBezTo>
                      <a:pt x="18" y="40"/>
                      <a:pt x="18" y="41"/>
                      <a:pt x="17" y="41"/>
                    </a:cubicBezTo>
                    <a:cubicBezTo>
                      <a:pt x="17" y="41"/>
                      <a:pt x="16" y="41"/>
                      <a:pt x="15" y="42"/>
                    </a:cubicBezTo>
                    <a:cubicBezTo>
                      <a:pt x="15" y="42"/>
                      <a:pt x="14" y="43"/>
                      <a:pt x="14" y="43"/>
                    </a:cubicBezTo>
                    <a:cubicBezTo>
                      <a:pt x="14" y="43"/>
                      <a:pt x="15" y="44"/>
                      <a:pt x="15" y="44"/>
                    </a:cubicBezTo>
                    <a:cubicBezTo>
                      <a:pt x="16" y="44"/>
                      <a:pt x="16" y="44"/>
                      <a:pt x="16" y="44"/>
                    </a:cubicBezTo>
                    <a:cubicBezTo>
                      <a:pt x="16" y="44"/>
                      <a:pt x="17" y="46"/>
                      <a:pt x="17" y="46"/>
                    </a:cubicBezTo>
                    <a:cubicBezTo>
                      <a:pt x="17" y="46"/>
                      <a:pt x="16" y="47"/>
                      <a:pt x="17" y="47"/>
                    </a:cubicBezTo>
                    <a:cubicBezTo>
                      <a:pt x="17" y="47"/>
                      <a:pt x="18" y="47"/>
                      <a:pt x="18" y="47"/>
                    </a:cubicBezTo>
                    <a:cubicBezTo>
                      <a:pt x="19" y="48"/>
                      <a:pt x="19" y="48"/>
                      <a:pt x="19" y="48"/>
                    </a:cubicBezTo>
                    <a:cubicBezTo>
                      <a:pt x="20" y="49"/>
                      <a:pt x="20" y="49"/>
                      <a:pt x="20" y="49"/>
                    </a:cubicBezTo>
                    <a:cubicBezTo>
                      <a:pt x="21" y="49"/>
                      <a:pt x="21" y="49"/>
                      <a:pt x="21" y="49"/>
                    </a:cubicBezTo>
                    <a:cubicBezTo>
                      <a:pt x="21" y="49"/>
                      <a:pt x="21" y="50"/>
                      <a:pt x="21" y="50"/>
                    </a:cubicBezTo>
                    <a:cubicBezTo>
                      <a:pt x="20" y="50"/>
                      <a:pt x="20" y="51"/>
                      <a:pt x="20" y="51"/>
                    </a:cubicBezTo>
                    <a:cubicBezTo>
                      <a:pt x="20" y="51"/>
                      <a:pt x="20" y="51"/>
                      <a:pt x="19" y="50"/>
                    </a:cubicBezTo>
                    <a:cubicBezTo>
                      <a:pt x="19" y="50"/>
                      <a:pt x="19" y="49"/>
                      <a:pt x="19" y="49"/>
                    </a:cubicBezTo>
                    <a:cubicBezTo>
                      <a:pt x="18" y="49"/>
                      <a:pt x="18" y="50"/>
                      <a:pt x="17" y="49"/>
                    </a:cubicBezTo>
                    <a:cubicBezTo>
                      <a:pt x="17" y="49"/>
                      <a:pt x="17" y="49"/>
                      <a:pt x="16" y="49"/>
                    </a:cubicBezTo>
                    <a:cubicBezTo>
                      <a:pt x="16" y="48"/>
                      <a:pt x="16" y="49"/>
                      <a:pt x="16" y="48"/>
                    </a:cubicBezTo>
                    <a:cubicBezTo>
                      <a:pt x="16" y="48"/>
                      <a:pt x="16" y="47"/>
                      <a:pt x="16" y="47"/>
                    </a:cubicBezTo>
                    <a:cubicBezTo>
                      <a:pt x="16" y="47"/>
                      <a:pt x="15" y="46"/>
                      <a:pt x="15" y="46"/>
                    </a:cubicBezTo>
                    <a:cubicBezTo>
                      <a:pt x="15" y="46"/>
                      <a:pt x="15" y="47"/>
                      <a:pt x="15" y="46"/>
                    </a:cubicBezTo>
                    <a:cubicBezTo>
                      <a:pt x="14" y="45"/>
                      <a:pt x="14" y="45"/>
                      <a:pt x="14" y="45"/>
                    </a:cubicBezTo>
                    <a:cubicBezTo>
                      <a:pt x="13" y="45"/>
                      <a:pt x="13" y="45"/>
                      <a:pt x="13" y="45"/>
                    </a:cubicBezTo>
                    <a:cubicBezTo>
                      <a:pt x="13" y="44"/>
                      <a:pt x="13" y="44"/>
                      <a:pt x="13" y="43"/>
                    </a:cubicBezTo>
                    <a:cubicBezTo>
                      <a:pt x="13" y="43"/>
                      <a:pt x="14" y="42"/>
                      <a:pt x="14" y="42"/>
                    </a:cubicBezTo>
                    <a:cubicBezTo>
                      <a:pt x="14" y="41"/>
                      <a:pt x="14" y="39"/>
                      <a:pt x="14" y="39"/>
                    </a:cubicBezTo>
                    <a:cubicBezTo>
                      <a:pt x="14" y="39"/>
                      <a:pt x="12" y="44"/>
                      <a:pt x="11" y="47"/>
                    </a:cubicBezTo>
                    <a:cubicBezTo>
                      <a:pt x="11" y="47"/>
                      <a:pt x="12" y="47"/>
                      <a:pt x="12" y="48"/>
                    </a:cubicBezTo>
                    <a:cubicBezTo>
                      <a:pt x="12" y="48"/>
                      <a:pt x="12" y="49"/>
                      <a:pt x="12" y="49"/>
                    </a:cubicBezTo>
                    <a:cubicBezTo>
                      <a:pt x="12" y="50"/>
                      <a:pt x="12" y="50"/>
                      <a:pt x="12" y="51"/>
                    </a:cubicBezTo>
                    <a:cubicBezTo>
                      <a:pt x="12" y="53"/>
                      <a:pt x="12" y="54"/>
                      <a:pt x="12" y="54"/>
                    </a:cubicBezTo>
                    <a:cubicBezTo>
                      <a:pt x="12" y="55"/>
                      <a:pt x="11" y="56"/>
                      <a:pt x="11" y="56"/>
                    </a:cubicBezTo>
                    <a:cubicBezTo>
                      <a:pt x="11" y="57"/>
                      <a:pt x="12" y="58"/>
                      <a:pt x="12" y="59"/>
                    </a:cubicBezTo>
                    <a:cubicBezTo>
                      <a:pt x="12" y="59"/>
                      <a:pt x="12" y="59"/>
                      <a:pt x="13" y="60"/>
                    </a:cubicBezTo>
                    <a:cubicBezTo>
                      <a:pt x="13" y="60"/>
                      <a:pt x="12" y="61"/>
                      <a:pt x="13" y="60"/>
                    </a:cubicBezTo>
                    <a:cubicBezTo>
                      <a:pt x="14" y="59"/>
                      <a:pt x="14" y="58"/>
                      <a:pt x="14" y="58"/>
                    </a:cubicBezTo>
                    <a:cubicBezTo>
                      <a:pt x="15" y="57"/>
                      <a:pt x="15" y="57"/>
                      <a:pt x="15" y="57"/>
                    </a:cubicBezTo>
                    <a:cubicBezTo>
                      <a:pt x="15" y="57"/>
                      <a:pt x="15" y="57"/>
                      <a:pt x="16" y="57"/>
                    </a:cubicBezTo>
                    <a:cubicBezTo>
                      <a:pt x="17" y="57"/>
                      <a:pt x="17" y="57"/>
                      <a:pt x="17" y="57"/>
                    </a:cubicBezTo>
                    <a:cubicBezTo>
                      <a:pt x="18" y="58"/>
                      <a:pt x="17" y="59"/>
                      <a:pt x="17" y="59"/>
                    </a:cubicBezTo>
                    <a:cubicBezTo>
                      <a:pt x="18" y="59"/>
                      <a:pt x="20" y="58"/>
                      <a:pt x="20" y="58"/>
                    </a:cubicBezTo>
                    <a:cubicBezTo>
                      <a:pt x="21" y="58"/>
                      <a:pt x="21" y="58"/>
                      <a:pt x="21" y="59"/>
                    </a:cubicBezTo>
                    <a:cubicBezTo>
                      <a:pt x="22" y="60"/>
                      <a:pt x="22" y="61"/>
                      <a:pt x="22" y="61"/>
                    </a:cubicBezTo>
                    <a:cubicBezTo>
                      <a:pt x="23" y="62"/>
                      <a:pt x="23" y="63"/>
                      <a:pt x="23" y="63"/>
                    </a:cubicBezTo>
                    <a:cubicBezTo>
                      <a:pt x="23" y="64"/>
                      <a:pt x="25" y="64"/>
                      <a:pt x="25" y="64"/>
                    </a:cubicBezTo>
                    <a:cubicBezTo>
                      <a:pt x="25" y="64"/>
                      <a:pt x="27" y="65"/>
                      <a:pt x="27" y="65"/>
                    </a:cubicBezTo>
                    <a:cubicBezTo>
                      <a:pt x="28" y="65"/>
                      <a:pt x="27" y="66"/>
                      <a:pt x="28" y="66"/>
                    </a:cubicBezTo>
                    <a:cubicBezTo>
                      <a:pt x="29" y="66"/>
                      <a:pt x="29" y="68"/>
                      <a:pt x="29" y="68"/>
                    </a:cubicBezTo>
                    <a:cubicBezTo>
                      <a:pt x="29" y="68"/>
                      <a:pt x="30" y="70"/>
                      <a:pt x="29" y="70"/>
                    </a:cubicBezTo>
                    <a:cubicBezTo>
                      <a:pt x="29" y="70"/>
                      <a:pt x="29" y="71"/>
                      <a:pt x="30" y="71"/>
                    </a:cubicBezTo>
                    <a:cubicBezTo>
                      <a:pt x="30" y="71"/>
                      <a:pt x="32" y="72"/>
                      <a:pt x="32" y="72"/>
                    </a:cubicBezTo>
                    <a:cubicBezTo>
                      <a:pt x="32" y="72"/>
                      <a:pt x="31" y="73"/>
                      <a:pt x="32" y="73"/>
                    </a:cubicBezTo>
                    <a:cubicBezTo>
                      <a:pt x="33" y="74"/>
                      <a:pt x="35" y="74"/>
                      <a:pt x="35" y="74"/>
                    </a:cubicBezTo>
                    <a:cubicBezTo>
                      <a:pt x="35" y="75"/>
                      <a:pt x="34" y="76"/>
                      <a:pt x="36" y="75"/>
                    </a:cubicBezTo>
                    <a:cubicBezTo>
                      <a:pt x="37" y="75"/>
                      <a:pt x="38" y="75"/>
                      <a:pt x="39" y="76"/>
                    </a:cubicBezTo>
                    <a:cubicBezTo>
                      <a:pt x="40" y="76"/>
                      <a:pt x="39" y="77"/>
                      <a:pt x="41" y="78"/>
                    </a:cubicBezTo>
                    <a:cubicBezTo>
                      <a:pt x="43" y="79"/>
                      <a:pt x="43" y="79"/>
                      <a:pt x="44" y="79"/>
                    </a:cubicBezTo>
                    <a:cubicBezTo>
                      <a:pt x="44" y="80"/>
                      <a:pt x="45" y="80"/>
                      <a:pt x="45" y="81"/>
                    </a:cubicBezTo>
                    <a:cubicBezTo>
                      <a:pt x="45" y="82"/>
                      <a:pt x="44" y="83"/>
                      <a:pt x="44" y="84"/>
                    </a:cubicBezTo>
                    <a:cubicBezTo>
                      <a:pt x="43" y="84"/>
                      <a:pt x="42" y="86"/>
                      <a:pt x="42" y="87"/>
                    </a:cubicBezTo>
                    <a:cubicBezTo>
                      <a:pt x="41" y="87"/>
                      <a:pt x="41" y="88"/>
                      <a:pt x="41" y="89"/>
                    </a:cubicBezTo>
                    <a:cubicBezTo>
                      <a:pt x="42" y="90"/>
                      <a:pt x="42" y="91"/>
                      <a:pt x="42" y="91"/>
                    </a:cubicBezTo>
                    <a:cubicBezTo>
                      <a:pt x="42" y="92"/>
                      <a:pt x="43" y="94"/>
                      <a:pt x="42" y="94"/>
                    </a:cubicBezTo>
                    <a:cubicBezTo>
                      <a:pt x="42" y="95"/>
                      <a:pt x="41" y="96"/>
                      <a:pt x="41" y="96"/>
                    </a:cubicBezTo>
                    <a:cubicBezTo>
                      <a:pt x="41" y="96"/>
                      <a:pt x="42" y="97"/>
                      <a:pt x="42" y="98"/>
                    </a:cubicBezTo>
                    <a:cubicBezTo>
                      <a:pt x="41" y="99"/>
                      <a:pt x="39" y="100"/>
                      <a:pt x="39" y="100"/>
                    </a:cubicBezTo>
                    <a:cubicBezTo>
                      <a:pt x="38" y="100"/>
                      <a:pt x="37" y="102"/>
                      <a:pt x="37" y="102"/>
                    </a:cubicBezTo>
                    <a:cubicBezTo>
                      <a:pt x="37" y="102"/>
                      <a:pt x="37" y="104"/>
                      <a:pt x="37" y="105"/>
                    </a:cubicBezTo>
                    <a:cubicBezTo>
                      <a:pt x="37" y="105"/>
                      <a:pt x="34" y="110"/>
                      <a:pt x="35" y="111"/>
                    </a:cubicBezTo>
                    <a:cubicBezTo>
                      <a:pt x="36" y="112"/>
                      <a:pt x="36" y="113"/>
                      <a:pt x="36" y="114"/>
                    </a:cubicBezTo>
                    <a:cubicBezTo>
                      <a:pt x="35" y="114"/>
                      <a:pt x="35" y="114"/>
                      <a:pt x="35" y="115"/>
                    </a:cubicBezTo>
                    <a:cubicBezTo>
                      <a:pt x="35" y="115"/>
                      <a:pt x="33" y="115"/>
                      <a:pt x="34" y="116"/>
                    </a:cubicBezTo>
                    <a:cubicBezTo>
                      <a:pt x="35" y="118"/>
                      <a:pt x="36" y="118"/>
                      <a:pt x="36" y="119"/>
                    </a:cubicBezTo>
                    <a:cubicBezTo>
                      <a:pt x="36" y="120"/>
                      <a:pt x="36" y="120"/>
                      <a:pt x="37" y="121"/>
                    </a:cubicBezTo>
                    <a:cubicBezTo>
                      <a:pt x="38" y="122"/>
                      <a:pt x="38" y="123"/>
                      <a:pt x="39" y="124"/>
                    </a:cubicBezTo>
                    <a:cubicBezTo>
                      <a:pt x="40" y="124"/>
                      <a:pt x="40" y="125"/>
                      <a:pt x="40" y="126"/>
                    </a:cubicBezTo>
                    <a:cubicBezTo>
                      <a:pt x="40" y="126"/>
                      <a:pt x="42" y="128"/>
                      <a:pt x="40" y="127"/>
                    </a:cubicBezTo>
                    <a:cubicBezTo>
                      <a:pt x="38" y="125"/>
                      <a:pt x="40" y="127"/>
                      <a:pt x="37" y="125"/>
                    </a:cubicBezTo>
                    <a:cubicBezTo>
                      <a:pt x="35" y="122"/>
                      <a:pt x="34" y="123"/>
                      <a:pt x="33" y="122"/>
                    </a:cubicBezTo>
                    <a:cubicBezTo>
                      <a:pt x="32" y="121"/>
                      <a:pt x="34" y="125"/>
                      <a:pt x="31" y="120"/>
                    </a:cubicBezTo>
                    <a:cubicBezTo>
                      <a:pt x="29" y="114"/>
                      <a:pt x="29" y="115"/>
                      <a:pt x="28" y="114"/>
                    </a:cubicBezTo>
                    <a:cubicBezTo>
                      <a:pt x="28" y="113"/>
                      <a:pt x="28" y="114"/>
                      <a:pt x="27" y="111"/>
                    </a:cubicBezTo>
                    <a:cubicBezTo>
                      <a:pt x="25" y="108"/>
                      <a:pt x="26" y="110"/>
                      <a:pt x="25" y="108"/>
                    </a:cubicBezTo>
                    <a:cubicBezTo>
                      <a:pt x="24" y="107"/>
                      <a:pt x="24" y="109"/>
                      <a:pt x="23" y="106"/>
                    </a:cubicBezTo>
                    <a:cubicBezTo>
                      <a:pt x="22" y="103"/>
                      <a:pt x="22" y="105"/>
                      <a:pt x="21" y="101"/>
                    </a:cubicBezTo>
                    <a:cubicBezTo>
                      <a:pt x="20" y="97"/>
                      <a:pt x="22" y="97"/>
                      <a:pt x="20" y="96"/>
                    </a:cubicBezTo>
                    <a:cubicBezTo>
                      <a:pt x="18" y="94"/>
                      <a:pt x="18" y="95"/>
                      <a:pt x="17" y="93"/>
                    </a:cubicBezTo>
                    <a:cubicBezTo>
                      <a:pt x="17" y="92"/>
                      <a:pt x="18" y="93"/>
                      <a:pt x="16" y="90"/>
                    </a:cubicBezTo>
                    <a:cubicBezTo>
                      <a:pt x="14" y="87"/>
                      <a:pt x="12" y="86"/>
                      <a:pt x="12" y="81"/>
                    </a:cubicBezTo>
                    <a:cubicBezTo>
                      <a:pt x="12" y="75"/>
                      <a:pt x="12" y="74"/>
                      <a:pt x="12" y="74"/>
                    </a:cubicBezTo>
                    <a:cubicBezTo>
                      <a:pt x="12" y="74"/>
                      <a:pt x="9" y="72"/>
                      <a:pt x="10" y="69"/>
                    </a:cubicBezTo>
                    <a:cubicBezTo>
                      <a:pt x="11" y="66"/>
                      <a:pt x="11" y="67"/>
                      <a:pt x="11" y="66"/>
                    </a:cubicBezTo>
                    <a:cubicBezTo>
                      <a:pt x="11" y="65"/>
                      <a:pt x="10" y="65"/>
                      <a:pt x="9" y="64"/>
                    </a:cubicBezTo>
                    <a:cubicBezTo>
                      <a:pt x="9" y="63"/>
                      <a:pt x="8" y="63"/>
                      <a:pt x="8" y="62"/>
                    </a:cubicBezTo>
                    <a:cubicBezTo>
                      <a:pt x="8" y="61"/>
                      <a:pt x="8" y="60"/>
                      <a:pt x="8" y="60"/>
                    </a:cubicBezTo>
                    <a:cubicBezTo>
                      <a:pt x="7" y="60"/>
                      <a:pt x="7" y="60"/>
                      <a:pt x="7" y="60"/>
                    </a:cubicBezTo>
                    <a:cubicBezTo>
                      <a:pt x="7" y="60"/>
                      <a:pt x="0" y="130"/>
                      <a:pt x="70" y="140"/>
                    </a:cubicBezTo>
                    <a:cubicBezTo>
                      <a:pt x="70" y="140"/>
                      <a:pt x="54" y="137"/>
                      <a:pt x="52" y="134"/>
                    </a:cubicBezTo>
                    <a:cubicBezTo>
                      <a:pt x="52" y="134"/>
                      <a:pt x="52" y="131"/>
                      <a:pt x="53" y="131"/>
                    </a:cubicBezTo>
                    <a:cubicBezTo>
                      <a:pt x="53" y="131"/>
                      <a:pt x="54" y="131"/>
                      <a:pt x="55" y="131"/>
                    </a:cubicBezTo>
                    <a:cubicBezTo>
                      <a:pt x="56" y="130"/>
                      <a:pt x="57" y="129"/>
                      <a:pt x="57" y="129"/>
                    </a:cubicBezTo>
                    <a:cubicBezTo>
                      <a:pt x="57" y="130"/>
                      <a:pt x="57" y="130"/>
                      <a:pt x="57" y="130"/>
                    </a:cubicBezTo>
                    <a:cubicBezTo>
                      <a:pt x="57" y="130"/>
                      <a:pt x="57" y="130"/>
                      <a:pt x="60" y="130"/>
                    </a:cubicBezTo>
                    <a:cubicBezTo>
                      <a:pt x="63" y="129"/>
                      <a:pt x="63" y="130"/>
                      <a:pt x="64" y="129"/>
                    </a:cubicBezTo>
                    <a:cubicBezTo>
                      <a:pt x="65" y="129"/>
                      <a:pt x="66" y="126"/>
                      <a:pt x="67" y="128"/>
                    </a:cubicBezTo>
                    <a:cubicBezTo>
                      <a:pt x="68" y="129"/>
                      <a:pt x="66" y="128"/>
                      <a:pt x="68" y="129"/>
                    </a:cubicBezTo>
                    <a:cubicBezTo>
                      <a:pt x="69" y="130"/>
                      <a:pt x="72" y="129"/>
                      <a:pt x="72" y="129"/>
                    </a:cubicBezTo>
                    <a:cubicBezTo>
                      <a:pt x="72" y="129"/>
                      <a:pt x="77" y="129"/>
                      <a:pt x="77" y="129"/>
                    </a:cubicBezTo>
                    <a:cubicBezTo>
                      <a:pt x="78" y="128"/>
                      <a:pt x="78" y="127"/>
                      <a:pt x="79" y="127"/>
                    </a:cubicBezTo>
                    <a:cubicBezTo>
                      <a:pt x="80" y="128"/>
                      <a:pt x="80" y="129"/>
                      <a:pt x="80" y="129"/>
                    </a:cubicBezTo>
                    <a:cubicBezTo>
                      <a:pt x="77" y="130"/>
                      <a:pt x="77" y="130"/>
                      <a:pt x="77" y="130"/>
                    </a:cubicBezTo>
                    <a:cubicBezTo>
                      <a:pt x="75" y="132"/>
                      <a:pt x="75" y="132"/>
                      <a:pt x="75" y="132"/>
                    </a:cubicBezTo>
                    <a:cubicBezTo>
                      <a:pt x="75" y="132"/>
                      <a:pt x="74" y="133"/>
                      <a:pt x="75" y="133"/>
                    </a:cubicBezTo>
                    <a:cubicBezTo>
                      <a:pt x="76" y="134"/>
                      <a:pt x="76" y="133"/>
                      <a:pt x="77" y="134"/>
                    </a:cubicBezTo>
                    <a:cubicBezTo>
                      <a:pt x="79" y="134"/>
                      <a:pt x="81" y="136"/>
                      <a:pt x="82" y="135"/>
                    </a:cubicBezTo>
                    <a:cubicBezTo>
                      <a:pt x="83" y="133"/>
                      <a:pt x="83" y="133"/>
                      <a:pt x="83" y="132"/>
                    </a:cubicBezTo>
                    <a:cubicBezTo>
                      <a:pt x="84" y="131"/>
                      <a:pt x="84" y="130"/>
                      <a:pt x="85" y="130"/>
                    </a:cubicBezTo>
                    <a:cubicBezTo>
                      <a:pt x="86" y="130"/>
                      <a:pt x="87" y="131"/>
                      <a:pt x="87" y="131"/>
                    </a:cubicBezTo>
                    <a:cubicBezTo>
                      <a:pt x="86" y="133"/>
                      <a:pt x="86" y="133"/>
                      <a:pt x="86" y="133"/>
                    </a:cubicBezTo>
                    <a:cubicBezTo>
                      <a:pt x="86" y="133"/>
                      <a:pt x="88" y="133"/>
                      <a:pt x="89" y="133"/>
                    </a:cubicBezTo>
                    <a:cubicBezTo>
                      <a:pt x="90" y="133"/>
                      <a:pt x="90" y="134"/>
                      <a:pt x="91" y="133"/>
                    </a:cubicBezTo>
                    <a:cubicBezTo>
                      <a:pt x="92" y="132"/>
                      <a:pt x="92" y="132"/>
                      <a:pt x="94" y="132"/>
                    </a:cubicBezTo>
                    <a:cubicBezTo>
                      <a:pt x="95" y="131"/>
                      <a:pt x="96" y="131"/>
                      <a:pt x="97" y="131"/>
                    </a:cubicBezTo>
                    <a:cubicBezTo>
                      <a:pt x="97" y="131"/>
                      <a:pt x="98" y="131"/>
                      <a:pt x="99" y="131"/>
                    </a:cubicBezTo>
                    <a:cubicBezTo>
                      <a:pt x="99" y="131"/>
                      <a:pt x="102" y="133"/>
                      <a:pt x="102" y="133"/>
                    </a:cubicBezTo>
                    <a:cubicBezTo>
                      <a:pt x="103" y="133"/>
                      <a:pt x="106" y="133"/>
                      <a:pt x="106" y="133"/>
                    </a:cubicBezTo>
                    <a:cubicBezTo>
                      <a:pt x="106" y="133"/>
                      <a:pt x="98" y="140"/>
                      <a:pt x="81" y="140"/>
                    </a:cubicBezTo>
                    <a:cubicBezTo>
                      <a:pt x="81" y="140"/>
                      <a:pt x="119" y="142"/>
                      <a:pt x="141" y="105"/>
                    </a:cubicBezTo>
                    <a:cubicBezTo>
                      <a:pt x="162" y="67"/>
                      <a:pt x="147" y="19"/>
                      <a:pt x="98" y="2"/>
                    </a:cubicBezTo>
                    <a:cubicBezTo>
                      <a:pt x="98" y="2"/>
                      <a:pt x="135" y="16"/>
                      <a:pt x="145" y="51"/>
                    </a:cubicBezTo>
                    <a:cubicBezTo>
                      <a:pt x="144" y="52"/>
                      <a:pt x="144" y="52"/>
                      <a:pt x="144" y="52"/>
                    </a:cubicBezTo>
                    <a:cubicBezTo>
                      <a:pt x="143" y="51"/>
                      <a:pt x="143" y="51"/>
                      <a:pt x="143" y="50"/>
                    </a:cubicBezTo>
                    <a:cubicBezTo>
                      <a:pt x="142" y="48"/>
                      <a:pt x="142" y="48"/>
                      <a:pt x="142" y="47"/>
                    </a:cubicBezTo>
                    <a:cubicBezTo>
                      <a:pt x="141" y="46"/>
                      <a:pt x="141" y="47"/>
                      <a:pt x="140" y="46"/>
                    </a:cubicBezTo>
                    <a:cubicBezTo>
                      <a:pt x="140" y="45"/>
                      <a:pt x="139" y="45"/>
                      <a:pt x="139" y="44"/>
                    </a:cubicBezTo>
                    <a:cubicBezTo>
                      <a:pt x="138" y="44"/>
                      <a:pt x="137" y="41"/>
                      <a:pt x="137" y="41"/>
                    </a:cubicBezTo>
                    <a:cubicBezTo>
                      <a:pt x="136" y="40"/>
                      <a:pt x="135" y="40"/>
                      <a:pt x="134" y="40"/>
                    </a:cubicBezTo>
                    <a:cubicBezTo>
                      <a:pt x="134" y="40"/>
                      <a:pt x="134" y="39"/>
                      <a:pt x="134" y="40"/>
                    </a:cubicBezTo>
                    <a:cubicBezTo>
                      <a:pt x="133" y="40"/>
                      <a:pt x="135" y="42"/>
                      <a:pt x="135" y="42"/>
                    </a:cubicBezTo>
                    <a:cubicBezTo>
                      <a:pt x="135" y="44"/>
                      <a:pt x="135" y="44"/>
                      <a:pt x="135" y="44"/>
                    </a:cubicBezTo>
                    <a:cubicBezTo>
                      <a:pt x="135" y="44"/>
                      <a:pt x="136" y="47"/>
                      <a:pt x="136" y="47"/>
                    </a:cubicBezTo>
                    <a:cubicBezTo>
                      <a:pt x="136" y="48"/>
                      <a:pt x="135" y="50"/>
                      <a:pt x="135" y="50"/>
                    </a:cubicBezTo>
                    <a:cubicBezTo>
                      <a:pt x="135" y="50"/>
                      <a:pt x="134" y="52"/>
                      <a:pt x="134" y="52"/>
                    </a:cubicBezTo>
                    <a:cubicBezTo>
                      <a:pt x="133" y="53"/>
                      <a:pt x="129" y="53"/>
                      <a:pt x="129" y="53"/>
                    </a:cubicBezTo>
                    <a:cubicBezTo>
                      <a:pt x="129" y="53"/>
                      <a:pt x="128" y="52"/>
                      <a:pt x="127" y="51"/>
                    </a:cubicBezTo>
                    <a:cubicBezTo>
                      <a:pt x="127" y="50"/>
                      <a:pt x="125" y="49"/>
                      <a:pt x="124" y="49"/>
                    </a:cubicBezTo>
                    <a:cubicBezTo>
                      <a:pt x="124" y="48"/>
                      <a:pt x="125" y="47"/>
                      <a:pt x="124" y="46"/>
                    </a:cubicBezTo>
                    <a:cubicBezTo>
                      <a:pt x="123" y="45"/>
                      <a:pt x="124" y="45"/>
                      <a:pt x="122" y="44"/>
                    </a:cubicBezTo>
                    <a:cubicBezTo>
                      <a:pt x="121" y="43"/>
                      <a:pt x="121" y="43"/>
                      <a:pt x="121" y="43"/>
                    </a:cubicBezTo>
                    <a:cubicBezTo>
                      <a:pt x="121" y="43"/>
                      <a:pt x="118" y="42"/>
                      <a:pt x="119" y="43"/>
                    </a:cubicBezTo>
                    <a:cubicBezTo>
                      <a:pt x="120" y="45"/>
                      <a:pt x="119" y="47"/>
                      <a:pt x="120" y="47"/>
                    </a:cubicBezTo>
                    <a:cubicBezTo>
                      <a:pt x="121" y="47"/>
                      <a:pt x="121" y="47"/>
                      <a:pt x="122" y="48"/>
                    </a:cubicBezTo>
                    <a:cubicBezTo>
                      <a:pt x="122" y="49"/>
                      <a:pt x="123" y="50"/>
                      <a:pt x="123" y="51"/>
                    </a:cubicBezTo>
                    <a:cubicBezTo>
                      <a:pt x="124" y="51"/>
                      <a:pt x="124" y="53"/>
                      <a:pt x="124" y="53"/>
                    </a:cubicBezTo>
                    <a:cubicBezTo>
                      <a:pt x="125" y="54"/>
                      <a:pt x="127" y="53"/>
                      <a:pt x="127" y="54"/>
                    </a:cubicBezTo>
                    <a:cubicBezTo>
                      <a:pt x="127" y="55"/>
                      <a:pt x="126" y="56"/>
                      <a:pt x="127" y="57"/>
                    </a:cubicBezTo>
                    <a:cubicBezTo>
                      <a:pt x="128" y="57"/>
                      <a:pt x="128" y="57"/>
                      <a:pt x="129" y="57"/>
                    </a:cubicBezTo>
                    <a:cubicBezTo>
                      <a:pt x="129" y="57"/>
                      <a:pt x="129" y="57"/>
                      <a:pt x="130" y="57"/>
                    </a:cubicBezTo>
                    <a:cubicBezTo>
                      <a:pt x="131" y="56"/>
                      <a:pt x="133" y="56"/>
                      <a:pt x="133" y="56"/>
                    </a:cubicBezTo>
                    <a:cubicBezTo>
                      <a:pt x="133" y="56"/>
                      <a:pt x="134" y="58"/>
                      <a:pt x="134" y="58"/>
                    </a:cubicBezTo>
                    <a:cubicBezTo>
                      <a:pt x="134" y="59"/>
                      <a:pt x="134" y="61"/>
                      <a:pt x="134" y="61"/>
                    </a:cubicBezTo>
                    <a:cubicBezTo>
                      <a:pt x="132" y="64"/>
                      <a:pt x="132" y="64"/>
                      <a:pt x="132" y="64"/>
                    </a:cubicBezTo>
                    <a:cubicBezTo>
                      <a:pt x="132" y="64"/>
                      <a:pt x="132" y="69"/>
                      <a:pt x="132" y="69"/>
                    </a:cubicBezTo>
                    <a:cubicBezTo>
                      <a:pt x="131" y="69"/>
                      <a:pt x="130" y="71"/>
                      <a:pt x="129" y="72"/>
                    </a:cubicBezTo>
                    <a:cubicBezTo>
                      <a:pt x="129" y="72"/>
                      <a:pt x="129" y="75"/>
                      <a:pt x="129" y="75"/>
                    </a:cubicBezTo>
                    <a:cubicBezTo>
                      <a:pt x="127" y="77"/>
                      <a:pt x="127" y="77"/>
                      <a:pt x="127" y="77"/>
                    </a:cubicBezTo>
                    <a:cubicBezTo>
                      <a:pt x="127" y="77"/>
                      <a:pt x="127" y="80"/>
                      <a:pt x="127" y="80"/>
                    </a:cubicBezTo>
                    <a:cubicBezTo>
                      <a:pt x="127" y="81"/>
                      <a:pt x="128" y="84"/>
                      <a:pt x="127" y="85"/>
                    </a:cubicBezTo>
                    <a:cubicBezTo>
                      <a:pt x="127" y="86"/>
                      <a:pt x="125" y="88"/>
                      <a:pt x="125" y="88"/>
                    </a:cubicBezTo>
                    <a:cubicBezTo>
                      <a:pt x="125" y="88"/>
                      <a:pt x="128" y="90"/>
                      <a:pt x="126" y="90"/>
                    </a:cubicBezTo>
                    <a:cubicBezTo>
                      <a:pt x="125" y="91"/>
                      <a:pt x="124" y="93"/>
                      <a:pt x="123" y="93"/>
                    </a:cubicBezTo>
                    <a:cubicBezTo>
                      <a:pt x="123" y="94"/>
                      <a:pt x="123" y="95"/>
                      <a:pt x="122" y="95"/>
                    </a:cubicBezTo>
                    <a:cubicBezTo>
                      <a:pt x="121" y="95"/>
                      <a:pt x="120" y="95"/>
                      <a:pt x="120" y="96"/>
                    </a:cubicBezTo>
                    <a:cubicBezTo>
                      <a:pt x="120" y="96"/>
                      <a:pt x="120" y="98"/>
                      <a:pt x="120" y="98"/>
                    </a:cubicBezTo>
                    <a:cubicBezTo>
                      <a:pt x="117" y="102"/>
                      <a:pt x="117" y="102"/>
                      <a:pt x="117" y="102"/>
                    </a:cubicBezTo>
                    <a:cubicBezTo>
                      <a:pt x="114" y="105"/>
                      <a:pt x="114" y="105"/>
                      <a:pt x="114" y="105"/>
                    </a:cubicBezTo>
                    <a:cubicBezTo>
                      <a:pt x="114" y="105"/>
                      <a:pt x="115" y="106"/>
                      <a:pt x="114" y="106"/>
                    </a:cubicBezTo>
                    <a:cubicBezTo>
                      <a:pt x="113" y="107"/>
                      <a:pt x="109" y="108"/>
                      <a:pt x="109" y="108"/>
                    </a:cubicBezTo>
                    <a:cubicBezTo>
                      <a:pt x="108" y="109"/>
                      <a:pt x="106" y="110"/>
                      <a:pt x="105" y="110"/>
                    </a:cubicBezTo>
                    <a:cubicBezTo>
                      <a:pt x="104" y="110"/>
                      <a:pt x="105" y="112"/>
                      <a:pt x="104" y="110"/>
                    </a:cubicBezTo>
                    <a:cubicBezTo>
                      <a:pt x="103" y="108"/>
                      <a:pt x="104" y="109"/>
                      <a:pt x="103" y="107"/>
                    </a:cubicBezTo>
                    <a:cubicBezTo>
                      <a:pt x="101" y="104"/>
                      <a:pt x="101" y="106"/>
                      <a:pt x="101" y="104"/>
                    </a:cubicBezTo>
                    <a:cubicBezTo>
                      <a:pt x="101" y="102"/>
                      <a:pt x="102" y="104"/>
                      <a:pt x="101" y="102"/>
                    </a:cubicBezTo>
                    <a:cubicBezTo>
                      <a:pt x="101" y="100"/>
                      <a:pt x="102" y="102"/>
                      <a:pt x="101" y="99"/>
                    </a:cubicBezTo>
                    <a:cubicBezTo>
                      <a:pt x="100" y="97"/>
                      <a:pt x="100" y="98"/>
                      <a:pt x="99" y="97"/>
                    </a:cubicBezTo>
                    <a:cubicBezTo>
                      <a:pt x="97" y="95"/>
                      <a:pt x="96" y="97"/>
                      <a:pt x="97" y="94"/>
                    </a:cubicBezTo>
                    <a:cubicBezTo>
                      <a:pt x="98" y="92"/>
                      <a:pt x="98" y="94"/>
                      <a:pt x="98" y="92"/>
                    </a:cubicBezTo>
                    <a:cubicBezTo>
                      <a:pt x="99" y="90"/>
                      <a:pt x="98" y="90"/>
                      <a:pt x="99" y="89"/>
                    </a:cubicBezTo>
                    <a:cubicBezTo>
                      <a:pt x="101" y="88"/>
                      <a:pt x="102" y="88"/>
                      <a:pt x="102" y="86"/>
                    </a:cubicBezTo>
                    <a:cubicBezTo>
                      <a:pt x="101" y="85"/>
                      <a:pt x="101" y="84"/>
                      <a:pt x="101" y="84"/>
                    </a:cubicBezTo>
                    <a:cubicBezTo>
                      <a:pt x="101" y="83"/>
                      <a:pt x="99" y="81"/>
                      <a:pt x="99" y="81"/>
                    </a:cubicBezTo>
                    <a:cubicBezTo>
                      <a:pt x="99" y="80"/>
                      <a:pt x="99" y="81"/>
                      <a:pt x="98" y="79"/>
                    </a:cubicBezTo>
                    <a:cubicBezTo>
                      <a:pt x="97" y="78"/>
                      <a:pt x="96" y="77"/>
                      <a:pt x="96" y="77"/>
                    </a:cubicBezTo>
                    <a:cubicBezTo>
                      <a:pt x="96" y="77"/>
                      <a:pt x="96" y="74"/>
                      <a:pt x="96" y="72"/>
                    </a:cubicBezTo>
                    <a:cubicBezTo>
                      <a:pt x="96" y="71"/>
                      <a:pt x="96" y="73"/>
                      <a:pt x="96" y="71"/>
                    </a:cubicBezTo>
                    <a:cubicBezTo>
                      <a:pt x="97" y="69"/>
                      <a:pt x="97" y="67"/>
                      <a:pt x="97" y="67"/>
                    </a:cubicBezTo>
                    <a:cubicBezTo>
                      <a:pt x="97" y="67"/>
                      <a:pt x="94" y="66"/>
                      <a:pt x="93" y="66"/>
                    </a:cubicBezTo>
                    <a:cubicBezTo>
                      <a:pt x="92" y="66"/>
                      <a:pt x="92" y="68"/>
                      <a:pt x="91" y="66"/>
                    </a:cubicBezTo>
                    <a:cubicBezTo>
                      <a:pt x="89" y="65"/>
                      <a:pt x="90" y="64"/>
                      <a:pt x="89" y="64"/>
                    </a:cubicBezTo>
                    <a:cubicBezTo>
                      <a:pt x="89" y="64"/>
                      <a:pt x="88" y="64"/>
                      <a:pt x="87" y="64"/>
                    </a:cubicBezTo>
                    <a:cubicBezTo>
                      <a:pt x="86" y="65"/>
                      <a:pt x="84" y="65"/>
                      <a:pt x="83" y="66"/>
                    </a:cubicBezTo>
                    <a:cubicBezTo>
                      <a:pt x="81" y="66"/>
                      <a:pt x="81" y="66"/>
                      <a:pt x="79" y="66"/>
                    </a:cubicBezTo>
                    <a:cubicBezTo>
                      <a:pt x="77" y="66"/>
                      <a:pt x="75" y="67"/>
                      <a:pt x="73" y="66"/>
                    </a:cubicBezTo>
                    <a:cubicBezTo>
                      <a:pt x="72" y="65"/>
                      <a:pt x="71" y="66"/>
                      <a:pt x="71" y="65"/>
                    </a:cubicBezTo>
                    <a:cubicBezTo>
                      <a:pt x="70" y="63"/>
                      <a:pt x="71" y="63"/>
                      <a:pt x="69" y="62"/>
                    </a:cubicBezTo>
                    <a:cubicBezTo>
                      <a:pt x="68" y="61"/>
                      <a:pt x="67" y="62"/>
                      <a:pt x="67" y="61"/>
                    </a:cubicBezTo>
                    <a:cubicBezTo>
                      <a:pt x="67" y="59"/>
                      <a:pt x="68" y="59"/>
                      <a:pt x="67" y="58"/>
                    </a:cubicBezTo>
                    <a:cubicBezTo>
                      <a:pt x="66" y="57"/>
                      <a:pt x="67" y="59"/>
                      <a:pt x="66" y="57"/>
                    </a:cubicBezTo>
                    <a:cubicBezTo>
                      <a:pt x="64" y="55"/>
                      <a:pt x="63" y="56"/>
                      <a:pt x="64" y="55"/>
                    </a:cubicBezTo>
                    <a:cubicBezTo>
                      <a:pt x="64" y="53"/>
                      <a:pt x="65" y="54"/>
                      <a:pt x="65" y="52"/>
                    </a:cubicBezTo>
                    <a:cubicBezTo>
                      <a:pt x="65" y="50"/>
                      <a:pt x="68" y="53"/>
                      <a:pt x="66" y="49"/>
                    </a:cubicBezTo>
                    <a:cubicBezTo>
                      <a:pt x="64" y="45"/>
                      <a:pt x="64" y="46"/>
                      <a:pt x="66" y="43"/>
                    </a:cubicBezTo>
                    <a:cubicBezTo>
                      <a:pt x="67" y="40"/>
                      <a:pt x="69" y="39"/>
                      <a:pt x="70" y="38"/>
                    </a:cubicBezTo>
                    <a:cubicBezTo>
                      <a:pt x="70" y="38"/>
                      <a:pt x="71" y="36"/>
                      <a:pt x="71" y="35"/>
                    </a:cubicBezTo>
                    <a:cubicBezTo>
                      <a:pt x="72" y="35"/>
                      <a:pt x="72" y="34"/>
                      <a:pt x="73" y="35"/>
                    </a:cubicBezTo>
                    <a:cubicBezTo>
                      <a:pt x="75" y="35"/>
                      <a:pt x="76" y="34"/>
                      <a:pt x="77" y="33"/>
                    </a:cubicBezTo>
                    <a:cubicBezTo>
                      <a:pt x="78" y="32"/>
                      <a:pt x="80" y="31"/>
                      <a:pt x="80" y="30"/>
                    </a:cubicBezTo>
                    <a:cubicBezTo>
                      <a:pt x="81" y="30"/>
                      <a:pt x="81" y="31"/>
                      <a:pt x="82" y="30"/>
                    </a:cubicBezTo>
                    <a:cubicBezTo>
                      <a:pt x="84" y="30"/>
                      <a:pt x="84" y="30"/>
                      <a:pt x="85" y="30"/>
                    </a:cubicBezTo>
                    <a:cubicBezTo>
                      <a:pt x="86" y="30"/>
                      <a:pt x="84" y="30"/>
                      <a:pt x="87" y="30"/>
                    </a:cubicBezTo>
                    <a:cubicBezTo>
                      <a:pt x="89" y="29"/>
                      <a:pt x="89" y="29"/>
                      <a:pt x="89" y="29"/>
                    </a:cubicBezTo>
                    <a:cubicBezTo>
                      <a:pt x="90" y="29"/>
                      <a:pt x="90" y="29"/>
                      <a:pt x="91" y="29"/>
                    </a:cubicBezTo>
                    <a:cubicBezTo>
                      <a:pt x="92" y="30"/>
                      <a:pt x="92" y="27"/>
                      <a:pt x="92" y="30"/>
                    </a:cubicBezTo>
                    <a:cubicBezTo>
                      <a:pt x="92" y="32"/>
                      <a:pt x="91" y="33"/>
                      <a:pt x="93" y="33"/>
                    </a:cubicBezTo>
                    <a:cubicBezTo>
                      <a:pt x="95" y="34"/>
                      <a:pt x="93" y="34"/>
                      <a:pt x="95" y="34"/>
                    </a:cubicBezTo>
                    <a:cubicBezTo>
                      <a:pt x="97" y="34"/>
                      <a:pt x="97" y="34"/>
                      <a:pt x="98" y="34"/>
                    </a:cubicBezTo>
                    <a:cubicBezTo>
                      <a:pt x="99" y="35"/>
                      <a:pt x="99" y="36"/>
                      <a:pt x="101" y="36"/>
                    </a:cubicBezTo>
                    <a:cubicBezTo>
                      <a:pt x="102" y="36"/>
                      <a:pt x="100" y="38"/>
                      <a:pt x="102" y="36"/>
                    </a:cubicBezTo>
                    <a:cubicBezTo>
                      <a:pt x="104" y="33"/>
                      <a:pt x="100" y="33"/>
                      <a:pt x="104" y="33"/>
                    </a:cubicBezTo>
                    <a:cubicBezTo>
                      <a:pt x="108" y="34"/>
                      <a:pt x="109" y="35"/>
                      <a:pt x="109" y="34"/>
                    </a:cubicBezTo>
                    <a:cubicBezTo>
                      <a:pt x="110" y="34"/>
                      <a:pt x="110" y="35"/>
                      <a:pt x="112" y="34"/>
                    </a:cubicBezTo>
                    <a:cubicBezTo>
                      <a:pt x="113" y="33"/>
                      <a:pt x="114" y="33"/>
                      <a:pt x="114" y="33"/>
                    </a:cubicBezTo>
                    <a:cubicBezTo>
                      <a:pt x="115" y="34"/>
                      <a:pt x="115" y="35"/>
                      <a:pt x="116" y="34"/>
                    </a:cubicBezTo>
                    <a:cubicBezTo>
                      <a:pt x="116" y="32"/>
                      <a:pt x="117" y="33"/>
                      <a:pt x="116" y="32"/>
                    </a:cubicBezTo>
                    <a:cubicBezTo>
                      <a:pt x="114" y="31"/>
                      <a:pt x="113" y="32"/>
                      <a:pt x="113" y="30"/>
                    </a:cubicBezTo>
                    <a:cubicBezTo>
                      <a:pt x="112" y="29"/>
                      <a:pt x="114" y="29"/>
                      <a:pt x="112" y="29"/>
                    </a:cubicBezTo>
                    <a:cubicBezTo>
                      <a:pt x="110" y="29"/>
                      <a:pt x="111" y="29"/>
                      <a:pt x="109" y="28"/>
                    </a:cubicBezTo>
                    <a:cubicBezTo>
                      <a:pt x="108" y="28"/>
                      <a:pt x="106" y="30"/>
                      <a:pt x="106" y="28"/>
                    </a:cubicBezTo>
                    <a:cubicBezTo>
                      <a:pt x="105" y="27"/>
                      <a:pt x="102" y="29"/>
                      <a:pt x="105" y="27"/>
                    </a:cubicBezTo>
                    <a:cubicBezTo>
                      <a:pt x="108" y="24"/>
                      <a:pt x="107" y="23"/>
                      <a:pt x="109" y="24"/>
                    </a:cubicBezTo>
                    <a:cubicBezTo>
                      <a:pt x="110" y="24"/>
                      <a:pt x="110" y="26"/>
                      <a:pt x="111" y="25"/>
                    </a:cubicBezTo>
                    <a:cubicBezTo>
                      <a:pt x="112" y="24"/>
                      <a:pt x="114" y="23"/>
                      <a:pt x="112" y="22"/>
                    </a:cubicBezTo>
                    <a:cubicBezTo>
                      <a:pt x="110" y="20"/>
                      <a:pt x="112" y="21"/>
                      <a:pt x="109" y="20"/>
                    </a:cubicBezTo>
                    <a:cubicBezTo>
                      <a:pt x="107" y="19"/>
                      <a:pt x="105" y="24"/>
                      <a:pt x="104" y="23"/>
                    </a:cubicBezTo>
                    <a:cubicBezTo>
                      <a:pt x="103" y="22"/>
                      <a:pt x="103" y="22"/>
                      <a:pt x="102" y="22"/>
                    </a:cubicBezTo>
                    <a:cubicBezTo>
                      <a:pt x="101" y="23"/>
                      <a:pt x="101" y="24"/>
                      <a:pt x="101" y="26"/>
                    </a:cubicBezTo>
                    <a:cubicBezTo>
                      <a:pt x="101" y="27"/>
                      <a:pt x="102" y="27"/>
                      <a:pt x="100" y="26"/>
                    </a:cubicBezTo>
                    <a:cubicBezTo>
                      <a:pt x="98" y="25"/>
                      <a:pt x="103" y="26"/>
                      <a:pt x="98" y="24"/>
                    </a:cubicBezTo>
                    <a:cubicBezTo>
                      <a:pt x="93" y="22"/>
                      <a:pt x="91" y="23"/>
                      <a:pt x="91" y="23"/>
                    </a:cubicBezTo>
                    <a:cubicBezTo>
                      <a:pt x="90" y="24"/>
                      <a:pt x="89" y="24"/>
                      <a:pt x="88" y="24"/>
                    </a:cubicBezTo>
                    <a:cubicBezTo>
                      <a:pt x="88" y="25"/>
                      <a:pt x="90" y="26"/>
                      <a:pt x="88" y="25"/>
                    </a:cubicBezTo>
                    <a:cubicBezTo>
                      <a:pt x="86" y="24"/>
                      <a:pt x="84" y="26"/>
                      <a:pt x="84" y="26"/>
                    </a:cubicBezTo>
                    <a:cubicBezTo>
                      <a:pt x="84" y="26"/>
                      <a:pt x="83" y="25"/>
                      <a:pt x="83" y="26"/>
                    </a:cubicBezTo>
                    <a:cubicBezTo>
                      <a:pt x="82" y="27"/>
                      <a:pt x="80" y="27"/>
                      <a:pt x="79" y="27"/>
                    </a:cubicBezTo>
                    <a:cubicBezTo>
                      <a:pt x="78" y="26"/>
                      <a:pt x="76" y="27"/>
                      <a:pt x="78" y="25"/>
                    </a:cubicBezTo>
                    <a:cubicBezTo>
                      <a:pt x="80" y="22"/>
                      <a:pt x="78" y="24"/>
                      <a:pt x="81" y="23"/>
                    </a:cubicBezTo>
                    <a:cubicBezTo>
                      <a:pt x="84" y="21"/>
                      <a:pt x="88" y="21"/>
                      <a:pt x="84" y="20"/>
                    </a:cubicBezTo>
                    <a:cubicBezTo>
                      <a:pt x="81" y="20"/>
                      <a:pt x="86" y="20"/>
                      <a:pt x="82" y="17"/>
                    </a:cubicBezTo>
                    <a:cubicBezTo>
                      <a:pt x="77" y="15"/>
                      <a:pt x="77" y="18"/>
                      <a:pt x="77" y="15"/>
                    </a:cubicBezTo>
                    <a:cubicBezTo>
                      <a:pt x="77" y="12"/>
                      <a:pt x="76" y="12"/>
                      <a:pt x="75" y="12"/>
                    </a:cubicBezTo>
                    <a:cubicBezTo>
                      <a:pt x="74" y="12"/>
                      <a:pt x="71" y="13"/>
                      <a:pt x="70" y="13"/>
                    </a:cubicBezTo>
                    <a:cubicBezTo>
                      <a:pt x="69" y="13"/>
                      <a:pt x="70" y="14"/>
                      <a:pt x="68" y="13"/>
                    </a:cubicBezTo>
                    <a:cubicBezTo>
                      <a:pt x="66" y="11"/>
                      <a:pt x="65" y="13"/>
                      <a:pt x="66" y="11"/>
                    </a:cubicBezTo>
                    <a:cubicBezTo>
                      <a:pt x="67" y="9"/>
                      <a:pt x="67" y="9"/>
                      <a:pt x="68" y="8"/>
                    </a:cubicBezTo>
                    <a:cubicBezTo>
                      <a:pt x="70" y="7"/>
                      <a:pt x="69" y="2"/>
                      <a:pt x="73" y="4"/>
                    </a:cubicBezTo>
                    <a:cubicBezTo>
                      <a:pt x="76" y="6"/>
                      <a:pt x="75" y="5"/>
                      <a:pt x="77" y="5"/>
                    </a:cubicBezTo>
                    <a:cubicBezTo>
                      <a:pt x="80" y="6"/>
                      <a:pt x="81" y="5"/>
                      <a:pt x="81" y="5"/>
                    </a:cubicBezTo>
                    <a:cubicBezTo>
                      <a:pt x="81" y="4"/>
                      <a:pt x="78" y="3"/>
                      <a:pt x="78" y="3"/>
                    </a:cubicBezTo>
                    <a:cubicBezTo>
                      <a:pt x="78" y="3"/>
                      <a:pt x="77" y="3"/>
                      <a:pt x="78" y="2"/>
                    </a:cubicBezTo>
                    <a:cubicBezTo>
                      <a:pt x="78" y="2"/>
                      <a:pt x="79" y="1"/>
                      <a:pt x="79" y="1"/>
                    </a:cubicBezTo>
                    <a:cubicBezTo>
                      <a:pt x="78" y="0"/>
                      <a:pt x="78" y="0"/>
                      <a:pt x="78" y="0"/>
                    </a:cubicBezTo>
                    <a:cubicBezTo>
                      <a:pt x="78" y="0"/>
                      <a:pt x="68" y="0"/>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5" name="标题 4"/>
          <p:cNvSpPr>
            <a:spLocks noGrp="1"/>
          </p:cNvSpPr>
          <p:nvPr>
            <p:ph type="title"/>
          </p:nvPr>
        </p:nvSpPr>
        <p:spPr/>
        <p:txBody>
          <a:bodyPr/>
          <a:lstStyle/>
          <a:p>
            <a:r>
              <a:rPr lang="zh-CN" altLang="en-US" dirty="0"/>
              <a:t>研究方法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down)">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0"/>
                                        <p:tgtEl>
                                          <p:spTgt spid="59"/>
                                        </p:tgtEl>
                                      </p:cBhvr>
                                    </p:animEffect>
                                    <p:anim calcmode="lin" valueType="num">
                                      <p:cBhvr>
                                        <p:cTn id="18" dur="1000" fill="hold"/>
                                        <p:tgtEl>
                                          <p:spTgt spid="59"/>
                                        </p:tgtEl>
                                        <p:attrNameLst>
                                          <p:attrName>ppt_x</p:attrName>
                                        </p:attrNameLst>
                                      </p:cBhvr>
                                      <p:tavLst>
                                        <p:tav tm="0">
                                          <p:val>
                                            <p:strVal val="#ppt_x"/>
                                          </p:val>
                                        </p:tav>
                                        <p:tav tm="100000">
                                          <p:val>
                                            <p:strVal val="#ppt_x"/>
                                          </p:val>
                                        </p:tav>
                                      </p:tavLst>
                                    </p:anim>
                                    <p:anim calcmode="lin" valueType="num">
                                      <p:cBhvr>
                                        <p:cTn id="19" dur="1000" fill="hold"/>
                                        <p:tgtEl>
                                          <p:spTgt spid="59"/>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decel="10000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12" presetClass="entr" presetSubtype="1"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p:tgtEl>
                                          <p:spTgt spid="4"/>
                                        </p:tgtEl>
                                        <p:attrNameLst>
                                          <p:attrName>ppt_y</p:attrName>
                                        </p:attrNameLst>
                                      </p:cBhvr>
                                      <p:tavLst>
                                        <p:tav tm="0">
                                          <p:val>
                                            <p:strVal val="#ppt_y-#ppt_h*1.125000"/>
                                          </p:val>
                                        </p:tav>
                                        <p:tav tm="100000">
                                          <p:val>
                                            <p:strVal val="#ppt_y"/>
                                          </p:val>
                                        </p:tav>
                                      </p:tavLst>
                                    </p:anim>
                                    <p:animEffect transition="in" filter="wipe(down)">
                                      <p:cBhvr>
                                        <p:cTn id="29" dur="500"/>
                                        <p:tgtEl>
                                          <p:spTgt spid="4"/>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1000"/>
                                        <p:tgtEl>
                                          <p:spTgt spid="69"/>
                                        </p:tgtEl>
                                      </p:cBhvr>
                                    </p:animEffect>
                                    <p:anim calcmode="lin" valueType="num">
                                      <p:cBhvr>
                                        <p:cTn id="34" dur="1000" fill="hold"/>
                                        <p:tgtEl>
                                          <p:spTgt spid="69"/>
                                        </p:tgtEl>
                                        <p:attrNameLst>
                                          <p:attrName>ppt_x</p:attrName>
                                        </p:attrNameLst>
                                      </p:cBhvr>
                                      <p:tavLst>
                                        <p:tav tm="0">
                                          <p:val>
                                            <p:strVal val="#ppt_x"/>
                                          </p:val>
                                        </p:tav>
                                        <p:tav tm="100000">
                                          <p:val>
                                            <p:strVal val="#ppt_x"/>
                                          </p:val>
                                        </p:tav>
                                      </p:tavLst>
                                    </p:anim>
                                    <p:anim calcmode="lin" valueType="num">
                                      <p:cBhvr>
                                        <p:cTn id="35" dur="1000" fill="hold"/>
                                        <p:tgtEl>
                                          <p:spTgt spid="69"/>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 presetClass="entr" presetSubtype="8" decel="10000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12" presetClass="entr" presetSubtype="1"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p:tgtEl>
                                          <p:spTgt spid="3"/>
                                        </p:tgtEl>
                                        <p:attrNameLst>
                                          <p:attrName>ppt_y</p:attrName>
                                        </p:attrNameLst>
                                      </p:cBhvr>
                                      <p:tavLst>
                                        <p:tav tm="0">
                                          <p:val>
                                            <p:strVal val="#ppt_y-#ppt_h*1.125000"/>
                                          </p:val>
                                        </p:tav>
                                        <p:tav tm="100000">
                                          <p:val>
                                            <p:strVal val="#ppt_y"/>
                                          </p:val>
                                        </p:tav>
                                      </p:tavLst>
                                    </p:anim>
                                    <p:animEffect transition="in" filter="wipe(down)">
                                      <p:cBhvr>
                                        <p:cTn id="45" dur="500"/>
                                        <p:tgtEl>
                                          <p:spTgt spid="3"/>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1000"/>
                                        <p:tgtEl>
                                          <p:spTgt spid="70"/>
                                        </p:tgtEl>
                                      </p:cBhvr>
                                    </p:animEffect>
                                    <p:anim calcmode="lin" valueType="num">
                                      <p:cBhvr>
                                        <p:cTn id="50" dur="1000" fill="hold"/>
                                        <p:tgtEl>
                                          <p:spTgt spid="70"/>
                                        </p:tgtEl>
                                        <p:attrNameLst>
                                          <p:attrName>ppt_x</p:attrName>
                                        </p:attrNameLst>
                                      </p:cBhvr>
                                      <p:tavLst>
                                        <p:tav tm="0">
                                          <p:val>
                                            <p:strVal val="#ppt_x"/>
                                          </p:val>
                                        </p:tav>
                                        <p:tav tm="100000">
                                          <p:val>
                                            <p:strVal val="#ppt_x"/>
                                          </p:val>
                                        </p:tav>
                                      </p:tavLst>
                                    </p:anim>
                                    <p:anim calcmode="lin" valueType="num">
                                      <p:cBhvr>
                                        <p:cTn id="51" dur="1000" fill="hold"/>
                                        <p:tgtEl>
                                          <p:spTgt spid="70"/>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2" presetClass="entr" presetSubtype="8" decel="100000"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par>
                          <p:cTn id="57" fill="hold">
                            <p:stCondLst>
                              <p:cond delay="6500"/>
                            </p:stCondLst>
                            <p:childTnLst>
                              <p:par>
                                <p:cTn id="58" presetID="12" presetClass="entr" presetSubtype="1"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p:tgtEl>
                                          <p:spTgt spid="2"/>
                                        </p:tgtEl>
                                        <p:attrNameLst>
                                          <p:attrName>ppt_y</p:attrName>
                                        </p:attrNameLst>
                                      </p:cBhvr>
                                      <p:tavLst>
                                        <p:tav tm="0">
                                          <p:val>
                                            <p:strVal val="#ppt_y-#ppt_h*1.125000"/>
                                          </p:val>
                                        </p:tav>
                                        <p:tav tm="100000">
                                          <p:val>
                                            <p:strVal val="#ppt_y"/>
                                          </p:val>
                                        </p:tav>
                                      </p:tavLst>
                                    </p:anim>
                                    <p:animEffect transition="in" filter="wipe(down)">
                                      <p:cBhvr>
                                        <p:cTn id="61" dur="500"/>
                                        <p:tgtEl>
                                          <p:spTgt spid="2"/>
                                        </p:tgtEl>
                                      </p:cBhvr>
                                    </p:animEffect>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fade">
                                      <p:cBhvr>
                                        <p:cTn id="65" dur="1000"/>
                                        <p:tgtEl>
                                          <p:spTgt spid="71"/>
                                        </p:tgtEl>
                                      </p:cBhvr>
                                    </p:animEffect>
                                    <p:anim calcmode="lin" valueType="num">
                                      <p:cBhvr>
                                        <p:cTn id="66" dur="1000" fill="hold"/>
                                        <p:tgtEl>
                                          <p:spTgt spid="71"/>
                                        </p:tgtEl>
                                        <p:attrNameLst>
                                          <p:attrName>ppt_x</p:attrName>
                                        </p:attrNameLst>
                                      </p:cBhvr>
                                      <p:tavLst>
                                        <p:tav tm="0">
                                          <p:val>
                                            <p:strVal val="#ppt_x"/>
                                          </p:val>
                                        </p:tav>
                                        <p:tav tm="100000">
                                          <p:val>
                                            <p:strVal val="#ppt_x"/>
                                          </p:val>
                                        </p:tav>
                                      </p:tavLst>
                                    </p:anim>
                                    <p:anim calcmode="lin" valueType="num">
                                      <p:cBhvr>
                                        <p:cTn id="67"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9" grpId="0"/>
      <p:bldP spid="70"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9752309" y="2045662"/>
            <a:ext cx="431992" cy="432048"/>
          </a:xfrm>
          <a:prstGeom prst="ellipse">
            <a:avLst/>
          </a:prstGeom>
          <a:solidFill>
            <a:srgbClr val="E55948">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067074" y="2976136"/>
            <a:ext cx="575989" cy="576064"/>
          </a:xfrm>
          <a:prstGeom prst="ellipse">
            <a:avLst/>
          </a:prstGeom>
          <a:solidFill>
            <a:schemeClr val="tx2">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0760290" y="1271830"/>
            <a:ext cx="863984" cy="864096"/>
            <a:chOff x="7020272" y="1005830"/>
            <a:chExt cx="864096" cy="864096"/>
          </a:xfrm>
        </p:grpSpPr>
        <p:sp>
          <p:nvSpPr>
            <p:cNvPr id="12" name="椭圆 11"/>
            <p:cNvSpPr/>
            <p:nvPr/>
          </p:nvSpPr>
          <p:spPr>
            <a:xfrm>
              <a:off x="7020272" y="1005830"/>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6" descr="F:\Y原创素材\4_ks02\PPT\PPT-5\PPT-056-2015工作总结\img\工作总结\image 3108.png"/>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7146664" y="1145485"/>
              <a:ext cx="611312" cy="6334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组合 16"/>
          <p:cNvGrpSpPr/>
          <p:nvPr/>
        </p:nvGrpSpPr>
        <p:grpSpPr>
          <a:xfrm>
            <a:off x="8024343" y="1469598"/>
            <a:ext cx="719986" cy="720080"/>
            <a:chOff x="4283968" y="1203598"/>
            <a:chExt cx="720080" cy="720080"/>
          </a:xfrm>
        </p:grpSpPr>
        <p:sp>
          <p:nvSpPr>
            <p:cNvPr id="18" name="椭圆 17"/>
            <p:cNvSpPr/>
            <p:nvPr/>
          </p:nvSpPr>
          <p:spPr>
            <a:xfrm>
              <a:off x="4283968" y="1203598"/>
              <a:ext cx="720080"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10" descr="F:\Y原创素材\4_ks02\PPT\PPT-5\PPT-056-2015工作总结\img\工作总结\image 309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75076" y="1310443"/>
              <a:ext cx="580559" cy="46921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椭圆 19"/>
          <p:cNvSpPr/>
          <p:nvPr/>
        </p:nvSpPr>
        <p:spPr>
          <a:xfrm>
            <a:off x="9035578" y="4554848"/>
            <a:ext cx="431992" cy="432048"/>
          </a:xfrm>
          <a:prstGeom prst="ellipse">
            <a:avLst/>
          </a:prstGeom>
          <a:solidFill>
            <a:schemeClr val="accent2">
              <a:alpha val="5294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20"/>
          <p:cNvSpPr>
            <a:spLocks noGrp="1"/>
          </p:cNvSpPr>
          <p:nvPr>
            <p:ph type="title"/>
          </p:nvPr>
        </p:nvSpPr>
        <p:spPr>
          <a:xfrm>
            <a:off x="244690" y="293170"/>
            <a:ext cx="10515600" cy="580806"/>
          </a:xfrm>
        </p:spPr>
        <p:txBody>
          <a:bodyPr>
            <a:normAutofit fontScale="90000"/>
          </a:bodyPr>
          <a:lstStyle/>
          <a:p>
            <a:r>
              <a:rPr lang="zh-CN" altLang="en-US" sz="3600" dirty="0"/>
              <a:t>研究计划</a:t>
            </a:r>
          </a:p>
        </p:txBody>
      </p:sp>
      <p:sp>
        <p:nvSpPr>
          <p:cNvPr id="2" name="矩形 1">
            <a:extLst>
              <a:ext uri="{FF2B5EF4-FFF2-40B4-BE49-F238E27FC236}">
                <a16:creationId xmlns:a16="http://schemas.microsoft.com/office/drawing/2014/main" id="{27FED09F-D3FF-08A2-6521-4A8374745796}"/>
              </a:ext>
            </a:extLst>
          </p:cNvPr>
          <p:cNvSpPr/>
          <p:nvPr/>
        </p:nvSpPr>
        <p:spPr>
          <a:xfrm>
            <a:off x="384492" y="1216736"/>
            <a:ext cx="8818685" cy="5444888"/>
          </a:xfrm>
          <a:prstGeom prst="rect">
            <a:avLst/>
          </a:prstGeom>
        </p:spPr>
        <p:txBody>
          <a:bodyPr wrap="square">
            <a:spAutoFit/>
          </a:bodyPr>
          <a:lstStyle/>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一、秋学期第</a:t>
            </a:r>
            <a:r>
              <a:rPr lang="en-US" altLang="zh-CN" dirty="0">
                <a:solidFill>
                  <a:schemeClr val="tx1">
                    <a:lumMod val="50000"/>
                    <a:lumOff val="50000"/>
                  </a:schemeClr>
                </a:solidFill>
                <a:latin typeface="微软雅黑" panose="020B0503020204020204" charset="-122"/>
                <a:ea typeface="微软雅黑" panose="020B0503020204020204" charset="-122"/>
              </a:rPr>
              <a:t>4</a:t>
            </a:r>
            <a:r>
              <a:rPr lang="zh-CN" altLang="en-US" dirty="0">
                <a:solidFill>
                  <a:schemeClr val="tx1">
                    <a:lumMod val="50000"/>
                    <a:lumOff val="50000"/>
                  </a:schemeClr>
                </a:solidFill>
                <a:latin typeface="微软雅黑" panose="020B0503020204020204" charset="-122"/>
                <a:ea typeface="微软雅黑" panose="020B0503020204020204" charset="-122"/>
              </a:rPr>
              <a:t>周，通过查找资料完成</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查找“容貌焦虑”的说法从何而来</a:t>
            </a:r>
          </a:p>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二、秋学期第</a:t>
            </a:r>
            <a:r>
              <a:rPr lang="en-US" altLang="zh-CN" dirty="0">
                <a:solidFill>
                  <a:schemeClr val="tx1">
                    <a:lumMod val="50000"/>
                    <a:lumOff val="50000"/>
                  </a:schemeClr>
                </a:solidFill>
                <a:latin typeface="微软雅黑" panose="020B0503020204020204" charset="-122"/>
                <a:ea typeface="微软雅黑" panose="020B0503020204020204" charset="-122"/>
              </a:rPr>
              <a:t>5</a:t>
            </a:r>
            <a:r>
              <a:rPr lang="zh-CN" altLang="en-US" dirty="0">
                <a:solidFill>
                  <a:schemeClr val="tx1">
                    <a:lumMod val="50000"/>
                    <a:lumOff val="50000"/>
                  </a:schemeClr>
                </a:solidFill>
                <a:latin typeface="微软雅黑" panose="020B0503020204020204" charset="-122"/>
                <a:ea typeface="微软雅黑" panose="020B0503020204020204" charset="-122"/>
              </a:rPr>
              <a:t>周，制作问卷完成</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调查自认为有“容貌焦虑”和不认为自己有“容貌焦虑”的主要群体（以年龄段、兴趣爱好、家庭氛围、刷视频时偏爱的话题等进行分类）</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调查诱发“容貌焦虑”的社会环境因素</a:t>
            </a:r>
            <a:r>
              <a:rPr lang="en-US" altLang="zh-CN" dirty="0">
                <a:solidFill>
                  <a:schemeClr val="tx1">
                    <a:lumMod val="50000"/>
                    <a:lumOff val="50000"/>
                  </a:schemeClr>
                </a:solidFill>
                <a:latin typeface="微软雅黑" panose="020B0503020204020204" charset="-122"/>
                <a:ea typeface="微软雅黑" panose="020B0503020204020204" charset="-122"/>
              </a:rPr>
              <a:t>(</a:t>
            </a:r>
            <a:r>
              <a:rPr lang="zh-CN" altLang="en-US" dirty="0">
                <a:solidFill>
                  <a:schemeClr val="tx1">
                    <a:lumMod val="50000"/>
                    <a:lumOff val="50000"/>
                  </a:schemeClr>
                </a:solidFill>
                <a:latin typeface="微软雅黑" panose="020B0503020204020204" charset="-122"/>
                <a:ea typeface="微软雅黑" panose="020B0503020204020204" charset="-122"/>
              </a:rPr>
              <a:t>广告、媒体等）和个人心理因素</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调查“容貌焦虑”这一词的误用现象</a:t>
            </a:r>
          </a:p>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三、秋学期第</a:t>
            </a:r>
            <a:r>
              <a:rPr lang="en-US" altLang="zh-CN" dirty="0">
                <a:solidFill>
                  <a:schemeClr val="tx1">
                    <a:lumMod val="50000"/>
                    <a:lumOff val="50000"/>
                  </a:schemeClr>
                </a:solidFill>
                <a:latin typeface="微软雅黑" panose="020B0503020204020204" charset="-122"/>
                <a:ea typeface="微软雅黑" panose="020B0503020204020204" charset="-122"/>
              </a:rPr>
              <a:t>6</a:t>
            </a:r>
            <a:r>
              <a:rPr lang="zh-CN" altLang="en-US" dirty="0">
                <a:solidFill>
                  <a:schemeClr val="tx1">
                    <a:lumMod val="50000"/>
                    <a:lumOff val="50000"/>
                  </a:schemeClr>
                </a:solidFill>
                <a:latin typeface="微软雅黑" panose="020B0503020204020204" charset="-122"/>
                <a:ea typeface="微软雅黑" panose="020B0503020204020204" charset="-122"/>
              </a:rPr>
              <a:t>、</a:t>
            </a:r>
            <a:r>
              <a:rPr lang="en-US" altLang="zh-CN" dirty="0">
                <a:solidFill>
                  <a:schemeClr val="tx1">
                    <a:lumMod val="50000"/>
                    <a:lumOff val="50000"/>
                  </a:schemeClr>
                </a:solidFill>
                <a:latin typeface="微软雅黑" panose="020B0503020204020204" charset="-122"/>
                <a:ea typeface="微软雅黑" panose="020B0503020204020204" charset="-122"/>
              </a:rPr>
              <a:t>7</a:t>
            </a:r>
            <a:r>
              <a:rPr lang="zh-CN" altLang="en-US" dirty="0">
                <a:solidFill>
                  <a:schemeClr val="tx1">
                    <a:lumMod val="50000"/>
                    <a:lumOff val="50000"/>
                  </a:schemeClr>
                </a:solidFill>
                <a:latin typeface="微软雅黑" panose="020B0503020204020204" charset="-122"/>
                <a:ea typeface="微软雅黑" panose="020B0503020204020204" charset="-122"/>
              </a:rPr>
              <a:t>、</a:t>
            </a:r>
            <a:r>
              <a:rPr lang="en-US" altLang="zh-CN" dirty="0">
                <a:solidFill>
                  <a:schemeClr val="tx1">
                    <a:lumMod val="50000"/>
                    <a:lumOff val="50000"/>
                  </a:schemeClr>
                </a:solidFill>
                <a:latin typeface="微软雅黑" panose="020B0503020204020204" charset="-122"/>
                <a:ea typeface="微软雅黑" panose="020B0503020204020204" charset="-122"/>
              </a:rPr>
              <a:t>8</a:t>
            </a:r>
            <a:r>
              <a:rPr lang="zh-CN" altLang="en-US" dirty="0">
                <a:solidFill>
                  <a:schemeClr val="tx1">
                    <a:lumMod val="50000"/>
                    <a:lumOff val="50000"/>
                  </a:schemeClr>
                </a:solidFill>
                <a:latin typeface="微软雅黑" panose="020B0503020204020204" charset="-122"/>
                <a:ea typeface="微软雅黑" panose="020B0503020204020204" charset="-122"/>
              </a:rPr>
              <a:t>周，通过采访完成</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调查“容貌焦虑”的具体表现，具体影响</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调查“容貌焦虑”主要集中在总结出来的群体的原因</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调查大学生群体对“容貌焦虑”的认识</a:t>
            </a:r>
          </a:p>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四、冬学期第</a:t>
            </a:r>
            <a:r>
              <a:rPr lang="en-US" altLang="zh-CN" dirty="0">
                <a:solidFill>
                  <a:schemeClr val="tx1">
                    <a:lumMod val="50000"/>
                    <a:lumOff val="50000"/>
                  </a:schemeClr>
                </a:solidFill>
                <a:latin typeface="微软雅黑" panose="020B0503020204020204" charset="-122"/>
                <a:ea typeface="微软雅黑" panose="020B0503020204020204" charset="-122"/>
              </a:rPr>
              <a:t>1</a:t>
            </a:r>
            <a:r>
              <a:rPr lang="zh-CN" altLang="en-US" dirty="0">
                <a:solidFill>
                  <a:schemeClr val="tx1">
                    <a:lumMod val="50000"/>
                    <a:lumOff val="50000"/>
                  </a:schemeClr>
                </a:solidFill>
                <a:latin typeface="微软雅黑" panose="020B0503020204020204" charset="-122"/>
                <a:ea typeface="微软雅黑" panose="020B0503020204020204" charset="-122"/>
              </a:rPr>
              <a:t>、</a:t>
            </a:r>
            <a:r>
              <a:rPr lang="en-US" altLang="zh-CN" dirty="0">
                <a:solidFill>
                  <a:schemeClr val="tx1">
                    <a:lumMod val="50000"/>
                    <a:lumOff val="50000"/>
                  </a:schemeClr>
                </a:solidFill>
                <a:latin typeface="微软雅黑" panose="020B0503020204020204" charset="-122"/>
                <a:ea typeface="微软雅黑" panose="020B0503020204020204" charset="-122"/>
              </a:rPr>
              <a:t>2</a:t>
            </a:r>
            <a:r>
              <a:rPr lang="zh-CN" altLang="en-US" dirty="0">
                <a:solidFill>
                  <a:schemeClr val="tx1">
                    <a:lumMod val="50000"/>
                    <a:lumOff val="50000"/>
                  </a:schemeClr>
                </a:solidFill>
                <a:latin typeface="微软雅黑" panose="020B0503020204020204" charset="-122"/>
                <a:ea typeface="微软雅黑" panose="020B0503020204020204" charset="-122"/>
              </a:rPr>
              <a:t>、</a:t>
            </a:r>
            <a:r>
              <a:rPr lang="en-US" altLang="zh-CN" dirty="0">
                <a:solidFill>
                  <a:schemeClr val="tx1">
                    <a:lumMod val="50000"/>
                    <a:lumOff val="50000"/>
                  </a:schemeClr>
                </a:solidFill>
                <a:latin typeface="微软雅黑" panose="020B0503020204020204" charset="-122"/>
                <a:ea typeface="微软雅黑" panose="020B0503020204020204" charset="-122"/>
              </a:rPr>
              <a:t>3</a:t>
            </a:r>
            <a:r>
              <a:rPr lang="zh-CN" altLang="en-US" dirty="0">
                <a:solidFill>
                  <a:schemeClr val="tx1">
                    <a:lumMod val="50000"/>
                    <a:lumOff val="50000"/>
                  </a:schemeClr>
                </a:solidFill>
                <a:latin typeface="微软雅黑" panose="020B0503020204020204" charset="-122"/>
                <a:ea typeface="微软雅黑" panose="020B0503020204020204" charset="-122"/>
              </a:rPr>
              <a:t>、</a:t>
            </a:r>
            <a:r>
              <a:rPr lang="en-US" altLang="zh-CN" dirty="0">
                <a:solidFill>
                  <a:schemeClr val="tx1">
                    <a:lumMod val="50000"/>
                    <a:lumOff val="50000"/>
                  </a:schemeClr>
                </a:solidFill>
                <a:latin typeface="微软雅黑" panose="020B0503020204020204" charset="-122"/>
                <a:ea typeface="微软雅黑" panose="020B0503020204020204" charset="-122"/>
              </a:rPr>
              <a:t>4</a:t>
            </a:r>
            <a:r>
              <a:rPr lang="zh-CN" altLang="en-US" dirty="0">
                <a:solidFill>
                  <a:schemeClr val="tx1">
                    <a:lumMod val="50000"/>
                    <a:lumOff val="50000"/>
                  </a:schemeClr>
                </a:solidFill>
                <a:latin typeface="微软雅黑" panose="020B0503020204020204" charset="-122"/>
                <a:ea typeface="微软雅黑" panose="020B0503020204020204" charset="-122"/>
              </a:rPr>
              <a:t>，对前期收集到的数据、信息、资料等归纳分析，完成</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整理处理“容貌焦虑心理”的具体对策</a:t>
            </a:r>
          </a:p>
        </p:txBody>
      </p:sp>
    </p:spTree>
    <p:extLst>
      <p:ext uri="{BB962C8B-B14F-4D97-AF65-F5344CB8AC3E}">
        <p14:creationId xmlns:p14="http://schemas.microsoft.com/office/powerpoint/2010/main" val="40698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367">
      <a:dk1>
        <a:sysClr val="windowText" lastClr="000000"/>
      </a:dk1>
      <a:lt1>
        <a:sysClr val="window" lastClr="FFFFFF"/>
      </a:lt1>
      <a:dk2>
        <a:srgbClr val="47ABB9"/>
      </a:dk2>
      <a:lt2>
        <a:srgbClr val="92CED6"/>
      </a:lt2>
      <a:accent1>
        <a:srgbClr val="92CED6"/>
      </a:accent1>
      <a:accent2>
        <a:srgbClr val="47ABB9"/>
      </a:accent2>
      <a:accent3>
        <a:srgbClr val="92CED6"/>
      </a:accent3>
      <a:accent4>
        <a:srgbClr val="47ABB9"/>
      </a:accent4>
      <a:accent5>
        <a:srgbClr val="92CED6"/>
      </a:accent5>
      <a:accent6>
        <a:srgbClr val="47ABB9"/>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1838</Words>
  <Application>Microsoft Office PowerPoint</Application>
  <PresentationFormat>宽屏</PresentationFormat>
  <Paragraphs>96</Paragraphs>
  <Slides>10</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宋体</vt:lpstr>
      <vt:lpstr>微软雅黑</vt:lpstr>
      <vt:lpstr>微软雅黑 Light</vt:lpstr>
      <vt:lpstr>Arial</vt:lpstr>
      <vt:lpstr>Arial Black</vt:lpstr>
      <vt:lpstr>Calibri</vt:lpstr>
      <vt:lpstr>Wingdings</vt:lpstr>
      <vt:lpstr>Office 主题</vt:lpstr>
      <vt:lpstr>PowerPoint 演示文稿</vt:lpstr>
      <vt:lpstr>PowerPoint 演示文稿</vt:lpstr>
      <vt:lpstr>PowerPoint 演示文稿</vt:lpstr>
      <vt:lpstr>研究目的及意义</vt:lpstr>
      <vt:lpstr>概念界定</vt:lpstr>
      <vt:lpstr>研究现状</vt:lpstr>
      <vt:lpstr>研究思路</vt:lpstr>
      <vt:lpstr>研究方法</vt:lpstr>
      <vt:lpstr>研究计划</vt:lpstr>
      <vt:lpstr>AI的使用心得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铭源 何</cp:lastModifiedBy>
  <cp:revision>27</cp:revision>
  <dcterms:created xsi:type="dcterms:W3CDTF">2015-05-05T08:02:00Z</dcterms:created>
  <dcterms:modified xsi:type="dcterms:W3CDTF">2024-10-06T03:22:22Z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