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76" r:id="rId5"/>
    <p:sldId id="271" r:id="rId6"/>
    <p:sldId id="277" r:id="rId7"/>
    <p:sldId id="281" r:id="rId8"/>
    <p:sldId id="267" r:id="rId9"/>
    <p:sldId id="280"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CED6"/>
    <a:srgbClr val="B3DCE2"/>
    <a:srgbClr val="47ABB9"/>
    <a:srgbClr val="CBE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66" autoAdjust="0"/>
    <p:restoredTop sz="93551" autoAdjust="0"/>
  </p:normalViewPr>
  <p:slideViewPr>
    <p:cSldViewPr snapToGrid="0">
      <p:cViewPr varScale="1">
        <p:scale>
          <a:sx n="106" d="100"/>
          <a:sy n="106" d="100"/>
        </p:scale>
        <p:origin x="192" y="72"/>
      </p:cViewPr>
      <p:guideLst>
        <p:guide orient="horz" pos="2160"/>
        <p:guide pos="3840"/>
      </p:guideLst>
    </p:cSldViewPr>
  </p:slideViewPr>
  <p:notesTextViewPr>
    <p:cViewPr>
      <p:scale>
        <a:sx n="1" d="1"/>
        <a:sy n="1" d="1"/>
      </p:scale>
      <p:origin x="0" y="0"/>
    </p:cViewPr>
  </p:notesTextViewPr>
  <p:sorterViewPr>
    <p:cViewPr>
      <p:scale>
        <a:sx n="36" d="100"/>
        <a:sy n="3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9A5FA-CEC5-43A5-8C1E-73DABB5F0634}" type="datetimeFigureOut">
              <a:rPr lang="zh-CN" altLang="en-US" smtClean="0"/>
              <a:pPr/>
              <a:t>2024/12/3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C4B7A-092B-4026-9B38-6FEE49FB5982}" type="slidenum">
              <a:rPr lang="zh-CN" altLang="en-US" smtClean="0"/>
              <a:pPr/>
              <a:t>‹#›</a:t>
            </a:fld>
            <a:endParaRPr lang="zh-CN" altLang="en-US"/>
          </a:p>
        </p:txBody>
      </p:sp>
    </p:spTree>
    <p:extLst>
      <p:ext uri="{BB962C8B-B14F-4D97-AF65-F5344CB8AC3E}">
        <p14:creationId xmlns:p14="http://schemas.microsoft.com/office/powerpoint/2010/main" val="3552513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13680555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DF987-D9B3-82EF-0E5B-D6DBBD02A714}"/>
            </a:ext>
          </a:extLst>
        </p:cNvPr>
        <p:cNvGrpSpPr/>
        <p:nvPr/>
      </p:nvGrpSpPr>
      <p:grpSpPr>
        <a:xfrm>
          <a:off x="0" y="0"/>
          <a:ext cx="0" cy="0"/>
          <a:chOff x="0" y="0"/>
          <a:chExt cx="0" cy="0"/>
        </a:xfrm>
      </p:grpSpPr>
      <p:sp>
        <p:nvSpPr>
          <p:cNvPr id="140289" name="Rectangle 2">
            <a:extLst>
              <a:ext uri="{FF2B5EF4-FFF2-40B4-BE49-F238E27FC236}">
                <a16:creationId xmlns:a16="http://schemas.microsoft.com/office/drawing/2014/main" id="{1FE124FB-7806-DEE2-1B11-870306681930}"/>
              </a:ext>
            </a:extLst>
          </p:cNvPr>
          <p:cNvSpPr>
            <a:spLocks noGrp="1" noRot="1" noChangeAspect="1" noChangeArrowheads="1" noTextEdit="1"/>
          </p:cNvSpPr>
          <p:nvPr>
            <p:ph type="sldImg"/>
          </p:nvPr>
        </p:nvSpPr>
        <p:spPr/>
      </p:sp>
      <p:sp>
        <p:nvSpPr>
          <p:cNvPr id="140290" name="Rectangle 3">
            <a:extLst>
              <a:ext uri="{FF2B5EF4-FFF2-40B4-BE49-F238E27FC236}">
                <a16:creationId xmlns:a16="http://schemas.microsoft.com/office/drawing/2014/main" id="{AA707B14-D463-0DA6-A65C-CE920332391D}"/>
              </a:ext>
            </a:extLst>
          </p:cNvPr>
          <p:cNvSpPr>
            <a:spLocks noGrp="1" noChangeArrowheads="1"/>
          </p:cNvSpPr>
          <p:nvPr>
            <p:ph type="body" idx="1"/>
          </p:nvPr>
        </p:nvSpPr>
        <p:spPr>
          <a:noFill/>
        </p:spPr>
        <p:txBody>
          <a:bodyPr/>
          <a:lstStyle/>
          <a:p>
            <a:endParaRPr lang="zh-CN" altLang="en-US" dirty="0">
              <a:ea typeface="宋体" panose="02010600030101010101" pitchFamily="2" charset="-122"/>
            </a:endParaRPr>
          </a:p>
        </p:txBody>
      </p:sp>
    </p:spTree>
    <p:extLst>
      <p:ext uri="{BB962C8B-B14F-4D97-AF65-F5344CB8AC3E}">
        <p14:creationId xmlns:p14="http://schemas.microsoft.com/office/powerpoint/2010/main" val="692555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99C4B7A-092B-4026-9B38-6FEE49FB5982}" type="slidenum">
              <a:rPr lang="zh-CN" altLang="en-US" smtClean="0"/>
              <a:pPr/>
              <a:t>17</a:t>
            </a:fld>
            <a:endParaRPr lang="zh-CN" altLang="en-US"/>
          </a:p>
        </p:txBody>
      </p:sp>
    </p:spTree>
    <p:extLst>
      <p:ext uri="{BB962C8B-B14F-4D97-AF65-F5344CB8AC3E}">
        <p14:creationId xmlns:p14="http://schemas.microsoft.com/office/powerpoint/2010/main" val="970307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BE2B2-CF53-9A6C-92CA-9C571A67D822}"/>
            </a:ext>
          </a:extLst>
        </p:cNvPr>
        <p:cNvGrpSpPr/>
        <p:nvPr/>
      </p:nvGrpSpPr>
      <p:grpSpPr>
        <a:xfrm>
          <a:off x="0" y="0"/>
          <a:ext cx="0" cy="0"/>
          <a:chOff x="0" y="0"/>
          <a:chExt cx="0" cy="0"/>
        </a:xfrm>
      </p:grpSpPr>
      <p:sp>
        <p:nvSpPr>
          <p:cNvPr id="140289" name="Rectangle 2">
            <a:extLst>
              <a:ext uri="{FF2B5EF4-FFF2-40B4-BE49-F238E27FC236}">
                <a16:creationId xmlns:a16="http://schemas.microsoft.com/office/drawing/2014/main" id="{7CBFFAB6-70CB-F6E3-DB4F-43B6E2ACA543}"/>
              </a:ext>
            </a:extLst>
          </p:cNvPr>
          <p:cNvSpPr>
            <a:spLocks noGrp="1" noRot="1" noChangeAspect="1" noChangeArrowheads="1" noTextEdit="1"/>
          </p:cNvSpPr>
          <p:nvPr>
            <p:ph type="sldImg"/>
          </p:nvPr>
        </p:nvSpPr>
        <p:spPr/>
      </p:sp>
      <p:sp>
        <p:nvSpPr>
          <p:cNvPr id="140290" name="Rectangle 3">
            <a:extLst>
              <a:ext uri="{FF2B5EF4-FFF2-40B4-BE49-F238E27FC236}">
                <a16:creationId xmlns:a16="http://schemas.microsoft.com/office/drawing/2014/main" id="{76896F09-6C11-73BE-3136-92FF5C13A206}"/>
              </a:ext>
            </a:extLst>
          </p:cNvPr>
          <p:cNvSpPr>
            <a:spLocks noGrp="1" noChangeArrowheads="1"/>
          </p:cNvSpPr>
          <p:nvPr>
            <p:ph type="body" idx="1"/>
          </p:nvPr>
        </p:nvSpPr>
        <p:spPr>
          <a:noFill/>
        </p:spPr>
        <p:txBody>
          <a:bodyPr/>
          <a:lstStyle/>
          <a:p>
            <a:endParaRPr lang="zh-CN" altLang="en-US" dirty="0">
              <a:ea typeface="宋体" panose="02010600030101010101" pitchFamily="2" charset="-122"/>
            </a:endParaRPr>
          </a:p>
        </p:txBody>
      </p:sp>
    </p:spTree>
    <p:extLst>
      <p:ext uri="{BB962C8B-B14F-4D97-AF65-F5344CB8AC3E}">
        <p14:creationId xmlns:p14="http://schemas.microsoft.com/office/powerpoint/2010/main" val="834628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0FACC-6CEF-2F95-1337-F692DC117C5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D1E5BDA-DA43-7EA6-1896-B8C0E166C2E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27EAB7D-7A92-C225-4BDB-789354A1201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5D0B3EF-5F42-009A-3630-C9ABC602F4D5}"/>
              </a:ext>
            </a:extLst>
          </p:cNvPr>
          <p:cNvSpPr>
            <a:spLocks noGrp="1"/>
          </p:cNvSpPr>
          <p:nvPr>
            <p:ph type="sldNum" sz="quarter" idx="5"/>
          </p:nvPr>
        </p:nvSpPr>
        <p:spPr/>
        <p:txBody>
          <a:bodyPr/>
          <a:lstStyle/>
          <a:p>
            <a:fld id="{299C4B7A-092B-4026-9B38-6FEE49FB5982}" type="slidenum">
              <a:rPr lang="zh-CN" altLang="en-US" smtClean="0"/>
              <a:pPr/>
              <a:t>19</a:t>
            </a:fld>
            <a:endParaRPr lang="zh-CN" altLang="en-US"/>
          </a:p>
        </p:txBody>
      </p:sp>
    </p:spTree>
    <p:extLst>
      <p:ext uri="{BB962C8B-B14F-4D97-AF65-F5344CB8AC3E}">
        <p14:creationId xmlns:p14="http://schemas.microsoft.com/office/powerpoint/2010/main" val="470702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11FAC-BFB6-F485-3C7C-8F656F0E0BA2}"/>
            </a:ext>
          </a:extLst>
        </p:cNvPr>
        <p:cNvGrpSpPr/>
        <p:nvPr/>
      </p:nvGrpSpPr>
      <p:grpSpPr>
        <a:xfrm>
          <a:off x="0" y="0"/>
          <a:ext cx="0" cy="0"/>
          <a:chOff x="0" y="0"/>
          <a:chExt cx="0" cy="0"/>
        </a:xfrm>
      </p:grpSpPr>
      <p:sp>
        <p:nvSpPr>
          <p:cNvPr id="140289" name="Rectangle 2">
            <a:extLst>
              <a:ext uri="{FF2B5EF4-FFF2-40B4-BE49-F238E27FC236}">
                <a16:creationId xmlns:a16="http://schemas.microsoft.com/office/drawing/2014/main" id="{15F95D30-BD38-A593-D6EB-02D11C2100B5}"/>
              </a:ext>
            </a:extLst>
          </p:cNvPr>
          <p:cNvSpPr>
            <a:spLocks noGrp="1" noRot="1" noChangeAspect="1" noChangeArrowheads="1" noTextEdit="1"/>
          </p:cNvSpPr>
          <p:nvPr>
            <p:ph type="sldImg"/>
          </p:nvPr>
        </p:nvSpPr>
        <p:spPr/>
      </p:sp>
      <p:sp>
        <p:nvSpPr>
          <p:cNvPr id="140290" name="Rectangle 3">
            <a:extLst>
              <a:ext uri="{FF2B5EF4-FFF2-40B4-BE49-F238E27FC236}">
                <a16:creationId xmlns:a16="http://schemas.microsoft.com/office/drawing/2014/main" id="{1D495128-A4A6-B7CD-B30C-24B648B61457}"/>
              </a:ext>
            </a:extLst>
          </p:cNvPr>
          <p:cNvSpPr>
            <a:spLocks noGrp="1" noChangeArrowheads="1"/>
          </p:cNvSpPr>
          <p:nvPr>
            <p:ph type="body" idx="1"/>
          </p:nvPr>
        </p:nvSpPr>
        <p:spPr>
          <a:noFill/>
        </p:spPr>
        <p:txBody>
          <a:bodyPr/>
          <a:lstStyle/>
          <a:p>
            <a:endParaRPr lang="zh-CN" altLang="en-US" dirty="0">
              <a:ea typeface="宋体" panose="02010600030101010101" pitchFamily="2" charset="-122"/>
            </a:endParaRPr>
          </a:p>
        </p:txBody>
      </p:sp>
    </p:spTree>
    <p:extLst>
      <p:ext uri="{BB962C8B-B14F-4D97-AF65-F5344CB8AC3E}">
        <p14:creationId xmlns:p14="http://schemas.microsoft.com/office/powerpoint/2010/main" val="1422673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4218409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p:sp>
      <p:sp>
        <p:nvSpPr>
          <p:cNvPr id="140290" name="Rectangle 3"/>
          <p:cNvSpPr>
            <a:spLocks noGrp="1" noChangeArrowheads="1"/>
          </p:cNvSpPr>
          <p:nvPr>
            <p:ph type="body" idx="1"/>
          </p:nvPr>
        </p:nvSpPr>
        <p:spPr>
          <a:noFill/>
        </p:spPr>
        <p:txBody>
          <a:bodyPr/>
          <a:lstStyle/>
          <a:p>
            <a:r>
              <a:rPr lang="zh-CN" altLang="en-US" dirty="0"/>
              <a:t>容貌焦虑已成为现代社会一个不可忽视的心理健康问题，尤其在年轻群体中表现得尤为突出。随着科技的进步和社交媒体的普及，人们对外貌的关注度日益增加。容貌焦虑指的是个体由于对自己的外貌不满而产生的一种负面情绪体验，这种焦虑不仅影响个人的心理健康，还可能对他们的社交、工作和生活产生负面影响。</a:t>
            </a:r>
          </a:p>
          <a:p>
            <a:r>
              <a:rPr lang="zh-CN" altLang="en-US" dirty="0"/>
              <a:t>近年来，多项研究调查揭示了容貌焦虑的普遍性。例如，2021年中青校媒面向全国2063名高校学生进行的容貌焦虑话题调查显示，59.03%的大学生存在一定程度的容貌焦虑。这一数据表明，容貌焦虑已经成为大学生群体中一个值得关注的现象。此外，社交媒体和互联网技术的发展，使得“标准美”的形象被广泛传播和推崇，进一步加剧了年轻人的外貌压力。</a:t>
            </a:r>
          </a:p>
          <a:p>
            <a:r>
              <a:rPr lang="zh-CN" altLang="en-US" dirty="0"/>
              <a:t>容貌焦虑的形成原因是多方面的。主观心理因素如自卑、敏感和攀比心理是引发容貌焦虑的重要原因。客观环境因素同样对容貌焦虑的产生起到了推波助澜的作用。社会规范和大众传媒所构建的“大众审美”标准，对个体产生了深远的影响。职场中的“颜值经济”现象也加剧了容貌焦虑，一些行业和岗位对外貌有着较高的要求，使得外貌成为了评价个人能力和价值的一个标准。</a:t>
            </a:r>
          </a:p>
          <a:p>
            <a:r>
              <a:rPr lang="zh-CN" altLang="en-US" dirty="0"/>
              <a:t>容貌焦虑的研究不仅有助于深入了解这一现象的成因和影响，还能为个体提供有效的应对策略，帮助他们建立正确的自我认知和健康的审美观念。通过心理健康教育和社会支持，可以减轻容貌焦虑对年轻人的负面影响，促进他们的心理健康和全面发展。</a:t>
            </a:r>
          </a:p>
          <a:p>
            <a:endParaRPr lang="zh-CN" altLang="en-US" dirty="0">
              <a:ea typeface="宋体" panose="02010600030101010101" pitchFamily="2" charset="-122"/>
            </a:endParaRPr>
          </a:p>
        </p:txBody>
      </p:sp>
    </p:spTree>
    <p:extLst>
      <p:ext uri="{BB962C8B-B14F-4D97-AF65-F5344CB8AC3E}">
        <p14:creationId xmlns:p14="http://schemas.microsoft.com/office/powerpoint/2010/main" val="1054161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个体角度 过度容貌焦虑会引发心理焦虑、情绪内耗，为身心健康带来不必要的负担，甚至做出一些极端行为。同时，也有部分人会因为容貌焦虑过分花费时间在穿着打扮与化妆等活动上，在一定程度上浪费了时间，为自己的生活带来不便。所以，我们小组希望可以通过此次研究，引导有容貌焦虑的人群悦纳自己，乐观生活，帮助他们建立包容的、多元的审美价值体系，不被社会价值体系所裹挟，从心出发做自己。</a:t>
            </a:r>
          </a:p>
          <a:p>
            <a:r>
              <a:rPr lang="zh-CN" altLang="en-US" dirty="0"/>
              <a:t>社会群体 在社交媒体上，有许多人为了迎合大众审美和市场需求，将美的定义和标准单一化，在大数据的信息茧房下，人们所接触到的“美”开始变得局限，而审美标准也开始变得网红化，对于外貌、长相和身材，社会风气开始变得肤浅化，而越来越多的人开始被卷入这场“颜值至上”的陷阱中。所以，我们小组希望可以通过研究让人们不再为社会审美所束缚，让“审美多元化”真正深入人们心中，从而对社会平稳运行产生一定积极影响。</a:t>
            </a:r>
          </a:p>
          <a:p>
            <a:endParaRPr lang="zh-CN" altLang="en-US" dirty="0"/>
          </a:p>
        </p:txBody>
      </p:sp>
      <p:sp>
        <p:nvSpPr>
          <p:cNvPr id="4" name="灯片编号占位符 3"/>
          <p:cNvSpPr>
            <a:spLocks noGrp="1"/>
          </p:cNvSpPr>
          <p:nvPr>
            <p:ph type="sldNum" sz="quarter" idx="5"/>
          </p:nvPr>
        </p:nvSpPr>
        <p:spPr/>
        <p:txBody>
          <a:bodyPr/>
          <a:lstStyle/>
          <a:p>
            <a:fld id="{299C4B7A-092B-4026-9B38-6FEE49FB5982}" type="slidenum">
              <a:rPr lang="zh-CN" altLang="en-US" smtClean="0"/>
              <a:pPr/>
              <a:t>5</a:t>
            </a:fld>
            <a:endParaRPr lang="zh-CN" altLang="en-US"/>
          </a:p>
        </p:txBody>
      </p:sp>
    </p:spTree>
    <p:extLst>
      <p:ext uri="{BB962C8B-B14F-4D97-AF65-F5344CB8AC3E}">
        <p14:creationId xmlns:p14="http://schemas.microsoft.com/office/powerpoint/2010/main" val="1900632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认知层面</a:t>
            </a:r>
          </a:p>
          <a:p>
            <a:r>
              <a:rPr lang="zh-CN" altLang="en-US" dirty="0"/>
              <a:t>容貌焦虑者往往持有一种片面且严苛的审美标准。他们过分关注自身外貌的细节，将其放大至不合理的程度。比如，可能会因为脸上的一颗小痣、头发的一点毛糙或者身材的些许不匀称而感到极度苦恼。在他们的眼中，只有符合特定标准的容貌才是可接受的，而这个标准通常是由社会主流审美、媒体宣传以及社交网络所塑造的。他们不断地拿自己与这些理想化的形象进行比较，从而产生强烈的自我否定感。</a:t>
            </a:r>
          </a:p>
          <a:p>
            <a:endParaRPr lang="zh-CN" altLang="en-US" dirty="0"/>
          </a:p>
          <a:p>
            <a:r>
              <a:rPr lang="zh-CN" altLang="en-US" dirty="0"/>
              <a:t>情感层面</a:t>
            </a:r>
          </a:p>
          <a:p>
            <a:r>
              <a:rPr lang="zh-CN" altLang="en-US" dirty="0"/>
              <a:t>容貌焦虑会引发一系列负面情绪。焦虑、自卑、沮丧、羞愧等情绪常常交织在一起，给个体带来巨大的心理压力。人们可能会因为自己的容貌不符合所谓的“标准”而感到不安，害怕被他人评判、嘲笑或排斥。这种情感上的负担不仅会影响个人的心理健康，还可能进一步影响到他们的人际关系、工作学习以及日常生活的各个方面。</a:t>
            </a:r>
          </a:p>
          <a:p>
            <a:endParaRPr lang="zh-CN" altLang="en-US" dirty="0"/>
          </a:p>
          <a:p>
            <a:r>
              <a:rPr lang="zh-CN" altLang="en-US" dirty="0"/>
              <a:t>行为表现</a:t>
            </a:r>
          </a:p>
          <a:p>
            <a:r>
              <a:rPr lang="zh-CN" altLang="en-US" dirty="0"/>
              <a:t>容貌焦虑会促使个体采取各种极端的措施来改变自己的外貌。这可能包括过度节食以追求苗条身材、频繁使用化妆品来掩盖“瑕疵”、甚至考虑进行整容手术等。这些行为不仅可能对身体造成伤害，还可能陷入一种恶性循环，即越是追求完美的外貌，越是对自己不满意，从而进一步加重容貌焦虑。</a:t>
            </a:r>
          </a:p>
          <a:p>
            <a:endParaRPr lang="zh-CN" altLang="en-US" dirty="0"/>
          </a:p>
        </p:txBody>
      </p:sp>
      <p:sp>
        <p:nvSpPr>
          <p:cNvPr id="4" name="灯片编号占位符 3"/>
          <p:cNvSpPr>
            <a:spLocks noGrp="1"/>
          </p:cNvSpPr>
          <p:nvPr>
            <p:ph type="sldNum" sz="quarter" idx="5"/>
          </p:nvPr>
        </p:nvSpPr>
        <p:spPr/>
        <p:txBody>
          <a:bodyPr/>
          <a:lstStyle/>
          <a:p>
            <a:fld id="{299C4B7A-092B-4026-9B38-6FEE49FB5982}" type="slidenum">
              <a:rPr lang="zh-CN" altLang="en-US" smtClean="0"/>
              <a:pPr/>
              <a:t>6</a:t>
            </a:fld>
            <a:endParaRPr lang="zh-CN" altLang="en-US"/>
          </a:p>
        </p:txBody>
      </p:sp>
    </p:spTree>
    <p:extLst>
      <p:ext uri="{BB962C8B-B14F-4D97-AF65-F5344CB8AC3E}">
        <p14:creationId xmlns:p14="http://schemas.microsoft.com/office/powerpoint/2010/main" val="2639826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p:sp>
      <p:sp>
        <p:nvSpPr>
          <p:cNvPr id="140290" name="Rectangle 3"/>
          <p:cNvSpPr>
            <a:spLocks noGrp="1" noChangeArrowheads="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草拟初稿逻辑清晰，扩展思路，不全信，方向略偏</a:t>
            </a:r>
          </a:p>
          <a:p>
            <a:endParaRPr lang="zh-CN" altLang="en-US" dirty="0">
              <a:ea typeface="宋体" panose="02010600030101010101" pitchFamily="2" charset="-122"/>
            </a:endParaRPr>
          </a:p>
        </p:txBody>
      </p:sp>
    </p:spTree>
    <p:extLst>
      <p:ext uri="{BB962C8B-B14F-4D97-AF65-F5344CB8AC3E}">
        <p14:creationId xmlns:p14="http://schemas.microsoft.com/office/powerpoint/2010/main" val="3373756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5F18C-579F-192B-898A-2AE7BBAF666C}"/>
            </a:ext>
          </a:extLst>
        </p:cNvPr>
        <p:cNvGrpSpPr/>
        <p:nvPr/>
      </p:nvGrpSpPr>
      <p:grpSpPr>
        <a:xfrm>
          <a:off x="0" y="0"/>
          <a:ext cx="0" cy="0"/>
          <a:chOff x="0" y="0"/>
          <a:chExt cx="0" cy="0"/>
        </a:xfrm>
      </p:grpSpPr>
      <p:sp>
        <p:nvSpPr>
          <p:cNvPr id="140289" name="Rectangle 2">
            <a:extLst>
              <a:ext uri="{FF2B5EF4-FFF2-40B4-BE49-F238E27FC236}">
                <a16:creationId xmlns:a16="http://schemas.microsoft.com/office/drawing/2014/main" id="{693CA87E-3078-22CA-55D8-37516E584D04}"/>
              </a:ext>
            </a:extLst>
          </p:cNvPr>
          <p:cNvSpPr>
            <a:spLocks noGrp="1" noRot="1" noChangeAspect="1" noChangeArrowheads="1" noTextEdit="1"/>
          </p:cNvSpPr>
          <p:nvPr>
            <p:ph type="sldImg"/>
          </p:nvPr>
        </p:nvSpPr>
        <p:spPr/>
      </p:sp>
      <p:sp>
        <p:nvSpPr>
          <p:cNvPr id="140290" name="Rectangle 3">
            <a:extLst>
              <a:ext uri="{FF2B5EF4-FFF2-40B4-BE49-F238E27FC236}">
                <a16:creationId xmlns:a16="http://schemas.microsoft.com/office/drawing/2014/main" id="{F3D41425-4EFB-B208-7C3A-13D9D53E6E6C}"/>
              </a:ext>
            </a:extLst>
          </p:cNvPr>
          <p:cNvSpPr>
            <a:spLocks noGrp="1" noChangeArrowheads="1"/>
          </p:cNvSpPr>
          <p:nvPr>
            <p:ph type="body" idx="1"/>
          </p:nvPr>
        </p:nvSpPr>
        <p:spPr>
          <a:noFill/>
        </p:spPr>
        <p:txBody>
          <a:bodyPr/>
          <a:lstStyle/>
          <a:p>
            <a:endParaRPr lang="zh-CN" altLang="en-US" dirty="0">
              <a:ea typeface="宋体" panose="02010600030101010101" pitchFamily="2" charset="-122"/>
            </a:endParaRPr>
          </a:p>
        </p:txBody>
      </p:sp>
    </p:spTree>
    <p:extLst>
      <p:ext uri="{BB962C8B-B14F-4D97-AF65-F5344CB8AC3E}">
        <p14:creationId xmlns:p14="http://schemas.microsoft.com/office/powerpoint/2010/main" val="2095781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88350-60AC-0110-28CE-FDD457A75F21}"/>
            </a:ext>
          </a:extLst>
        </p:cNvPr>
        <p:cNvGrpSpPr/>
        <p:nvPr/>
      </p:nvGrpSpPr>
      <p:grpSpPr>
        <a:xfrm>
          <a:off x="0" y="0"/>
          <a:ext cx="0" cy="0"/>
          <a:chOff x="0" y="0"/>
          <a:chExt cx="0" cy="0"/>
        </a:xfrm>
      </p:grpSpPr>
      <p:sp>
        <p:nvSpPr>
          <p:cNvPr id="140289" name="Rectangle 2">
            <a:extLst>
              <a:ext uri="{FF2B5EF4-FFF2-40B4-BE49-F238E27FC236}">
                <a16:creationId xmlns:a16="http://schemas.microsoft.com/office/drawing/2014/main" id="{C9CE2E82-0228-334F-304B-4DFF47E524E6}"/>
              </a:ext>
            </a:extLst>
          </p:cNvPr>
          <p:cNvSpPr>
            <a:spLocks noGrp="1" noRot="1" noChangeAspect="1" noChangeArrowheads="1" noTextEdit="1"/>
          </p:cNvSpPr>
          <p:nvPr>
            <p:ph type="sldImg"/>
          </p:nvPr>
        </p:nvSpPr>
        <p:spPr/>
      </p:sp>
      <p:sp>
        <p:nvSpPr>
          <p:cNvPr id="140290" name="Rectangle 3">
            <a:extLst>
              <a:ext uri="{FF2B5EF4-FFF2-40B4-BE49-F238E27FC236}">
                <a16:creationId xmlns:a16="http://schemas.microsoft.com/office/drawing/2014/main" id="{EE844A48-5434-D202-4C4D-2911F6E54C4B}"/>
              </a:ext>
            </a:extLst>
          </p:cNvPr>
          <p:cNvSpPr>
            <a:spLocks noGrp="1" noChangeArrowheads="1"/>
          </p:cNvSpPr>
          <p:nvPr>
            <p:ph type="body" idx="1"/>
          </p:nvPr>
        </p:nvSpPr>
        <p:spPr>
          <a:noFill/>
        </p:spPr>
        <p:txBody>
          <a:bodyPr/>
          <a:lstStyle/>
          <a:p>
            <a:endParaRPr lang="zh-CN" altLang="en-US" dirty="0">
              <a:ea typeface="宋体" panose="02010600030101010101" pitchFamily="2" charset="-122"/>
            </a:endParaRPr>
          </a:p>
        </p:txBody>
      </p:sp>
    </p:spTree>
    <p:extLst>
      <p:ext uri="{BB962C8B-B14F-4D97-AF65-F5344CB8AC3E}">
        <p14:creationId xmlns:p14="http://schemas.microsoft.com/office/powerpoint/2010/main" val="2419296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A4CDE-82B8-9578-4D5B-6E14995EC777}"/>
            </a:ext>
          </a:extLst>
        </p:cNvPr>
        <p:cNvGrpSpPr/>
        <p:nvPr/>
      </p:nvGrpSpPr>
      <p:grpSpPr>
        <a:xfrm>
          <a:off x="0" y="0"/>
          <a:ext cx="0" cy="0"/>
          <a:chOff x="0" y="0"/>
          <a:chExt cx="0" cy="0"/>
        </a:xfrm>
      </p:grpSpPr>
      <p:sp>
        <p:nvSpPr>
          <p:cNvPr id="140289" name="Rectangle 2">
            <a:extLst>
              <a:ext uri="{FF2B5EF4-FFF2-40B4-BE49-F238E27FC236}">
                <a16:creationId xmlns:a16="http://schemas.microsoft.com/office/drawing/2014/main" id="{ED6BE202-A9E1-2C74-2CAF-01C565B37369}"/>
              </a:ext>
            </a:extLst>
          </p:cNvPr>
          <p:cNvSpPr>
            <a:spLocks noGrp="1" noRot="1" noChangeAspect="1" noChangeArrowheads="1" noTextEdit="1"/>
          </p:cNvSpPr>
          <p:nvPr>
            <p:ph type="sldImg"/>
          </p:nvPr>
        </p:nvSpPr>
        <p:spPr/>
      </p:sp>
      <p:sp>
        <p:nvSpPr>
          <p:cNvPr id="140290" name="Rectangle 3">
            <a:extLst>
              <a:ext uri="{FF2B5EF4-FFF2-40B4-BE49-F238E27FC236}">
                <a16:creationId xmlns:a16="http://schemas.microsoft.com/office/drawing/2014/main" id="{20D24974-2400-683C-8088-288A06CE1445}"/>
              </a:ext>
            </a:extLst>
          </p:cNvPr>
          <p:cNvSpPr>
            <a:spLocks noGrp="1" noChangeArrowheads="1"/>
          </p:cNvSpPr>
          <p:nvPr>
            <p:ph type="body" idx="1"/>
          </p:nvPr>
        </p:nvSpPr>
        <p:spPr>
          <a:noFill/>
        </p:spPr>
        <p:txBody>
          <a:bodyPr/>
          <a:lstStyle/>
          <a:p>
            <a:endParaRPr lang="zh-CN" altLang="en-US" dirty="0">
              <a:ea typeface="宋体" panose="02010600030101010101" pitchFamily="2" charset="-122"/>
            </a:endParaRPr>
          </a:p>
        </p:txBody>
      </p:sp>
    </p:spTree>
    <p:extLst>
      <p:ext uri="{BB962C8B-B14F-4D97-AF65-F5344CB8AC3E}">
        <p14:creationId xmlns:p14="http://schemas.microsoft.com/office/powerpoint/2010/main" val="2874968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FD6E8-9984-DD3A-6202-10D8287040BA}"/>
            </a:ext>
          </a:extLst>
        </p:cNvPr>
        <p:cNvGrpSpPr/>
        <p:nvPr/>
      </p:nvGrpSpPr>
      <p:grpSpPr>
        <a:xfrm>
          <a:off x="0" y="0"/>
          <a:ext cx="0" cy="0"/>
          <a:chOff x="0" y="0"/>
          <a:chExt cx="0" cy="0"/>
        </a:xfrm>
      </p:grpSpPr>
      <p:sp>
        <p:nvSpPr>
          <p:cNvPr id="140289" name="Rectangle 2">
            <a:extLst>
              <a:ext uri="{FF2B5EF4-FFF2-40B4-BE49-F238E27FC236}">
                <a16:creationId xmlns:a16="http://schemas.microsoft.com/office/drawing/2014/main" id="{6AC79544-15F6-8569-E278-1EAB423F26B2}"/>
              </a:ext>
            </a:extLst>
          </p:cNvPr>
          <p:cNvSpPr>
            <a:spLocks noGrp="1" noRot="1" noChangeAspect="1" noChangeArrowheads="1" noTextEdit="1"/>
          </p:cNvSpPr>
          <p:nvPr>
            <p:ph type="sldImg"/>
          </p:nvPr>
        </p:nvSpPr>
        <p:spPr/>
      </p:sp>
      <p:sp>
        <p:nvSpPr>
          <p:cNvPr id="140290" name="Rectangle 3">
            <a:extLst>
              <a:ext uri="{FF2B5EF4-FFF2-40B4-BE49-F238E27FC236}">
                <a16:creationId xmlns:a16="http://schemas.microsoft.com/office/drawing/2014/main" id="{4214C6A8-EABC-FF5A-F90B-1B04E7A840EE}"/>
              </a:ext>
            </a:extLst>
          </p:cNvPr>
          <p:cNvSpPr>
            <a:spLocks noGrp="1" noChangeArrowheads="1"/>
          </p:cNvSpPr>
          <p:nvPr>
            <p:ph type="body" idx="1"/>
          </p:nvPr>
        </p:nvSpPr>
        <p:spPr>
          <a:noFill/>
        </p:spPr>
        <p:txBody>
          <a:bodyPr/>
          <a:lstStyle/>
          <a:p>
            <a:endParaRPr lang="zh-CN" altLang="en-US" dirty="0">
              <a:ea typeface="宋体" panose="02010600030101010101" pitchFamily="2" charset="-122"/>
            </a:endParaRPr>
          </a:p>
        </p:txBody>
      </p:sp>
    </p:spTree>
    <p:extLst>
      <p:ext uri="{BB962C8B-B14F-4D97-AF65-F5344CB8AC3E}">
        <p14:creationId xmlns:p14="http://schemas.microsoft.com/office/powerpoint/2010/main" val="1198518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80866" y="181308"/>
            <a:ext cx="10515600" cy="580806"/>
          </a:xfrm>
        </p:spPr>
        <p:txBody>
          <a:bodyPr>
            <a:normAutofit/>
          </a:bodyPr>
          <a:lstStyle>
            <a:lvl1pPr>
              <a:defRPr sz="2800" b="1">
                <a:solidFill>
                  <a:srgbClr val="47ABB9"/>
                </a:solidFill>
              </a:defRPr>
            </a:lvl1p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pPr/>
              <a:t>2024/12/3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pPr/>
              <a:t>‹#›</a:t>
            </a:fld>
            <a:endParaRPr lang="zh-CN" altLang="en-US"/>
          </a:p>
        </p:txBody>
      </p:sp>
      <p:sp>
        <p:nvSpPr>
          <p:cNvPr id="6" name="矩形 5"/>
          <p:cNvSpPr/>
          <p:nvPr userDrawn="1"/>
        </p:nvSpPr>
        <p:spPr>
          <a:xfrm>
            <a:off x="0" y="898639"/>
            <a:ext cx="12192000" cy="595936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15425" y="147861"/>
            <a:ext cx="2238375" cy="6477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pPr/>
              <a:t>2024/12/3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2024/12/3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标题占位符 1"/>
          <p:cNvSpPr>
            <a:spLocks noGrp="1"/>
          </p:cNvSpPr>
          <p:nvPr>
            <p:ph type="title"/>
          </p:nvPr>
        </p:nvSpPr>
        <p:spPr>
          <a:xfrm>
            <a:off x="190575" y="260648"/>
            <a:ext cx="10972800" cy="418058"/>
          </a:xfrm>
          <a:prstGeom prst="rect">
            <a:avLst/>
          </a:prstGeom>
        </p:spPr>
        <p:txBody>
          <a:bodyPr vert="horz" lIns="91440" tIns="45720" rIns="91440" bIns="45720" rtlCol="0" anchor="ctr">
            <a:normAutofit/>
          </a:bodyPr>
          <a:lstStyle>
            <a:lvl1pPr algn="l">
              <a:defRPr sz="3200"/>
            </a:lvl1pPr>
          </a:lstStyle>
          <a:p>
            <a:r>
              <a:rPr lang="zh-CN" altLang="en-US"/>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t="-1000" b="-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pPr/>
              <a:t>2024/12/3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3.xml"/><Relationship Id="rId7"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9.xml"/><Relationship Id="rId7"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45.xml"/><Relationship Id="rId7"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9"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51.xml"/><Relationship Id="rId7"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1.xml"/><Relationship Id="rId7"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7.xml"/><Relationship Id="rId7"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26852" y="2954756"/>
            <a:ext cx="9930925" cy="1323439"/>
          </a:xfrm>
          <a:prstGeom prst="rect">
            <a:avLst/>
          </a:prstGeom>
          <a:noFill/>
        </p:spPr>
        <p:txBody>
          <a:bodyPr wrap="none" rtlCol="0">
            <a:spAutoFit/>
          </a:bodyPr>
          <a:lstStyle/>
          <a:p>
            <a:pPr algn="ctr"/>
            <a:r>
              <a:rPr kumimoji="1" lang="zh-CN" altLang="en-US" sz="4000" b="1" dirty="0">
                <a:solidFill>
                  <a:srgbClr val="47ABB9"/>
                </a:solidFill>
                <a:latin typeface="微软雅黑" panose="020B0503020204020204" charset="-122"/>
                <a:ea typeface="微软雅黑" panose="020B0503020204020204" charset="-122"/>
                <a:cs typeface="微软雅黑" panose="020B0503020204020204" charset="-122"/>
              </a:rPr>
              <a:t>新时期“容貌焦虑”</a:t>
            </a:r>
          </a:p>
          <a:p>
            <a:pPr algn="ctr"/>
            <a:r>
              <a:rPr kumimoji="1" lang="zh-CN" altLang="en-US" sz="4000" b="1" dirty="0">
                <a:solidFill>
                  <a:srgbClr val="47ABB9"/>
                </a:solidFill>
                <a:latin typeface="微软雅黑" panose="020B0503020204020204" charset="-122"/>
                <a:ea typeface="微软雅黑" panose="020B0503020204020204" charset="-122"/>
                <a:cs typeface="微软雅黑" panose="020B0503020204020204" charset="-122"/>
              </a:rPr>
              <a:t>在大学生群体中的表现及影响研究结果汇报</a:t>
            </a:r>
          </a:p>
        </p:txBody>
      </p:sp>
      <p:sp>
        <p:nvSpPr>
          <p:cNvPr id="5" name="文本框 8"/>
          <p:cNvSpPr txBox="1"/>
          <p:nvPr/>
        </p:nvSpPr>
        <p:spPr>
          <a:xfrm>
            <a:off x="4545215" y="4342878"/>
            <a:ext cx="3294202" cy="4181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lnSpc>
                <a:spcPct val="150000"/>
              </a:lnSpc>
              <a:buFont typeface="Wingdings" panose="05000000000000000000" pitchFamily="2" charset="2"/>
              <a:buChar char="n"/>
            </a:pPr>
            <a:r>
              <a:rPr lang="zh-CN" altLang="en-US" sz="1600" b="1" dirty="0">
                <a:solidFill>
                  <a:srgbClr val="47ABB9"/>
                </a:solidFill>
                <a:latin typeface="微软雅黑" panose="020B0503020204020204" charset="-122"/>
                <a:ea typeface="微软雅黑" panose="020B0503020204020204" charset="-122"/>
              </a:rPr>
              <a:t>展示小组：欢乐斗地组</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9877" y="1051673"/>
            <a:ext cx="4044875" cy="14786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椭圆 6"/>
          <p:cNvSpPr>
            <a:spLocks noChangeArrowheads="1"/>
          </p:cNvSpPr>
          <p:nvPr>
            <p:custDataLst>
              <p:tags r:id="rId1"/>
            </p:custDataLst>
          </p:nvPr>
        </p:nvSpPr>
        <p:spPr bwMode="auto">
          <a:xfrm>
            <a:off x="4451350" y="1552958"/>
            <a:ext cx="3416300" cy="3414712"/>
          </a:xfrm>
          <a:prstGeom prst="ellipse">
            <a:avLst/>
          </a:prstGeom>
          <a:solidFill>
            <a:srgbClr val="47ABB9"/>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 name="PA_文本框 7"/>
          <p:cNvSpPr>
            <a:spLocks noChangeArrowheads="1"/>
          </p:cNvSpPr>
          <p:nvPr>
            <p:custDataLst>
              <p:tags r:id="rId2"/>
            </p:custDataLst>
          </p:nvPr>
        </p:nvSpPr>
        <p:spPr bwMode="auto">
          <a:xfrm>
            <a:off x="4467225" y="3103945"/>
            <a:ext cx="33559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3765" fontAlgn="base">
              <a:spcBef>
                <a:spcPct val="0"/>
              </a:spcBef>
              <a:spcAft>
                <a:spcPct val="0"/>
              </a:spcAft>
            </a:pPr>
            <a:r>
              <a:rPr lang="zh-CN" altLang="en-US" sz="4800" b="1" dirty="0">
                <a:solidFill>
                  <a:schemeClr val="bg1"/>
                </a:solidFill>
                <a:latin typeface="微软雅黑" panose="020B0503020204020204" charset="-122"/>
                <a:ea typeface="微软雅黑" panose="020B0503020204020204" charset="-122"/>
                <a:cs typeface="微软雅黑" panose="020B0503020204020204" charset="-122"/>
              </a:rPr>
              <a:t>研究结论</a:t>
            </a:r>
          </a:p>
        </p:txBody>
      </p:sp>
      <p:sp>
        <p:nvSpPr>
          <p:cNvPr id="4" name="PA_同心圆 8"/>
          <p:cNvSpPr>
            <a:spLocks noChangeArrowheads="1"/>
          </p:cNvSpPr>
          <p:nvPr>
            <p:custDataLst>
              <p:tags r:id="rId3"/>
            </p:custDataLst>
          </p:nvPr>
        </p:nvSpPr>
        <p:spPr bwMode="auto">
          <a:xfrm>
            <a:off x="4543425" y="1652970"/>
            <a:ext cx="3214688" cy="3214688"/>
          </a:xfrm>
          <a:custGeom>
            <a:avLst/>
            <a:gdLst>
              <a:gd name="G0" fmla="+- 156 0 0"/>
              <a:gd name="G1" fmla="+- 21600 0 156"/>
              <a:gd name="G2" fmla="+- 21600 0 15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56" y="10800"/>
                </a:moveTo>
                <a:cubicBezTo>
                  <a:pt x="156" y="16679"/>
                  <a:pt x="4921" y="21444"/>
                  <a:pt x="10800" y="21444"/>
                </a:cubicBezTo>
                <a:cubicBezTo>
                  <a:pt x="16679" y="21444"/>
                  <a:pt x="21444" y="16679"/>
                  <a:pt x="21444" y="10800"/>
                </a:cubicBezTo>
                <a:cubicBezTo>
                  <a:pt x="21444" y="4921"/>
                  <a:pt x="16679" y="156"/>
                  <a:pt x="10800" y="156"/>
                </a:cubicBezTo>
                <a:cubicBezTo>
                  <a:pt x="4921" y="156"/>
                  <a:pt x="156" y="4921"/>
                  <a:pt x="156" y="10800"/>
                </a:cubicBezTo>
                <a:close/>
              </a:path>
            </a:pathLst>
          </a:custGeom>
          <a:solidFill>
            <a:srgbClr val="FFFFFF">
              <a:alpha val="64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latin typeface="宋体" panose="02010600030101010101" pitchFamily="2" charset="-122"/>
              <a:sym typeface="宋体" panose="02010600030101010101" pitchFamily="2" charset="-122"/>
            </a:endParaRPr>
          </a:p>
        </p:txBody>
      </p:sp>
      <p:sp>
        <p:nvSpPr>
          <p:cNvPr id="5" name="PA_直接连接符 11"/>
          <p:cNvSpPr>
            <a:spLocks noChangeShapeType="1"/>
          </p:cNvSpPr>
          <p:nvPr>
            <p:custDataLst>
              <p:tags r:id="rId4"/>
            </p:custDataLst>
          </p:nvPr>
        </p:nvSpPr>
        <p:spPr bwMode="auto">
          <a:xfrm>
            <a:off x="3990975" y="1743458"/>
            <a:ext cx="785813" cy="569912"/>
          </a:xfrm>
          <a:prstGeom prst="line">
            <a:avLst/>
          </a:prstGeom>
          <a:noFill/>
          <a:ln w="12700" cap="flat" cmpd="sng">
            <a:solidFill>
              <a:srgbClr val="47ABB9"/>
            </a:solidFill>
            <a:bevel/>
          </a:ln>
          <a:extLst>
            <a:ext uri="{909E8E84-426E-40DD-AFC4-6F175D3DCCD1}">
              <a14:hiddenFill xmlns:a14="http://schemas.microsoft.com/office/drawing/2010/main">
                <a:noFill/>
              </a14:hiddenFill>
            </a:ext>
          </a:extLst>
        </p:spPr>
        <p:txBody>
          <a:bodyPr/>
          <a:lstStyle/>
          <a:p>
            <a:endParaRPr lang="zh-CN" altLang="en-US"/>
          </a:p>
        </p:txBody>
      </p:sp>
      <p:sp>
        <p:nvSpPr>
          <p:cNvPr id="6" name="PA_直接连接符 12"/>
          <p:cNvSpPr>
            <a:spLocks noChangeShapeType="1"/>
          </p:cNvSpPr>
          <p:nvPr>
            <p:custDataLst>
              <p:tags r:id="rId5"/>
            </p:custDataLst>
          </p:nvPr>
        </p:nvSpPr>
        <p:spPr bwMode="auto">
          <a:xfrm>
            <a:off x="7589838" y="4194558"/>
            <a:ext cx="739775" cy="534987"/>
          </a:xfrm>
          <a:prstGeom prst="line">
            <a:avLst/>
          </a:prstGeom>
          <a:noFill/>
          <a:ln w="12700" cap="flat" cmpd="sng">
            <a:solidFill>
              <a:srgbClr val="47ABB9"/>
            </a:solidFill>
            <a:bevel/>
          </a:ln>
          <a:extLst>
            <a:ext uri="{909E8E84-426E-40DD-AFC4-6F175D3DCCD1}">
              <a14:hiddenFill xmlns:a14="http://schemas.microsoft.com/office/drawing/2010/main">
                <a:noFill/>
              </a14:hiddenFill>
            </a:ext>
          </a:extLst>
        </p:spPr>
        <p:txBody>
          <a:bodyPr/>
          <a:lstStyle/>
          <a:p>
            <a:endParaRPr lang="zh-CN" altLang="en-US"/>
          </a:p>
        </p:txBody>
      </p:sp>
      <p:sp>
        <p:nvSpPr>
          <p:cNvPr id="7" name="空心弧 15"/>
          <p:cNvSpPr>
            <a:spLocks noChangeArrowheads="1"/>
          </p:cNvSpPr>
          <p:nvPr/>
        </p:nvSpPr>
        <p:spPr bwMode="auto">
          <a:xfrm rot="12768983">
            <a:off x="4324350" y="1483108"/>
            <a:ext cx="3622675" cy="3622675"/>
          </a:xfrm>
          <a:custGeom>
            <a:avLst/>
            <a:gdLst>
              <a:gd name="G0" fmla="+- 10711 0 0"/>
              <a:gd name="G1" fmla="+- 11829149 0 0"/>
              <a:gd name="G2" fmla="+- 0 0 11829149"/>
              <a:gd name="T0" fmla="*/ 0 256 1"/>
              <a:gd name="T1" fmla="*/ 180 256 1"/>
              <a:gd name="G3" fmla="+- 11829149 T0 T1"/>
              <a:gd name="T2" fmla="*/ 0 256 1"/>
              <a:gd name="T3" fmla="*/ 90 256 1"/>
              <a:gd name="G4" fmla="+- 11829149 T2 T3"/>
              <a:gd name="G5" fmla="*/ G4 2 1"/>
              <a:gd name="T4" fmla="*/ 90 256 1"/>
              <a:gd name="T5" fmla="*/ 0 256 1"/>
              <a:gd name="G6" fmla="+- 11829149 T4 T5"/>
              <a:gd name="G7" fmla="*/ G6 2 1"/>
              <a:gd name="G8" fmla="abs 1182914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711"/>
              <a:gd name="G18" fmla="*/ 10711 1 2"/>
              <a:gd name="G19" fmla="+- G18 5400 0"/>
              <a:gd name="G20" fmla="cos G19 11829149"/>
              <a:gd name="G21" fmla="sin G19 11829149"/>
              <a:gd name="G22" fmla="+- G20 10800 0"/>
              <a:gd name="G23" fmla="+- G21 10800 0"/>
              <a:gd name="G24" fmla="+- 10800 0 G20"/>
              <a:gd name="G25" fmla="+- 10711 10800 0"/>
              <a:gd name="G26" fmla="?: G9 G17 G25"/>
              <a:gd name="G27" fmla="?: G9 0 21600"/>
              <a:gd name="G28" fmla="cos 10800 11829149"/>
              <a:gd name="G29" fmla="sin 10800 11829149"/>
              <a:gd name="G30" fmla="sin 10711 11829149"/>
              <a:gd name="G31" fmla="+- G28 10800 0"/>
              <a:gd name="G32" fmla="+- G29 10800 0"/>
              <a:gd name="G33" fmla="+- G30 10800 0"/>
              <a:gd name="G34" fmla="?: G4 0 G31"/>
              <a:gd name="G35" fmla="?: 11829149 G34 0"/>
              <a:gd name="G36" fmla="?: G6 G35 G31"/>
              <a:gd name="G37" fmla="+- 21600 0 G36"/>
              <a:gd name="G38" fmla="?: G4 0 G33"/>
              <a:gd name="G39" fmla="?: 11829149 G38 G32"/>
              <a:gd name="G40" fmla="?: G6 G39 0"/>
              <a:gd name="G41" fmla="?: G4 G32 21600"/>
              <a:gd name="G42" fmla="?: G6 G41 G33"/>
              <a:gd name="T12" fmla="*/ 10800 w 21600"/>
              <a:gd name="T13" fmla="*/ 0 h 21600"/>
              <a:gd name="T14" fmla="*/ 44 w 21600"/>
              <a:gd name="T15" fmla="*/ 10706 h 21600"/>
              <a:gd name="T16" fmla="*/ 10800 w 21600"/>
              <a:gd name="T17" fmla="*/ 89 h 21600"/>
              <a:gd name="T18" fmla="*/ 21556 w 21600"/>
              <a:gd name="T19" fmla="*/ 10706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89" y="10706"/>
                </a:moveTo>
                <a:cubicBezTo>
                  <a:pt x="140" y="4827"/>
                  <a:pt x="4920" y="89"/>
                  <a:pt x="10799" y="89"/>
                </a:cubicBezTo>
                <a:cubicBezTo>
                  <a:pt x="16679" y="88"/>
                  <a:pt x="21459" y="4827"/>
                  <a:pt x="21510" y="10706"/>
                </a:cubicBezTo>
                <a:lnTo>
                  <a:pt x="21599" y="10706"/>
                </a:lnTo>
                <a:cubicBezTo>
                  <a:pt x="21548" y="4778"/>
                  <a:pt x="16728" y="0"/>
                  <a:pt x="10800" y="0"/>
                </a:cubicBezTo>
                <a:cubicBezTo>
                  <a:pt x="4871" y="-1"/>
                  <a:pt x="51" y="4778"/>
                  <a:pt x="0" y="10706"/>
                </a:cubicBezTo>
                <a:close/>
              </a:path>
            </a:pathLst>
          </a:custGeom>
          <a:solidFill>
            <a:srgbClr val="47ABB9"/>
          </a:solidFill>
          <a:ln w="12700" cap="flat" cmpd="sng">
            <a:solidFill>
              <a:srgbClr val="47ABB9"/>
            </a:solidFill>
            <a:bevel/>
          </a:ln>
        </p:spPr>
        <p:txBody>
          <a:bodyPr anchor="ctr"/>
          <a:lstStyle/>
          <a:p>
            <a:pPr algn="ctr"/>
            <a:endParaRPr lang="zh-CN" altLang="zh-CN">
              <a:latin typeface="宋体" panose="02010600030101010101" pitchFamily="2" charset="-122"/>
              <a:sym typeface="宋体" panose="02010600030101010101" pitchFamily="2" charset="-122"/>
            </a:endParaRPr>
          </a:p>
        </p:txBody>
      </p:sp>
      <p:pic>
        <p:nvPicPr>
          <p:cNvPr id="8" name="PA_图片 22"/>
          <p:cNvPicPr>
            <a:picLocks noChangeAspect="1" noChangeArrowheads="1"/>
          </p:cNvPicPr>
          <p:nvPr>
            <p:custDataLst>
              <p:tags r:id="rId6"/>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5781675" y="2346708"/>
            <a:ext cx="78105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5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par>
                                <p:cTn id="11" presetID="21" presetClass="entr" presetSubtype="1" fill="hold" grpId="0" nodeType="withEffect">
                                  <p:stCondLst>
                                    <p:cond delay="30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grpId="0" nodeType="withEffect">
                                  <p:stCondLst>
                                    <p:cond delay="600"/>
                                  </p:stCondLst>
                                  <p:childTnLst>
                                    <p:set>
                                      <p:cBhvr>
                                        <p:cTn id="15" dur="1" fill="hold">
                                          <p:stCondLst>
                                            <p:cond delay="0"/>
                                          </p:stCondLst>
                                        </p:cTn>
                                        <p:tgtEl>
                                          <p:spTgt spid="4"/>
                                        </p:tgtEl>
                                        <p:attrNameLst>
                                          <p:attrName>style.visibility</p:attrName>
                                        </p:attrNameLst>
                                      </p:cBhvr>
                                      <p:to>
                                        <p:strVal val="visible"/>
                                      </p:to>
                                    </p:set>
                                    <p:animEffect transition="in" filter="wheel(1)">
                                      <p:cBhvr>
                                        <p:cTn id="16" dur="2000"/>
                                        <p:tgtEl>
                                          <p:spTgt spid="4"/>
                                        </p:tgtEl>
                                      </p:cBhvr>
                                    </p:animEffect>
                                  </p:childTnLst>
                                </p:cTn>
                              </p:par>
                              <p:par>
                                <p:cTn id="17" presetID="21" presetClass="entr" presetSubtype="1" fill="hold" grpId="0" nodeType="withEffect">
                                  <p:stCondLst>
                                    <p:cond delay="90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par>
                                <p:cTn id="20" presetID="21" presetClass="entr" presetSubtype="1" fill="hold" grpId="0" nodeType="withEffect">
                                  <p:stCondLst>
                                    <p:cond delay="120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2000"/>
                                        <p:tgtEl>
                                          <p:spTgt spid="6"/>
                                        </p:tgtEl>
                                      </p:cBhvr>
                                    </p:animEffect>
                                  </p:childTnLst>
                                </p:cTn>
                              </p:par>
                              <p:par>
                                <p:cTn id="23" presetID="21" presetClass="entr" presetSubtype="1" fill="hold" nodeType="withEffect">
                                  <p:stCondLst>
                                    <p:cond delay="1500"/>
                                  </p:stCondLst>
                                  <p:childTnLst>
                                    <p:set>
                                      <p:cBhvr>
                                        <p:cTn id="24" dur="1" fill="hold">
                                          <p:stCondLst>
                                            <p:cond delay="0"/>
                                          </p:stCondLst>
                                        </p:cTn>
                                        <p:tgtEl>
                                          <p:spTgt spid="8"/>
                                        </p:tgtEl>
                                        <p:attrNameLst>
                                          <p:attrName>style.visibility</p:attrName>
                                        </p:attrNameLst>
                                      </p:cBhvr>
                                      <p:to>
                                        <p:strVal val="visible"/>
                                      </p:to>
                                    </p:set>
                                    <p:animEffect transition="in" filter="wheel(1)">
                                      <p:cBhvr>
                                        <p:cTn id="2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04DF7-D5B7-E5ED-9FB2-A05605E09BB3}"/>
            </a:ext>
          </a:extLst>
        </p:cNvPr>
        <p:cNvGrpSpPr/>
        <p:nvPr/>
      </p:nvGrpSpPr>
      <p:grpSpPr>
        <a:xfrm>
          <a:off x="0" y="0"/>
          <a:ext cx="0" cy="0"/>
          <a:chOff x="0" y="0"/>
          <a:chExt cx="0" cy="0"/>
        </a:xfrm>
      </p:grpSpPr>
      <p:sp>
        <p:nvSpPr>
          <p:cNvPr id="21" name="标题 20">
            <a:extLst>
              <a:ext uri="{FF2B5EF4-FFF2-40B4-BE49-F238E27FC236}">
                <a16:creationId xmlns:a16="http://schemas.microsoft.com/office/drawing/2014/main" id="{B860106A-A85F-DEA4-900C-E1453D4AD2E6}"/>
              </a:ext>
            </a:extLst>
          </p:cNvPr>
          <p:cNvSpPr>
            <a:spLocks noGrp="1"/>
          </p:cNvSpPr>
          <p:nvPr>
            <p:ph type="title"/>
          </p:nvPr>
        </p:nvSpPr>
        <p:spPr>
          <a:xfrm>
            <a:off x="244690" y="293170"/>
            <a:ext cx="10515600" cy="580806"/>
          </a:xfrm>
        </p:spPr>
        <p:txBody>
          <a:bodyPr>
            <a:normAutofit fontScale="90000"/>
          </a:bodyPr>
          <a:lstStyle/>
          <a:p>
            <a:r>
              <a:rPr lang="zh-CN" altLang="en-US" sz="3600" dirty="0"/>
              <a:t>研究结论</a:t>
            </a:r>
            <a:r>
              <a:rPr lang="en-US" altLang="zh-CN" sz="3600" dirty="0"/>
              <a:t>——</a:t>
            </a:r>
            <a:r>
              <a:rPr lang="zh-CN" altLang="en-US" sz="3600" dirty="0"/>
              <a:t>容貌焦虑在大学生群体的表现</a:t>
            </a:r>
          </a:p>
        </p:txBody>
      </p:sp>
      <p:sp>
        <p:nvSpPr>
          <p:cNvPr id="2" name="矩形 1">
            <a:extLst>
              <a:ext uri="{FF2B5EF4-FFF2-40B4-BE49-F238E27FC236}">
                <a16:creationId xmlns:a16="http://schemas.microsoft.com/office/drawing/2014/main" id="{F54DCAC1-D914-6739-BD62-B4F83C02BB85}"/>
              </a:ext>
            </a:extLst>
          </p:cNvPr>
          <p:cNvSpPr/>
          <p:nvPr/>
        </p:nvSpPr>
        <p:spPr>
          <a:xfrm>
            <a:off x="384492" y="1216736"/>
            <a:ext cx="8818685" cy="458908"/>
          </a:xfrm>
          <a:prstGeom prst="rect">
            <a:avLst/>
          </a:prstGeom>
        </p:spPr>
        <p:txBody>
          <a:bodyPr wrap="square">
            <a:spAutoFit/>
          </a:bodyPr>
          <a:lstStyle/>
          <a:p>
            <a:pPr>
              <a:lnSpc>
                <a:spcPct val="150000"/>
              </a:lnSpc>
            </a:pPr>
            <a:endParaRPr lang="zh-CN" altLang="en-US" dirty="0">
              <a:solidFill>
                <a:schemeClr val="tx1">
                  <a:lumMod val="50000"/>
                  <a:lumOff val="50000"/>
                </a:schemeClr>
              </a:solidFill>
              <a:latin typeface="微软雅黑" panose="020B0503020204020204" charset="-122"/>
              <a:ea typeface="微软雅黑" panose="020B0503020204020204" charset="-122"/>
            </a:endParaRPr>
          </a:p>
        </p:txBody>
      </p:sp>
      <p:sp>
        <p:nvSpPr>
          <p:cNvPr id="5" name="Rectangle 3">
            <a:extLst>
              <a:ext uri="{FF2B5EF4-FFF2-40B4-BE49-F238E27FC236}">
                <a16:creationId xmlns:a16="http://schemas.microsoft.com/office/drawing/2014/main" id="{84C712AA-CFCC-60D5-B88E-023BD42B98EB}"/>
              </a:ext>
            </a:extLst>
          </p:cNvPr>
          <p:cNvSpPr>
            <a:spLocks noChangeArrowheads="1"/>
          </p:cNvSpPr>
          <p:nvPr/>
        </p:nvSpPr>
        <p:spPr bwMode="auto">
          <a:xfrm>
            <a:off x="384492" y="1437421"/>
            <a:ext cx="9262472" cy="4203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0" fontAlgn="base">
              <a:lnSpc>
                <a:spcPct val="150000"/>
              </a:lnSpc>
              <a:spcBef>
                <a:spcPct val="0"/>
              </a:spcBef>
              <a:spcAft>
                <a:spcPct val="0"/>
              </a:spcAft>
              <a:buClrTx/>
              <a:buSzTx/>
              <a:buFontTx/>
              <a:buChar char="•"/>
              <a:tabLst/>
            </a:pPr>
            <a:r>
              <a:rPr lang="zh-CN" altLang="zh-CN" sz="2000" b="1" dirty="0">
                <a:solidFill>
                  <a:schemeClr val="tx1">
                    <a:lumMod val="50000"/>
                    <a:lumOff val="50000"/>
                  </a:schemeClr>
                </a:solidFill>
                <a:latin typeface="微软雅黑" panose="020B0503020204020204" charset="-122"/>
                <a:ea typeface="微软雅黑" panose="020B0503020204020204" charset="-122"/>
              </a:rPr>
              <a:t>过度关注外貌</a:t>
            </a:r>
            <a:br>
              <a:rPr lang="zh-CN" altLang="zh-CN" sz="2000" b="1" dirty="0">
                <a:solidFill>
                  <a:schemeClr val="tx1">
                    <a:lumMod val="50000"/>
                    <a:lumOff val="50000"/>
                  </a:schemeClr>
                </a:solidFill>
                <a:latin typeface="微软雅黑" panose="020B0503020204020204" charset="-122"/>
                <a:ea typeface="微软雅黑" panose="020B0503020204020204" charset="-122"/>
              </a:rPr>
            </a:br>
            <a:r>
              <a:rPr lang="zh-CN" altLang="zh-CN" sz="1600" dirty="0">
                <a:solidFill>
                  <a:schemeClr val="tx1">
                    <a:lumMod val="50000"/>
                    <a:lumOff val="50000"/>
                  </a:schemeClr>
                </a:solidFill>
                <a:latin typeface="微软雅黑" panose="020B0503020204020204" charset="-122"/>
                <a:ea typeface="微软雅黑" panose="020B0503020204020204" charset="-122"/>
              </a:rPr>
              <a:t>大学生群体普遍表现出对自己外貌的过度关注</a:t>
            </a:r>
            <a:endParaRPr lang="en-US" altLang="zh-CN" sz="1600" dirty="0">
              <a:solidFill>
                <a:schemeClr val="tx1">
                  <a:lumMod val="50000"/>
                  <a:lumOff val="50000"/>
                </a:schemeClr>
              </a:solidFill>
              <a:latin typeface="微软雅黑" panose="020B0503020204020204" charset="-122"/>
              <a:ea typeface="微软雅黑" panose="020B0503020204020204" charset="-122"/>
            </a:endParaRPr>
          </a:p>
          <a:p>
            <a:pPr fontAlgn="base">
              <a:lnSpc>
                <a:spcPct val="150000"/>
              </a:lnSpc>
              <a:spcBef>
                <a:spcPct val="0"/>
              </a:spcBef>
              <a:spcAft>
                <a:spcPct val="0"/>
              </a:spcAft>
              <a:buFontTx/>
              <a:buChar char="•"/>
            </a:pPr>
            <a:r>
              <a:rPr lang="zh-CN" altLang="zh-CN" sz="2000" b="1" dirty="0">
                <a:solidFill>
                  <a:schemeClr val="tx1">
                    <a:lumMod val="50000"/>
                    <a:lumOff val="50000"/>
                  </a:schemeClr>
                </a:solidFill>
                <a:latin typeface="微软雅黑" panose="020B0503020204020204" charset="-122"/>
                <a:ea typeface="微软雅黑" panose="020B0503020204020204" charset="-122"/>
              </a:rPr>
              <a:t>频繁使用美颜工具</a:t>
            </a:r>
            <a:br>
              <a:rPr lang="zh-CN" altLang="zh-CN" sz="2000" dirty="0">
                <a:solidFill>
                  <a:schemeClr val="tx1">
                    <a:lumMod val="50000"/>
                    <a:lumOff val="50000"/>
                  </a:schemeClr>
                </a:solidFill>
                <a:latin typeface="微软雅黑" panose="020B0503020204020204" charset="-122"/>
                <a:ea typeface="微软雅黑" panose="020B0503020204020204" charset="-122"/>
              </a:rPr>
            </a:br>
            <a:r>
              <a:rPr lang="zh-CN" altLang="zh-CN" sz="1600" dirty="0">
                <a:solidFill>
                  <a:schemeClr val="tx1">
                    <a:lumMod val="50000"/>
                    <a:lumOff val="50000"/>
                  </a:schemeClr>
                </a:solidFill>
                <a:latin typeface="微软雅黑" panose="020B0503020204020204" charset="-122"/>
                <a:ea typeface="微软雅黑" panose="020B0503020204020204" charset="-122"/>
              </a:rPr>
              <a:t>许多大学生在日常生活和社交媒体中，依赖美颜、滤镜等工具修饰照片</a:t>
            </a:r>
            <a:r>
              <a:rPr lang="en-US" altLang="zh-CN" sz="1600" dirty="0">
                <a:solidFill>
                  <a:schemeClr val="tx1">
                    <a:lumMod val="50000"/>
                    <a:lumOff val="50000"/>
                  </a:schemeClr>
                </a:solidFill>
                <a:latin typeface="微软雅黑" panose="020B0503020204020204" charset="-122"/>
                <a:ea typeface="微软雅黑" panose="020B0503020204020204" charset="-122"/>
              </a:rPr>
              <a:t>,</a:t>
            </a:r>
            <a:r>
              <a:rPr lang="zh-CN" altLang="zh-CN" sz="1600" dirty="0">
                <a:solidFill>
                  <a:schemeClr val="tx1">
                    <a:lumMod val="50000"/>
                    <a:lumOff val="50000"/>
                  </a:schemeClr>
                </a:solidFill>
                <a:latin typeface="微软雅黑" panose="020B0503020204020204" charset="-122"/>
                <a:ea typeface="微软雅黑" panose="020B0503020204020204" charset="-122"/>
              </a:rPr>
              <a:t>造成对自我真实容貌的不满。</a:t>
            </a:r>
          </a:p>
          <a:p>
            <a:pPr marR="0" lvl="0" indent="0" fontAlgn="base">
              <a:lnSpc>
                <a:spcPct val="150000"/>
              </a:lnSpc>
              <a:spcBef>
                <a:spcPct val="0"/>
              </a:spcBef>
              <a:spcAft>
                <a:spcPct val="0"/>
              </a:spcAft>
              <a:buClrTx/>
              <a:buSzTx/>
              <a:buFontTx/>
              <a:buChar char="•"/>
              <a:tabLst/>
            </a:pPr>
            <a:r>
              <a:rPr lang="zh-CN" altLang="zh-CN" sz="2000" b="1" dirty="0">
                <a:solidFill>
                  <a:schemeClr val="tx1">
                    <a:lumMod val="50000"/>
                    <a:lumOff val="50000"/>
                  </a:schemeClr>
                </a:solidFill>
                <a:latin typeface="微软雅黑" panose="020B0503020204020204" charset="-122"/>
                <a:ea typeface="微软雅黑" panose="020B0503020204020204" charset="-122"/>
              </a:rPr>
              <a:t>过度关注他人评价</a:t>
            </a:r>
            <a:br>
              <a:rPr lang="zh-CN" altLang="zh-CN" sz="2000" b="1" dirty="0">
                <a:solidFill>
                  <a:schemeClr val="tx1">
                    <a:lumMod val="50000"/>
                    <a:lumOff val="50000"/>
                  </a:schemeClr>
                </a:solidFill>
                <a:latin typeface="微软雅黑" panose="020B0503020204020204" charset="-122"/>
                <a:ea typeface="微软雅黑" panose="020B0503020204020204" charset="-122"/>
              </a:rPr>
            </a:br>
            <a:r>
              <a:rPr lang="zh-CN" altLang="zh-CN" sz="1600" dirty="0">
                <a:solidFill>
                  <a:schemeClr val="tx1">
                    <a:lumMod val="50000"/>
                    <a:lumOff val="50000"/>
                  </a:schemeClr>
                </a:solidFill>
                <a:latin typeface="微软雅黑" panose="020B0503020204020204" charset="-122"/>
                <a:ea typeface="微软雅黑" panose="020B0503020204020204" charset="-122"/>
              </a:rPr>
              <a:t>大学生群体普遍受到来自同龄人和社交圈中他人评价的影响，尤其是在社交平台上</a:t>
            </a:r>
            <a:r>
              <a:rPr lang="zh-CN" altLang="en-US" sz="1600" dirty="0">
                <a:solidFill>
                  <a:schemeClr val="tx1">
                    <a:lumMod val="50000"/>
                    <a:lumOff val="50000"/>
                  </a:schemeClr>
                </a:solidFill>
                <a:latin typeface="微软雅黑" panose="020B0503020204020204" charset="-122"/>
                <a:ea typeface="微软雅黑" panose="020B0503020204020204" charset="-122"/>
              </a:rPr>
              <a:t>。</a:t>
            </a:r>
            <a:endParaRPr lang="en-US" altLang="zh-CN" sz="1600" dirty="0">
              <a:solidFill>
                <a:schemeClr val="tx1">
                  <a:lumMod val="50000"/>
                  <a:lumOff val="50000"/>
                </a:schemeClr>
              </a:solidFill>
              <a:latin typeface="微软雅黑" panose="020B0503020204020204" charset="-122"/>
              <a:ea typeface="微软雅黑" panose="020B0503020204020204" charset="-122"/>
            </a:endParaRPr>
          </a:p>
          <a:p>
            <a:pPr marR="0" lvl="0" indent="0" fontAlgn="base">
              <a:lnSpc>
                <a:spcPct val="150000"/>
              </a:lnSpc>
              <a:spcBef>
                <a:spcPct val="0"/>
              </a:spcBef>
              <a:spcAft>
                <a:spcPct val="0"/>
              </a:spcAft>
              <a:buClrTx/>
              <a:buSzTx/>
              <a:buFontTx/>
              <a:buChar char="•"/>
              <a:tabLst/>
            </a:pPr>
            <a:r>
              <a:rPr lang="zh-CN" altLang="zh-CN" sz="2000" b="1" dirty="0">
                <a:solidFill>
                  <a:schemeClr val="tx1">
                    <a:lumMod val="50000"/>
                    <a:lumOff val="50000"/>
                  </a:schemeClr>
                </a:solidFill>
                <a:latin typeface="微软雅黑" panose="020B0503020204020204" charset="-122"/>
                <a:ea typeface="微软雅黑" panose="020B0503020204020204" charset="-122"/>
              </a:rPr>
              <a:t>社交回避或焦虑</a:t>
            </a:r>
            <a:br>
              <a:rPr lang="zh-CN" altLang="zh-CN" sz="2000" dirty="0">
                <a:solidFill>
                  <a:schemeClr val="tx1">
                    <a:lumMod val="50000"/>
                    <a:lumOff val="50000"/>
                  </a:schemeClr>
                </a:solidFill>
                <a:latin typeface="微软雅黑" panose="020B0503020204020204" charset="-122"/>
                <a:ea typeface="微软雅黑" panose="020B0503020204020204" charset="-122"/>
              </a:rPr>
            </a:br>
            <a:r>
              <a:rPr lang="zh-CN" altLang="zh-CN" sz="1600" dirty="0">
                <a:solidFill>
                  <a:schemeClr val="tx1">
                    <a:lumMod val="50000"/>
                    <a:lumOff val="50000"/>
                  </a:schemeClr>
                </a:solidFill>
                <a:latin typeface="微软雅黑" panose="020B0503020204020204" charset="-122"/>
                <a:ea typeface="微软雅黑" panose="020B0503020204020204" charset="-122"/>
              </a:rPr>
              <a:t>由于对自己容貌的不自信，一部分大学生可能会出现社交回避的情况</a:t>
            </a:r>
            <a:r>
              <a:rPr lang="zh-CN" altLang="en-US" sz="1600" dirty="0">
                <a:solidFill>
                  <a:schemeClr val="tx1">
                    <a:lumMod val="50000"/>
                    <a:lumOff val="50000"/>
                  </a:schemeClr>
                </a:solidFill>
                <a:latin typeface="微软雅黑" panose="020B0503020204020204" charset="-122"/>
                <a:ea typeface="微软雅黑" panose="020B0503020204020204" charset="-122"/>
              </a:rPr>
              <a:t>。</a:t>
            </a:r>
            <a:endParaRPr lang="en-US" altLang="zh-CN" sz="1600" dirty="0">
              <a:solidFill>
                <a:schemeClr val="tx1">
                  <a:lumMod val="50000"/>
                  <a:lumOff val="50000"/>
                </a:schemeClr>
              </a:solidFill>
              <a:latin typeface="微软雅黑" panose="020B0503020204020204" charset="-122"/>
              <a:ea typeface="微软雅黑" panose="020B0503020204020204" charset="-122"/>
            </a:endParaRPr>
          </a:p>
          <a:p>
            <a:pPr marR="0" lvl="0" indent="0" fontAlgn="base">
              <a:lnSpc>
                <a:spcPct val="150000"/>
              </a:lnSpc>
              <a:spcBef>
                <a:spcPct val="0"/>
              </a:spcBef>
              <a:spcAft>
                <a:spcPct val="0"/>
              </a:spcAft>
              <a:buClrTx/>
              <a:buSzTx/>
              <a:buFontTx/>
              <a:buChar char="•"/>
              <a:tabLst/>
            </a:pPr>
            <a:r>
              <a:rPr lang="zh-CN" altLang="zh-CN" sz="2000" b="1" dirty="0">
                <a:solidFill>
                  <a:schemeClr val="tx1">
                    <a:lumMod val="50000"/>
                    <a:lumOff val="50000"/>
                  </a:schemeClr>
                </a:solidFill>
                <a:latin typeface="微软雅黑" panose="020B0503020204020204" charset="-122"/>
                <a:ea typeface="微软雅黑" panose="020B0503020204020204" charset="-122"/>
              </a:rPr>
              <a:t>容貌与成绩的对比</a:t>
            </a:r>
            <a:br>
              <a:rPr lang="zh-CN" altLang="zh-CN" sz="2000" dirty="0">
                <a:solidFill>
                  <a:schemeClr val="tx1">
                    <a:lumMod val="50000"/>
                    <a:lumOff val="50000"/>
                  </a:schemeClr>
                </a:solidFill>
                <a:latin typeface="微软雅黑" panose="020B0503020204020204" charset="-122"/>
                <a:ea typeface="微软雅黑" panose="020B0503020204020204" charset="-122"/>
              </a:rPr>
            </a:br>
            <a:r>
              <a:rPr lang="zh-CN" altLang="zh-CN" sz="1600" dirty="0">
                <a:solidFill>
                  <a:schemeClr val="tx1">
                    <a:lumMod val="50000"/>
                    <a:lumOff val="50000"/>
                  </a:schemeClr>
                </a:solidFill>
                <a:latin typeface="微软雅黑" panose="020B0503020204020204" charset="-122"/>
                <a:ea typeface="微软雅黑" panose="020B0503020204020204" charset="-122"/>
              </a:rPr>
              <a:t>一些大学生在容貌焦虑的压力下，会将自己与他人进行外貌上的对比，产生自我怀疑。</a:t>
            </a:r>
          </a:p>
        </p:txBody>
      </p:sp>
    </p:spTree>
    <p:extLst>
      <p:ext uri="{BB962C8B-B14F-4D97-AF65-F5344CB8AC3E}">
        <p14:creationId xmlns:p14="http://schemas.microsoft.com/office/powerpoint/2010/main" val="285885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B0D84-21C1-C505-A5D9-BDD51048A98C}"/>
            </a:ext>
          </a:extLst>
        </p:cNvPr>
        <p:cNvGrpSpPr/>
        <p:nvPr/>
      </p:nvGrpSpPr>
      <p:grpSpPr>
        <a:xfrm>
          <a:off x="0" y="0"/>
          <a:ext cx="0" cy="0"/>
          <a:chOff x="0" y="0"/>
          <a:chExt cx="0" cy="0"/>
        </a:xfrm>
      </p:grpSpPr>
      <p:sp>
        <p:nvSpPr>
          <p:cNvPr id="21" name="标题 20">
            <a:extLst>
              <a:ext uri="{FF2B5EF4-FFF2-40B4-BE49-F238E27FC236}">
                <a16:creationId xmlns:a16="http://schemas.microsoft.com/office/drawing/2014/main" id="{4A6F3431-FF32-8239-E3AB-4882C8A68BF7}"/>
              </a:ext>
            </a:extLst>
          </p:cNvPr>
          <p:cNvSpPr>
            <a:spLocks noGrp="1"/>
          </p:cNvSpPr>
          <p:nvPr>
            <p:ph type="title"/>
          </p:nvPr>
        </p:nvSpPr>
        <p:spPr>
          <a:xfrm>
            <a:off x="244690" y="293170"/>
            <a:ext cx="10515600" cy="580806"/>
          </a:xfrm>
        </p:spPr>
        <p:txBody>
          <a:bodyPr>
            <a:normAutofit fontScale="90000"/>
          </a:bodyPr>
          <a:lstStyle/>
          <a:p>
            <a:r>
              <a:rPr lang="zh-CN" altLang="en-US" sz="3600" dirty="0"/>
              <a:t>研究结论</a:t>
            </a:r>
            <a:r>
              <a:rPr lang="en-US" altLang="zh-CN" sz="3600" dirty="0"/>
              <a:t>——</a:t>
            </a:r>
            <a:r>
              <a:rPr lang="zh-CN" altLang="en-US" sz="3600" dirty="0"/>
              <a:t>容貌焦虑的解决方法</a:t>
            </a:r>
          </a:p>
        </p:txBody>
      </p:sp>
      <p:sp>
        <p:nvSpPr>
          <p:cNvPr id="2" name="矩形 1">
            <a:extLst>
              <a:ext uri="{FF2B5EF4-FFF2-40B4-BE49-F238E27FC236}">
                <a16:creationId xmlns:a16="http://schemas.microsoft.com/office/drawing/2014/main" id="{92126717-0C96-1D51-CD8F-0E88EEAE3716}"/>
              </a:ext>
            </a:extLst>
          </p:cNvPr>
          <p:cNvSpPr/>
          <p:nvPr/>
        </p:nvSpPr>
        <p:spPr>
          <a:xfrm>
            <a:off x="384492" y="1216736"/>
            <a:ext cx="8818685" cy="458908"/>
          </a:xfrm>
          <a:prstGeom prst="rect">
            <a:avLst/>
          </a:prstGeom>
        </p:spPr>
        <p:txBody>
          <a:bodyPr wrap="square">
            <a:spAutoFit/>
          </a:bodyPr>
          <a:lstStyle/>
          <a:p>
            <a:pPr>
              <a:lnSpc>
                <a:spcPct val="150000"/>
              </a:lnSpc>
            </a:pPr>
            <a:endParaRPr lang="zh-CN" altLang="en-US" dirty="0">
              <a:solidFill>
                <a:schemeClr val="tx1">
                  <a:lumMod val="50000"/>
                  <a:lumOff val="50000"/>
                </a:schemeClr>
              </a:solidFill>
              <a:latin typeface="微软雅黑" panose="020B0503020204020204" charset="-122"/>
              <a:ea typeface="微软雅黑" panose="020B0503020204020204" charset="-122"/>
            </a:endParaRPr>
          </a:p>
        </p:txBody>
      </p:sp>
      <p:sp>
        <p:nvSpPr>
          <p:cNvPr id="5" name="Rectangle 3">
            <a:extLst>
              <a:ext uri="{FF2B5EF4-FFF2-40B4-BE49-F238E27FC236}">
                <a16:creationId xmlns:a16="http://schemas.microsoft.com/office/drawing/2014/main" id="{25393A6C-F05A-FBA0-4B79-14C017247A25}"/>
              </a:ext>
            </a:extLst>
          </p:cNvPr>
          <p:cNvSpPr>
            <a:spLocks noChangeArrowheads="1"/>
          </p:cNvSpPr>
          <p:nvPr/>
        </p:nvSpPr>
        <p:spPr bwMode="auto">
          <a:xfrm>
            <a:off x="342381" y="1068669"/>
            <a:ext cx="11036303" cy="5404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nSpc>
                <a:spcPct val="150000"/>
              </a:lnSpc>
              <a:buFont typeface="Arial" panose="020B0604020202020204" pitchFamily="34" charset="0"/>
              <a:buChar char="•"/>
            </a:pPr>
            <a:r>
              <a:rPr lang="zh-CN" altLang="en-US" b="1" dirty="0">
                <a:solidFill>
                  <a:schemeClr val="tx1">
                    <a:lumMod val="50000"/>
                    <a:lumOff val="50000"/>
                  </a:schemeClr>
                </a:solidFill>
                <a:latin typeface="微软雅黑" panose="020B0503020204020204" charset="-122"/>
                <a:ea typeface="微软雅黑" panose="020B0503020204020204" charset="-122"/>
              </a:rPr>
              <a:t>增强自我认知与自我接纳</a:t>
            </a:r>
            <a:br>
              <a:rPr lang="zh-CN" altLang="en-US" sz="1600" dirty="0">
                <a:solidFill>
                  <a:schemeClr val="tx1">
                    <a:lumMod val="50000"/>
                    <a:lumOff val="50000"/>
                  </a:schemeClr>
                </a:solidFill>
                <a:latin typeface="微软雅黑" panose="020B0503020204020204" charset="-122"/>
                <a:ea typeface="微软雅黑" panose="020B0503020204020204" charset="-122"/>
              </a:rPr>
            </a:br>
            <a:r>
              <a:rPr lang="zh-CN" altLang="en-US" sz="1600" dirty="0">
                <a:solidFill>
                  <a:schemeClr val="tx1">
                    <a:lumMod val="50000"/>
                    <a:lumOff val="50000"/>
                  </a:schemeClr>
                </a:solidFill>
                <a:latin typeface="微软雅黑" panose="020B0503020204020204" charset="-122"/>
                <a:ea typeface="微软雅黑" panose="020B0503020204020204" charset="-122"/>
              </a:rPr>
              <a:t>个人应通过深入的自我反思，将注意力从外貌转移到自我其他方面的价值。</a:t>
            </a:r>
            <a:br>
              <a:rPr lang="zh-CN" altLang="en-US" sz="1600" dirty="0">
                <a:solidFill>
                  <a:schemeClr val="tx1">
                    <a:lumMod val="50000"/>
                    <a:lumOff val="50000"/>
                  </a:schemeClr>
                </a:solidFill>
                <a:latin typeface="微软雅黑" panose="020B0503020204020204" charset="-122"/>
                <a:ea typeface="微软雅黑" panose="020B0503020204020204" charset="-122"/>
              </a:rPr>
            </a:br>
            <a:r>
              <a:rPr lang="zh-CN" altLang="en-US" sz="1600" dirty="0">
                <a:solidFill>
                  <a:schemeClr val="tx1">
                    <a:lumMod val="50000"/>
                    <a:lumOff val="50000"/>
                  </a:schemeClr>
                </a:solidFill>
                <a:latin typeface="微软雅黑" panose="020B0503020204020204" charset="-122"/>
                <a:ea typeface="微软雅黑" panose="020B0503020204020204" charset="-122"/>
              </a:rPr>
              <a:t>社会应倡导多元化、健康的审美标准，摒弃狭隘的“标准化”美学，尊重每个人的独特性。通过媒体和广告的正向引导，推广更加宽容与包容的美学标准，鼓励个体从多角度理解和欣赏美的多样性。</a:t>
            </a:r>
          </a:p>
          <a:p>
            <a:pPr marL="285750" indent="-285750">
              <a:lnSpc>
                <a:spcPct val="150000"/>
              </a:lnSpc>
              <a:buFont typeface="Arial" panose="020B0604020202020204" pitchFamily="34" charset="0"/>
              <a:buChar char="•"/>
            </a:pPr>
            <a:r>
              <a:rPr lang="zh-CN" altLang="en-US" b="1" dirty="0">
                <a:solidFill>
                  <a:schemeClr val="tx1">
                    <a:lumMod val="50000"/>
                    <a:lumOff val="50000"/>
                  </a:schemeClr>
                </a:solidFill>
                <a:latin typeface="微软雅黑" panose="020B0503020204020204" charset="-122"/>
                <a:ea typeface="微软雅黑" panose="020B0503020204020204" charset="-122"/>
              </a:rPr>
              <a:t>构建多元价值体系</a:t>
            </a:r>
            <a:br>
              <a:rPr lang="zh-CN" altLang="en-US" sz="1600" dirty="0">
                <a:solidFill>
                  <a:schemeClr val="tx1">
                    <a:lumMod val="50000"/>
                    <a:lumOff val="50000"/>
                  </a:schemeClr>
                </a:solidFill>
                <a:latin typeface="微软雅黑" panose="020B0503020204020204" charset="-122"/>
                <a:ea typeface="微软雅黑" panose="020B0503020204020204" charset="-122"/>
              </a:rPr>
            </a:br>
            <a:r>
              <a:rPr lang="zh-CN" altLang="en-US" sz="1600" dirty="0">
                <a:solidFill>
                  <a:schemeClr val="tx1">
                    <a:lumMod val="50000"/>
                    <a:lumOff val="50000"/>
                  </a:schemeClr>
                </a:solidFill>
                <a:latin typeface="微软雅黑" panose="020B0503020204020204" charset="-122"/>
                <a:ea typeface="微软雅黑" panose="020B0503020204020204" charset="-122"/>
              </a:rPr>
              <a:t>在社会文化中，应积极传播和构建更加多元的价值观念。人类的价值不仅仅体现在外貌、成绩或社会地位上。每个人都有其独特的内在魅力和贡献，社会应当关注个体的人格、道德品质、社会责任等更深层次的内在价值。通过这种方式，可以帮助个体建立更加健康的价值认同，减少对容貌的过度关注。</a:t>
            </a:r>
          </a:p>
          <a:p>
            <a:pPr marL="285750" indent="-285750">
              <a:lnSpc>
                <a:spcPct val="150000"/>
              </a:lnSpc>
              <a:buFont typeface="Arial" panose="020B0604020202020204" pitchFamily="34" charset="0"/>
              <a:buChar char="•"/>
            </a:pPr>
            <a:r>
              <a:rPr lang="zh-CN" altLang="en-US" b="1" dirty="0">
                <a:solidFill>
                  <a:schemeClr val="tx1">
                    <a:lumMod val="50000"/>
                    <a:lumOff val="50000"/>
                  </a:schemeClr>
                </a:solidFill>
                <a:latin typeface="微软雅黑" panose="020B0503020204020204" charset="-122"/>
                <a:ea typeface="微软雅黑" panose="020B0503020204020204" charset="-122"/>
              </a:rPr>
              <a:t>倡导“人性回归”</a:t>
            </a:r>
            <a:br>
              <a:rPr lang="zh-CN" altLang="en-US" sz="1600" dirty="0">
                <a:solidFill>
                  <a:schemeClr val="tx1">
                    <a:lumMod val="50000"/>
                    <a:lumOff val="50000"/>
                  </a:schemeClr>
                </a:solidFill>
                <a:latin typeface="微软雅黑" panose="020B0503020204020204" charset="-122"/>
                <a:ea typeface="微软雅黑" panose="020B0503020204020204" charset="-122"/>
              </a:rPr>
            </a:br>
            <a:r>
              <a:rPr lang="zh-CN" altLang="en-US" sz="1600" dirty="0">
                <a:solidFill>
                  <a:schemeClr val="tx1">
                    <a:lumMod val="50000"/>
                    <a:lumOff val="50000"/>
                  </a:schemeClr>
                </a:solidFill>
                <a:latin typeface="微软雅黑" panose="020B0503020204020204" charset="-122"/>
                <a:ea typeface="微软雅黑" panose="020B0503020204020204" charset="-122"/>
              </a:rPr>
              <a:t>我们呼吁新时代青年与有识之士，共同倡导回归人的本质，强调人与人之间的真实、深刻的情感连接与理解，而非仅仅基于外貌的评判。社会应为个体提供更多机会，去展现自己内在的真善美，而非仅仅在外貌、成绩等表面特征上寻求认同。</a:t>
            </a:r>
          </a:p>
          <a:p>
            <a:pPr marL="285750" indent="-285750">
              <a:lnSpc>
                <a:spcPct val="150000"/>
              </a:lnSpc>
              <a:buFont typeface="Arial" panose="020B0604020202020204" pitchFamily="34" charset="0"/>
              <a:buChar char="•"/>
            </a:pPr>
            <a:r>
              <a:rPr lang="zh-CN" altLang="en-US" b="1" dirty="0">
                <a:solidFill>
                  <a:schemeClr val="tx1">
                    <a:lumMod val="50000"/>
                    <a:lumOff val="50000"/>
                  </a:schemeClr>
                </a:solidFill>
                <a:latin typeface="微软雅黑" panose="020B0503020204020204" charset="-122"/>
                <a:ea typeface="微软雅黑" panose="020B0503020204020204" charset="-122"/>
              </a:rPr>
              <a:t>社会与教育层面的支持</a:t>
            </a:r>
            <a:br>
              <a:rPr lang="zh-CN" altLang="en-US" sz="1600" dirty="0">
                <a:solidFill>
                  <a:schemeClr val="tx1">
                    <a:lumMod val="50000"/>
                    <a:lumOff val="50000"/>
                  </a:schemeClr>
                </a:solidFill>
                <a:latin typeface="微软雅黑" panose="020B0503020204020204" charset="-122"/>
                <a:ea typeface="微软雅黑" panose="020B0503020204020204" charset="-122"/>
              </a:rPr>
            </a:br>
            <a:r>
              <a:rPr lang="zh-CN" altLang="en-US" sz="1600" dirty="0">
                <a:solidFill>
                  <a:schemeClr val="tx1">
                    <a:lumMod val="50000"/>
                    <a:lumOff val="50000"/>
                  </a:schemeClr>
                </a:solidFill>
                <a:latin typeface="微软雅黑" panose="020B0503020204020204" charset="-122"/>
                <a:ea typeface="微软雅黑" panose="020B0503020204020204" charset="-122"/>
              </a:rPr>
              <a:t>学校、社会组织等应加强心理健康教育，帮助个体更好地理解容貌焦虑的成因与影响，提供心理疏导和支持。</a:t>
            </a:r>
          </a:p>
        </p:txBody>
      </p:sp>
    </p:spTree>
    <p:extLst>
      <p:ext uri="{BB962C8B-B14F-4D97-AF65-F5344CB8AC3E}">
        <p14:creationId xmlns:p14="http://schemas.microsoft.com/office/powerpoint/2010/main" val="370445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E7D38-6F92-B03D-7C35-2329582A06DE}"/>
            </a:ext>
          </a:extLst>
        </p:cNvPr>
        <p:cNvGrpSpPr/>
        <p:nvPr/>
      </p:nvGrpSpPr>
      <p:grpSpPr>
        <a:xfrm>
          <a:off x="0" y="0"/>
          <a:ext cx="0" cy="0"/>
          <a:chOff x="0" y="0"/>
          <a:chExt cx="0" cy="0"/>
        </a:xfrm>
      </p:grpSpPr>
      <p:sp>
        <p:nvSpPr>
          <p:cNvPr id="2" name="PA_椭圆 6">
            <a:extLst>
              <a:ext uri="{FF2B5EF4-FFF2-40B4-BE49-F238E27FC236}">
                <a16:creationId xmlns:a16="http://schemas.microsoft.com/office/drawing/2014/main" id="{C1FBFE8A-9A5C-530C-1FC2-961CB4928352}"/>
              </a:ext>
            </a:extLst>
          </p:cNvPr>
          <p:cNvSpPr>
            <a:spLocks noChangeArrowheads="1"/>
          </p:cNvSpPr>
          <p:nvPr>
            <p:custDataLst>
              <p:tags r:id="rId1"/>
            </p:custDataLst>
          </p:nvPr>
        </p:nvSpPr>
        <p:spPr bwMode="auto">
          <a:xfrm>
            <a:off x="4464050" y="1552958"/>
            <a:ext cx="3416300" cy="3414712"/>
          </a:xfrm>
          <a:prstGeom prst="ellipse">
            <a:avLst/>
          </a:prstGeom>
          <a:solidFill>
            <a:srgbClr val="47ABB9"/>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 name="PA_文本框 7">
            <a:extLst>
              <a:ext uri="{FF2B5EF4-FFF2-40B4-BE49-F238E27FC236}">
                <a16:creationId xmlns:a16="http://schemas.microsoft.com/office/drawing/2014/main" id="{29FB563D-6932-E386-8ACA-CE732F1F8508}"/>
              </a:ext>
            </a:extLst>
          </p:cNvPr>
          <p:cNvSpPr>
            <a:spLocks noChangeArrowheads="1"/>
          </p:cNvSpPr>
          <p:nvPr>
            <p:custDataLst>
              <p:tags r:id="rId2"/>
            </p:custDataLst>
          </p:nvPr>
        </p:nvSpPr>
        <p:spPr bwMode="auto">
          <a:xfrm>
            <a:off x="4203784" y="3486672"/>
            <a:ext cx="39007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3765" fontAlgn="base">
              <a:spcBef>
                <a:spcPct val="0"/>
              </a:spcBef>
              <a:spcAft>
                <a:spcPct val="0"/>
              </a:spcAft>
            </a:pPr>
            <a:r>
              <a:rPr lang="zh-CN" altLang="en-US" sz="4000" b="1" dirty="0">
                <a:solidFill>
                  <a:schemeClr val="bg1"/>
                </a:solidFill>
                <a:latin typeface="微软雅黑" panose="020B0503020204020204" charset="-122"/>
                <a:ea typeface="微软雅黑" panose="020B0503020204020204" charset="-122"/>
                <a:cs typeface="微软雅黑" panose="020B0503020204020204" charset="-122"/>
              </a:rPr>
              <a:t>统计数据呈现</a:t>
            </a:r>
          </a:p>
        </p:txBody>
      </p:sp>
      <p:sp>
        <p:nvSpPr>
          <p:cNvPr id="4" name="PA_同心圆 8">
            <a:extLst>
              <a:ext uri="{FF2B5EF4-FFF2-40B4-BE49-F238E27FC236}">
                <a16:creationId xmlns:a16="http://schemas.microsoft.com/office/drawing/2014/main" id="{7A963AB6-A361-EA64-04FE-190984E32F9D}"/>
              </a:ext>
            </a:extLst>
          </p:cNvPr>
          <p:cNvSpPr>
            <a:spLocks noChangeArrowheads="1"/>
          </p:cNvSpPr>
          <p:nvPr>
            <p:custDataLst>
              <p:tags r:id="rId3"/>
            </p:custDataLst>
          </p:nvPr>
        </p:nvSpPr>
        <p:spPr bwMode="auto">
          <a:xfrm>
            <a:off x="4543425" y="1652970"/>
            <a:ext cx="3214688" cy="3214688"/>
          </a:xfrm>
          <a:custGeom>
            <a:avLst/>
            <a:gdLst>
              <a:gd name="G0" fmla="+- 156 0 0"/>
              <a:gd name="G1" fmla="+- 21600 0 156"/>
              <a:gd name="G2" fmla="+- 21600 0 15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56" y="10800"/>
                </a:moveTo>
                <a:cubicBezTo>
                  <a:pt x="156" y="16679"/>
                  <a:pt x="4921" y="21444"/>
                  <a:pt x="10800" y="21444"/>
                </a:cubicBezTo>
                <a:cubicBezTo>
                  <a:pt x="16679" y="21444"/>
                  <a:pt x="21444" y="16679"/>
                  <a:pt x="21444" y="10800"/>
                </a:cubicBezTo>
                <a:cubicBezTo>
                  <a:pt x="21444" y="4921"/>
                  <a:pt x="16679" y="156"/>
                  <a:pt x="10800" y="156"/>
                </a:cubicBezTo>
                <a:cubicBezTo>
                  <a:pt x="4921" y="156"/>
                  <a:pt x="156" y="4921"/>
                  <a:pt x="156" y="10800"/>
                </a:cubicBezTo>
                <a:close/>
              </a:path>
            </a:pathLst>
          </a:custGeom>
          <a:solidFill>
            <a:srgbClr val="FFFFFF">
              <a:alpha val="64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latin typeface="宋体" panose="02010600030101010101" pitchFamily="2" charset="-122"/>
              <a:sym typeface="宋体" panose="02010600030101010101" pitchFamily="2" charset="-122"/>
            </a:endParaRPr>
          </a:p>
        </p:txBody>
      </p:sp>
      <p:sp>
        <p:nvSpPr>
          <p:cNvPr id="5" name="PA_直接连接符 11">
            <a:extLst>
              <a:ext uri="{FF2B5EF4-FFF2-40B4-BE49-F238E27FC236}">
                <a16:creationId xmlns:a16="http://schemas.microsoft.com/office/drawing/2014/main" id="{4976B08A-C11E-B550-7AC4-8B9B55A9E564}"/>
              </a:ext>
            </a:extLst>
          </p:cNvPr>
          <p:cNvSpPr>
            <a:spLocks noChangeShapeType="1"/>
          </p:cNvSpPr>
          <p:nvPr>
            <p:custDataLst>
              <p:tags r:id="rId4"/>
            </p:custDataLst>
          </p:nvPr>
        </p:nvSpPr>
        <p:spPr bwMode="auto">
          <a:xfrm>
            <a:off x="3990975" y="1743458"/>
            <a:ext cx="785813" cy="569912"/>
          </a:xfrm>
          <a:prstGeom prst="line">
            <a:avLst/>
          </a:prstGeom>
          <a:noFill/>
          <a:ln w="12700" cap="flat" cmpd="sng">
            <a:solidFill>
              <a:srgbClr val="47ABB9"/>
            </a:solidFill>
            <a:bevel/>
          </a:ln>
          <a:extLst>
            <a:ext uri="{909E8E84-426E-40DD-AFC4-6F175D3DCCD1}">
              <a14:hiddenFill xmlns:a14="http://schemas.microsoft.com/office/drawing/2010/main">
                <a:noFill/>
              </a14:hiddenFill>
            </a:ext>
          </a:extLst>
        </p:spPr>
        <p:txBody>
          <a:bodyPr/>
          <a:lstStyle/>
          <a:p>
            <a:endParaRPr lang="zh-CN" altLang="en-US"/>
          </a:p>
        </p:txBody>
      </p:sp>
      <p:sp>
        <p:nvSpPr>
          <p:cNvPr id="6" name="PA_直接连接符 12">
            <a:extLst>
              <a:ext uri="{FF2B5EF4-FFF2-40B4-BE49-F238E27FC236}">
                <a16:creationId xmlns:a16="http://schemas.microsoft.com/office/drawing/2014/main" id="{B72017AB-C1A4-A62A-D300-83FDD0168E02}"/>
              </a:ext>
            </a:extLst>
          </p:cNvPr>
          <p:cNvSpPr>
            <a:spLocks noChangeShapeType="1"/>
          </p:cNvSpPr>
          <p:nvPr>
            <p:custDataLst>
              <p:tags r:id="rId5"/>
            </p:custDataLst>
          </p:nvPr>
        </p:nvSpPr>
        <p:spPr bwMode="auto">
          <a:xfrm>
            <a:off x="7589838" y="4194558"/>
            <a:ext cx="739775" cy="534987"/>
          </a:xfrm>
          <a:prstGeom prst="line">
            <a:avLst/>
          </a:prstGeom>
          <a:noFill/>
          <a:ln w="12700" cap="flat" cmpd="sng">
            <a:solidFill>
              <a:srgbClr val="47ABB9"/>
            </a:solidFill>
            <a:bevel/>
          </a:ln>
          <a:extLst>
            <a:ext uri="{909E8E84-426E-40DD-AFC4-6F175D3DCCD1}">
              <a14:hiddenFill xmlns:a14="http://schemas.microsoft.com/office/drawing/2010/main">
                <a:noFill/>
              </a14:hiddenFill>
            </a:ext>
          </a:extLst>
        </p:spPr>
        <p:txBody>
          <a:bodyPr/>
          <a:lstStyle/>
          <a:p>
            <a:endParaRPr lang="zh-CN" altLang="en-US"/>
          </a:p>
        </p:txBody>
      </p:sp>
      <p:sp>
        <p:nvSpPr>
          <p:cNvPr id="7" name="空心弧 15">
            <a:extLst>
              <a:ext uri="{FF2B5EF4-FFF2-40B4-BE49-F238E27FC236}">
                <a16:creationId xmlns:a16="http://schemas.microsoft.com/office/drawing/2014/main" id="{68DE8E86-C064-A442-041F-FAF9D4E56D06}"/>
              </a:ext>
            </a:extLst>
          </p:cNvPr>
          <p:cNvSpPr>
            <a:spLocks noChangeArrowheads="1"/>
          </p:cNvSpPr>
          <p:nvPr/>
        </p:nvSpPr>
        <p:spPr bwMode="auto">
          <a:xfrm rot="12768983">
            <a:off x="4324350" y="1483108"/>
            <a:ext cx="3622675" cy="3622675"/>
          </a:xfrm>
          <a:custGeom>
            <a:avLst/>
            <a:gdLst>
              <a:gd name="G0" fmla="+- 10711 0 0"/>
              <a:gd name="G1" fmla="+- 11829149 0 0"/>
              <a:gd name="G2" fmla="+- 0 0 11829149"/>
              <a:gd name="T0" fmla="*/ 0 256 1"/>
              <a:gd name="T1" fmla="*/ 180 256 1"/>
              <a:gd name="G3" fmla="+- 11829149 T0 T1"/>
              <a:gd name="T2" fmla="*/ 0 256 1"/>
              <a:gd name="T3" fmla="*/ 90 256 1"/>
              <a:gd name="G4" fmla="+- 11829149 T2 T3"/>
              <a:gd name="G5" fmla="*/ G4 2 1"/>
              <a:gd name="T4" fmla="*/ 90 256 1"/>
              <a:gd name="T5" fmla="*/ 0 256 1"/>
              <a:gd name="G6" fmla="+- 11829149 T4 T5"/>
              <a:gd name="G7" fmla="*/ G6 2 1"/>
              <a:gd name="G8" fmla="abs 1182914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711"/>
              <a:gd name="G18" fmla="*/ 10711 1 2"/>
              <a:gd name="G19" fmla="+- G18 5400 0"/>
              <a:gd name="G20" fmla="cos G19 11829149"/>
              <a:gd name="G21" fmla="sin G19 11829149"/>
              <a:gd name="G22" fmla="+- G20 10800 0"/>
              <a:gd name="G23" fmla="+- G21 10800 0"/>
              <a:gd name="G24" fmla="+- 10800 0 G20"/>
              <a:gd name="G25" fmla="+- 10711 10800 0"/>
              <a:gd name="G26" fmla="?: G9 G17 G25"/>
              <a:gd name="G27" fmla="?: G9 0 21600"/>
              <a:gd name="G28" fmla="cos 10800 11829149"/>
              <a:gd name="G29" fmla="sin 10800 11829149"/>
              <a:gd name="G30" fmla="sin 10711 11829149"/>
              <a:gd name="G31" fmla="+- G28 10800 0"/>
              <a:gd name="G32" fmla="+- G29 10800 0"/>
              <a:gd name="G33" fmla="+- G30 10800 0"/>
              <a:gd name="G34" fmla="?: G4 0 G31"/>
              <a:gd name="G35" fmla="?: 11829149 G34 0"/>
              <a:gd name="G36" fmla="?: G6 G35 G31"/>
              <a:gd name="G37" fmla="+- 21600 0 G36"/>
              <a:gd name="G38" fmla="?: G4 0 G33"/>
              <a:gd name="G39" fmla="?: 11829149 G38 G32"/>
              <a:gd name="G40" fmla="?: G6 G39 0"/>
              <a:gd name="G41" fmla="?: G4 G32 21600"/>
              <a:gd name="G42" fmla="?: G6 G41 G33"/>
              <a:gd name="T12" fmla="*/ 10800 w 21600"/>
              <a:gd name="T13" fmla="*/ 0 h 21600"/>
              <a:gd name="T14" fmla="*/ 44 w 21600"/>
              <a:gd name="T15" fmla="*/ 10706 h 21600"/>
              <a:gd name="T16" fmla="*/ 10800 w 21600"/>
              <a:gd name="T17" fmla="*/ 89 h 21600"/>
              <a:gd name="T18" fmla="*/ 21556 w 21600"/>
              <a:gd name="T19" fmla="*/ 10706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89" y="10706"/>
                </a:moveTo>
                <a:cubicBezTo>
                  <a:pt x="140" y="4827"/>
                  <a:pt x="4920" y="89"/>
                  <a:pt x="10799" y="89"/>
                </a:cubicBezTo>
                <a:cubicBezTo>
                  <a:pt x="16679" y="88"/>
                  <a:pt x="21459" y="4827"/>
                  <a:pt x="21510" y="10706"/>
                </a:cubicBezTo>
                <a:lnTo>
                  <a:pt x="21599" y="10706"/>
                </a:lnTo>
                <a:cubicBezTo>
                  <a:pt x="21548" y="4778"/>
                  <a:pt x="16728" y="0"/>
                  <a:pt x="10800" y="0"/>
                </a:cubicBezTo>
                <a:cubicBezTo>
                  <a:pt x="4871" y="-1"/>
                  <a:pt x="51" y="4778"/>
                  <a:pt x="0" y="10706"/>
                </a:cubicBezTo>
                <a:close/>
              </a:path>
            </a:pathLst>
          </a:custGeom>
          <a:solidFill>
            <a:srgbClr val="47ABB9"/>
          </a:solidFill>
          <a:ln w="12700" cap="flat" cmpd="sng">
            <a:solidFill>
              <a:srgbClr val="47ABB9"/>
            </a:solidFill>
            <a:bevel/>
          </a:ln>
        </p:spPr>
        <p:txBody>
          <a:bodyPr anchor="ctr"/>
          <a:lstStyle/>
          <a:p>
            <a:pPr algn="ctr"/>
            <a:endParaRPr lang="zh-CN" altLang="zh-CN">
              <a:latin typeface="宋体" panose="02010600030101010101" pitchFamily="2" charset="-122"/>
              <a:sym typeface="宋体" panose="02010600030101010101" pitchFamily="2" charset="-122"/>
            </a:endParaRPr>
          </a:p>
        </p:txBody>
      </p:sp>
      <p:pic>
        <p:nvPicPr>
          <p:cNvPr id="8" name="PA_图片 22">
            <a:extLst>
              <a:ext uri="{FF2B5EF4-FFF2-40B4-BE49-F238E27FC236}">
                <a16:creationId xmlns:a16="http://schemas.microsoft.com/office/drawing/2014/main" id="{599FCC8C-27DC-0FEB-7247-756AC8DC07AA}"/>
              </a:ext>
            </a:extLst>
          </p:cNvPr>
          <p:cNvPicPr>
            <a:picLocks noChangeAspect="1" noChangeArrowheads="1"/>
          </p:cNvPicPr>
          <p:nvPr>
            <p:custDataLst>
              <p:tags r:id="rId6"/>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5781675" y="2346708"/>
            <a:ext cx="78105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088926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5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par>
                                <p:cTn id="11" presetID="21" presetClass="entr" presetSubtype="1" fill="hold" grpId="0" nodeType="withEffect">
                                  <p:stCondLst>
                                    <p:cond delay="30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grpId="0" nodeType="withEffect">
                                  <p:stCondLst>
                                    <p:cond delay="600"/>
                                  </p:stCondLst>
                                  <p:childTnLst>
                                    <p:set>
                                      <p:cBhvr>
                                        <p:cTn id="15" dur="1" fill="hold">
                                          <p:stCondLst>
                                            <p:cond delay="0"/>
                                          </p:stCondLst>
                                        </p:cTn>
                                        <p:tgtEl>
                                          <p:spTgt spid="4"/>
                                        </p:tgtEl>
                                        <p:attrNameLst>
                                          <p:attrName>style.visibility</p:attrName>
                                        </p:attrNameLst>
                                      </p:cBhvr>
                                      <p:to>
                                        <p:strVal val="visible"/>
                                      </p:to>
                                    </p:set>
                                    <p:animEffect transition="in" filter="wheel(1)">
                                      <p:cBhvr>
                                        <p:cTn id="16" dur="2000"/>
                                        <p:tgtEl>
                                          <p:spTgt spid="4"/>
                                        </p:tgtEl>
                                      </p:cBhvr>
                                    </p:animEffect>
                                  </p:childTnLst>
                                </p:cTn>
                              </p:par>
                              <p:par>
                                <p:cTn id="17" presetID="21" presetClass="entr" presetSubtype="1" fill="hold" grpId="0" nodeType="withEffect">
                                  <p:stCondLst>
                                    <p:cond delay="90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par>
                                <p:cTn id="20" presetID="21" presetClass="entr" presetSubtype="1" fill="hold" grpId="0" nodeType="withEffect">
                                  <p:stCondLst>
                                    <p:cond delay="120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2000"/>
                                        <p:tgtEl>
                                          <p:spTgt spid="6"/>
                                        </p:tgtEl>
                                      </p:cBhvr>
                                    </p:animEffect>
                                  </p:childTnLst>
                                </p:cTn>
                              </p:par>
                              <p:par>
                                <p:cTn id="23" presetID="21" presetClass="entr" presetSubtype="1" fill="hold" nodeType="withEffect">
                                  <p:stCondLst>
                                    <p:cond delay="1500"/>
                                  </p:stCondLst>
                                  <p:childTnLst>
                                    <p:set>
                                      <p:cBhvr>
                                        <p:cTn id="24" dur="1" fill="hold">
                                          <p:stCondLst>
                                            <p:cond delay="0"/>
                                          </p:stCondLst>
                                        </p:cTn>
                                        <p:tgtEl>
                                          <p:spTgt spid="8"/>
                                        </p:tgtEl>
                                        <p:attrNameLst>
                                          <p:attrName>style.visibility</p:attrName>
                                        </p:attrNameLst>
                                      </p:cBhvr>
                                      <p:to>
                                        <p:strVal val="visible"/>
                                      </p:to>
                                    </p:set>
                                    <p:animEffect transition="in" filter="wheel(1)">
                                      <p:cBhvr>
                                        <p:cTn id="2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8F488-A45E-3B1F-592F-472D48A82BF0}"/>
            </a:ext>
          </a:extLst>
        </p:cNvPr>
        <p:cNvGrpSpPr/>
        <p:nvPr/>
      </p:nvGrpSpPr>
      <p:grpSpPr>
        <a:xfrm>
          <a:off x="0" y="0"/>
          <a:ext cx="0" cy="0"/>
          <a:chOff x="0" y="0"/>
          <a:chExt cx="0" cy="0"/>
        </a:xfrm>
      </p:grpSpPr>
      <p:sp>
        <p:nvSpPr>
          <p:cNvPr id="21" name="标题 20">
            <a:extLst>
              <a:ext uri="{FF2B5EF4-FFF2-40B4-BE49-F238E27FC236}">
                <a16:creationId xmlns:a16="http://schemas.microsoft.com/office/drawing/2014/main" id="{072EE7F7-6DF3-7FF4-272E-265DF35692FE}"/>
              </a:ext>
            </a:extLst>
          </p:cNvPr>
          <p:cNvSpPr>
            <a:spLocks noGrp="1"/>
          </p:cNvSpPr>
          <p:nvPr>
            <p:ph type="title"/>
          </p:nvPr>
        </p:nvSpPr>
        <p:spPr>
          <a:xfrm>
            <a:off x="244690" y="293170"/>
            <a:ext cx="10515600" cy="580806"/>
          </a:xfrm>
        </p:spPr>
        <p:txBody>
          <a:bodyPr>
            <a:normAutofit fontScale="90000"/>
          </a:bodyPr>
          <a:lstStyle/>
          <a:p>
            <a:r>
              <a:rPr lang="zh-CN" altLang="en-US" sz="3600" dirty="0"/>
              <a:t>统计数据呈现</a:t>
            </a:r>
            <a:r>
              <a:rPr lang="en-US" altLang="zh-CN" sz="3600" dirty="0"/>
              <a:t>——</a:t>
            </a:r>
            <a:r>
              <a:rPr lang="zh-CN" altLang="en-US" sz="3600" dirty="0"/>
              <a:t>概览</a:t>
            </a:r>
          </a:p>
        </p:txBody>
      </p:sp>
      <p:sp>
        <p:nvSpPr>
          <p:cNvPr id="3" name="Rectangle 3">
            <a:extLst>
              <a:ext uri="{FF2B5EF4-FFF2-40B4-BE49-F238E27FC236}">
                <a16:creationId xmlns:a16="http://schemas.microsoft.com/office/drawing/2014/main" id="{D277B943-AA09-108C-519C-91ADD22D0139}"/>
              </a:ext>
            </a:extLst>
          </p:cNvPr>
          <p:cNvSpPr>
            <a:spLocks noChangeArrowheads="1"/>
          </p:cNvSpPr>
          <p:nvPr/>
        </p:nvSpPr>
        <p:spPr bwMode="auto">
          <a:xfrm>
            <a:off x="244690" y="1483843"/>
            <a:ext cx="11036303" cy="1156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zh-CN" altLang="zh-CN" sz="1600" dirty="0">
                <a:solidFill>
                  <a:schemeClr val="tx1">
                    <a:lumMod val="50000"/>
                    <a:lumOff val="50000"/>
                  </a:schemeClr>
                </a:solidFill>
                <a:latin typeface="微软雅黑" panose="020B0503020204020204" charset="-122"/>
                <a:ea typeface="微软雅黑" panose="020B0503020204020204" charset="-122"/>
              </a:rPr>
              <a:t>本次问卷调查收集到了一共</a:t>
            </a:r>
            <a:r>
              <a:rPr lang="en-US" altLang="zh-CN" sz="1600" dirty="0">
                <a:solidFill>
                  <a:schemeClr val="tx1">
                    <a:lumMod val="50000"/>
                    <a:lumOff val="50000"/>
                  </a:schemeClr>
                </a:solidFill>
                <a:latin typeface="微软雅黑" panose="020B0503020204020204" charset="-122"/>
                <a:ea typeface="微软雅黑" panose="020B0503020204020204" charset="-122"/>
              </a:rPr>
              <a:t>89</a:t>
            </a:r>
            <a:r>
              <a:rPr lang="zh-CN" altLang="zh-CN" sz="1600" dirty="0">
                <a:solidFill>
                  <a:schemeClr val="tx1">
                    <a:lumMod val="50000"/>
                    <a:lumOff val="50000"/>
                  </a:schemeClr>
                </a:solidFill>
                <a:latin typeface="微软雅黑" panose="020B0503020204020204" charset="-122"/>
                <a:ea typeface="微软雅黑" panose="020B0503020204020204" charset="-122"/>
              </a:rPr>
              <a:t>份答卷</a:t>
            </a:r>
            <a:r>
              <a:rPr lang="zh-CN" altLang="en-US" sz="1600" dirty="0">
                <a:solidFill>
                  <a:schemeClr val="tx1">
                    <a:lumMod val="50000"/>
                    <a:lumOff val="50000"/>
                  </a:schemeClr>
                </a:solidFill>
                <a:latin typeface="微软雅黑" panose="020B0503020204020204" charset="-122"/>
                <a:ea typeface="微软雅黑" panose="020B0503020204020204" charset="-122"/>
              </a:rPr>
              <a:t>。</a:t>
            </a:r>
            <a:endParaRPr lang="en-US" altLang="zh-CN" sz="1600" dirty="0">
              <a:solidFill>
                <a:schemeClr val="tx1">
                  <a:lumMod val="50000"/>
                  <a:lumOff val="50000"/>
                </a:schemeClr>
              </a:solidFill>
              <a:latin typeface="微软雅黑" panose="020B0503020204020204" charset="-122"/>
              <a:ea typeface="微软雅黑" panose="020B0503020204020204" charset="-122"/>
            </a:endParaRPr>
          </a:p>
          <a:p>
            <a:pPr>
              <a:lnSpc>
                <a:spcPct val="150000"/>
              </a:lnSpc>
            </a:pPr>
            <a:r>
              <a:rPr lang="zh-CN" altLang="en-US" sz="1600" dirty="0">
                <a:solidFill>
                  <a:schemeClr val="tx1">
                    <a:lumMod val="50000"/>
                    <a:lumOff val="50000"/>
                  </a:schemeClr>
                </a:solidFill>
                <a:latin typeface="微软雅黑" panose="020B0503020204020204" charset="-122"/>
                <a:ea typeface="微软雅黑" panose="020B0503020204020204" charset="-122"/>
              </a:rPr>
              <a:t>性别比例：男（</a:t>
            </a:r>
            <a:r>
              <a:rPr lang="en-US" altLang="zh-CN" sz="1600" dirty="0">
                <a:solidFill>
                  <a:schemeClr val="tx1">
                    <a:lumMod val="50000"/>
                    <a:lumOff val="50000"/>
                  </a:schemeClr>
                </a:solidFill>
                <a:latin typeface="微软雅黑" panose="020B0503020204020204" charset="-122"/>
                <a:ea typeface="微软雅黑" panose="020B0503020204020204" charset="-122"/>
              </a:rPr>
              <a:t>44</a:t>
            </a:r>
            <a:r>
              <a:rPr lang="zh-CN" altLang="en-US" sz="1600" dirty="0">
                <a:solidFill>
                  <a:schemeClr val="tx1">
                    <a:lumMod val="50000"/>
                    <a:lumOff val="50000"/>
                  </a:schemeClr>
                </a:solidFill>
                <a:latin typeface="微软雅黑" panose="020B0503020204020204" charset="-122"/>
                <a:ea typeface="微软雅黑" panose="020B0503020204020204" charset="-122"/>
              </a:rPr>
              <a:t>）：女（</a:t>
            </a:r>
            <a:r>
              <a:rPr lang="en-US" altLang="zh-CN" sz="1600" dirty="0">
                <a:solidFill>
                  <a:schemeClr val="tx1">
                    <a:lumMod val="50000"/>
                    <a:lumOff val="50000"/>
                  </a:schemeClr>
                </a:solidFill>
                <a:latin typeface="微软雅黑" panose="020B0503020204020204" charset="-122"/>
                <a:ea typeface="微软雅黑" panose="020B0503020204020204" charset="-122"/>
              </a:rPr>
              <a:t>45</a:t>
            </a:r>
            <a:r>
              <a:rPr lang="zh-CN" altLang="en-US" sz="1600" dirty="0">
                <a:solidFill>
                  <a:schemeClr val="tx1">
                    <a:lumMod val="50000"/>
                    <a:lumOff val="50000"/>
                  </a:schemeClr>
                </a:solidFill>
                <a:latin typeface="微软雅黑" panose="020B0503020204020204" charset="-122"/>
                <a:ea typeface="微软雅黑" panose="020B0503020204020204" charset="-122"/>
              </a:rPr>
              <a:t>）≈</a:t>
            </a:r>
            <a:r>
              <a:rPr lang="en-US" altLang="zh-CN" sz="1600" dirty="0">
                <a:solidFill>
                  <a:schemeClr val="tx1">
                    <a:lumMod val="50000"/>
                    <a:lumOff val="50000"/>
                  </a:schemeClr>
                </a:solidFill>
                <a:latin typeface="微软雅黑" panose="020B0503020204020204" charset="-122"/>
                <a:ea typeface="微软雅黑" panose="020B0503020204020204" charset="-122"/>
              </a:rPr>
              <a:t>1:1 </a:t>
            </a:r>
            <a:r>
              <a:rPr lang="zh-CN" altLang="en-US" sz="1600" dirty="0">
                <a:solidFill>
                  <a:schemeClr val="tx1">
                    <a:lumMod val="50000"/>
                    <a:lumOff val="50000"/>
                  </a:schemeClr>
                </a:solidFill>
                <a:latin typeface="微软雅黑" panose="020B0503020204020204" charset="-122"/>
                <a:ea typeface="微软雅黑" panose="020B0503020204020204" charset="-122"/>
              </a:rPr>
              <a:t>表明调查样本在性别分布上是相对均衡的。</a:t>
            </a:r>
          </a:p>
          <a:p>
            <a:pPr>
              <a:lnSpc>
                <a:spcPct val="150000"/>
              </a:lnSpc>
            </a:pPr>
            <a:r>
              <a:rPr lang="zh-CN" altLang="en-US" sz="1600" dirty="0">
                <a:solidFill>
                  <a:schemeClr val="tx1">
                    <a:lumMod val="50000"/>
                    <a:lumOff val="50000"/>
                  </a:schemeClr>
                </a:solidFill>
                <a:latin typeface="微软雅黑" panose="020B0503020204020204" charset="-122"/>
                <a:ea typeface="微软雅黑" panose="020B0503020204020204" charset="-122"/>
              </a:rPr>
              <a:t>年龄段比例：以大一同学为主。</a:t>
            </a:r>
          </a:p>
        </p:txBody>
      </p:sp>
      <p:pic>
        <p:nvPicPr>
          <p:cNvPr id="5" name="图片 4">
            <a:extLst>
              <a:ext uri="{FF2B5EF4-FFF2-40B4-BE49-F238E27FC236}">
                <a16:creationId xmlns:a16="http://schemas.microsoft.com/office/drawing/2014/main" id="{BBB607F8-F267-B446-EF77-7093669D60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2699" y="2565534"/>
            <a:ext cx="4848019" cy="4120816"/>
          </a:xfrm>
          <a:prstGeom prst="rect">
            <a:avLst/>
          </a:prstGeom>
        </p:spPr>
      </p:pic>
      <p:pic>
        <p:nvPicPr>
          <p:cNvPr id="8" name="图片 7">
            <a:extLst>
              <a:ext uri="{FF2B5EF4-FFF2-40B4-BE49-F238E27FC236}">
                <a16:creationId xmlns:a16="http://schemas.microsoft.com/office/drawing/2014/main" id="{1ACF6A3D-694E-C343-A7BA-86F797033C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163" y="2833037"/>
            <a:ext cx="4482263" cy="3585810"/>
          </a:xfrm>
          <a:prstGeom prst="rect">
            <a:avLst/>
          </a:prstGeom>
        </p:spPr>
      </p:pic>
    </p:spTree>
    <p:extLst>
      <p:ext uri="{BB962C8B-B14F-4D97-AF65-F5344CB8AC3E}">
        <p14:creationId xmlns:p14="http://schemas.microsoft.com/office/powerpoint/2010/main" val="427145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B3ACB-8ED0-8744-B729-6CCE8CA7BF17}"/>
            </a:ext>
          </a:extLst>
        </p:cNvPr>
        <p:cNvGrpSpPr/>
        <p:nvPr/>
      </p:nvGrpSpPr>
      <p:grpSpPr>
        <a:xfrm>
          <a:off x="0" y="0"/>
          <a:ext cx="0" cy="0"/>
          <a:chOff x="0" y="0"/>
          <a:chExt cx="0" cy="0"/>
        </a:xfrm>
      </p:grpSpPr>
      <p:sp>
        <p:nvSpPr>
          <p:cNvPr id="21" name="标题 20">
            <a:extLst>
              <a:ext uri="{FF2B5EF4-FFF2-40B4-BE49-F238E27FC236}">
                <a16:creationId xmlns:a16="http://schemas.microsoft.com/office/drawing/2014/main" id="{39472D9C-DF5E-3C10-6A2B-9A5E4850728F}"/>
              </a:ext>
            </a:extLst>
          </p:cNvPr>
          <p:cNvSpPr>
            <a:spLocks noGrp="1"/>
          </p:cNvSpPr>
          <p:nvPr>
            <p:ph type="title"/>
          </p:nvPr>
        </p:nvSpPr>
        <p:spPr>
          <a:xfrm>
            <a:off x="244690" y="293170"/>
            <a:ext cx="10515600" cy="580806"/>
          </a:xfrm>
        </p:spPr>
        <p:txBody>
          <a:bodyPr>
            <a:normAutofit fontScale="90000"/>
          </a:bodyPr>
          <a:lstStyle/>
          <a:p>
            <a:r>
              <a:rPr lang="zh-CN" altLang="en-US" sz="3600" dirty="0"/>
              <a:t>统计数据呈现</a:t>
            </a:r>
            <a:r>
              <a:rPr lang="en-US" altLang="zh-CN" sz="3600" dirty="0"/>
              <a:t>——</a:t>
            </a:r>
            <a:r>
              <a:rPr lang="zh-CN" altLang="en-US" sz="3600" dirty="0"/>
              <a:t>对于化妆、医美等的看法</a:t>
            </a:r>
          </a:p>
        </p:txBody>
      </p:sp>
      <p:sp>
        <p:nvSpPr>
          <p:cNvPr id="3" name="Rectangle 3">
            <a:extLst>
              <a:ext uri="{FF2B5EF4-FFF2-40B4-BE49-F238E27FC236}">
                <a16:creationId xmlns:a16="http://schemas.microsoft.com/office/drawing/2014/main" id="{97E473B3-237D-0D29-4162-6B501C72A5A1}"/>
              </a:ext>
            </a:extLst>
          </p:cNvPr>
          <p:cNvSpPr>
            <a:spLocks noChangeArrowheads="1"/>
          </p:cNvSpPr>
          <p:nvPr/>
        </p:nvSpPr>
        <p:spPr bwMode="auto">
          <a:xfrm>
            <a:off x="244690" y="1326700"/>
            <a:ext cx="11036303" cy="787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zh-CN" altLang="en-US" sz="1600" dirty="0">
                <a:solidFill>
                  <a:schemeClr val="tx1">
                    <a:lumMod val="50000"/>
                    <a:lumOff val="50000"/>
                  </a:schemeClr>
                </a:solidFill>
                <a:latin typeface="微软雅黑" panose="020B0503020204020204" charset="-122"/>
                <a:ea typeface="微软雅黑" panose="020B0503020204020204" charset="-122"/>
              </a:rPr>
              <a:t>对于化妆、医美等的看法，无论男生或女生，看法均偏向中性，而在整理容貌的时间方面，绝大部分学生都不会花太多的时间，而只有少部分学生会花大量的时间，这一部分学生以女生居多。</a:t>
            </a:r>
          </a:p>
        </p:txBody>
      </p:sp>
      <p:pic>
        <p:nvPicPr>
          <p:cNvPr id="6" name="图片 5">
            <a:extLst>
              <a:ext uri="{FF2B5EF4-FFF2-40B4-BE49-F238E27FC236}">
                <a16:creationId xmlns:a16="http://schemas.microsoft.com/office/drawing/2014/main" id="{9F104FD4-E571-02AB-B14E-D9D8A4672A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2233" y="2284204"/>
            <a:ext cx="4439641" cy="3773695"/>
          </a:xfrm>
          <a:prstGeom prst="rect">
            <a:avLst/>
          </a:prstGeom>
        </p:spPr>
      </p:pic>
      <p:pic>
        <p:nvPicPr>
          <p:cNvPr id="10" name="图片 9">
            <a:extLst>
              <a:ext uri="{FF2B5EF4-FFF2-40B4-BE49-F238E27FC236}">
                <a16:creationId xmlns:a16="http://schemas.microsoft.com/office/drawing/2014/main" id="{FEA1A465-FE7B-DDD2-1C80-B8CB82218E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239" y="2227951"/>
            <a:ext cx="4857750" cy="3886200"/>
          </a:xfrm>
          <a:prstGeom prst="rect">
            <a:avLst/>
          </a:prstGeom>
        </p:spPr>
      </p:pic>
    </p:spTree>
    <p:extLst>
      <p:ext uri="{BB962C8B-B14F-4D97-AF65-F5344CB8AC3E}">
        <p14:creationId xmlns:p14="http://schemas.microsoft.com/office/powerpoint/2010/main" val="707875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D103F-7941-79F2-2E55-83F508D61A5F}"/>
            </a:ext>
          </a:extLst>
        </p:cNvPr>
        <p:cNvGrpSpPr/>
        <p:nvPr/>
      </p:nvGrpSpPr>
      <p:grpSpPr>
        <a:xfrm>
          <a:off x="0" y="0"/>
          <a:ext cx="0" cy="0"/>
          <a:chOff x="0" y="0"/>
          <a:chExt cx="0" cy="0"/>
        </a:xfrm>
      </p:grpSpPr>
      <p:sp>
        <p:nvSpPr>
          <p:cNvPr id="21" name="标题 20">
            <a:extLst>
              <a:ext uri="{FF2B5EF4-FFF2-40B4-BE49-F238E27FC236}">
                <a16:creationId xmlns:a16="http://schemas.microsoft.com/office/drawing/2014/main" id="{44A3310A-D561-D2CB-0211-63E5D82DDFA8}"/>
              </a:ext>
            </a:extLst>
          </p:cNvPr>
          <p:cNvSpPr>
            <a:spLocks noGrp="1"/>
          </p:cNvSpPr>
          <p:nvPr>
            <p:ph type="title"/>
          </p:nvPr>
        </p:nvSpPr>
        <p:spPr>
          <a:xfrm>
            <a:off x="244690" y="293170"/>
            <a:ext cx="10515600" cy="580806"/>
          </a:xfrm>
        </p:spPr>
        <p:txBody>
          <a:bodyPr>
            <a:normAutofit fontScale="90000"/>
          </a:bodyPr>
          <a:lstStyle/>
          <a:p>
            <a:r>
              <a:rPr lang="zh-CN" altLang="en-US" sz="3600" dirty="0"/>
              <a:t>统计数据呈现</a:t>
            </a:r>
            <a:r>
              <a:rPr lang="en-US" altLang="zh-CN" sz="3600" dirty="0"/>
              <a:t>——</a:t>
            </a:r>
            <a:r>
              <a:rPr lang="zh-CN" altLang="en-US" sz="3600" dirty="0"/>
              <a:t>总体评价</a:t>
            </a:r>
          </a:p>
        </p:txBody>
      </p:sp>
      <p:sp>
        <p:nvSpPr>
          <p:cNvPr id="2" name="矩形 1">
            <a:extLst>
              <a:ext uri="{FF2B5EF4-FFF2-40B4-BE49-F238E27FC236}">
                <a16:creationId xmlns:a16="http://schemas.microsoft.com/office/drawing/2014/main" id="{B1FEE609-5C10-54A2-3E92-D2A3968C7D22}"/>
              </a:ext>
            </a:extLst>
          </p:cNvPr>
          <p:cNvSpPr/>
          <p:nvPr/>
        </p:nvSpPr>
        <p:spPr>
          <a:xfrm>
            <a:off x="384492" y="1216736"/>
            <a:ext cx="8818685" cy="458908"/>
          </a:xfrm>
          <a:prstGeom prst="rect">
            <a:avLst/>
          </a:prstGeom>
        </p:spPr>
        <p:txBody>
          <a:bodyPr wrap="square">
            <a:spAutoFit/>
          </a:bodyPr>
          <a:lstStyle/>
          <a:p>
            <a:pPr>
              <a:lnSpc>
                <a:spcPct val="150000"/>
              </a:lnSpc>
            </a:pPr>
            <a:endParaRPr lang="zh-CN" altLang="en-US" dirty="0">
              <a:solidFill>
                <a:schemeClr val="tx1">
                  <a:lumMod val="50000"/>
                  <a:lumOff val="50000"/>
                </a:schemeClr>
              </a:solidFill>
              <a:latin typeface="微软雅黑" panose="020B0503020204020204" charset="-122"/>
              <a:ea typeface="微软雅黑" panose="020B0503020204020204" charset="-122"/>
            </a:endParaRPr>
          </a:p>
        </p:txBody>
      </p:sp>
      <p:sp>
        <p:nvSpPr>
          <p:cNvPr id="5" name="Rectangle 3">
            <a:extLst>
              <a:ext uri="{FF2B5EF4-FFF2-40B4-BE49-F238E27FC236}">
                <a16:creationId xmlns:a16="http://schemas.microsoft.com/office/drawing/2014/main" id="{808A6F0D-4FFC-9A6D-D41F-56DDE614C236}"/>
              </a:ext>
            </a:extLst>
          </p:cNvPr>
          <p:cNvSpPr>
            <a:spLocks noChangeArrowheads="1"/>
          </p:cNvSpPr>
          <p:nvPr/>
        </p:nvSpPr>
        <p:spPr bwMode="auto">
          <a:xfrm>
            <a:off x="384492" y="1675644"/>
            <a:ext cx="11036303" cy="3367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zh-CN" altLang="en-US" dirty="0">
                <a:solidFill>
                  <a:schemeClr val="tx1">
                    <a:lumMod val="50000"/>
                    <a:lumOff val="50000"/>
                  </a:schemeClr>
                </a:solidFill>
                <a:latin typeface="微软雅黑" panose="020B0503020204020204" charset="-122"/>
                <a:ea typeface="微软雅黑" panose="020B0503020204020204" charset="-122"/>
              </a:rPr>
              <a:t>参与者中男女比例相对均衡（≈</a:t>
            </a:r>
            <a:r>
              <a:rPr lang="en-US" altLang="zh-CN" dirty="0">
                <a:solidFill>
                  <a:schemeClr val="tx1">
                    <a:lumMod val="50000"/>
                    <a:lumOff val="50000"/>
                  </a:schemeClr>
                </a:solidFill>
                <a:latin typeface="微软雅黑" panose="020B0503020204020204" charset="-122"/>
                <a:ea typeface="微软雅黑" panose="020B0503020204020204" charset="-122"/>
              </a:rPr>
              <a:t>1:1</a:t>
            </a:r>
            <a:r>
              <a:rPr lang="zh-CN" altLang="en-US" dirty="0">
                <a:solidFill>
                  <a:schemeClr val="tx1">
                    <a:lumMod val="50000"/>
                    <a:lumOff val="50000"/>
                  </a:schemeClr>
                </a:solidFill>
                <a:latin typeface="微软雅黑" panose="020B0503020204020204" charset="-122"/>
                <a:ea typeface="微软雅黑" panose="020B0503020204020204" charset="-122"/>
              </a:rPr>
              <a:t>），绝大多数参与者为大一学生（</a:t>
            </a:r>
            <a:r>
              <a:rPr lang="en-US" altLang="zh-CN" dirty="0">
                <a:solidFill>
                  <a:schemeClr val="tx1">
                    <a:lumMod val="50000"/>
                    <a:lumOff val="50000"/>
                  </a:schemeClr>
                </a:solidFill>
                <a:latin typeface="微软雅黑" panose="020B0503020204020204" charset="-122"/>
                <a:ea typeface="微软雅黑" panose="020B0503020204020204" charset="-122"/>
              </a:rPr>
              <a:t>92.13%</a:t>
            </a:r>
            <a:r>
              <a:rPr lang="zh-CN" altLang="en-US" dirty="0">
                <a:solidFill>
                  <a:schemeClr val="tx1">
                    <a:lumMod val="50000"/>
                    <a:lumOff val="50000"/>
                  </a:schemeClr>
                </a:solidFill>
                <a:latin typeface="微软雅黑" panose="020B0503020204020204" charset="-122"/>
                <a:ea typeface="微软雅黑" panose="020B0503020204020204" charset="-122"/>
              </a:rPr>
              <a:t>），显示出调查主要集中在低年级的本科生群体。关于对化妆和医美的看法，大部分参与者（</a:t>
            </a:r>
            <a:r>
              <a:rPr lang="en-US" altLang="zh-CN" dirty="0">
                <a:solidFill>
                  <a:schemeClr val="tx1">
                    <a:lumMod val="50000"/>
                    <a:lumOff val="50000"/>
                  </a:schemeClr>
                </a:solidFill>
                <a:latin typeface="微软雅黑" panose="020B0503020204020204" charset="-122"/>
                <a:ea typeface="微软雅黑" panose="020B0503020204020204" charset="-122"/>
              </a:rPr>
              <a:t>76.4%</a:t>
            </a:r>
            <a:r>
              <a:rPr lang="zh-CN" altLang="en-US" dirty="0">
                <a:solidFill>
                  <a:schemeClr val="tx1">
                    <a:lumMod val="50000"/>
                    <a:lumOff val="50000"/>
                  </a:schemeClr>
                </a:solidFill>
                <a:latin typeface="微软雅黑" panose="020B0503020204020204" charset="-122"/>
                <a:ea typeface="微软雅黑" panose="020B0503020204020204" charset="-122"/>
              </a:rPr>
              <a:t>）认为个人喜好是重要的，外人无权干涉。虽然有部分人表示无法理解频繁的医美或化妆行为，但总体上对这些行为持开放态度。在时间投入与心理感受上，绝大多数参与者（</a:t>
            </a:r>
            <a:r>
              <a:rPr lang="en-US" altLang="zh-CN" dirty="0">
                <a:solidFill>
                  <a:schemeClr val="tx1">
                    <a:lumMod val="50000"/>
                    <a:lumOff val="50000"/>
                  </a:schemeClr>
                </a:solidFill>
                <a:latin typeface="微软雅黑" panose="020B0503020204020204" charset="-122"/>
                <a:ea typeface="微软雅黑" panose="020B0503020204020204" charset="-122"/>
              </a:rPr>
              <a:t>93.26%</a:t>
            </a:r>
            <a:r>
              <a:rPr lang="zh-CN" altLang="en-US" dirty="0">
                <a:solidFill>
                  <a:schemeClr val="tx1">
                    <a:lumMod val="50000"/>
                    <a:lumOff val="50000"/>
                  </a:schemeClr>
                </a:solidFill>
                <a:latin typeface="微软雅黑" panose="020B0503020204020204" charset="-122"/>
                <a:ea typeface="微软雅黑" panose="020B0503020204020204" charset="-122"/>
              </a:rPr>
              <a:t>）每天花费少于</a:t>
            </a:r>
            <a:r>
              <a:rPr lang="en-US" altLang="zh-CN" dirty="0">
                <a:solidFill>
                  <a:schemeClr val="tx1">
                    <a:lumMod val="50000"/>
                    <a:lumOff val="50000"/>
                  </a:schemeClr>
                </a:solidFill>
                <a:latin typeface="微软雅黑" panose="020B0503020204020204" charset="-122"/>
                <a:ea typeface="微软雅黑" panose="020B0503020204020204" charset="-122"/>
              </a:rPr>
              <a:t>1.5</a:t>
            </a:r>
            <a:r>
              <a:rPr lang="zh-CN" altLang="en-US" dirty="0">
                <a:solidFill>
                  <a:schemeClr val="tx1">
                    <a:lumMod val="50000"/>
                    <a:lumOff val="50000"/>
                  </a:schemeClr>
                </a:solidFill>
                <a:latin typeface="微软雅黑" panose="020B0503020204020204" charset="-122"/>
                <a:ea typeface="微软雅黑" panose="020B0503020204020204" charset="-122"/>
              </a:rPr>
              <a:t>小时在容貌修饰上，且也有绝大多数参与者（</a:t>
            </a:r>
            <a:r>
              <a:rPr lang="en-US" altLang="zh-CN" dirty="0">
                <a:solidFill>
                  <a:schemeClr val="tx1">
                    <a:lumMod val="50000"/>
                    <a:lumOff val="50000"/>
                  </a:schemeClr>
                </a:solidFill>
                <a:latin typeface="微软雅黑" panose="020B0503020204020204" charset="-122"/>
                <a:ea typeface="微软雅黑" panose="020B0503020204020204" charset="-122"/>
              </a:rPr>
              <a:t>93.26%</a:t>
            </a:r>
            <a:r>
              <a:rPr lang="zh-CN" altLang="en-US" dirty="0">
                <a:solidFill>
                  <a:schemeClr val="tx1">
                    <a:lumMod val="50000"/>
                    <a:lumOff val="50000"/>
                  </a:schemeClr>
                </a:solidFill>
                <a:latin typeface="微软雅黑" panose="020B0503020204020204" charset="-122"/>
                <a:ea typeface="微软雅黑" panose="020B0503020204020204" charset="-122"/>
              </a:rPr>
              <a:t>）认为整理容貌有助于改善精神面貌，显示出对美的追求与心理健康之间的积极关联。此外，参与者普遍认为对容貌的关注主要是为了取悦自己和改善精神面貌（</a:t>
            </a:r>
            <a:r>
              <a:rPr lang="en-US" altLang="zh-CN" dirty="0">
                <a:solidFill>
                  <a:schemeClr val="tx1">
                    <a:lumMod val="50000"/>
                    <a:lumOff val="50000"/>
                  </a:schemeClr>
                </a:solidFill>
                <a:latin typeface="微软雅黑" panose="020B0503020204020204" charset="-122"/>
                <a:ea typeface="微软雅黑" panose="020B0503020204020204" charset="-122"/>
              </a:rPr>
              <a:t>92.77%</a:t>
            </a:r>
            <a:r>
              <a:rPr lang="zh-CN" altLang="en-US" dirty="0">
                <a:solidFill>
                  <a:schemeClr val="tx1">
                    <a:lumMod val="50000"/>
                    <a:lumOff val="50000"/>
                  </a:schemeClr>
                </a:solidFill>
                <a:latin typeface="微软雅黑" panose="020B0503020204020204" charset="-122"/>
                <a:ea typeface="微软雅黑" panose="020B0503020204020204" charset="-122"/>
              </a:rPr>
              <a:t>），同时也承认在社交和竞争中提升自身形象的重要性。最后，面对容貌焦虑，参与者尝试的方法既有将关注点转向内在品质，但效果各异，也有人认为维持现状也不错，显示出对自我接纳的态度。</a:t>
            </a:r>
          </a:p>
        </p:txBody>
      </p:sp>
    </p:spTree>
    <p:extLst>
      <p:ext uri="{BB962C8B-B14F-4D97-AF65-F5344CB8AC3E}">
        <p14:creationId xmlns:p14="http://schemas.microsoft.com/office/powerpoint/2010/main" val="2176397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759EC-F826-2707-504C-B30FD2550105}"/>
            </a:ext>
          </a:extLst>
        </p:cNvPr>
        <p:cNvGrpSpPr/>
        <p:nvPr/>
      </p:nvGrpSpPr>
      <p:grpSpPr>
        <a:xfrm>
          <a:off x="0" y="0"/>
          <a:ext cx="0" cy="0"/>
          <a:chOff x="0" y="0"/>
          <a:chExt cx="0" cy="0"/>
        </a:xfrm>
      </p:grpSpPr>
      <p:sp>
        <p:nvSpPr>
          <p:cNvPr id="2" name="PA_椭圆 6">
            <a:extLst>
              <a:ext uri="{FF2B5EF4-FFF2-40B4-BE49-F238E27FC236}">
                <a16:creationId xmlns:a16="http://schemas.microsoft.com/office/drawing/2014/main" id="{81212069-26B9-9673-2EF0-7E4C9F8FB2FB}"/>
              </a:ext>
            </a:extLst>
          </p:cNvPr>
          <p:cNvSpPr>
            <a:spLocks noChangeArrowheads="1"/>
          </p:cNvSpPr>
          <p:nvPr>
            <p:custDataLst>
              <p:tags r:id="rId1"/>
            </p:custDataLst>
          </p:nvPr>
        </p:nvSpPr>
        <p:spPr bwMode="auto">
          <a:xfrm>
            <a:off x="4464050" y="1552958"/>
            <a:ext cx="3416300" cy="3414712"/>
          </a:xfrm>
          <a:prstGeom prst="ellipse">
            <a:avLst/>
          </a:prstGeom>
          <a:solidFill>
            <a:srgbClr val="47ABB9"/>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 name="PA_文本框 7">
            <a:extLst>
              <a:ext uri="{FF2B5EF4-FFF2-40B4-BE49-F238E27FC236}">
                <a16:creationId xmlns:a16="http://schemas.microsoft.com/office/drawing/2014/main" id="{77A2E399-BD6F-C196-BC26-4F8BEF0B8C3D}"/>
              </a:ext>
            </a:extLst>
          </p:cNvPr>
          <p:cNvSpPr>
            <a:spLocks noChangeArrowheads="1"/>
          </p:cNvSpPr>
          <p:nvPr>
            <p:custDataLst>
              <p:tags r:id="rId2"/>
            </p:custDataLst>
          </p:nvPr>
        </p:nvSpPr>
        <p:spPr bwMode="auto">
          <a:xfrm>
            <a:off x="4203784" y="3486672"/>
            <a:ext cx="39007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3765" fontAlgn="base">
              <a:spcBef>
                <a:spcPct val="0"/>
              </a:spcBef>
              <a:spcAft>
                <a:spcPct val="0"/>
              </a:spcAft>
            </a:pPr>
            <a:r>
              <a:rPr lang="zh-CN" altLang="en-US" sz="4000" b="1" dirty="0">
                <a:solidFill>
                  <a:schemeClr val="bg1"/>
                </a:solidFill>
                <a:latin typeface="微软雅黑" panose="020B0503020204020204" charset="-122"/>
                <a:ea typeface="微软雅黑" panose="020B0503020204020204" charset="-122"/>
                <a:cs typeface="微软雅黑" panose="020B0503020204020204" charset="-122"/>
              </a:rPr>
              <a:t>采访老师</a:t>
            </a:r>
          </a:p>
        </p:txBody>
      </p:sp>
      <p:sp>
        <p:nvSpPr>
          <p:cNvPr id="4" name="PA_同心圆 8">
            <a:extLst>
              <a:ext uri="{FF2B5EF4-FFF2-40B4-BE49-F238E27FC236}">
                <a16:creationId xmlns:a16="http://schemas.microsoft.com/office/drawing/2014/main" id="{7869D9B0-3A62-4551-20CC-39DCAE7357A1}"/>
              </a:ext>
            </a:extLst>
          </p:cNvPr>
          <p:cNvSpPr>
            <a:spLocks noChangeArrowheads="1"/>
          </p:cNvSpPr>
          <p:nvPr>
            <p:custDataLst>
              <p:tags r:id="rId3"/>
            </p:custDataLst>
          </p:nvPr>
        </p:nvSpPr>
        <p:spPr bwMode="auto">
          <a:xfrm>
            <a:off x="4543425" y="1652970"/>
            <a:ext cx="3214688" cy="3214688"/>
          </a:xfrm>
          <a:custGeom>
            <a:avLst/>
            <a:gdLst>
              <a:gd name="G0" fmla="+- 156 0 0"/>
              <a:gd name="G1" fmla="+- 21600 0 156"/>
              <a:gd name="G2" fmla="+- 21600 0 15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56" y="10800"/>
                </a:moveTo>
                <a:cubicBezTo>
                  <a:pt x="156" y="16679"/>
                  <a:pt x="4921" y="21444"/>
                  <a:pt x="10800" y="21444"/>
                </a:cubicBezTo>
                <a:cubicBezTo>
                  <a:pt x="16679" y="21444"/>
                  <a:pt x="21444" y="16679"/>
                  <a:pt x="21444" y="10800"/>
                </a:cubicBezTo>
                <a:cubicBezTo>
                  <a:pt x="21444" y="4921"/>
                  <a:pt x="16679" y="156"/>
                  <a:pt x="10800" y="156"/>
                </a:cubicBezTo>
                <a:cubicBezTo>
                  <a:pt x="4921" y="156"/>
                  <a:pt x="156" y="4921"/>
                  <a:pt x="156" y="10800"/>
                </a:cubicBezTo>
                <a:close/>
              </a:path>
            </a:pathLst>
          </a:custGeom>
          <a:solidFill>
            <a:srgbClr val="FFFFFF">
              <a:alpha val="64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latin typeface="宋体" panose="02010600030101010101" pitchFamily="2" charset="-122"/>
              <a:sym typeface="宋体" panose="02010600030101010101" pitchFamily="2" charset="-122"/>
            </a:endParaRPr>
          </a:p>
        </p:txBody>
      </p:sp>
      <p:sp>
        <p:nvSpPr>
          <p:cNvPr id="5" name="PA_直接连接符 11">
            <a:extLst>
              <a:ext uri="{FF2B5EF4-FFF2-40B4-BE49-F238E27FC236}">
                <a16:creationId xmlns:a16="http://schemas.microsoft.com/office/drawing/2014/main" id="{D3D43A1D-3587-D57C-D7CD-0B7776BB1786}"/>
              </a:ext>
            </a:extLst>
          </p:cNvPr>
          <p:cNvSpPr>
            <a:spLocks noChangeShapeType="1"/>
          </p:cNvSpPr>
          <p:nvPr>
            <p:custDataLst>
              <p:tags r:id="rId4"/>
            </p:custDataLst>
          </p:nvPr>
        </p:nvSpPr>
        <p:spPr bwMode="auto">
          <a:xfrm>
            <a:off x="3990975" y="1743458"/>
            <a:ext cx="785813" cy="569912"/>
          </a:xfrm>
          <a:prstGeom prst="line">
            <a:avLst/>
          </a:prstGeom>
          <a:noFill/>
          <a:ln w="12700" cap="flat" cmpd="sng">
            <a:solidFill>
              <a:srgbClr val="47ABB9"/>
            </a:solidFill>
            <a:bevel/>
          </a:ln>
          <a:extLst>
            <a:ext uri="{909E8E84-426E-40DD-AFC4-6F175D3DCCD1}">
              <a14:hiddenFill xmlns:a14="http://schemas.microsoft.com/office/drawing/2010/main">
                <a:noFill/>
              </a14:hiddenFill>
            </a:ext>
          </a:extLst>
        </p:spPr>
        <p:txBody>
          <a:bodyPr/>
          <a:lstStyle/>
          <a:p>
            <a:endParaRPr lang="zh-CN" altLang="en-US"/>
          </a:p>
        </p:txBody>
      </p:sp>
      <p:sp>
        <p:nvSpPr>
          <p:cNvPr id="6" name="PA_直接连接符 12">
            <a:extLst>
              <a:ext uri="{FF2B5EF4-FFF2-40B4-BE49-F238E27FC236}">
                <a16:creationId xmlns:a16="http://schemas.microsoft.com/office/drawing/2014/main" id="{89A62414-82FE-DA83-FAC9-F0B71D69D218}"/>
              </a:ext>
            </a:extLst>
          </p:cNvPr>
          <p:cNvSpPr>
            <a:spLocks noChangeShapeType="1"/>
          </p:cNvSpPr>
          <p:nvPr>
            <p:custDataLst>
              <p:tags r:id="rId5"/>
            </p:custDataLst>
          </p:nvPr>
        </p:nvSpPr>
        <p:spPr bwMode="auto">
          <a:xfrm>
            <a:off x="7589838" y="4194558"/>
            <a:ext cx="739775" cy="534987"/>
          </a:xfrm>
          <a:prstGeom prst="line">
            <a:avLst/>
          </a:prstGeom>
          <a:noFill/>
          <a:ln w="12700" cap="flat" cmpd="sng">
            <a:solidFill>
              <a:srgbClr val="47ABB9"/>
            </a:solidFill>
            <a:bevel/>
          </a:ln>
          <a:extLst>
            <a:ext uri="{909E8E84-426E-40DD-AFC4-6F175D3DCCD1}">
              <a14:hiddenFill xmlns:a14="http://schemas.microsoft.com/office/drawing/2010/main">
                <a:noFill/>
              </a14:hiddenFill>
            </a:ext>
          </a:extLst>
        </p:spPr>
        <p:txBody>
          <a:bodyPr/>
          <a:lstStyle/>
          <a:p>
            <a:endParaRPr lang="zh-CN" altLang="en-US"/>
          </a:p>
        </p:txBody>
      </p:sp>
      <p:sp>
        <p:nvSpPr>
          <p:cNvPr id="7" name="空心弧 15">
            <a:extLst>
              <a:ext uri="{FF2B5EF4-FFF2-40B4-BE49-F238E27FC236}">
                <a16:creationId xmlns:a16="http://schemas.microsoft.com/office/drawing/2014/main" id="{D099BC6E-44FE-3076-CD92-349EA0BE3A08}"/>
              </a:ext>
            </a:extLst>
          </p:cNvPr>
          <p:cNvSpPr>
            <a:spLocks noChangeArrowheads="1"/>
          </p:cNvSpPr>
          <p:nvPr/>
        </p:nvSpPr>
        <p:spPr bwMode="auto">
          <a:xfrm rot="12768983">
            <a:off x="4324350" y="1483108"/>
            <a:ext cx="3622675" cy="3622675"/>
          </a:xfrm>
          <a:custGeom>
            <a:avLst/>
            <a:gdLst>
              <a:gd name="G0" fmla="+- 10711 0 0"/>
              <a:gd name="G1" fmla="+- 11829149 0 0"/>
              <a:gd name="G2" fmla="+- 0 0 11829149"/>
              <a:gd name="T0" fmla="*/ 0 256 1"/>
              <a:gd name="T1" fmla="*/ 180 256 1"/>
              <a:gd name="G3" fmla="+- 11829149 T0 T1"/>
              <a:gd name="T2" fmla="*/ 0 256 1"/>
              <a:gd name="T3" fmla="*/ 90 256 1"/>
              <a:gd name="G4" fmla="+- 11829149 T2 T3"/>
              <a:gd name="G5" fmla="*/ G4 2 1"/>
              <a:gd name="T4" fmla="*/ 90 256 1"/>
              <a:gd name="T5" fmla="*/ 0 256 1"/>
              <a:gd name="G6" fmla="+- 11829149 T4 T5"/>
              <a:gd name="G7" fmla="*/ G6 2 1"/>
              <a:gd name="G8" fmla="abs 1182914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711"/>
              <a:gd name="G18" fmla="*/ 10711 1 2"/>
              <a:gd name="G19" fmla="+- G18 5400 0"/>
              <a:gd name="G20" fmla="cos G19 11829149"/>
              <a:gd name="G21" fmla="sin G19 11829149"/>
              <a:gd name="G22" fmla="+- G20 10800 0"/>
              <a:gd name="G23" fmla="+- G21 10800 0"/>
              <a:gd name="G24" fmla="+- 10800 0 G20"/>
              <a:gd name="G25" fmla="+- 10711 10800 0"/>
              <a:gd name="G26" fmla="?: G9 G17 G25"/>
              <a:gd name="G27" fmla="?: G9 0 21600"/>
              <a:gd name="G28" fmla="cos 10800 11829149"/>
              <a:gd name="G29" fmla="sin 10800 11829149"/>
              <a:gd name="G30" fmla="sin 10711 11829149"/>
              <a:gd name="G31" fmla="+- G28 10800 0"/>
              <a:gd name="G32" fmla="+- G29 10800 0"/>
              <a:gd name="G33" fmla="+- G30 10800 0"/>
              <a:gd name="G34" fmla="?: G4 0 G31"/>
              <a:gd name="G35" fmla="?: 11829149 G34 0"/>
              <a:gd name="G36" fmla="?: G6 G35 G31"/>
              <a:gd name="G37" fmla="+- 21600 0 G36"/>
              <a:gd name="G38" fmla="?: G4 0 G33"/>
              <a:gd name="G39" fmla="?: 11829149 G38 G32"/>
              <a:gd name="G40" fmla="?: G6 G39 0"/>
              <a:gd name="G41" fmla="?: G4 G32 21600"/>
              <a:gd name="G42" fmla="?: G6 G41 G33"/>
              <a:gd name="T12" fmla="*/ 10800 w 21600"/>
              <a:gd name="T13" fmla="*/ 0 h 21600"/>
              <a:gd name="T14" fmla="*/ 44 w 21600"/>
              <a:gd name="T15" fmla="*/ 10706 h 21600"/>
              <a:gd name="T16" fmla="*/ 10800 w 21600"/>
              <a:gd name="T17" fmla="*/ 89 h 21600"/>
              <a:gd name="T18" fmla="*/ 21556 w 21600"/>
              <a:gd name="T19" fmla="*/ 10706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89" y="10706"/>
                </a:moveTo>
                <a:cubicBezTo>
                  <a:pt x="140" y="4827"/>
                  <a:pt x="4920" y="89"/>
                  <a:pt x="10799" y="89"/>
                </a:cubicBezTo>
                <a:cubicBezTo>
                  <a:pt x="16679" y="88"/>
                  <a:pt x="21459" y="4827"/>
                  <a:pt x="21510" y="10706"/>
                </a:cubicBezTo>
                <a:lnTo>
                  <a:pt x="21599" y="10706"/>
                </a:lnTo>
                <a:cubicBezTo>
                  <a:pt x="21548" y="4778"/>
                  <a:pt x="16728" y="0"/>
                  <a:pt x="10800" y="0"/>
                </a:cubicBezTo>
                <a:cubicBezTo>
                  <a:pt x="4871" y="-1"/>
                  <a:pt x="51" y="4778"/>
                  <a:pt x="0" y="10706"/>
                </a:cubicBezTo>
                <a:close/>
              </a:path>
            </a:pathLst>
          </a:custGeom>
          <a:solidFill>
            <a:srgbClr val="47ABB9"/>
          </a:solidFill>
          <a:ln w="12700" cap="flat" cmpd="sng">
            <a:solidFill>
              <a:srgbClr val="47ABB9"/>
            </a:solidFill>
            <a:bevel/>
          </a:ln>
        </p:spPr>
        <p:txBody>
          <a:bodyPr anchor="ctr"/>
          <a:lstStyle/>
          <a:p>
            <a:pPr algn="ctr"/>
            <a:endParaRPr lang="zh-CN" altLang="zh-CN">
              <a:latin typeface="宋体" panose="02010600030101010101" pitchFamily="2" charset="-122"/>
              <a:sym typeface="宋体" panose="02010600030101010101" pitchFamily="2" charset="-122"/>
            </a:endParaRPr>
          </a:p>
        </p:txBody>
      </p:sp>
      <p:pic>
        <p:nvPicPr>
          <p:cNvPr id="8" name="PA_图片 22">
            <a:extLst>
              <a:ext uri="{FF2B5EF4-FFF2-40B4-BE49-F238E27FC236}">
                <a16:creationId xmlns:a16="http://schemas.microsoft.com/office/drawing/2014/main" id="{70216CBE-3C7E-43A5-AEF4-DE761CAB027C}"/>
              </a:ext>
            </a:extLst>
          </p:cNvPr>
          <p:cNvPicPr>
            <a:picLocks noChangeAspect="1" noChangeArrowheads="1"/>
          </p:cNvPicPr>
          <p:nvPr>
            <p:custDataLst>
              <p:tags r:id="rId6"/>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5781675" y="2346708"/>
            <a:ext cx="78105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512636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5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par>
                                <p:cTn id="11" presetID="21" presetClass="entr" presetSubtype="1" fill="hold" grpId="0" nodeType="withEffect">
                                  <p:stCondLst>
                                    <p:cond delay="30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grpId="0" nodeType="withEffect">
                                  <p:stCondLst>
                                    <p:cond delay="600"/>
                                  </p:stCondLst>
                                  <p:childTnLst>
                                    <p:set>
                                      <p:cBhvr>
                                        <p:cTn id="15" dur="1" fill="hold">
                                          <p:stCondLst>
                                            <p:cond delay="0"/>
                                          </p:stCondLst>
                                        </p:cTn>
                                        <p:tgtEl>
                                          <p:spTgt spid="4"/>
                                        </p:tgtEl>
                                        <p:attrNameLst>
                                          <p:attrName>style.visibility</p:attrName>
                                        </p:attrNameLst>
                                      </p:cBhvr>
                                      <p:to>
                                        <p:strVal val="visible"/>
                                      </p:to>
                                    </p:set>
                                    <p:animEffect transition="in" filter="wheel(1)">
                                      <p:cBhvr>
                                        <p:cTn id="16" dur="2000"/>
                                        <p:tgtEl>
                                          <p:spTgt spid="4"/>
                                        </p:tgtEl>
                                      </p:cBhvr>
                                    </p:animEffect>
                                  </p:childTnLst>
                                </p:cTn>
                              </p:par>
                              <p:par>
                                <p:cTn id="17" presetID="21" presetClass="entr" presetSubtype="1" fill="hold" grpId="0" nodeType="withEffect">
                                  <p:stCondLst>
                                    <p:cond delay="90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par>
                                <p:cTn id="20" presetID="21" presetClass="entr" presetSubtype="1" fill="hold" grpId="0" nodeType="withEffect">
                                  <p:stCondLst>
                                    <p:cond delay="120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2000"/>
                                        <p:tgtEl>
                                          <p:spTgt spid="6"/>
                                        </p:tgtEl>
                                      </p:cBhvr>
                                    </p:animEffect>
                                  </p:childTnLst>
                                </p:cTn>
                              </p:par>
                              <p:par>
                                <p:cTn id="23" presetID="21" presetClass="entr" presetSubtype="1" fill="hold" nodeType="withEffect">
                                  <p:stCondLst>
                                    <p:cond delay="1500"/>
                                  </p:stCondLst>
                                  <p:childTnLst>
                                    <p:set>
                                      <p:cBhvr>
                                        <p:cTn id="24" dur="1" fill="hold">
                                          <p:stCondLst>
                                            <p:cond delay="0"/>
                                          </p:stCondLst>
                                        </p:cTn>
                                        <p:tgtEl>
                                          <p:spTgt spid="8"/>
                                        </p:tgtEl>
                                        <p:attrNameLst>
                                          <p:attrName>style.visibility</p:attrName>
                                        </p:attrNameLst>
                                      </p:cBhvr>
                                      <p:to>
                                        <p:strVal val="visible"/>
                                      </p:to>
                                    </p:set>
                                    <p:animEffect transition="in" filter="wheel(1)">
                                      <p:cBhvr>
                                        <p:cTn id="2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899BF-164E-3C9C-B4ED-5800CD5CA8CB}"/>
            </a:ext>
          </a:extLst>
        </p:cNvPr>
        <p:cNvGrpSpPr/>
        <p:nvPr/>
      </p:nvGrpSpPr>
      <p:grpSpPr>
        <a:xfrm>
          <a:off x="0" y="0"/>
          <a:ext cx="0" cy="0"/>
          <a:chOff x="0" y="0"/>
          <a:chExt cx="0" cy="0"/>
        </a:xfrm>
      </p:grpSpPr>
      <p:sp>
        <p:nvSpPr>
          <p:cNvPr id="21" name="标题 20">
            <a:extLst>
              <a:ext uri="{FF2B5EF4-FFF2-40B4-BE49-F238E27FC236}">
                <a16:creationId xmlns:a16="http://schemas.microsoft.com/office/drawing/2014/main" id="{E7BE0CA7-55BE-F97F-F555-DCF92C79A32E}"/>
              </a:ext>
            </a:extLst>
          </p:cNvPr>
          <p:cNvSpPr>
            <a:spLocks noGrp="1"/>
          </p:cNvSpPr>
          <p:nvPr>
            <p:ph type="title"/>
          </p:nvPr>
        </p:nvSpPr>
        <p:spPr>
          <a:xfrm>
            <a:off x="244690" y="293170"/>
            <a:ext cx="10515600" cy="580806"/>
          </a:xfrm>
        </p:spPr>
        <p:txBody>
          <a:bodyPr>
            <a:normAutofit fontScale="90000"/>
          </a:bodyPr>
          <a:lstStyle/>
          <a:p>
            <a:r>
              <a:rPr lang="zh-CN" altLang="en-US" sz="3600" dirty="0"/>
              <a:t>采访老师</a:t>
            </a:r>
          </a:p>
        </p:txBody>
      </p:sp>
      <p:sp>
        <p:nvSpPr>
          <p:cNvPr id="2" name="矩形 1">
            <a:extLst>
              <a:ext uri="{FF2B5EF4-FFF2-40B4-BE49-F238E27FC236}">
                <a16:creationId xmlns:a16="http://schemas.microsoft.com/office/drawing/2014/main" id="{49BC8CFF-A36A-59B5-AB9F-6FD80C0F77F8}"/>
              </a:ext>
            </a:extLst>
          </p:cNvPr>
          <p:cNvSpPr/>
          <p:nvPr/>
        </p:nvSpPr>
        <p:spPr>
          <a:xfrm>
            <a:off x="384492" y="1216736"/>
            <a:ext cx="8818685" cy="458908"/>
          </a:xfrm>
          <a:prstGeom prst="rect">
            <a:avLst/>
          </a:prstGeom>
        </p:spPr>
        <p:txBody>
          <a:bodyPr wrap="square">
            <a:spAutoFit/>
          </a:bodyPr>
          <a:lstStyle/>
          <a:p>
            <a:pPr>
              <a:lnSpc>
                <a:spcPct val="150000"/>
              </a:lnSpc>
            </a:pPr>
            <a:endParaRPr lang="zh-CN" altLang="en-US" dirty="0">
              <a:solidFill>
                <a:schemeClr val="tx1">
                  <a:lumMod val="50000"/>
                  <a:lumOff val="50000"/>
                </a:schemeClr>
              </a:solidFill>
              <a:latin typeface="微软雅黑" panose="020B0503020204020204" charset="-122"/>
              <a:ea typeface="微软雅黑" panose="020B0503020204020204" charset="-122"/>
            </a:endParaRPr>
          </a:p>
        </p:txBody>
      </p:sp>
      <p:sp>
        <p:nvSpPr>
          <p:cNvPr id="5" name="Rectangle 3">
            <a:extLst>
              <a:ext uri="{FF2B5EF4-FFF2-40B4-BE49-F238E27FC236}">
                <a16:creationId xmlns:a16="http://schemas.microsoft.com/office/drawing/2014/main" id="{D76D4F7C-031C-39B9-7AB5-CBE95AC58A93}"/>
              </a:ext>
            </a:extLst>
          </p:cNvPr>
          <p:cNvSpPr>
            <a:spLocks noChangeArrowheads="1"/>
          </p:cNvSpPr>
          <p:nvPr/>
        </p:nvSpPr>
        <p:spPr bwMode="auto">
          <a:xfrm>
            <a:off x="384492" y="2668109"/>
            <a:ext cx="545226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zh-CN" altLang="en-US" b="1" dirty="0">
                <a:solidFill>
                  <a:schemeClr val="tx1">
                    <a:lumMod val="50000"/>
                    <a:lumOff val="50000"/>
                  </a:schemeClr>
                </a:solidFill>
                <a:latin typeface="微软雅黑" panose="020B0503020204020204" charset="-122"/>
                <a:ea typeface="微软雅黑" panose="020B0503020204020204" charset="-122"/>
              </a:rPr>
              <a:t>问：</a:t>
            </a:r>
            <a:r>
              <a:rPr lang="zh-CN" altLang="en-US" dirty="0">
                <a:solidFill>
                  <a:schemeClr val="tx1">
                    <a:lumMod val="50000"/>
                    <a:lumOff val="50000"/>
                  </a:schemeClr>
                </a:solidFill>
                <a:latin typeface="微软雅黑" panose="020B0503020204020204" charset="-122"/>
                <a:ea typeface="微软雅黑" panose="020B0503020204020204" charset="-122"/>
              </a:rPr>
              <a:t>人们是怎么染上“容貌焦虑”的？</a:t>
            </a:r>
          </a:p>
          <a:p>
            <a:endParaRPr lang="zh-CN" altLang="en-US" dirty="0">
              <a:solidFill>
                <a:schemeClr val="tx1">
                  <a:lumMod val="50000"/>
                  <a:lumOff val="50000"/>
                </a:schemeClr>
              </a:solidFill>
              <a:latin typeface="微软雅黑" panose="020B0503020204020204" charset="-122"/>
              <a:ea typeface="微软雅黑" panose="020B0503020204020204" charset="-122"/>
            </a:endParaRPr>
          </a:p>
          <a:p>
            <a:r>
              <a:rPr lang="zh-CN" altLang="en-US" b="1" dirty="0">
                <a:solidFill>
                  <a:schemeClr val="tx1">
                    <a:lumMod val="50000"/>
                    <a:lumOff val="50000"/>
                  </a:schemeClr>
                </a:solidFill>
                <a:latin typeface="微软雅黑" panose="020B0503020204020204" charset="-122"/>
                <a:ea typeface="微软雅黑" panose="020B0503020204020204" charset="-122"/>
              </a:rPr>
              <a:t>答：</a:t>
            </a:r>
            <a:r>
              <a:rPr lang="zh-CN" altLang="en-US" dirty="0">
                <a:solidFill>
                  <a:schemeClr val="tx1">
                    <a:lumMod val="50000"/>
                    <a:lumOff val="50000"/>
                  </a:schemeClr>
                </a:solidFill>
                <a:latin typeface="微软雅黑" panose="020B0503020204020204" charset="-122"/>
                <a:ea typeface="微软雅黑" panose="020B0503020204020204" charset="-122"/>
              </a:rPr>
              <a:t>在社交中，人们往往会刻意营造一个“外壳”，不是直接参与社交，而是通过这个“外壳”和别人社交。为了能在别人心里留下良好的印象，这个“外壳”通常会比本人更趋于完美，一旦人们发现自己营造的“外壳”和本人不匹配，他们便会产生焦虑，“容貌焦虑”就是因为这个“外壳”的外貌比自己更完美，导致心理防线崩溃的结果。</a:t>
            </a:r>
          </a:p>
        </p:txBody>
      </p:sp>
      <p:pic>
        <p:nvPicPr>
          <p:cNvPr id="4" name="图片 3">
            <a:extLst>
              <a:ext uri="{FF2B5EF4-FFF2-40B4-BE49-F238E27FC236}">
                <a16:creationId xmlns:a16="http://schemas.microsoft.com/office/drawing/2014/main" id="{455D03AE-28E3-4711-99EF-946DA93713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9302" y="2192115"/>
            <a:ext cx="4944762" cy="3707123"/>
          </a:xfrm>
          <a:prstGeom prst="rect">
            <a:avLst/>
          </a:prstGeom>
        </p:spPr>
      </p:pic>
    </p:spTree>
    <p:extLst>
      <p:ext uri="{BB962C8B-B14F-4D97-AF65-F5344CB8AC3E}">
        <p14:creationId xmlns:p14="http://schemas.microsoft.com/office/powerpoint/2010/main" val="97552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32EF0-9CD9-D604-1B80-CEBFE9DB8A64}"/>
            </a:ext>
          </a:extLst>
        </p:cNvPr>
        <p:cNvGrpSpPr/>
        <p:nvPr/>
      </p:nvGrpSpPr>
      <p:grpSpPr>
        <a:xfrm>
          <a:off x="0" y="0"/>
          <a:ext cx="0" cy="0"/>
          <a:chOff x="0" y="0"/>
          <a:chExt cx="0" cy="0"/>
        </a:xfrm>
      </p:grpSpPr>
      <p:sp>
        <p:nvSpPr>
          <p:cNvPr id="2" name="PA_椭圆 6">
            <a:extLst>
              <a:ext uri="{FF2B5EF4-FFF2-40B4-BE49-F238E27FC236}">
                <a16:creationId xmlns:a16="http://schemas.microsoft.com/office/drawing/2014/main" id="{C4CB36E6-2291-606F-44AA-D23967CF77FA}"/>
              </a:ext>
            </a:extLst>
          </p:cNvPr>
          <p:cNvSpPr>
            <a:spLocks noChangeArrowheads="1"/>
          </p:cNvSpPr>
          <p:nvPr>
            <p:custDataLst>
              <p:tags r:id="rId1"/>
            </p:custDataLst>
          </p:nvPr>
        </p:nvSpPr>
        <p:spPr bwMode="auto">
          <a:xfrm>
            <a:off x="4464050" y="1552958"/>
            <a:ext cx="3416300" cy="3414712"/>
          </a:xfrm>
          <a:prstGeom prst="ellipse">
            <a:avLst/>
          </a:prstGeom>
          <a:solidFill>
            <a:srgbClr val="47ABB9"/>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 name="PA_文本框 7">
            <a:extLst>
              <a:ext uri="{FF2B5EF4-FFF2-40B4-BE49-F238E27FC236}">
                <a16:creationId xmlns:a16="http://schemas.microsoft.com/office/drawing/2014/main" id="{DE46EA64-77CB-4E43-B616-1F39B2ED1DB6}"/>
              </a:ext>
            </a:extLst>
          </p:cNvPr>
          <p:cNvSpPr>
            <a:spLocks noChangeArrowheads="1"/>
          </p:cNvSpPr>
          <p:nvPr>
            <p:custDataLst>
              <p:tags r:id="rId2"/>
            </p:custDataLst>
          </p:nvPr>
        </p:nvSpPr>
        <p:spPr bwMode="auto">
          <a:xfrm>
            <a:off x="4203784" y="3486672"/>
            <a:ext cx="39007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3765" fontAlgn="base">
              <a:spcBef>
                <a:spcPct val="0"/>
              </a:spcBef>
              <a:spcAft>
                <a:spcPct val="0"/>
              </a:spcAft>
            </a:pPr>
            <a:r>
              <a:rPr lang="zh-CN" altLang="en-US" sz="4000" b="1" dirty="0">
                <a:solidFill>
                  <a:schemeClr val="bg1"/>
                </a:solidFill>
                <a:latin typeface="微软雅黑" panose="020B0503020204020204" charset="-122"/>
                <a:ea typeface="微软雅黑" panose="020B0503020204020204" charset="-122"/>
                <a:cs typeface="微软雅黑" panose="020B0503020204020204" charset="-122"/>
              </a:rPr>
              <a:t>采访典型案例</a:t>
            </a:r>
          </a:p>
        </p:txBody>
      </p:sp>
      <p:sp>
        <p:nvSpPr>
          <p:cNvPr id="4" name="PA_同心圆 8">
            <a:extLst>
              <a:ext uri="{FF2B5EF4-FFF2-40B4-BE49-F238E27FC236}">
                <a16:creationId xmlns:a16="http://schemas.microsoft.com/office/drawing/2014/main" id="{A5D8E440-AE7D-35E4-BFD3-A14FAA800196}"/>
              </a:ext>
            </a:extLst>
          </p:cNvPr>
          <p:cNvSpPr>
            <a:spLocks noChangeArrowheads="1"/>
          </p:cNvSpPr>
          <p:nvPr>
            <p:custDataLst>
              <p:tags r:id="rId3"/>
            </p:custDataLst>
          </p:nvPr>
        </p:nvSpPr>
        <p:spPr bwMode="auto">
          <a:xfrm>
            <a:off x="4543425" y="1652970"/>
            <a:ext cx="3214688" cy="3214688"/>
          </a:xfrm>
          <a:custGeom>
            <a:avLst/>
            <a:gdLst>
              <a:gd name="G0" fmla="+- 156 0 0"/>
              <a:gd name="G1" fmla="+- 21600 0 156"/>
              <a:gd name="G2" fmla="+- 21600 0 15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56" y="10800"/>
                </a:moveTo>
                <a:cubicBezTo>
                  <a:pt x="156" y="16679"/>
                  <a:pt x="4921" y="21444"/>
                  <a:pt x="10800" y="21444"/>
                </a:cubicBezTo>
                <a:cubicBezTo>
                  <a:pt x="16679" y="21444"/>
                  <a:pt x="21444" y="16679"/>
                  <a:pt x="21444" y="10800"/>
                </a:cubicBezTo>
                <a:cubicBezTo>
                  <a:pt x="21444" y="4921"/>
                  <a:pt x="16679" y="156"/>
                  <a:pt x="10800" y="156"/>
                </a:cubicBezTo>
                <a:cubicBezTo>
                  <a:pt x="4921" y="156"/>
                  <a:pt x="156" y="4921"/>
                  <a:pt x="156" y="10800"/>
                </a:cubicBezTo>
                <a:close/>
              </a:path>
            </a:pathLst>
          </a:custGeom>
          <a:solidFill>
            <a:srgbClr val="FFFFFF">
              <a:alpha val="64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latin typeface="宋体" panose="02010600030101010101" pitchFamily="2" charset="-122"/>
              <a:sym typeface="宋体" panose="02010600030101010101" pitchFamily="2" charset="-122"/>
            </a:endParaRPr>
          </a:p>
        </p:txBody>
      </p:sp>
      <p:sp>
        <p:nvSpPr>
          <p:cNvPr id="5" name="PA_直接连接符 11">
            <a:extLst>
              <a:ext uri="{FF2B5EF4-FFF2-40B4-BE49-F238E27FC236}">
                <a16:creationId xmlns:a16="http://schemas.microsoft.com/office/drawing/2014/main" id="{02D293B2-C436-A1A7-FFEB-37D4D60C83C2}"/>
              </a:ext>
            </a:extLst>
          </p:cNvPr>
          <p:cNvSpPr>
            <a:spLocks noChangeShapeType="1"/>
          </p:cNvSpPr>
          <p:nvPr>
            <p:custDataLst>
              <p:tags r:id="rId4"/>
            </p:custDataLst>
          </p:nvPr>
        </p:nvSpPr>
        <p:spPr bwMode="auto">
          <a:xfrm>
            <a:off x="3990975" y="1743458"/>
            <a:ext cx="785813" cy="569912"/>
          </a:xfrm>
          <a:prstGeom prst="line">
            <a:avLst/>
          </a:prstGeom>
          <a:noFill/>
          <a:ln w="12700" cap="flat" cmpd="sng">
            <a:solidFill>
              <a:srgbClr val="47ABB9"/>
            </a:solidFill>
            <a:bevel/>
          </a:ln>
          <a:extLst>
            <a:ext uri="{909E8E84-426E-40DD-AFC4-6F175D3DCCD1}">
              <a14:hiddenFill xmlns:a14="http://schemas.microsoft.com/office/drawing/2010/main">
                <a:noFill/>
              </a14:hiddenFill>
            </a:ext>
          </a:extLst>
        </p:spPr>
        <p:txBody>
          <a:bodyPr/>
          <a:lstStyle/>
          <a:p>
            <a:endParaRPr lang="zh-CN" altLang="en-US"/>
          </a:p>
        </p:txBody>
      </p:sp>
      <p:sp>
        <p:nvSpPr>
          <p:cNvPr id="6" name="PA_直接连接符 12">
            <a:extLst>
              <a:ext uri="{FF2B5EF4-FFF2-40B4-BE49-F238E27FC236}">
                <a16:creationId xmlns:a16="http://schemas.microsoft.com/office/drawing/2014/main" id="{257572EA-19C7-71EC-9F70-D8B1A04BECF1}"/>
              </a:ext>
            </a:extLst>
          </p:cNvPr>
          <p:cNvSpPr>
            <a:spLocks noChangeShapeType="1"/>
          </p:cNvSpPr>
          <p:nvPr>
            <p:custDataLst>
              <p:tags r:id="rId5"/>
            </p:custDataLst>
          </p:nvPr>
        </p:nvSpPr>
        <p:spPr bwMode="auto">
          <a:xfrm>
            <a:off x="7589838" y="4194558"/>
            <a:ext cx="739775" cy="534987"/>
          </a:xfrm>
          <a:prstGeom prst="line">
            <a:avLst/>
          </a:prstGeom>
          <a:noFill/>
          <a:ln w="12700" cap="flat" cmpd="sng">
            <a:solidFill>
              <a:srgbClr val="47ABB9"/>
            </a:solidFill>
            <a:bevel/>
          </a:ln>
          <a:extLst>
            <a:ext uri="{909E8E84-426E-40DD-AFC4-6F175D3DCCD1}">
              <a14:hiddenFill xmlns:a14="http://schemas.microsoft.com/office/drawing/2010/main">
                <a:noFill/>
              </a14:hiddenFill>
            </a:ext>
          </a:extLst>
        </p:spPr>
        <p:txBody>
          <a:bodyPr/>
          <a:lstStyle/>
          <a:p>
            <a:endParaRPr lang="zh-CN" altLang="en-US"/>
          </a:p>
        </p:txBody>
      </p:sp>
      <p:sp>
        <p:nvSpPr>
          <p:cNvPr id="7" name="空心弧 15">
            <a:extLst>
              <a:ext uri="{FF2B5EF4-FFF2-40B4-BE49-F238E27FC236}">
                <a16:creationId xmlns:a16="http://schemas.microsoft.com/office/drawing/2014/main" id="{EDAEDA92-2A58-9C9A-5CA2-93C9F234A88E}"/>
              </a:ext>
            </a:extLst>
          </p:cNvPr>
          <p:cNvSpPr>
            <a:spLocks noChangeArrowheads="1"/>
          </p:cNvSpPr>
          <p:nvPr/>
        </p:nvSpPr>
        <p:spPr bwMode="auto">
          <a:xfrm rot="12768983">
            <a:off x="4324350" y="1483108"/>
            <a:ext cx="3622675" cy="3622675"/>
          </a:xfrm>
          <a:custGeom>
            <a:avLst/>
            <a:gdLst>
              <a:gd name="G0" fmla="+- 10711 0 0"/>
              <a:gd name="G1" fmla="+- 11829149 0 0"/>
              <a:gd name="G2" fmla="+- 0 0 11829149"/>
              <a:gd name="T0" fmla="*/ 0 256 1"/>
              <a:gd name="T1" fmla="*/ 180 256 1"/>
              <a:gd name="G3" fmla="+- 11829149 T0 T1"/>
              <a:gd name="T2" fmla="*/ 0 256 1"/>
              <a:gd name="T3" fmla="*/ 90 256 1"/>
              <a:gd name="G4" fmla="+- 11829149 T2 T3"/>
              <a:gd name="G5" fmla="*/ G4 2 1"/>
              <a:gd name="T4" fmla="*/ 90 256 1"/>
              <a:gd name="T5" fmla="*/ 0 256 1"/>
              <a:gd name="G6" fmla="+- 11829149 T4 T5"/>
              <a:gd name="G7" fmla="*/ G6 2 1"/>
              <a:gd name="G8" fmla="abs 1182914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711"/>
              <a:gd name="G18" fmla="*/ 10711 1 2"/>
              <a:gd name="G19" fmla="+- G18 5400 0"/>
              <a:gd name="G20" fmla="cos G19 11829149"/>
              <a:gd name="G21" fmla="sin G19 11829149"/>
              <a:gd name="G22" fmla="+- G20 10800 0"/>
              <a:gd name="G23" fmla="+- G21 10800 0"/>
              <a:gd name="G24" fmla="+- 10800 0 G20"/>
              <a:gd name="G25" fmla="+- 10711 10800 0"/>
              <a:gd name="G26" fmla="?: G9 G17 G25"/>
              <a:gd name="G27" fmla="?: G9 0 21600"/>
              <a:gd name="G28" fmla="cos 10800 11829149"/>
              <a:gd name="G29" fmla="sin 10800 11829149"/>
              <a:gd name="G30" fmla="sin 10711 11829149"/>
              <a:gd name="G31" fmla="+- G28 10800 0"/>
              <a:gd name="G32" fmla="+- G29 10800 0"/>
              <a:gd name="G33" fmla="+- G30 10800 0"/>
              <a:gd name="G34" fmla="?: G4 0 G31"/>
              <a:gd name="G35" fmla="?: 11829149 G34 0"/>
              <a:gd name="G36" fmla="?: G6 G35 G31"/>
              <a:gd name="G37" fmla="+- 21600 0 G36"/>
              <a:gd name="G38" fmla="?: G4 0 G33"/>
              <a:gd name="G39" fmla="?: 11829149 G38 G32"/>
              <a:gd name="G40" fmla="?: G6 G39 0"/>
              <a:gd name="G41" fmla="?: G4 G32 21600"/>
              <a:gd name="G42" fmla="?: G6 G41 G33"/>
              <a:gd name="T12" fmla="*/ 10800 w 21600"/>
              <a:gd name="T13" fmla="*/ 0 h 21600"/>
              <a:gd name="T14" fmla="*/ 44 w 21600"/>
              <a:gd name="T15" fmla="*/ 10706 h 21600"/>
              <a:gd name="T16" fmla="*/ 10800 w 21600"/>
              <a:gd name="T17" fmla="*/ 89 h 21600"/>
              <a:gd name="T18" fmla="*/ 21556 w 21600"/>
              <a:gd name="T19" fmla="*/ 10706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89" y="10706"/>
                </a:moveTo>
                <a:cubicBezTo>
                  <a:pt x="140" y="4827"/>
                  <a:pt x="4920" y="89"/>
                  <a:pt x="10799" y="89"/>
                </a:cubicBezTo>
                <a:cubicBezTo>
                  <a:pt x="16679" y="88"/>
                  <a:pt x="21459" y="4827"/>
                  <a:pt x="21510" y="10706"/>
                </a:cubicBezTo>
                <a:lnTo>
                  <a:pt x="21599" y="10706"/>
                </a:lnTo>
                <a:cubicBezTo>
                  <a:pt x="21548" y="4778"/>
                  <a:pt x="16728" y="0"/>
                  <a:pt x="10800" y="0"/>
                </a:cubicBezTo>
                <a:cubicBezTo>
                  <a:pt x="4871" y="-1"/>
                  <a:pt x="51" y="4778"/>
                  <a:pt x="0" y="10706"/>
                </a:cubicBezTo>
                <a:close/>
              </a:path>
            </a:pathLst>
          </a:custGeom>
          <a:solidFill>
            <a:srgbClr val="47ABB9"/>
          </a:solidFill>
          <a:ln w="12700" cap="flat" cmpd="sng">
            <a:solidFill>
              <a:srgbClr val="47ABB9"/>
            </a:solidFill>
            <a:bevel/>
          </a:ln>
        </p:spPr>
        <p:txBody>
          <a:bodyPr anchor="ctr"/>
          <a:lstStyle/>
          <a:p>
            <a:pPr algn="ctr"/>
            <a:endParaRPr lang="zh-CN" altLang="zh-CN">
              <a:latin typeface="宋体" panose="02010600030101010101" pitchFamily="2" charset="-122"/>
              <a:sym typeface="宋体" panose="02010600030101010101" pitchFamily="2" charset="-122"/>
            </a:endParaRPr>
          </a:p>
        </p:txBody>
      </p:sp>
      <p:pic>
        <p:nvPicPr>
          <p:cNvPr id="8" name="PA_图片 22">
            <a:extLst>
              <a:ext uri="{FF2B5EF4-FFF2-40B4-BE49-F238E27FC236}">
                <a16:creationId xmlns:a16="http://schemas.microsoft.com/office/drawing/2014/main" id="{8AB9033B-BB5D-4B07-7A16-3C62C1E089C8}"/>
              </a:ext>
            </a:extLst>
          </p:cNvPr>
          <p:cNvPicPr>
            <a:picLocks noChangeAspect="1" noChangeArrowheads="1"/>
          </p:cNvPicPr>
          <p:nvPr>
            <p:custDataLst>
              <p:tags r:id="rId6"/>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5781675" y="2346708"/>
            <a:ext cx="78105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463845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5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par>
                                <p:cTn id="11" presetID="21" presetClass="entr" presetSubtype="1" fill="hold" grpId="0" nodeType="withEffect">
                                  <p:stCondLst>
                                    <p:cond delay="30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grpId="0" nodeType="withEffect">
                                  <p:stCondLst>
                                    <p:cond delay="600"/>
                                  </p:stCondLst>
                                  <p:childTnLst>
                                    <p:set>
                                      <p:cBhvr>
                                        <p:cTn id="15" dur="1" fill="hold">
                                          <p:stCondLst>
                                            <p:cond delay="0"/>
                                          </p:stCondLst>
                                        </p:cTn>
                                        <p:tgtEl>
                                          <p:spTgt spid="4"/>
                                        </p:tgtEl>
                                        <p:attrNameLst>
                                          <p:attrName>style.visibility</p:attrName>
                                        </p:attrNameLst>
                                      </p:cBhvr>
                                      <p:to>
                                        <p:strVal val="visible"/>
                                      </p:to>
                                    </p:set>
                                    <p:animEffect transition="in" filter="wheel(1)">
                                      <p:cBhvr>
                                        <p:cTn id="16" dur="2000"/>
                                        <p:tgtEl>
                                          <p:spTgt spid="4"/>
                                        </p:tgtEl>
                                      </p:cBhvr>
                                    </p:animEffect>
                                  </p:childTnLst>
                                </p:cTn>
                              </p:par>
                              <p:par>
                                <p:cTn id="17" presetID="21" presetClass="entr" presetSubtype="1" fill="hold" grpId="0" nodeType="withEffect">
                                  <p:stCondLst>
                                    <p:cond delay="90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par>
                                <p:cTn id="20" presetID="21" presetClass="entr" presetSubtype="1" fill="hold" grpId="0" nodeType="withEffect">
                                  <p:stCondLst>
                                    <p:cond delay="120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2000"/>
                                        <p:tgtEl>
                                          <p:spTgt spid="6"/>
                                        </p:tgtEl>
                                      </p:cBhvr>
                                    </p:animEffect>
                                  </p:childTnLst>
                                </p:cTn>
                              </p:par>
                              <p:par>
                                <p:cTn id="23" presetID="21" presetClass="entr" presetSubtype="1" fill="hold" nodeType="withEffect">
                                  <p:stCondLst>
                                    <p:cond delay="1500"/>
                                  </p:stCondLst>
                                  <p:childTnLst>
                                    <p:set>
                                      <p:cBhvr>
                                        <p:cTn id="24" dur="1" fill="hold">
                                          <p:stCondLst>
                                            <p:cond delay="0"/>
                                          </p:stCondLst>
                                        </p:cTn>
                                        <p:tgtEl>
                                          <p:spTgt spid="8"/>
                                        </p:tgtEl>
                                        <p:attrNameLst>
                                          <p:attrName>style.visibility</p:attrName>
                                        </p:attrNameLst>
                                      </p:cBhvr>
                                      <p:to>
                                        <p:strVal val="visible"/>
                                      </p:to>
                                    </p:set>
                                    <p:animEffect transition="in" filter="wheel(1)">
                                      <p:cBhvr>
                                        <p:cTn id="2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矩形 217"/>
          <p:cNvSpPr>
            <a:spLocks noChangeArrowheads="1"/>
          </p:cNvSpPr>
          <p:nvPr>
            <p:custDataLst>
              <p:tags r:id="rId1"/>
            </p:custDataLst>
          </p:nvPr>
        </p:nvSpPr>
        <p:spPr bwMode="auto">
          <a:xfrm>
            <a:off x="4738354" y="2837505"/>
            <a:ext cx="502058"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defTabSz="913765" fontAlgn="base">
              <a:spcBef>
                <a:spcPct val="0"/>
              </a:spcBef>
              <a:spcAft>
                <a:spcPct val="0"/>
              </a:spcAft>
            </a:pPr>
            <a:r>
              <a:rPr lang="en-US" altLang="zh-CN" sz="2000" b="1" dirty="0">
                <a:solidFill>
                  <a:srgbClr val="47ABB9"/>
                </a:solidFill>
                <a:latin typeface="微软雅黑" panose="020B0503020204020204" charset="-122"/>
                <a:ea typeface="微软雅黑" panose="020B0503020204020204" charset="-122"/>
                <a:cs typeface="微软雅黑" panose="020B0503020204020204" charset="-122"/>
              </a:rPr>
              <a:t>01</a:t>
            </a:r>
            <a:endParaRPr lang="zh-CN" altLang="en-US" sz="2000" b="1" dirty="0">
              <a:solidFill>
                <a:srgbClr val="47ABB9"/>
              </a:solidFill>
              <a:latin typeface="微软雅黑" panose="020B0503020204020204" charset="-122"/>
              <a:ea typeface="微软雅黑" panose="020B0503020204020204" charset="-122"/>
              <a:cs typeface="微软雅黑" panose="020B0503020204020204" charset="-122"/>
            </a:endParaRPr>
          </a:p>
        </p:txBody>
      </p:sp>
      <p:sp>
        <p:nvSpPr>
          <p:cNvPr id="3" name="PA_矩形 34"/>
          <p:cNvSpPr/>
          <p:nvPr>
            <p:custDataLst>
              <p:tags r:id="rId2"/>
            </p:custDataLst>
          </p:nvPr>
        </p:nvSpPr>
        <p:spPr bwMode="auto">
          <a:xfrm>
            <a:off x="5569343" y="2801975"/>
            <a:ext cx="1693937" cy="461665"/>
          </a:xfrm>
          <a:prstGeom prst="rect">
            <a:avLst/>
          </a:prstGeom>
        </p:spPr>
        <p:txBody>
          <a:bodyPr wrap="square">
            <a:spAutoFit/>
          </a:bodyPr>
          <a:lstStyle/>
          <a:p>
            <a:pPr defTabSz="913765" fontAlgn="base">
              <a:spcBef>
                <a:spcPct val="0"/>
              </a:spcBef>
              <a:spcAft>
                <a:spcPct val="0"/>
              </a:spcAft>
            </a:pPr>
            <a:r>
              <a:rPr lang="zh-CN" altLang="en-US" sz="2400" b="1" dirty="0">
                <a:solidFill>
                  <a:srgbClr val="47ABB9"/>
                </a:solidFill>
                <a:latin typeface="微软雅黑" panose="020B0503020204020204" charset="-122"/>
                <a:ea typeface="微软雅黑" panose="020B0503020204020204" charset="-122"/>
                <a:cs typeface="微软雅黑" panose="020B0503020204020204" charset="-122"/>
              </a:rPr>
              <a:t>研究背景</a:t>
            </a:r>
          </a:p>
        </p:txBody>
      </p:sp>
      <p:grpSp>
        <p:nvGrpSpPr>
          <p:cNvPr id="4" name="PA_组合 220"/>
          <p:cNvGrpSpPr/>
          <p:nvPr>
            <p:custDataLst>
              <p:tags r:id="rId3"/>
            </p:custDataLst>
          </p:nvPr>
        </p:nvGrpSpPr>
        <p:grpSpPr>
          <a:xfrm>
            <a:off x="5240412" y="2901349"/>
            <a:ext cx="257928" cy="257928"/>
            <a:chOff x="5461936" y="1216183"/>
            <a:chExt cx="1255427" cy="1255427"/>
          </a:xfrm>
          <a:solidFill>
            <a:srgbClr val="47ABB9"/>
          </a:solidFill>
        </p:grpSpPr>
        <p:sp>
          <p:nvSpPr>
            <p:cNvPr id="5" name="任意多边形 221"/>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sp>
          <p:nvSpPr>
            <p:cNvPr id="6" name="任意多边形 222"/>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grpSp>
      <p:sp>
        <p:nvSpPr>
          <p:cNvPr id="7" name="PA_矩形 217"/>
          <p:cNvSpPr>
            <a:spLocks noChangeArrowheads="1"/>
          </p:cNvSpPr>
          <p:nvPr>
            <p:custDataLst>
              <p:tags r:id="rId4"/>
            </p:custDataLst>
          </p:nvPr>
        </p:nvSpPr>
        <p:spPr bwMode="auto">
          <a:xfrm>
            <a:off x="4738354" y="3588025"/>
            <a:ext cx="502058"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defTabSz="913765" fontAlgn="base">
              <a:spcBef>
                <a:spcPct val="0"/>
              </a:spcBef>
              <a:spcAft>
                <a:spcPct val="0"/>
              </a:spcAft>
            </a:pPr>
            <a:r>
              <a:rPr lang="en-US" altLang="zh-CN" sz="2000" b="1" dirty="0">
                <a:solidFill>
                  <a:srgbClr val="47ABB9"/>
                </a:solidFill>
                <a:latin typeface="微软雅黑" panose="020B0503020204020204" charset="-122"/>
                <a:ea typeface="微软雅黑" panose="020B0503020204020204" charset="-122"/>
                <a:cs typeface="微软雅黑" panose="020B0503020204020204" charset="-122"/>
              </a:rPr>
              <a:t>02</a:t>
            </a:r>
            <a:endParaRPr lang="zh-CN" altLang="en-US" sz="2000" b="1" dirty="0">
              <a:solidFill>
                <a:srgbClr val="47ABB9"/>
              </a:solidFill>
              <a:latin typeface="微软雅黑" panose="020B0503020204020204" charset="-122"/>
              <a:ea typeface="微软雅黑" panose="020B0503020204020204" charset="-122"/>
              <a:cs typeface="微软雅黑" panose="020B0503020204020204" charset="-122"/>
            </a:endParaRPr>
          </a:p>
        </p:txBody>
      </p:sp>
      <p:sp>
        <p:nvSpPr>
          <p:cNvPr id="8" name="PA_矩形 63"/>
          <p:cNvSpPr/>
          <p:nvPr>
            <p:custDataLst>
              <p:tags r:id="rId5"/>
            </p:custDataLst>
          </p:nvPr>
        </p:nvSpPr>
        <p:spPr bwMode="auto">
          <a:xfrm>
            <a:off x="5569343" y="3552495"/>
            <a:ext cx="2340670" cy="461665"/>
          </a:xfrm>
          <a:prstGeom prst="rect">
            <a:avLst/>
          </a:prstGeom>
        </p:spPr>
        <p:txBody>
          <a:bodyPr wrap="square">
            <a:spAutoFit/>
          </a:bodyPr>
          <a:lstStyle/>
          <a:p>
            <a:pPr defTabSz="913765" fontAlgn="base">
              <a:spcBef>
                <a:spcPct val="0"/>
              </a:spcBef>
              <a:spcAft>
                <a:spcPct val="0"/>
              </a:spcAft>
            </a:pPr>
            <a:r>
              <a:rPr lang="zh-CN" altLang="en-US" sz="2400" b="1" dirty="0">
                <a:solidFill>
                  <a:srgbClr val="47ABB9"/>
                </a:solidFill>
                <a:latin typeface="微软雅黑" panose="020B0503020204020204" charset="-122"/>
                <a:ea typeface="微软雅黑" panose="020B0503020204020204" charset="-122"/>
                <a:cs typeface="微软雅黑" panose="020B0503020204020204" charset="-122"/>
              </a:rPr>
              <a:t>研究方法</a:t>
            </a:r>
          </a:p>
        </p:txBody>
      </p:sp>
      <p:grpSp>
        <p:nvGrpSpPr>
          <p:cNvPr id="9" name="PA_组合 220"/>
          <p:cNvGrpSpPr/>
          <p:nvPr>
            <p:custDataLst>
              <p:tags r:id="rId6"/>
            </p:custDataLst>
          </p:nvPr>
        </p:nvGrpSpPr>
        <p:grpSpPr>
          <a:xfrm>
            <a:off x="5240412" y="3651869"/>
            <a:ext cx="257928" cy="257928"/>
            <a:chOff x="5461936" y="1216183"/>
            <a:chExt cx="1255427" cy="1255427"/>
          </a:xfrm>
          <a:solidFill>
            <a:srgbClr val="47ABB9"/>
          </a:solidFill>
        </p:grpSpPr>
        <p:sp>
          <p:nvSpPr>
            <p:cNvPr id="10" name="任意多边形 221"/>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sp>
          <p:nvSpPr>
            <p:cNvPr id="11" name="任意多边形 222"/>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grpSp>
      <p:sp>
        <p:nvSpPr>
          <p:cNvPr id="12" name="PA_矩形 217"/>
          <p:cNvSpPr>
            <a:spLocks noChangeArrowheads="1"/>
          </p:cNvSpPr>
          <p:nvPr>
            <p:custDataLst>
              <p:tags r:id="rId7"/>
            </p:custDataLst>
          </p:nvPr>
        </p:nvSpPr>
        <p:spPr bwMode="auto">
          <a:xfrm>
            <a:off x="4738354" y="4338545"/>
            <a:ext cx="502058"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defTabSz="913765" fontAlgn="base">
              <a:spcBef>
                <a:spcPct val="0"/>
              </a:spcBef>
              <a:spcAft>
                <a:spcPct val="0"/>
              </a:spcAft>
            </a:pPr>
            <a:r>
              <a:rPr lang="en-US" altLang="zh-CN" sz="2000" b="1" dirty="0">
                <a:solidFill>
                  <a:srgbClr val="47ABB9"/>
                </a:solidFill>
                <a:latin typeface="微软雅黑" panose="020B0503020204020204" charset="-122"/>
                <a:ea typeface="微软雅黑" panose="020B0503020204020204" charset="-122"/>
                <a:cs typeface="微软雅黑" panose="020B0503020204020204" charset="-122"/>
              </a:rPr>
              <a:t>03</a:t>
            </a:r>
            <a:endParaRPr lang="zh-CN" altLang="en-US" sz="2000" b="1" dirty="0">
              <a:solidFill>
                <a:srgbClr val="47ABB9"/>
              </a:solidFill>
              <a:latin typeface="微软雅黑" panose="020B0503020204020204" charset="-122"/>
              <a:ea typeface="微软雅黑" panose="020B0503020204020204" charset="-122"/>
              <a:cs typeface="微软雅黑" panose="020B0503020204020204" charset="-122"/>
            </a:endParaRPr>
          </a:p>
        </p:txBody>
      </p:sp>
      <p:sp>
        <p:nvSpPr>
          <p:cNvPr id="13" name="PA_矩形 69"/>
          <p:cNvSpPr/>
          <p:nvPr>
            <p:custDataLst>
              <p:tags r:id="rId8"/>
            </p:custDataLst>
          </p:nvPr>
        </p:nvSpPr>
        <p:spPr bwMode="auto">
          <a:xfrm>
            <a:off x="5569343" y="4303015"/>
            <a:ext cx="1693937" cy="461665"/>
          </a:xfrm>
          <a:prstGeom prst="rect">
            <a:avLst/>
          </a:prstGeom>
        </p:spPr>
        <p:txBody>
          <a:bodyPr wrap="square">
            <a:spAutoFit/>
          </a:bodyPr>
          <a:lstStyle/>
          <a:p>
            <a:pPr defTabSz="913765" fontAlgn="base">
              <a:spcBef>
                <a:spcPct val="0"/>
              </a:spcBef>
              <a:spcAft>
                <a:spcPct val="0"/>
              </a:spcAft>
            </a:pPr>
            <a:r>
              <a:rPr lang="zh-CN" altLang="en-US" sz="2400" b="1" dirty="0">
                <a:solidFill>
                  <a:srgbClr val="47ABB9"/>
                </a:solidFill>
                <a:latin typeface="微软雅黑" panose="020B0503020204020204" charset="-122"/>
                <a:ea typeface="微软雅黑" panose="020B0503020204020204" charset="-122"/>
              </a:rPr>
              <a:t>研究结论</a:t>
            </a:r>
          </a:p>
        </p:txBody>
      </p:sp>
      <p:grpSp>
        <p:nvGrpSpPr>
          <p:cNvPr id="14" name="PA_组合 220"/>
          <p:cNvGrpSpPr/>
          <p:nvPr>
            <p:custDataLst>
              <p:tags r:id="rId9"/>
            </p:custDataLst>
          </p:nvPr>
        </p:nvGrpSpPr>
        <p:grpSpPr>
          <a:xfrm>
            <a:off x="5240412" y="4402389"/>
            <a:ext cx="257928" cy="257928"/>
            <a:chOff x="5461936" y="1216183"/>
            <a:chExt cx="1255427" cy="1255427"/>
          </a:xfrm>
          <a:solidFill>
            <a:srgbClr val="47ABB9"/>
          </a:solidFill>
        </p:grpSpPr>
        <p:sp>
          <p:nvSpPr>
            <p:cNvPr id="15" name="任意多边形 221"/>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sp>
          <p:nvSpPr>
            <p:cNvPr id="16" name="任意多边形 222"/>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grpSp>
      <p:sp>
        <p:nvSpPr>
          <p:cNvPr id="17" name="PA_矩形 217"/>
          <p:cNvSpPr>
            <a:spLocks noChangeArrowheads="1"/>
          </p:cNvSpPr>
          <p:nvPr>
            <p:custDataLst>
              <p:tags r:id="rId10"/>
            </p:custDataLst>
          </p:nvPr>
        </p:nvSpPr>
        <p:spPr bwMode="auto">
          <a:xfrm>
            <a:off x="8089548" y="2844297"/>
            <a:ext cx="502058"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defTabSz="913765" fontAlgn="base">
              <a:spcBef>
                <a:spcPct val="0"/>
              </a:spcBef>
              <a:spcAft>
                <a:spcPct val="0"/>
              </a:spcAft>
            </a:pPr>
            <a:r>
              <a:rPr lang="en-US" altLang="zh-CN" sz="2000" b="1" dirty="0">
                <a:solidFill>
                  <a:srgbClr val="47ABB9"/>
                </a:solidFill>
                <a:latin typeface="微软雅黑" panose="020B0503020204020204" charset="-122"/>
                <a:ea typeface="微软雅黑" panose="020B0503020204020204" charset="-122"/>
                <a:cs typeface="微软雅黑" panose="020B0503020204020204" charset="-122"/>
              </a:rPr>
              <a:t>04</a:t>
            </a:r>
            <a:endParaRPr lang="zh-CN" altLang="en-US" sz="2000" b="1" dirty="0">
              <a:solidFill>
                <a:srgbClr val="47ABB9"/>
              </a:solidFill>
              <a:latin typeface="微软雅黑" panose="020B0503020204020204" charset="-122"/>
              <a:ea typeface="微软雅黑" panose="020B0503020204020204" charset="-122"/>
              <a:cs typeface="微软雅黑" panose="020B0503020204020204" charset="-122"/>
            </a:endParaRPr>
          </a:p>
        </p:txBody>
      </p:sp>
      <p:sp>
        <p:nvSpPr>
          <p:cNvPr id="18" name="PA_矩形 75"/>
          <p:cNvSpPr/>
          <p:nvPr>
            <p:custDataLst>
              <p:tags r:id="rId11"/>
            </p:custDataLst>
          </p:nvPr>
        </p:nvSpPr>
        <p:spPr bwMode="auto">
          <a:xfrm>
            <a:off x="8920537" y="2808767"/>
            <a:ext cx="2185108" cy="461665"/>
          </a:xfrm>
          <a:prstGeom prst="rect">
            <a:avLst/>
          </a:prstGeom>
        </p:spPr>
        <p:txBody>
          <a:bodyPr wrap="square">
            <a:spAutoFit/>
          </a:bodyPr>
          <a:lstStyle/>
          <a:p>
            <a:pPr defTabSz="913765" fontAlgn="base">
              <a:spcBef>
                <a:spcPct val="0"/>
              </a:spcBef>
              <a:spcAft>
                <a:spcPct val="0"/>
              </a:spcAft>
            </a:pPr>
            <a:r>
              <a:rPr lang="zh-CN" altLang="en-US" sz="2400" b="1" dirty="0">
                <a:solidFill>
                  <a:srgbClr val="47ABB9"/>
                </a:solidFill>
                <a:latin typeface="微软雅黑" panose="020B0503020204020204" charset="-122"/>
                <a:ea typeface="微软雅黑" panose="020B0503020204020204" charset="-122"/>
              </a:rPr>
              <a:t>统计数据呈现</a:t>
            </a:r>
            <a:endParaRPr lang="en-US" altLang="zh-CN" sz="2400" b="1" dirty="0">
              <a:solidFill>
                <a:srgbClr val="47ABB9"/>
              </a:solidFill>
              <a:latin typeface="微软雅黑" panose="020B0503020204020204" charset="-122"/>
              <a:ea typeface="微软雅黑" panose="020B0503020204020204" charset="-122"/>
            </a:endParaRPr>
          </a:p>
        </p:txBody>
      </p:sp>
      <p:grpSp>
        <p:nvGrpSpPr>
          <p:cNvPr id="19" name="PA_组合 220"/>
          <p:cNvGrpSpPr/>
          <p:nvPr>
            <p:custDataLst>
              <p:tags r:id="rId12"/>
            </p:custDataLst>
          </p:nvPr>
        </p:nvGrpSpPr>
        <p:grpSpPr>
          <a:xfrm>
            <a:off x="8591606" y="2908141"/>
            <a:ext cx="257928" cy="257928"/>
            <a:chOff x="5461936" y="1216183"/>
            <a:chExt cx="1255427" cy="1255427"/>
          </a:xfrm>
          <a:solidFill>
            <a:srgbClr val="47ABB9"/>
          </a:solidFill>
        </p:grpSpPr>
        <p:sp>
          <p:nvSpPr>
            <p:cNvPr id="20" name="任意多边形 221"/>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sp>
          <p:nvSpPr>
            <p:cNvPr id="21" name="任意多边形 222"/>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grpSp>
      <p:grpSp>
        <p:nvGrpSpPr>
          <p:cNvPr id="27" name="组 98"/>
          <p:cNvGrpSpPr/>
          <p:nvPr/>
        </p:nvGrpSpPr>
        <p:grpSpPr>
          <a:xfrm rot="21376792">
            <a:off x="822385" y="1471509"/>
            <a:ext cx="3811250" cy="5055619"/>
            <a:chOff x="1377055" y="1392155"/>
            <a:chExt cx="3814979" cy="5060566"/>
          </a:xfrm>
          <a:effectLst>
            <a:outerShdw blurRad="254000" sx="105000" sy="105000" algn="ctr" rotWithShape="0">
              <a:prstClr val="black">
                <a:alpha val="10000"/>
              </a:prstClr>
            </a:outerShdw>
          </a:effectLst>
        </p:grpSpPr>
        <p:sp>
          <p:nvSpPr>
            <p:cNvPr id="28" name="矩形 7"/>
            <p:cNvSpPr/>
            <p:nvPr/>
          </p:nvSpPr>
          <p:spPr>
            <a:xfrm rot="2482433">
              <a:off x="3007537" y="1392155"/>
              <a:ext cx="1747603" cy="3374686"/>
            </a:xfrm>
            <a:custGeom>
              <a:avLst/>
              <a:gdLst/>
              <a:ahLst/>
              <a:cxnLst/>
              <a:rect l="l" t="t" r="r" b="b"/>
              <a:pathLst>
                <a:path w="1124859" h="2172144">
                  <a:moveTo>
                    <a:pt x="562430" y="0"/>
                  </a:moveTo>
                  <a:lnTo>
                    <a:pt x="568226" y="4750"/>
                  </a:lnTo>
                  <a:cubicBezTo>
                    <a:pt x="912142" y="314826"/>
                    <a:pt x="1124859" y="743192"/>
                    <a:pt x="1124859" y="1216352"/>
                  </a:cubicBezTo>
                  <a:cubicBezTo>
                    <a:pt x="1124859" y="1512077"/>
                    <a:pt x="1041767" y="1790304"/>
                    <a:pt x="895483" y="2033091"/>
                  </a:cubicBezTo>
                  <a:lnTo>
                    <a:pt x="850105" y="2100436"/>
                  </a:lnTo>
                  <a:lnTo>
                    <a:pt x="849155" y="2100436"/>
                  </a:lnTo>
                  <a:lnTo>
                    <a:pt x="848076" y="2103447"/>
                  </a:lnTo>
                  <a:lnTo>
                    <a:pt x="843761" y="2109851"/>
                  </a:lnTo>
                  <a:lnTo>
                    <a:pt x="832582" y="2120438"/>
                  </a:lnTo>
                  <a:cubicBezTo>
                    <a:pt x="790128" y="2150717"/>
                    <a:pt x="685176" y="2172144"/>
                    <a:pt x="562430" y="2172144"/>
                  </a:cubicBezTo>
                  <a:cubicBezTo>
                    <a:pt x="439684" y="2172144"/>
                    <a:pt x="334733" y="2150717"/>
                    <a:pt x="292280" y="2120438"/>
                  </a:cubicBezTo>
                  <a:lnTo>
                    <a:pt x="281095" y="2109846"/>
                  </a:lnTo>
                  <a:lnTo>
                    <a:pt x="276786" y="2103451"/>
                  </a:lnTo>
                  <a:lnTo>
                    <a:pt x="275705" y="2100436"/>
                  </a:lnTo>
                  <a:lnTo>
                    <a:pt x="274755" y="2100436"/>
                  </a:lnTo>
                  <a:lnTo>
                    <a:pt x="229376" y="2033091"/>
                  </a:lnTo>
                  <a:cubicBezTo>
                    <a:pt x="83093" y="1790304"/>
                    <a:pt x="0" y="1512077"/>
                    <a:pt x="0" y="1216352"/>
                  </a:cubicBezTo>
                  <a:cubicBezTo>
                    <a:pt x="0" y="743192"/>
                    <a:pt x="212717" y="314826"/>
                    <a:pt x="556633" y="4750"/>
                  </a:cubicBezTo>
                  <a:close/>
                </a:path>
              </a:pathLst>
            </a:custGeom>
            <a:solidFill>
              <a:srgbClr val="47AB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grpSp>
          <p:nvGrpSpPr>
            <p:cNvPr id="29" name="组 100"/>
            <p:cNvGrpSpPr/>
            <p:nvPr/>
          </p:nvGrpSpPr>
          <p:grpSpPr>
            <a:xfrm>
              <a:off x="1377055" y="1773584"/>
              <a:ext cx="3814979" cy="4679137"/>
              <a:chOff x="1377055" y="1773584"/>
              <a:chExt cx="3814979" cy="4679137"/>
            </a:xfrm>
          </p:grpSpPr>
          <p:grpSp>
            <p:nvGrpSpPr>
              <p:cNvPr id="30" name="组 31"/>
              <p:cNvGrpSpPr/>
              <p:nvPr/>
            </p:nvGrpSpPr>
            <p:grpSpPr>
              <a:xfrm rot="2482433">
                <a:off x="1377055" y="4112587"/>
                <a:ext cx="1127448" cy="2340134"/>
                <a:chOff x="723595" y="814136"/>
                <a:chExt cx="725691" cy="1506246"/>
              </a:xfrm>
            </p:grpSpPr>
            <p:sp>
              <p:nvSpPr>
                <p:cNvPr id="45" name="椭圆 23"/>
                <p:cNvSpPr/>
                <p:nvPr/>
              </p:nvSpPr>
              <p:spPr>
                <a:xfrm>
                  <a:off x="723595" y="814136"/>
                  <a:ext cx="725691" cy="1506246"/>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46" name="椭圆 23"/>
                <p:cNvSpPr/>
                <p:nvPr/>
              </p:nvSpPr>
              <p:spPr>
                <a:xfrm>
                  <a:off x="825086" y="927226"/>
                  <a:ext cx="522710" cy="1084936"/>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47" name="椭圆 23"/>
                <p:cNvSpPr/>
                <p:nvPr/>
              </p:nvSpPr>
              <p:spPr>
                <a:xfrm>
                  <a:off x="884079" y="998031"/>
                  <a:ext cx="404724" cy="840046"/>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48" name="椭圆 23"/>
                <p:cNvSpPr/>
                <p:nvPr/>
              </p:nvSpPr>
              <p:spPr>
                <a:xfrm>
                  <a:off x="971652" y="1040140"/>
                  <a:ext cx="236004" cy="489852"/>
                </a:xfrm>
                <a:custGeom>
                  <a:avLst/>
                  <a:gdLst/>
                  <a:ahLst/>
                  <a:cxnLst/>
                  <a:rect l="l" t="t" r="r" b="b"/>
                  <a:pathLst>
                    <a:path w="725691" h="1506246">
                      <a:moveTo>
                        <a:pt x="362846" y="0"/>
                      </a:moveTo>
                      <a:lnTo>
                        <a:pt x="461266" y="73052"/>
                      </a:lnTo>
                      <a:cubicBezTo>
                        <a:pt x="620801" y="220436"/>
                        <a:pt x="725691" y="470029"/>
                        <a:pt x="725691" y="753123"/>
                      </a:cubicBezTo>
                      <a:cubicBezTo>
                        <a:pt x="725691" y="1036217"/>
                        <a:pt x="620801" y="1285810"/>
                        <a:pt x="461266" y="1433194"/>
                      </a:cubicBezTo>
                      <a:lnTo>
                        <a:pt x="362846" y="1506246"/>
                      </a:lnTo>
                      <a:lnTo>
                        <a:pt x="264425" y="1433194"/>
                      </a:lnTo>
                      <a:cubicBezTo>
                        <a:pt x="104890" y="1285810"/>
                        <a:pt x="0" y="1036217"/>
                        <a:pt x="0" y="753123"/>
                      </a:cubicBezTo>
                      <a:cubicBezTo>
                        <a:pt x="0" y="470029"/>
                        <a:pt x="104890" y="220436"/>
                        <a:pt x="264425" y="73052"/>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grpSp>
          <p:sp>
            <p:nvSpPr>
              <p:cNvPr id="31" name="椭圆 30"/>
              <p:cNvSpPr/>
              <p:nvPr/>
            </p:nvSpPr>
            <p:spPr>
              <a:xfrm rot="2482433">
                <a:off x="2398901" y="4123676"/>
                <a:ext cx="901987" cy="253683"/>
              </a:xfrm>
              <a:prstGeom prst="ellipse">
                <a:avLst/>
              </a:prstGeom>
              <a:solidFill>
                <a:srgbClr val="79797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32" name="同心圆 8"/>
              <p:cNvSpPr/>
              <p:nvPr/>
            </p:nvSpPr>
            <p:spPr>
              <a:xfrm rot="2482433">
                <a:off x="2681138" y="3116793"/>
                <a:ext cx="1738780" cy="676560"/>
              </a:xfrm>
              <a:custGeom>
                <a:avLst/>
                <a:gdLst/>
                <a:ahLst/>
                <a:cxnLst/>
                <a:rect l="l" t="t" r="r" b="b"/>
                <a:pathLst>
                  <a:path w="1119180" h="435473">
                    <a:moveTo>
                      <a:pt x="559590" y="0"/>
                    </a:moveTo>
                    <a:cubicBezTo>
                      <a:pt x="702498" y="0"/>
                      <a:pt x="838641" y="18607"/>
                      <a:pt x="962470" y="52257"/>
                    </a:cubicBezTo>
                    <a:lnTo>
                      <a:pt x="1119180" y="106904"/>
                    </a:lnTo>
                    <a:lnTo>
                      <a:pt x="1118163" y="135913"/>
                    </a:lnTo>
                    <a:cubicBezTo>
                      <a:pt x="1115605" y="172296"/>
                      <a:pt x="1111788" y="208372"/>
                      <a:pt x="1106750" y="244104"/>
                    </a:cubicBezTo>
                    <a:lnTo>
                      <a:pt x="1066139" y="435473"/>
                    </a:lnTo>
                    <a:lnTo>
                      <a:pt x="1056365" y="429866"/>
                    </a:lnTo>
                    <a:cubicBezTo>
                      <a:pt x="929229" y="369699"/>
                      <a:pt x="753593" y="332484"/>
                      <a:pt x="559590" y="332484"/>
                    </a:cubicBezTo>
                    <a:cubicBezTo>
                      <a:pt x="365588" y="332484"/>
                      <a:pt x="189951" y="369699"/>
                      <a:pt x="62816" y="429866"/>
                    </a:cubicBezTo>
                    <a:lnTo>
                      <a:pt x="53041" y="435473"/>
                    </a:lnTo>
                    <a:lnTo>
                      <a:pt x="12429" y="244104"/>
                    </a:lnTo>
                    <a:cubicBezTo>
                      <a:pt x="7391" y="208372"/>
                      <a:pt x="3574" y="172296"/>
                      <a:pt x="1016" y="135913"/>
                    </a:cubicBezTo>
                    <a:lnTo>
                      <a:pt x="0" y="106904"/>
                    </a:lnTo>
                    <a:lnTo>
                      <a:pt x="156710" y="52257"/>
                    </a:lnTo>
                    <a:cubicBezTo>
                      <a:pt x="280539" y="18607"/>
                      <a:pt x="416682" y="0"/>
                      <a:pt x="559590" y="0"/>
                    </a:cubicBezTo>
                    <a:close/>
                  </a:path>
                </a:pathLst>
              </a:custGeom>
              <a:solidFill>
                <a:srgbClr val="CBE4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33" name="同心圆 8"/>
              <p:cNvSpPr/>
              <p:nvPr/>
            </p:nvSpPr>
            <p:spPr>
              <a:xfrm rot="2482433">
                <a:off x="4590886" y="1773584"/>
                <a:ext cx="601148" cy="318203"/>
              </a:xfrm>
              <a:custGeom>
                <a:avLst/>
                <a:gdLst/>
                <a:ahLst/>
                <a:cxnLst/>
                <a:rect l="l" t="t" r="r" b="b"/>
                <a:pathLst>
                  <a:path w="386934" h="204814">
                    <a:moveTo>
                      <a:pt x="193467" y="0"/>
                    </a:moveTo>
                    <a:lnTo>
                      <a:pt x="199263" y="4750"/>
                    </a:lnTo>
                    <a:cubicBezTo>
                      <a:pt x="242253" y="43510"/>
                      <a:pt x="283192" y="84117"/>
                      <a:pt x="321922" y="126430"/>
                    </a:cubicBezTo>
                    <a:lnTo>
                      <a:pt x="386934" y="204814"/>
                    </a:lnTo>
                    <a:lnTo>
                      <a:pt x="335054" y="197192"/>
                    </a:lnTo>
                    <a:cubicBezTo>
                      <a:pt x="289320" y="192763"/>
                      <a:pt x="241967" y="190437"/>
                      <a:pt x="193466" y="190437"/>
                    </a:cubicBezTo>
                    <a:cubicBezTo>
                      <a:pt x="144966" y="190437"/>
                      <a:pt x="97613" y="192763"/>
                      <a:pt x="51879" y="197192"/>
                    </a:cubicBezTo>
                    <a:lnTo>
                      <a:pt x="0" y="204813"/>
                    </a:lnTo>
                    <a:lnTo>
                      <a:pt x="65011" y="126430"/>
                    </a:lnTo>
                    <a:cubicBezTo>
                      <a:pt x="103741" y="84117"/>
                      <a:pt x="144681" y="43510"/>
                      <a:pt x="187670" y="4750"/>
                    </a:cubicBezTo>
                    <a:close/>
                  </a:path>
                </a:pathLst>
              </a:custGeom>
              <a:solidFill>
                <a:srgbClr val="CBE4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34" name="椭圆 33"/>
              <p:cNvSpPr/>
              <p:nvPr/>
            </p:nvSpPr>
            <p:spPr>
              <a:xfrm rot="2482433">
                <a:off x="3733949" y="2201876"/>
                <a:ext cx="978734" cy="978734"/>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35" name="椭圆 34"/>
              <p:cNvSpPr/>
              <p:nvPr/>
            </p:nvSpPr>
            <p:spPr>
              <a:xfrm rot="2482433">
                <a:off x="3785007" y="2252934"/>
                <a:ext cx="876618" cy="876618"/>
              </a:xfrm>
              <a:prstGeom prst="ellipse">
                <a:avLst/>
              </a:prstGeom>
              <a:solidFill>
                <a:srgbClr val="47AB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36" name="椭圆 35"/>
              <p:cNvSpPr/>
              <p:nvPr/>
            </p:nvSpPr>
            <p:spPr>
              <a:xfrm rot="2482433">
                <a:off x="3875662" y="2343589"/>
                <a:ext cx="695307" cy="69530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37" name="梯形 17"/>
              <p:cNvSpPr/>
              <p:nvPr/>
            </p:nvSpPr>
            <p:spPr>
              <a:xfrm rot="2482433">
                <a:off x="2357989" y="4152708"/>
                <a:ext cx="677552" cy="543318"/>
              </a:xfrm>
              <a:custGeom>
                <a:avLst/>
                <a:gdLst/>
                <a:ahLst/>
                <a:cxnLst/>
                <a:rect l="l" t="t" r="r" b="b"/>
                <a:pathLst>
                  <a:path w="436112" h="349711">
                    <a:moveTo>
                      <a:pt x="218057" y="0"/>
                    </a:moveTo>
                    <a:cubicBezTo>
                      <a:pt x="298529" y="0"/>
                      <a:pt x="363764" y="21296"/>
                      <a:pt x="363764" y="47566"/>
                    </a:cubicBezTo>
                    <a:lnTo>
                      <a:pt x="363628" y="47787"/>
                    </a:lnTo>
                    <a:lnTo>
                      <a:pt x="363807" y="47787"/>
                    </a:lnTo>
                    <a:lnTo>
                      <a:pt x="436112" y="349711"/>
                    </a:lnTo>
                    <a:lnTo>
                      <a:pt x="0" y="349711"/>
                    </a:lnTo>
                    <a:lnTo>
                      <a:pt x="72305" y="47787"/>
                    </a:lnTo>
                    <a:lnTo>
                      <a:pt x="72487" y="47787"/>
                    </a:lnTo>
                    <a:lnTo>
                      <a:pt x="72350" y="47566"/>
                    </a:lnTo>
                    <a:cubicBezTo>
                      <a:pt x="72350" y="21296"/>
                      <a:pt x="137585" y="0"/>
                      <a:pt x="218057" y="0"/>
                    </a:cubicBezTo>
                    <a:close/>
                  </a:path>
                </a:pathLst>
              </a:custGeom>
              <a:solidFill>
                <a:srgbClr val="CBE4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dirty="0">
                  <a:solidFill>
                    <a:srgbClr val="47ABB9"/>
                  </a:solidFill>
                  <a:latin typeface="Calibri" panose="020F0502020204030204"/>
                  <a:ea typeface="宋体" panose="02010600030101010101" pitchFamily="2" charset="-122"/>
                </a:endParaRPr>
              </a:p>
            </p:txBody>
          </p:sp>
          <p:sp>
            <p:nvSpPr>
              <p:cNvPr id="38" name="矩形 37"/>
              <p:cNvSpPr/>
              <p:nvPr/>
            </p:nvSpPr>
            <p:spPr>
              <a:xfrm rot="2482433">
                <a:off x="2117507" y="4581824"/>
                <a:ext cx="760273" cy="137219"/>
              </a:xfrm>
              <a:prstGeom prst="rect">
                <a:avLst/>
              </a:prstGeom>
              <a:solidFill>
                <a:srgbClr val="47ABB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39" name="矩形 38"/>
              <p:cNvSpPr/>
              <p:nvPr/>
            </p:nvSpPr>
            <p:spPr>
              <a:xfrm rot="2482433">
                <a:off x="2826643" y="3029100"/>
                <a:ext cx="118386" cy="2361221"/>
              </a:xfrm>
              <a:prstGeom prst="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40" name="矩形 39"/>
              <p:cNvSpPr/>
              <p:nvPr/>
            </p:nvSpPr>
            <p:spPr>
              <a:xfrm rot="2482433">
                <a:off x="2498974" y="3896850"/>
                <a:ext cx="118386" cy="1369741"/>
              </a:xfrm>
              <a:prstGeom prst="rect">
                <a:avLst/>
              </a:pr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41" name="矩形 32"/>
              <p:cNvSpPr/>
              <p:nvPr/>
            </p:nvSpPr>
            <p:spPr>
              <a:xfrm rot="2482433">
                <a:off x="1776595" y="2267681"/>
                <a:ext cx="727266" cy="2513993"/>
              </a:xfrm>
              <a:custGeom>
                <a:avLst/>
                <a:gdLst/>
                <a:ahLst/>
                <a:cxnLst/>
                <a:rect l="l" t="t" r="r" b="b"/>
                <a:pathLst>
                  <a:path w="468111" h="1618152">
                    <a:moveTo>
                      <a:pt x="325720" y="0"/>
                    </a:moveTo>
                    <a:lnTo>
                      <a:pt x="333327" y="144851"/>
                    </a:lnTo>
                    <a:cubicBezTo>
                      <a:pt x="350460" y="307151"/>
                      <a:pt x="392705" y="462850"/>
                      <a:pt x="456517" y="608754"/>
                    </a:cubicBezTo>
                    <a:lnTo>
                      <a:pt x="468111" y="631151"/>
                    </a:lnTo>
                    <a:lnTo>
                      <a:pt x="459812" y="642937"/>
                    </a:lnTo>
                    <a:cubicBezTo>
                      <a:pt x="322675" y="857903"/>
                      <a:pt x="235264" y="1183225"/>
                      <a:pt x="235264" y="1547325"/>
                    </a:cubicBezTo>
                    <a:lnTo>
                      <a:pt x="239023" y="1618152"/>
                    </a:lnTo>
                    <a:lnTo>
                      <a:pt x="67308" y="1618152"/>
                    </a:lnTo>
                    <a:lnTo>
                      <a:pt x="79877" y="1506476"/>
                    </a:lnTo>
                    <a:cubicBezTo>
                      <a:pt x="90848" y="1383994"/>
                      <a:pt x="96610" y="1257177"/>
                      <a:pt x="96610" y="1127286"/>
                    </a:cubicBezTo>
                    <a:cubicBezTo>
                      <a:pt x="96610" y="867504"/>
                      <a:pt x="73564" y="620018"/>
                      <a:pt x="31887" y="394918"/>
                    </a:cubicBezTo>
                    <a:lnTo>
                      <a:pt x="0" y="243703"/>
                    </a:lnTo>
                    <a:lnTo>
                      <a:pt x="134376" y="174436"/>
                    </a:lnTo>
                    <a:cubicBezTo>
                      <a:pt x="179186" y="145685"/>
                      <a:pt x="220927" y="112947"/>
                      <a:pt x="259034" y="76758"/>
                    </a:cubicBezTo>
                    <a:close/>
                  </a:path>
                </a:pathLst>
              </a:cu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42" name="矩形 7"/>
              <p:cNvSpPr/>
              <p:nvPr/>
            </p:nvSpPr>
            <p:spPr>
              <a:xfrm rot="2482433">
                <a:off x="2561787" y="2564176"/>
                <a:ext cx="356251" cy="1120654"/>
              </a:xfrm>
              <a:custGeom>
                <a:avLst/>
                <a:gdLst/>
                <a:ahLst/>
                <a:cxnLst/>
                <a:rect l="l" t="t" r="r" b="b"/>
                <a:pathLst>
                  <a:path w="229304" h="721318">
                    <a:moveTo>
                      <a:pt x="86913" y="0"/>
                    </a:moveTo>
                    <a:lnTo>
                      <a:pt x="94520" y="144851"/>
                    </a:lnTo>
                    <a:cubicBezTo>
                      <a:pt x="111653" y="307151"/>
                      <a:pt x="153898" y="462850"/>
                      <a:pt x="217710" y="608754"/>
                    </a:cubicBezTo>
                    <a:lnTo>
                      <a:pt x="229304" y="631151"/>
                    </a:lnTo>
                    <a:lnTo>
                      <a:pt x="221005" y="642937"/>
                    </a:lnTo>
                    <a:lnTo>
                      <a:pt x="176141" y="721318"/>
                    </a:lnTo>
                    <a:lnTo>
                      <a:pt x="128621" y="629517"/>
                    </a:lnTo>
                    <a:cubicBezTo>
                      <a:pt x="57719" y="467401"/>
                      <a:pt x="13443" y="293194"/>
                      <a:pt x="654" y="111275"/>
                    </a:cubicBezTo>
                    <a:lnTo>
                      <a:pt x="0" y="92607"/>
                    </a:lnTo>
                    <a:lnTo>
                      <a:pt x="20227" y="76758"/>
                    </a:lnTo>
                    <a:close/>
                  </a:path>
                </a:pathLst>
              </a:cu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43" name="矩形 32"/>
              <p:cNvSpPr/>
              <p:nvPr/>
            </p:nvSpPr>
            <p:spPr>
              <a:xfrm rot="2482433" flipH="1">
                <a:off x="3295880" y="3605881"/>
                <a:ext cx="727266" cy="2513993"/>
              </a:xfrm>
              <a:custGeom>
                <a:avLst/>
                <a:gdLst/>
                <a:ahLst/>
                <a:cxnLst/>
                <a:rect l="l" t="t" r="r" b="b"/>
                <a:pathLst>
                  <a:path w="468111" h="1618152">
                    <a:moveTo>
                      <a:pt x="325720" y="0"/>
                    </a:moveTo>
                    <a:lnTo>
                      <a:pt x="333327" y="144851"/>
                    </a:lnTo>
                    <a:cubicBezTo>
                      <a:pt x="350460" y="307151"/>
                      <a:pt x="392705" y="462850"/>
                      <a:pt x="456517" y="608754"/>
                    </a:cubicBezTo>
                    <a:lnTo>
                      <a:pt x="468111" y="631151"/>
                    </a:lnTo>
                    <a:lnTo>
                      <a:pt x="459812" y="642937"/>
                    </a:lnTo>
                    <a:cubicBezTo>
                      <a:pt x="322675" y="857903"/>
                      <a:pt x="235264" y="1183225"/>
                      <a:pt x="235264" y="1547325"/>
                    </a:cubicBezTo>
                    <a:lnTo>
                      <a:pt x="239023" y="1618152"/>
                    </a:lnTo>
                    <a:lnTo>
                      <a:pt x="67308" y="1618152"/>
                    </a:lnTo>
                    <a:lnTo>
                      <a:pt x="79877" y="1506476"/>
                    </a:lnTo>
                    <a:cubicBezTo>
                      <a:pt x="90848" y="1383994"/>
                      <a:pt x="96610" y="1257177"/>
                      <a:pt x="96610" y="1127286"/>
                    </a:cubicBezTo>
                    <a:cubicBezTo>
                      <a:pt x="96610" y="867504"/>
                      <a:pt x="73564" y="620018"/>
                      <a:pt x="31887" y="394918"/>
                    </a:cubicBezTo>
                    <a:lnTo>
                      <a:pt x="0" y="243703"/>
                    </a:lnTo>
                    <a:lnTo>
                      <a:pt x="134376" y="174436"/>
                    </a:lnTo>
                    <a:cubicBezTo>
                      <a:pt x="179186" y="145685"/>
                      <a:pt x="220927" y="112947"/>
                      <a:pt x="259034" y="76758"/>
                    </a:cubicBezTo>
                    <a:close/>
                  </a:path>
                </a:pathLst>
              </a:cu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sp>
            <p:nvSpPr>
              <p:cNvPr id="44" name="矩形 7"/>
              <p:cNvSpPr/>
              <p:nvPr/>
            </p:nvSpPr>
            <p:spPr>
              <a:xfrm rot="2482433" flipH="1">
                <a:off x="3802658" y="3657146"/>
                <a:ext cx="356251" cy="1120654"/>
              </a:xfrm>
              <a:custGeom>
                <a:avLst/>
                <a:gdLst/>
                <a:ahLst/>
                <a:cxnLst/>
                <a:rect l="l" t="t" r="r" b="b"/>
                <a:pathLst>
                  <a:path w="229304" h="721318">
                    <a:moveTo>
                      <a:pt x="86913" y="0"/>
                    </a:moveTo>
                    <a:lnTo>
                      <a:pt x="94520" y="144851"/>
                    </a:lnTo>
                    <a:cubicBezTo>
                      <a:pt x="111653" y="307151"/>
                      <a:pt x="153898" y="462850"/>
                      <a:pt x="217710" y="608754"/>
                    </a:cubicBezTo>
                    <a:lnTo>
                      <a:pt x="229304" y="631151"/>
                    </a:lnTo>
                    <a:lnTo>
                      <a:pt x="221005" y="642937"/>
                    </a:lnTo>
                    <a:lnTo>
                      <a:pt x="176141" y="721318"/>
                    </a:lnTo>
                    <a:lnTo>
                      <a:pt x="128621" y="629517"/>
                    </a:lnTo>
                    <a:cubicBezTo>
                      <a:pt x="57719" y="467401"/>
                      <a:pt x="13443" y="293194"/>
                      <a:pt x="654" y="111275"/>
                    </a:cubicBezTo>
                    <a:lnTo>
                      <a:pt x="0" y="92607"/>
                    </a:lnTo>
                    <a:lnTo>
                      <a:pt x="20227" y="76758"/>
                    </a:lnTo>
                    <a:close/>
                  </a:path>
                </a:pathLst>
              </a:custGeom>
              <a:solidFill>
                <a:schemeClr val="tx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kumimoji="1" lang="zh-CN" altLang="en-US">
                  <a:solidFill>
                    <a:srgbClr val="47ABB9"/>
                  </a:solidFill>
                  <a:latin typeface="Calibri" panose="020F0502020204030204"/>
                  <a:ea typeface="宋体" panose="02010600030101010101" pitchFamily="2" charset="-122"/>
                </a:endParaRPr>
              </a:p>
            </p:txBody>
          </p:sp>
        </p:grpSp>
      </p:grpSp>
      <p:sp>
        <p:nvSpPr>
          <p:cNvPr id="49" name="文本框 1"/>
          <p:cNvSpPr txBox="1">
            <a:spLocks noChangeArrowheads="1"/>
          </p:cNvSpPr>
          <p:nvPr/>
        </p:nvSpPr>
        <p:spPr bwMode="auto">
          <a:xfrm>
            <a:off x="3014556" y="324874"/>
            <a:ext cx="62412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Nexa Light" panose="02000000000000000000" pitchFamily="50" charset="0"/>
                <a:ea typeface="微软雅黑" panose="020B0503020204020204" charset="-122"/>
              </a:defRPr>
            </a:lvl1pPr>
            <a:lvl2pPr marL="742950" indent="-285750">
              <a:defRPr sz="1300">
                <a:solidFill>
                  <a:schemeClr val="tx1"/>
                </a:solidFill>
                <a:latin typeface="Nexa Light" panose="02000000000000000000" pitchFamily="50" charset="0"/>
                <a:ea typeface="微软雅黑" panose="020B0503020204020204" charset="-122"/>
              </a:defRPr>
            </a:lvl2pPr>
            <a:lvl3pPr marL="1143000" indent="-228600">
              <a:defRPr sz="1300">
                <a:solidFill>
                  <a:schemeClr val="tx1"/>
                </a:solidFill>
                <a:latin typeface="Nexa Light" panose="02000000000000000000" pitchFamily="50" charset="0"/>
                <a:ea typeface="微软雅黑" panose="020B0503020204020204" charset="-122"/>
              </a:defRPr>
            </a:lvl3pPr>
            <a:lvl4pPr marL="1600200" indent="-228600">
              <a:defRPr sz="1300">
                <a:solidFill>
                  <a:schemeClr val="tx1"/>
                </a:solidFill>
                <a:latin typeface="Nexa Light" panose="02000000000000000000" pitchFamily="50" charset="0"/>
                <a:ea typeface="微软雅黑" panose="020B0503020204020204" charset="-122"/>
              </a:defRPr>
            </a:lvl4pPr>
            <a:lvl5pPr marL="2057400" indent="-228600">
              <a:defRPr sz="1300">
                <a:solidFill>
                  <a:schemeClr val="tx1"/>
                </a:solidFill>
                <a:latin typeface="Nexa Light" panose="02000000000000000000" pitchFamily="50"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charset="-122"/>
              </a:defRPr>
            </a:lvl9pPr>
          </a:lstStyle>
          <a:p>
            <a:pPr algn="ctr" eaLnBrk="1" hangingPunct="1"/>
            <a:r>
              <a:rPr lang="zh-CN" altLang="en-US" sz="5400" b="1" dirty="0">
                <a:solidFill>
                  <a:srgbClr val="47ABB9"/>
                </a:solidFill>
                <a:latin typeface="+mn-lt"/>
              </a:rPr>
              <a:t>目录</a:t>
            </a:r>
            <a:r>
              <a:rPr lang="zh-CN" altLang="en-US" sz="5400" dirty="0">
                <a:solidFill>
                  <a:srgbClr val="47ABB9"/>
                </a:solidFill>
                <a:latin typeface="+mn-lt"/>
              </a:rPr>
              <a:t> </a:t>
            </a:r>
            <a:r>
              <a:rPr lang="en-US" altLang="zh-CN" sz="5400" dirty="0">
                <a:solidFill>
                  <a:srgbClr val="47ABB9"/>
                </a:solidFill>
                <a:latin typeface="+mn-lt"/>
              </a:rPr>
              <a:t>/ </a:t>
            </a:r>
            <a:r>
              <a:rPr lang="en-US" altLang="zh-CN" sz="4400" dirty="0">
                <a:solidFill>
                  <a:srgbClr val="47ABB9"/>
                </a:solidFill>
                <a:latin typeface="+mn-lt"/>
              </a:rPr>
              <a:t>CONTENTS</a:t>
            </a:r>
            <a:endParaRPr lang="zh-CN" altLang="en-US" sz="4400" dirty="0">
              <a:solidFill>
                <a:srgbClr val="47ABB9"/>
              </a:solidFill>
              <a:latin typeface="+mn-lt"/>
            </a:endParaRPr>
          </a:p>
        </p:txBody>
      </p:sp>
      <p:sp>
        <p:nvSpPr>
          <p:cNvPr id="66" name="PA_矩形 217">
            <a:extLst>
              <a:ext uri="{FF2B5EF4-FFF2-40B4-BE49-F238E27FC236}">
                <a16:creationId xmlns:a16="http://schemas.microsoft.com/office/drawing/2014/main" id="{BE1C847A-7F93-5708-08C2-35D51A7A783F}"/>
              </a:ext>
            </a:extLst>
          </p:cNvPr>
          <p:cNvSpPr>
            <a:spLocks noChangeArrowheads="1"/>
          </p:cNvSpPr>
          <p:nvPr>
            <p:custDataLst>
              <p:tags r:id="rId13"/>
            </p:custDataLst>
          </p:nvPr>
        </p:nvSpPr>
        <p:spPr bwMode="auto">
          <a:xfrm>
            <a:off x="8089548" y="3623555"/>
            <a:ext cx="502058"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defTabSz="913765" fontAlgn="base">
              <a:spcBef>
                <a:spcPct val="0"/>
              </a:spcBef>
              <a:spcAft>
                <a:spcPct val="0"/>
              </a:spcAft>
            </a:pPr>
            <a:r>
              <a:rPr lang="en-US" altLang="zh-CN" sz="2000" b="1" dirty="0">
                <a:solidFill>
                  <a:srgbClr val="47ABB9"/>
                </a:solidFill>
                <a:latin typeface="微软雅黑" panose="020B0503020204020204" charset="-122"/>
                <a:ea typeface="微软雅黑" panose="020B0503020204020204" charset="-122"/>
                <a:cs typeface="微软雅黑" panose="020B0503020204020204" charset="-122"/>
              </a:rPr>
              <a:t>05</a:t>
            </a:r>
            <a:endParaRPr lang="zh-CN" altLang="en-US" sz="2000" b="1" dirty="0">
              <a:solidFill>
                <a:srgbClr val="47ABB9"/>
              </a:solidFill>
              <a:latin typeface="微软雅黑" panose="020B0503020204020204" charset="-122"/>
              <a:ea typeface="微软雅黑" panose="020B0503020204020204" charset="-122"/>
              <a:cs typeface="微软雅黑" panose="020B0503020204020204" charset="-122"/>
            </a:endParaRPr>
          </a:p>
        </p:txBody>
      </p:sp>
      <p:sp>
        <p:nvSpPr>
          <p:cNvPr id="67" name="PA_矩形 34">
            <a:extLst>
              <a:ext uri="{FF2B5EF4-FFF2-40B4-BE49-F238E27FC236}">
                <a16:creationId xmlns:a16="http://schemas.microsoft.com/office/drawing/2014/main" id="{35C80A01-2C4E-7109-67D8-4CCCFDA21EA5}"/>
              </a:ext>
            </a:extLst>
          </p:cNvPr>
          <p:cNvSpPr/>
          <p:nvPr>
            <p:custDataLst>
              <p:tags r:id="rId14"/>
            </p:custDataLst>
          </p:nvPr>
        </p:nvSpPr>
        <p:spPr bwMode="auto">
          <a:xfrm>
            <a:off x="8920537" y="3588025"/>
            <a:ext cx="2298697" cy="461665"/>
          </a:xfrm>
          <a:prstGeom prst="rect">
            <a:avLst/>
          </a:prstGeom>
        </p:spPr>
        <p:txBody>
          <a:bodyPr wrap="square">
            <a:spAutoFit/>
          </a:bodyPr>
          <a:lstStyle/>
          <a:p>
            <a:pPr defTabSz="913765" fontAlgn="base">
              <a:spcBef>
                <a:spcPct val="0"/>
              </a:spcBef>
              <a:spcAft>
                <a:spcPct val="0"/>
              </a:spcAft>
            </a:pPr>
            <a:r>
              <a:rPr lang="zh-CN" altLang="en-US" sz="2400" b="1" dirty="0">
                <a:solidFill>
                  <a:srgbClr val="47ABB9"/>
                </a:solidFill>
                <a:latin typeface="微软雅黑" panose="020B0503020204020204" charset="-122"/>
                <a:ea typeface="微软雅黑" panose="020B0503020204020204" charset="-122"/>
                <a:cs typeface="微软雅黑" panose="020B0503020204020204" charset="-122"/>
              </a:rPr>
              <a:t>采访老师</a:t>
            </a:r>
          </a:p>
        </p:txBody>
      </p:sp>
      <p:grpSp>
        <p:nvGrpSpPr>
          <p:cNvPr id="68" name="PA_组合 220">
            <a:extLst>
              <a:ext uri="{FF2B5EF4-FFF2-40B4-BE49-F238E27FC236}">
                <a16:creationId xmlns:a16="http://schemas.microsoft.com/office/drawing/2014/main" id="{472FC9A3-2D74-5591-0E0E-44A680AFADA8}"/>
              </a:ext>
            </a:extLst>
          </p:cNvPr>
          <p:cNvGrpSpPr/>
          <p:nvPr>
            <p:custDataLst>
              <p:tags r:id="rId15"/>
            </p:custDataLst>
          </p:nvPr>
        </p:nvGrpSpPr>
        <p:grpSpPr>
          <a:xfrm>
            <a:off x="8591606" y="3687399"/>
            <a:ext cx="257928" cy="257928"/>
            <a:chOff x="5461936" y="1216183"/>
            <a:chExt cx="1255427" cy="1255427"/>
          </a:xfrm>
          <a:solidFill>
            <a:srgbClr val="47ABB9"/>
          </a:solidFill>
        </p:grpSpPr>
        <p:sp>
          <p:nvSpPr>
            <p:cNvPr id="69" name="任意多边形 221">
              <a:extLst>
                <a:ext uri="{FF2B5EF4-FFF2-40B4-BE49-F238E27FC236}">
                  <a16:creationId xmlns:a16="http://schemas.microsoft.com/office/drawing/2014/main" id="{436849D4-4E78-7781-2324-7465C2D03982}"/>
                </a:ext>
              </a:extLst>
            </p:cNvPr>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sp>
          <p:nvSpPr>
            <p:cNvPr id="70" name="任意多边形 222">
              <a:extLst>
                <a:ext uri="{FF2B5EF4-FFF2-40B4-BE49-F238E27FC236}">
                  <a16:creationId xmlns:a16="http://schemas.microsoft.com/office/drawing/2014/main" id="{0295A79E-F591-FFE6-6DF8-668CD0F6D41F}"/>
                </a:ext>
              </a:extLst>
            </p:cNvPr>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grpSp>
      <p:sp>
        <p:nvSpPr>
          <p:cNvPr id="71" name="PA_矩形 217">
            <a:extLst>
              <a:ext uri="{FF2B5EF4-FFF2-40B4-BE49-F238E27FC236}">
                <a16:creationId xmlns:a16="http://schemas.microsoft.com/office/drawing/2014/main" id="{98AFD153-5BB3-1711-5C30-8455F2B9A704}"/>
              </a:ext>
            </a:extLst>
          </p:cNvPr>
          <p:cNvSpPr>
            <a:spLocks noChangeArrowheads="1"/>
          </p:cNvSpPr>
          <p:nvPr>
            <p:custDataLst>
              <p:tags r:id="rId16"/>
            </p:custDataLst>
          </p:nvPr>
        </p:nvSpPr>
        <p:spPr bwMode="auto">
          <a:xfrm>
            <a:off x="8089548" y="4374075"/>
            <a:ext cx="502058" cy="40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9" tIns="45719" rIns="91439" bIns="45719">
            <a:spAutoFit/>
          </a:bodyPr>
          <a:lstStyle/>
          <a:p>
            <a:pPr defTabSz="913765" fontAlgn="base">
              <a:spcBef>
                <a:spcPct val="0"/>
              </a:spcBef>
              <a:spcAft>
                <a:spcPct val="0"/>
              </a:spcAft>
            </a:pPr>
            <a:r>
              <a:rPr lang="en-US" altLang="zh-CN" sz="2000" b="1" dirty="0">
                <a:solidFill>
                  <a:srgbClr val="47ABB9"/>
                </a:solidFill>
                <a:latin typeface="微软雅黑" panose="020B0503020204020204" charset="-122"/>
                <a:ea typeface="微软雅黑" panose="020B0503020204020204" charset="-122"/>
                <a:cs typeface="微软雅黑" panose="020B0503020204020204" charset="-122"/>
              </a:rPr>
              <a:t>06</a:t>
            </a:r>
            <a:endParaRPr lang="zh-CN" altLang="en-US" sz="2000" b="1" dirty="0">
              <a:solidFill>
                <a:srgbClr val="47ABB9"/>
              </a:solidFill>
              <a:latin typeface="微软雅黑" panose="020B0503020204020204" charset="-122"/>
              <a:ea typeface="微软雅黑" panose="020B0503020204020204" charset="-122"/>
              <a:cs typeface="微软雅黑" panose="020B0503020204020204" charset="-122"/>
            </a:endParaRPr>
          </a:p>
        </p:txBody>
      </p:sp>
      <p:sp>
        <p:nvSpPr>
          <p:cNvPr id="72" name="PA_矩形 63">
            <a:extLst>
              <a:ext uri="{FF2B5EF4-FFF2-40B4-BE49-F238E27FC236}">
                <a16:creationId xmlns:a16="http://schemas.microsoft.com/office/drawing/2014/main" id="{99C6E756-E2BA-FEF7-6018-22F508E59FE4}"/>
              </a:ext>
            </a:extLst>
          </p:cNvPr>
          <p:cNvSpPr/>
          <p:nvPr>
            <p:custDataLst>
              <p:tags r:id="rId17"/>
            </p:custDataLst>
          </p:nvPr>
        </p:nvSpPr>
        <p:spPr bwMode="auto">
          <a:xfrm>
            <a:off x="8920537" y="4338545"/>
            <a:ext cx="2298697" cy="461665"/>
          </a:xfrm>
          <a:prstGeom prst="rect">
            <a:avLst/>
          </a:prstGeom>
        </p:spPr>
        <p:txBody>
          <a:bodyPr wrap="square">
            <a:spAutoFit/>
          </a:bodyPr>
          <a:lstStyle/>
          <a:p>
            <a:pPr defTabSz="913765" fontAlgn="base">
              <a:spcBef>
                <a:spcPct val="0"/>
              </a:spcBef>
              <a:spcAft>
                <a:spcPct val="0"/>
              </a:spcAft>
            </a:pPr>
            <a:r>
              <a:rPr lang="zh-CN" altLang="en-US" sz="2400" b="1" dirty="0">
                <a:solidFill>
                  <a:srgbClr val="47ABB9"/>
                </a:solidFill>
                <a:latin typeface="微软雅黑" panose="020B0503020204020204" charset="-122"/>
                <a:ea typeface="微软雅黑" panose="020B0503020204020204" charset="-122"/>
                <a:cs typeface="微软雅黑" panose="020B0503020204020204" charset="-122"/>
              </a:rPr>
              <a:t>采访典型案例</a:t>
            </a:r>
          </a:p>
        </p:txBody>
      </p:sp>
      <p:grpSp>
        <p:nvGrpSpPr>
          <p:cNvPr id="73" name="PA_组合 220">
            <a:extLst>
              <a:ext uri="{FF2B5EF4-FFF2-40B4-BE49-F238E27FC236}">
                <a16:creationId xmlns:a16="http://schemas.microsoft.com/office/drawing/2014/main" id="{C53A7831-24A9-C480-F4E7-672D5432AC45}"/>
              </a:ext>
            </a:extLst>
          </p:cNvPr>
          <p:cNvGrpSpPr/>
          <p:nvPr>
            <p:custDataLst>
              <p:tags r:id="rId18"/>
            </p:custDataLst>
          </p:nvPr>
        </p:nvGrpSpPr>
        <p:grpSpPr>
          <a:xfrm>
            <a:off x="8591606" y="4437919"/>
            <a:ext cx="257928" cy="257928"/>
            <a:chOff x="5461936" y="1216183"/>
            <a:chExt cx="1255427" cy="1255427"/>
          </a:xfrm>
          <a:solidFill>
            <a:srgbClr val="47ABB9"/>
          </a:solidFill>
        </p:grpSpPr>
        <p:sp>
          <p:nvSpPr>
            <p:cNvPr id="74" name="任意多边形 221">
              <a:extLst>
                <a:ext uri="{FF2B5EF4-FFF2-40B4-BE49-F238E27FC236}">
                  <a16:creationId xmlns:a16="http://schemas.microsoft.com/office/drawing/2014/main" id="{0BF1C0DD-241F-4F69-8DA8-7C860B74AC6F}"/>
                </a:ext>
              </a:extLst>
            </p:cNvPr>
            <p:cNvSpPr/>
            <p:nvPr/>
          </p:nvSpPr>
          <p:spPr>
            <a:xfrm rot="2700000">
              <a:off x="5685716" y="1500309"/>
              <a:ext cx="687172" cy="687172"/>
            </a:xfrm>
            <a:custGeom>
              <a:avLst/>
              <a:gdLst>
                <a:gd name="connsiteX0" fmla="*/ 0 w 687172"/>
                <a:gd name="connsiteY0" fmla="*/ 1 h 687172"/>
                <a:gd name="connsiteX1" fmla="*/ 477930 w 687172"/>
                <a:gd name="connsiteY1" fmla="*/ 0 h 687172"/>
                <a:gd name="connsiteX2" fmla="*/ 687172 w 687172"/>
                <a:gd name="connsiteY2" fmla="*/ 209242 h 687172"/>
                <a:gd name="connsiteX3" fmla="*/ 687172 w 687172"/>
                <a:gd name="connsiteY3" fmla="*/ 687172 h 687172"/>
                <a:gd name="connsiteX4" fmla="*/ 574946 w 687172"/>
                <a:gd name="connsiteY4" fmla="*/ 687172 h 687172"/>
                <a:gd name="connsiteX5" fmla="*/ 574945 w 687172"/>
                <a:gd name="connsiteY5" fmla="*/ 238336 h 687172"/>
                <a:gd name="connsiteX6" fmla="*/ 448836 w 687172"/>
                <a:gd name="connsiteY6" fmla="*/ 112227 h 687172"/>
                <a:gd name="connsiteX7" fmla="*/ 0 w 687172"/>
                <a:gd name="connsiteY7" fmla="*/ 112227 h 68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172" h="687172">
                  <a:moveTo>
                    <a:pt x="0" y="1"/>
                  </a:moveTo>
                  <a:lnTo>
                    <a:pt x="477930" y="0"/>
                  </a:lnTo>
                  <a:cubicBezTo>
                    <a:pt x="593491" y="0"/>
                    <a:pt x="687172" y="93681"/>
                    <a:pt x="687172" y="209242"/>
                  </a:cubicBezTo>
                  <a:lnTo>
                    <a:pt x="687172" y="687172"/>
                  </a:lnTo>
                  <a:lnTo>
                    <a:pt x="574946" y="687172"/>
                  </a:lnTo>
                  <a:lnTo>
                    <a:pt x="574945" y="238336"/>
                  </a:lnTo>
                  <a:cubicBezTo>
                    <a:pt x="574946" y="168688"/>
                    <a:pt x="518485" y="112227"/>
                    <a:pt x="448836" y="112227"/>
                  </a:cubicBezTo>
                  <a:lnTo>
                    <a:pt x="0" y="1122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sp>
          <p:nvSpPr>
            <p:cNvPr id="75" name="任意多边形 222">
              <a:extLst>
                <a:ext uri="{FF2B5EF4-FFF2-40B4-BE49-F238E27FC236}">
                  <a16:creationId xmlns:a16="http://schemas.microsoft.com/office/drawing/2014/main" id="{1D5AC151-741C-4AFA-23D2-E2B3EF185B51}"/>
                </a:ext>
              </a:extLst>
            </p:cNvPr>
            <p:cNvSpPr/>
            <p:nvPr/>
          </p:nvSpPr>
          <p:spPr>
            <a:xfrm rot="2700000">
              <a:off x="5461936" y="1216183"/>
              <a:ext cx="1255427" cy="1255427"/>
            </a:xfrm>
            <a:custGeom>
              <a:avLst/>
              <a:gdLst>
                <a:gd name="connsiteX0" fmla="*/ 238336 w 1255427"/>
                <a:gd name="connsiteY0" fmla="*/ 112227 h 1255427"/>
                <a:gd name="connsiteX1" fmla="*/ 112227 w 1255427"/>
                <a:gd name="connsiteY1" fmla="*/ 238336 h 1255427"/>
                <a:gd name="connsiteX2" fmla="*/ 112227 w 1255427"/>
                <a:gd name="connsiteY2" fmla="*/ 1017091 h 1255427"/>
                <a:gd name="connsiteX3" fmla="*/ 238336 w 1255427"/>
                <a:gd name="connsiteY3" fmla="*/ 1143200 h 1255427"/>
                <a:gd name="connsiteX4" fmla="*/ 1017091 w 1255427"/>
                <a:gd name="connsiteY4" fmla="*/ 1143200 h 1255427"/>
                <a:gd name="connsiteX5" fmla="*/ 1143200 w 1255427"/>
                <a:gd name="connsiteY5" fmla="*/ 1017091 h 1255427"/>
                <a:gd name="connsiteX6" fmla="*/ 1143200 w 1255427"/>
                <a:gd name="connsiteY6" fmla="*/ 238336 h 1255427"/>
                <a:gd name="connsiteX7" fmla="*/ 1017091 w 1255427"/>
                <a:gd name="connsiteY7" fmla="*/ 112227 h 1255427"/>
                <a:gd name="connsiteX8" fmla="*/ 209242 w 1255427"/>
                <a:gd name="connsiteY8" fmla="*/ 0 h 1255427"/>
                <a:gd name="connsiteX9" fmla="*/ 1046185 w 1255427"/>
                <a:gd name="connsiteY9" fmla="*/ 0 h 1255427"/>
                <a:gd name="connsiteX10" fmla="*/ 1255427 w 1255427"/>
                <a:gd name="connsiteY10" fmla="*/ 209242 h 1255427"/>
                <a:gd name="connsiteX11" fmla="*/ 1255427 w 1255427"/>
                <a:gd name="connsiteY11" fmla="*/ 1046185 h 1255427"/>
                <a:gd name="connsiteX12" fmla="*/ 1046185 w 1255427"/>
                <a:gd name="connsiteY12" fmla="*/ 1255427 h 1255427"/>
                <a:gd name="connsiteX13" fmla="*/ 209242 w 1255427"/>
                <a:gd name="connsiteY13" fmla="*/ 1255427 h 1255427"/>
                <a:gd name="connsiteX14" fmla="*/ 0 w 1255427"/>
                <a:gd name="connsiteY14" fmla="*/ 1046185 h 1255427"/>
                <a:gd name="connsiteX15" fmla="*/ 0 w 1255427"/>
                <a:gd name="connsiteY15" fmla="*/ 209242 h 1255427"/>
                <a:gd name="connsiteX16" fmla="*/ 209242 w 1255427"/>
                <a:gd name="connsiteY16" fmla="*/ 0 h 125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55427" h="1255427">
                  <a:moveTo>
                    <a:pt x="238336" y="112227"/>
                  </a:moveTo>
                  <a:cubicBezTo>
                    <a:pt x="168688" y="112227"/>
                    <a:pt x="112227" y="168688"/>
                    <a:pt x="112227" y="238336"/>
                  </a:cubicBezTo>
                  <a:lnTo>
                    <a:pt x="112227" y="1017091"/>
                  </a:lnTo>
                  <a:cubicBezTo>
                    <a:pt x="112227" y="1086739"/>
                    <a:pt x="168688" y="1143200"/>
                    <a:pt x="238336" y="1143200"/>
                  </a:cubicBezTo>
                  <a:lnTo>
                    <a:pt x="1017091" y="1143200"/>
                  </a:lnTo>
                  <a:cubicBezTo>
                    <a:pt x="1086739" y="1143200"/>
                    <a:pt x="1143200" y="1086739"/>
                    <a:pt x="1143200" y="1017091"/>
                  </a:cubicBezTo>
                  <a:lnTo>
                    <a:pt x="1143200" y="238336"/>
                  </a:lnTo>
                  <a:cubicBezTo>
                    <a:pt x="1143200" y="168688"/>
                    <a:pt x="1086739" y="112227"/>
                    <a:pt x="1017091" y="112227"/>
                  </a:cubicBezTo>
                  <a:close/>
                  <a:moveTo>
                    <a:pt x="209242" y="0"/>
                  </a:moveTo>
                  <a:lnTo>
                    <a:pt x="1046185" y="0"/>
                  </a:lnTo>
                  <a:cubicBezTo>
                    <a:pt x="1161746" y="0"/>
                    <a:pt x="1255427" y="93681"/>
                    <a:pt x="1255427" y="209242"/>
                  </a:cubicBezTo>
                  <a:lnTo>
                    <a:pt x="1255427" y="1046185"/>
                  </a:lnTo>
                  <a:cubicBezTo>
                    <a:pt x="1255427" y="1161746"/>
                    <a:pt x="1161746" y="1255427"/>
                    <a:pt x="1046185" y="1255427"/>
                  </a:cubicBezTo>
                  <a:lnTo>
                    <a:pt x="209242" y="1255427"/>
                  </a:lnTo>
                  <a:cubicBezTo>
                    <a:pt x="93681" y="1255427"/>
                    <a:pt x="0" y="1161746"/>
                    <a:pt x="0" y="1046185"/>
                  </a:cubicBezTo>
                  <a:lnTo>
                    <a:pt x="0" y="209242"/>
                  </a:lnTo>
                  <a:cubicBezTo>
                    <a:pt x="0" y="93681"/>
                    <a:pt x="93681" y="0"/>
                    <a:pt x="209242" y="0"/>
                  </a:cubicBezTo>
                  <a:close/>
                </a:path>
              </a:pathLst>
            </a:custGeom>
            <a:grp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913765">
                <a:defRPr/>
              </a:pPr>
              <a:endParaRPr lang="zh-CN" altLang="en-US" sz="2000">
                <a:solidFill>
                  <a:srgbClr val="47ABB9"/>
                </a:solidFill>
                <a:latin typeface="微软雅黑 Light"/>
                <a:ea typeface="微软雅黑 Light"/>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nodeType="withEffect">
                                  <p:stCondLst>
                                    <p:cond delay="4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grpId="0" nodeType="withEffect">
                                  <p:stCondLst>
                                    <p:cond delay="60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grpId="0" nodeType="withEffect">
                                  <p:stCondLst>
                                    <p:cond delay="80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par>
                                <p:cTn id="35" presetID="53" presetClass="entr" presetSubtype="16" fill="hold" nodeType="withEffect">
                                  <p:stCondLst>
                                    <p:cond delay="100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par>
                                <p:cTn id="40" presetID="53" presetClass="entr" presetSubtype="16" fill="hold" grpId="0" nodeType="withEffect">
                                  <p:stCondLst>
                                    <p:cond delay="120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par>
                                <p:cTn id="45" presetID="53" presetClass="entr" presetSubtype="16" fill="hold" grpId="0" nodeType="withEffect">
                                  <p:stCondLst>
                                    <p:cond delay="140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ppt_w</p:attrName>
                                        </p:attrNameLst>
                                      </p:cBhvr>
                                      <p:tavLst>
                                        <p:tav tm="0">
                                          <p:val>
                                            <p:fltVal val="0"/>
                                          </p:val>
                                        </p:tav>
                                        <p:tav tm="100000">
                                          <p:val>
                                            <p:strVal val="#ppt_w"/>
                                          </p:val>
                                        </p:tav>
                                      </p:tavLst>
                                    </p:anim>
                                    <p:anim calcmode="lin" valueType="num">
                                      <p:cBhvr>
                                        <p:cTn id="48" dur="500" fill="hold"/>
                                        <p:tgtEl>
                                          <p:spTgt spid="13"/>
                                        </p:tgtEl>
                                        <p:attrNameLst>
                                          <p:attrName>ppt_h</p:attrName>
                                        </p:attrNameLst>
                                      </p:cBhvr>
                                      <p:tavLst>
                                        <p:tav tm="0">
                                          <p:val>
                                            <p:fltVal val="0"/>
                                          </p:val>
                                        </p:tav>
                                        <p:tav tm="100000">
                                          <p:val>
                                            <p:strVal val="#ppt_h"/>
                                          </p:val>
                                        </p:tav>
                                      </p:tavLst>
                                    </p:anim>
                                    <p:animEffect transition="in" filter="fade">
                                      <p:cBhvr>
                                        <p:cTn id="49" dur="500"/>
                                        <p:tgtEl>
                                          <p:spTgt spid="13"/>
                                        </p:tgtEl>
                                      </p:cBhvr>
                                    </p:animEffect>
                                  </p:childTnLst>
                                </p:cTn>
                              </p:par>
                              <p:par>
                                <p:cTn id="50" presetID="53" presetClass="entr" presetSubtype="16" fill="hold" nodeType="withEffect">
                                  <p:stCondLst>
                                    <p:cond delay="1600"/>
                                  </p:stCondLst>
                                  <p:childTnLst>
                                    <p:set>
                                      <p:cBhvr>
                                        <p:cTn id="51" dur="1" fill="hold">
                                          <p:stCondLst>
                                            <p:cond delay="0"/>
                                          </p:stCondLst>
                                        </p:cTn>
                                        <p:tgtEl>
                                          <p:spTgt spid="14"/>
                                        </p:tgtEl>
                                        <p:attrNameLst>
                                          <p:attrName>style.visibility</p:attrName>
                                        </p:attrNameLst>
                                      </p:cBhvr>
                                      <p:to>
                                        <p:strVal val="visible"/>
                                      </p:to>
                                    </p:set>
                                    <p:anim calcmode="lin" valueType="num">
                                      <p:cBhvr>
                                        <p:cTn id="52" dur="500" fill="hold"/>
                                        <p:tgtEl>
                                          <p:spTgt spid="14"/>
                                        </p:tgtEl>
                                        <p:attrNameLst>
                                          <p:attrName>ppt_w</p:attrName>
                                        </p:attrNameLst>
                                      </p:cBhvr>
                                      <p:tavLst>
                                        <p:tav tm="0">
                                          <p:val>
                                            <p:fltVal val="0"/>
                                          </p:val>
                                        </p:tav>
                                        <p:tav tm="100000">
                                          <p:val>
                                            <p:strVal val="#ppt_w"/>
                                          </p:val>
                                        </p:tav>
                                      </p:tavLst>
                                    </p:anim>
                                    <p:anim calcmode="lin" valueType="num">
                                      <p:cBhvr>
                                        <p:cTn id="53" dur="500" fill="hold"/>
                                        <p:tgtEl>
                                          <p:spTgt spid="14"/>
                                        </p:tgtEl>
                                        <p:attrNameLst>
                                          <p:attrName>ppt_h</p:attrName>
                                        </p:attrNameLst>
                                      </p:cBhvr>
                                      <p:tavLst>
                                        <p:tav tm="0">
                                          <p:val>
                                            <p:fltVal val="0"/>
                                          </p:val>
                                        </p:tav>
                                        <p:tav tm="100000">
                                          <p:val>
                                            <p:strVal val="#ppt_h"/>
                                          </p:val>
                                        </p:tav>
                                      </p:tavLst>
                                    </p:anim>
                                    <p:animEffect transition="in" filter="fade">
                                      <p:cBhvr>
                                        <p:cTn id="54" dur="500"/>
                                        <p:tgtEl>
                                          <p:spTgt spid="14"/>
                                        </p:tgtEl>
                                      </p:cBhvr>
                                    </p:animEffect>
                                  </p:childTnLst>
                                </p:cTn>
                              </p:par>
                              <p:par>
                                <p:cTn id="55" presetID="53" presetClass="entr" presetSubtype="16" fill="hold" grpId="0" nodeType="withEffect">
                                  <p:stCondLst>
                                    <p:cond delay="1800"/>
                                  </p:stCondLst>
                                  <p:childTnLst>
                                    <p:set>
                                      <p:cBhvr>
                                        <p:cTn id="56" dur="1" fill="hold">
                                          <p:stCondLst>
                                            <p:cond delay="0"/>
                                          </p:stCondLst>
                                        </p:cTn>
                                        <p:tgtEl>
                                          <p:spTgt spid="17"/>
                                        </p:tgtEl>
                                        <p:attrNameLst>
                                          <p:attrName>style.visibility</p:attrName>
                                        </p:attrNameLst>
                                      </p:cBhvr>
                                      <p:to>
                                        <p:strVal val="visible"/>
                                      </p:to>
                                    </p:set>
                                    <p:anim calcmode="lin" valueType="num">
                                      <p:cBhvr>
                                        <p:cTn id="57" dur="500" fill="hold"/>
                                        <p:tgtEl>
                                          <p:spTgt spid="17"/>
                                        </p:tgtEl>
                                        <p:attrNameLst>
                                          <p:attrName>ppt_w</p:attrName>
                                        </p:attrNameLst>
                                      </p:cBhvr>
                                      <p:tavLst>
                                        <p:tav tm="0">
                                          <p:val>
                                            <p:fltVal val="0"/>
                                          </p:val>
                                        </p:tav>
                                        <p:tav tm="100000">
                                          <p:val>
                                            <p:strVal val="#ppt_w"/>
                                          </p:val>
                                        </p:tav>
                                      </p:tavLst>
                                    </p:anim>
                                    <p:anim calcmode="lin" valueType="num">
                                      <p:cBhvr>
                                        <p:cTn id="58" dur="500" fill="hold"/>
                                        <p:tgtEl>
                                          <p:spTgt spid="17"/>
                                        </p:tgtEl>
                                        <p:attrNameLst>
                                          <p:attrName>ppt_h</p:attrName>
                                        </p:attrNameLst>
                                      </p:cBhvr>
                                      <p:tavLst>
                                        <p:tav tm="0">
                                          <p:val>
                                            <p:fltVal val="0"/>
                                          </p:val>
                                        </p:tav>
                                        <p:tav tm="100000">
                                          <p:val>
                                            <p:strVal val="#ppt_h"/>
                                          </p:val>
                                        </p:tav>
                                      </p:tavLst>
                                    </p:anim>
                                    <p:animEffect transition="in" filter="fade">
                                      <p:cBhvr>
                                        <p:cTn id="59" dur="500"/>
                                        <p:tgtEl>
                                          <p:spTgt spid="17"/>
                                        </p:tgtEl>
                                      </p:cBhvr>
                                    </p:animEffect>
                                  </p:childTnLst>
                                </p:cTn>
                              </p:par>
                              <p:par>
                                <p:cTn id="60" presetID="53" presetClass="entr" presetSubtype="16" fill="hold" grpId="0" nodeType="withEffect">
                                  <p:stCondLst>
                                    <p:cond delay="200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Effect transition="in" filter="fade">
                                      <p:cBhvr>
                                        <p:cTn id="64" dur="500"/>
                                        <p:tgtEl>
                                          <p:spTgt spid="18"/>
                                        </p:tgtEl>
                                      </p:cBhvr>
                                    </p:animEffect>
                                  </p:childTnLst>
                                </p:cTn>
                              </p:par>
                              <p:par>
                                <p:cTn id="65" presetID="53" presetClass="entr" presetSubtype="16" fill="hold" nodeType="withEffect">
                                  <p:stCondLst>
                                    <p:cond delay="220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fltVal val="0"/>
                                          </p:val>
                                        </p:tav>
                                        <p:tav tm="100000">
                                          <p:val>
                                            <p:strVal val="#ppt_w"/>
                                          </p:val>
                                        </p:tav>
                                      </p:tavLst>
                                    </p:anim>
                                    <p:anim calcmode="lin" valueType="num">
                                      <p:cBhvr>
                                        <p:cTn id="68" dur="500" fill="hold"/>
                                        <p:tgtEl>
                                          <p:spTgt spid="19"/>
                                        </p:tgtEl>
                                        <p:attrNameLst>
                                          <p:attrName>ppt_h</p:attrName>
                                        </p:attrNameLst>
                                      </p:cBhvr>
                                      <p:tavLst>
                                        <p:tav tm="0">
                                          <p:val>
                                            <p:fltVal val="0"/>
                                          </p:val>
                                        </p:tav>
                                        <p:tav tm="100000">
                                          <p:val>
                                            <p:strVal val="#ppt_h"/>
                                          </p:val>
                                        </p:tav>
                                      </p:tavLst>
                                    </p:anim>
                                    <p:animEffect transition="in" filter="fade">
                                      <p:cBhvr>
                                        <p:cTn id="69" dur="500"/>
                                        <p:tgtEl>
                                          <p:spTgt spid="19"/>
                                        </p:tgtEl>
                                      </p:cBhvr>
                                    </p:animEffect>
                                  </p:childTnLst>
                                </p:cTn>
                              </p:par>
                            </p:childTnLst>
                          </p:cTn>
                        </p:par>
                        <p:par>
                          <p:cTn id="70" fill="hold">
                            <p:stCondLst>
                              <p:cond delay="3200"/>
                            </p:stCondLst>
                            <p:childTnLst>
                              <p:par>
                                <p:cTn id="71" presetID="53" presetClass="entr" presetSubtype="16" fill="hold" grpId="0" nodeType="afterEffect">
                                  <p:stCondLst>
                                    <p:cond delay="0"/>
                                  </p:stCondLst>
                                  <p:childTnLst>
                                    <p:set>
                                      <p:cBhvr>
                                        <p:cTn id="72" dur="1" fill="hold">
                                          <p:stCondLst>
                                            <p:cond delay="0"/>
                                          </p:stCondLst>
                                        </p:cTn>
                                        <p:tgtEl>
                                          <p:spTgt spid="66"/>
                                        </p:tgtEl>
                                        <p:attrNameLst>
                                          <p:attrName>style.visibility</p:attrName>
                                        </p:attrNameLst>
                                      </p:cBhvr>
                                      <p:to>
                                        <p:strVal val="visible"/>
                                      </p:to>
                                    </p:set>
                                    <p:anim calcmode="lin" valueType="num">
                                      <p:cBhvr>
                                        <p:cTn id="73" dur="500" fill="hold"/>
                                        <p:tgtEl>
                                          <p:spTgt spid="66"/>
                                        </p:tgtEl>
                                        <p:attrNameLst>
                                          <p:attrName>ppt_w</p:attrName>
                                        </p:attrNameLst>
                                      </p:cBhvr>
                                      <p:tavLst>
                                        <p:tav tm="0">
                                          <p:val>
                                            <p:fltVal val="0"/>
                                          </p:val>
                                        </p:tav>
                                        <p:tav tm="100000">
                                          <p:val>
                                            <p:strVal val="#ppt_w"/>
                                          </p:val>
                                        </p:tav>
                                      </p:tavLst>
                                    </p:anim>
                                    <p:anim calcmode="lin" valueType="num">
                                      <p:cBhvr>
                                        <p:cTn id="74" dur="500" fill="hold"/>
                                        <p:tgtEl>
                                          <p:spTgt spid="66"/>
                                        </p:tgtEl>
                                        <p:attrNameLst>
                                          <p:attrName>ppt_h</p:attrName>
                                        </p:attrNameLst>
                                      </p:cBhvr>
                                      <p:tavLst>
                                        <p:tav tm="0">
                                          <p:val>
                                            <p:fltVal val="0"/>
                                          </p:val>
                                        </p:tav>
                                        <p:tav tm="100000">
                                          <p:val>
                                            <p:strVal val="#ppt_h"/>
                                          </p:val>
                                        </p:tav>
                                      </p:tavLst>
                                    </p:anim>
                                    <p:animEffect transition="in" filter="fade">
                                      <p:cBhvr>
                                        <p:cTn id="75" dur="500"/>
                                        <p:tgtEl>
                                          <p:spTgt spid="66"/>
                                        </p:tgtEl>
                                      </p:cBhvr>
                                    </p:animEffect>
                                  </p:childTnLst>
                                </p:cTn>
                              </p:par>
                              <p:par>
                                <p:cTn id="76" presetID="53" presetClass="entr" presetSubtype="16" fill="hold" grpId="0" nodeType="withEffect">
                                  <p:stCondLst>
                                    <p:cond delay="200"/>
                                  </p:stCondLst>
                                  <p:childTnLst>
                                    <p:set>
                                      <p:cBhvr>
                                        <p:cTn id="77" dur="1" fill="hold">
                                          <p:stCondLst>
                                            <p:cond delay="0"/>
                                          </p:stCondLst>
                                        </p:cTn>
                                        <p:tgtEl>
                                          <p:spTgt spid="67"/>
                                        </p:tgtEl>
                                        <p:attrNameLst>
                                          <p:attrName>style.visibility</p:attrName>
                                        </p:attrNameLst>
                                      </p:cBhvr>
                                      <p:to>
                                        <p:strVal val="visible"/>
                                      </p:to>
                                    </p:set>
                                    <p:anim calcmode="lin" valueType="num">
                                      <p:cBhvr>
                                        <p:cTn id="78" dur="500" fill="hold"/>
                                        <p:tgtEl>
                                          <p:spTgt spid="67"/>
                                        </p:tgtEl>
                                        <p:attrNameLst>
                                          <p:attrName>ppt_w</p:attrName>
                                        </p:attrNameLst>
                                      </p:cBhvr>
                                      <p:tavLst>
                                        <p:tav tm="0">
                                          <p:val>
                                            <p:fltVal val="0"/>
                                          </p:val>
                                        </p:tav>
                                        <p:tav tm="100000">
                                          <p:val>
                                            <p:strVal val="#ppt_w"/>
                                          </p:val>
                                        </p:tav>
                                      </p:tavLst>
                                    </p:anim>
                                    <p:anim calcmode="lin" valueType="num">
                                      <p:cBhvr>
                                        <p:cTn id="79" dur="500" fill="hold"/>
                                        <p:tgtEl>
                                          <p:spTgt spid="67"/>
                                        </p:tgtEl>
                                        <p:attrNameLst>
                                          <p:attrName>ppt_h</p:attrName>
                                        </p:attrNameLst>
                                      </p:cBhvr>
                                      <p:tavLst>
                                        <p:tav tm="0">
                                          <p:val>
                                            <p:fltVal val="0"/>
                                          </p:val>
                                        </p:tav>
                                        <p:tav tm="100000">
                                          <p:val>
                                            <p:strVal val="#ppt_h"/>
                                          </p:val>
                                        </p:tav>
                                      </p:tavLst>
                                    </p:anim>
                                    <p:animEffect transition="in" filter="fade">
                                      <p:cBhvr>
                                        <p:cTn id="80" dur="500"/>
                                        <p:tgtEl>
                                          <p:spTgt spid="67"/>
                                        </p:tgtEl>
                                      </p:cBhvr>
                                    </p:animEffect>
                                  </p:childTnLst>
                                </p:cTn>
                              </p:par>
                              <p:par>
                                <p:cTn id="81" presetID="53" presetClass="entr" presetSubtype="16" fill="hold" nodeType="withEffect">
                                  <p:stCondLst>
                                    <p:cond delay="400"/>
                                  </p:stCondLst>
                                  <p:childTnLst>
                                    <p:set>
                                      <p:cBhvr>
                                        <p:cTn id="82" dur="1" fill="hold">
                                          <p:stCondLst>
                                            <p:cond delay="0"/>
                                          </p:stCondLst>
                                        </p:cTn>
                                        <p:tgtEl>
                                          <p:spTgt spid="68"/>
                                        </p:tgtEl>
                                        <p:attrNameLst>
                                          <p:attrName>style.visibility</p:attrName>
                                        </p:attrNameLst>
                                      </p:cBhvr>
                                      <p:to>
                                        <p:strVal val="visible"/>
                                      </p:to>
                                    </p:set>
                                    <p:anim calcmode="lin" valueType="num">
                                      <p:cBhvr>
                                        <p:cTn id="83" dur="500" fill="hold"/>
                                        <p:tgtEl>
                                          <p:spTgt spid="68"/>
                                        </p:tgtEl>
                                        <p:attrNameLst>
                                          <p:attrName>ppt_w</p:attrName>
                                        </p:attrNameLst>
                                      </p:cBhvr>
                                      <p:tavLst>
                                        <p:tav tm="0">
                                          <p:val>
                                            <p:fltVal val="0"/>
                                          </p:val>
                                        </p:tav>
                                        <p:tav tm="100000">
                                          <p:val>
                                            <p:strVal val="#ppt_w"/>
                                          </p:val>
                                        </p:tav>
                                      </p:tavLst>
                                    </p:anim>
                                    <p:anim calcmode="lin" valueType="num">
                                      <p:cBhvr>
                                        <p:cTn id="84" dur="500" fill="hold"/>
                                        <p:tgtEl>
                                          <p:spTgt spid="68"/>
                                        </p:tgtEl>
                                        <p:attrNameLst>
                                          <p:attrName>ppt_h</p:attrName>
                                        </p:attrNameLst>
                                      </p:cBhvr>
                                      <p:tavLst>
                                        <p:tav tm="0">
                                          <p:val>
                                            <p:fltVal val="0"/>
                                          </p:val>
                                        </p:tav>
                                        <p:tav tm="100000">
                                          <p:val>
                                            <p:strVal val="#ppt_h"/>
                                          </p:val>
                                        </p:tav>
                                      </p:tavLst>
                                    </p:anim>
                                    <p:animEffect transition="in" filter="fade">
                                      <p:cBhvr>
                                        <p:cTn id="85" dur="500"/>
                                        <p:tgtEl>
                                          <p:spTgt spid="68"/>
                                        </p:tgtEl>
                                      </p:cBhvr>
                                    </p:animEffect>
                                  </p:childTnLst>
                                </p:cTn>
                              </p:par>
                              <p:par>
                                <p:cTn id="86" presetID="53" presetClass="entr" presetSubtype="16" fill="hold" grpId="0" nodeType="withEffect">
                                  <p:stCondLst>
                                    <p:cond delay="600"/>
                                  </p:stCondLst>
                                  <p:childTnLst>
                                    <p:set>
                                      <p:cBhvr>
                                        <p:cTn id="87" dur="1" fill="hold">
                                          <p:stCondLst>
                                            <p:cond delay="0"/>
                                          </p:stCondLst>
                                        </p:cTn>
                                        <p:tgtEl>
                                          <p:spTgt spid="71"/>
                                        </p:tgtEl>
                                        <p:attrNameLst>
                                          <p:attrName>style.visibility</p:attrName>
                                        </p:attrNameLst>
                                      </p:cBhvr>
                                      <p:to>
                                        <p:strVal val="visible"/>
                                      </p:to>
                                    </p:set>
                                    <p:anim calcmode="lin" valueType="num">
                                      <p:cBhvr>
                                        <p:cTn id="88" dur="500" fill="hold"/>
                                        <p:tgtEl>
                                          <p:spTgt spid="71"/>
                                        </p:tgtEl>
                                        <p:attrNameLst>
                                          <p:attrName>ppt_w</p:attrName>
                                        </p:attrNameLst>
                                      </p:cBhvr>
                                      <p:tavLst>
                                        <p:tav tm="0">
                                          <p:val>
                                            <p:fltVal val="0"/>
                                          </p:val>
                                        </p:tav>
                                        <p:tav tm="100000">
                                          <p:val>
                                            <p:strVal val="#ppt_w"/>
                                          </p:val>
                                        </p:tav>
                                      </p:tavLst>
                                    </p:anim>
                                    <p:anim calcmode="lin" valueType="num">
                                      <p:cBhvr>
                                        <p:cTn id="89" dur="500" fill="hold"/>
                                        <p:tgtEl>
                                          <p:spTgt spid="71"/>
                                        </p:tgtEl>
                                        <p:attrNameLst>
                                          <p:attrName>ppt_h</p:attrName>
                                        </p:attrNameLst>
                                      </p:cBhvr>
                                      <p:tavLst>
                                        <p:tav tm="0">
                                          <p:val>
                                            <p:fltVal val="0"/>
                                          </p:val>
                                        </p:tav>
                                        <p:tav tm="100000">
                                          <p:val>
                                            <p:strVal val="#ppt_h"/>
                                          </p:val>
                                        </p:tav>
                                      </p:tavLst>
                                    </p:anim>
                                    <p:animEffect transition="in" filter="fade">
                                      <p:cBhvr>
                                        <p:cTn id="90" dur="500"/>
                                        <p:tgtEl>
                                          <p:spTgt spid="71"/>
                                        </p:tgtEl>
                                      </p:cBhvr>
                                    </p:animEffect>
                                  </p:childTnLst>
                                </p:cTn>
                              </p:par>
                              <p:par>
                                <p:cTn id="91" presetID="53" presetClass="entr" presetSubtype="16" fill="hold" grpId="0" nodeType="withEffect">
                                  <p:stCondLst>
                                    <p:cond delay="800"/>
                                  </p:stCondLst>
                                  <p:childTnLst>
                                    <p:set>
                                      <p:cBhvr>
                                        <p:cTn id="92" dur="1" fill="hold">
                                          <p:stCondLst>
                                            <p:cond delay="0"/>
                                          </p:stCondLst>
                                        </p:cTn>
                                        <p:tgtEl>
                                          <p:spTgt spid="72"/>
                                        </p:tgtEl>
                                        <p:attrNameLst>
                                          <p:attrName>style.visibility</p:attrName>
                                        </p:attrNameLst>
                                      </p:cBhvr>
                                      <p:to>
                                        <p:strVal val="visible"/>
                                      </p:to>
                                    </p:set>
                                    <p:anim calcmode="lin" valueType="num">
                                      <p:cBhvr>
                                        <p:cTn id="93" dur="500" fill="hold"/>
                                        <p:tgtEl>
                                          <p:spTgt spid="72"/>
                                        </p:tgtEl>
                                        <p:attrNameLst>
                                          <p:attrName>ppt_w</p:attrName>
                                        </p:attrNameLst>
                                      </p:cBhvr>
                                      <p:tavLst>
                                        <p:tav tm="0">
                                          <p:val>
                                            <p:fltVal val="0"/>
                                          </p:val>
                                        </p:tav>
                                        <p:tav tm="100000">
                                          <p:val>
                                            <p:strVal val="#ppt_w"/>
                                          </p:val>
                                        </p:tav>
                                      </p:tavLst>
                                    </p:anim>
                                    <p:anim calcmode="lin" valueType="num">
                                      <p:cBhvr>
                                        <p:cTn id="94" dur="500" fill="hold"/>
                                        <p:tgtEl>
                                          <p:spTgt spid="72"/>
                                        </p:tgtEl>
                                        <p:attrNameLst>
                                          <p:attrName>ppt_h</p:attrName>
                                        </p:attrNameLst>
                                      </p:cBhvr>
                                      <p:tavLst>
                                        <p:tav tm="0">
                                          <p:val>
                                            <p:fltVal val="0"/>
                                          </p:val>
                                        </p:tav>
                                        <p:tav tm="100000">
                                          <p:val>
                                            <p:strVal val="#ppt_h"/>
                                          </p:val>
                                        </p:tav>
                                      </p:tavLst>
                                    </p:anim>
                                    <p:animEffect transition="in" filter="fade">
                                      <p:cBhvr>
                                        <p:cTn id="95" dur="500"/>
                                        <p:tgtEl>
                                          <p:spTgt spid="72"/>
                                        </p:tgtEl>
                                      </p:cBhvr>
                                    </p:animEffect>
                                  </p:childTnLst>
                                </p:cTn>
                              </p:par>
                              <p:par>
                                <p:cTn id="96" presetID="53" presetClass="entr" presetSubtype="16" fill="hold" nodeType="withEffect">
                                  <p:stCondLst>
                                    <p:cond delay="1000"/>
                                  </p:stCondLst>
                                  <p:childTnLst>
                                    <p:set>
                                      <p:cBhvr>
                                        <p:cTn id="97" dur="1" fill="hold">
                                          <p:stCondLst>
                                            <p:cond delay="0"/>
                                          </p:stCondLst>
                                        </p:cTn>
                                        <p:tgtEl>
                                          <p:spTgt spid="73"/>
                                        </p:tgtEl>
                                        <p:attrNameLst>
                                          <p:attrName>style.visibility</p:attrName>
                                        </p:attrNameLst>
                                      </p:cBhvr>
                                      <p:to>
                                        <p:strVal val="visible"/>
                                      </p:to>
                                    </p:set>
                                    <p:anim calcmode="lin" valueType="num">
                                      <p:cBhvr>
                                        <p:cTn id="98" dur="500" fill="hold"/>
                                        <p:tgtEl>
                                          <p:spTgt spid="73"/>
                                        </p:tgtEl>
                                        <p:attrNameLst>
                                          <p:attrName>ppt_w</p:attrName>
                                        </p:attrNameLst>
                                      </p:cBhvr>
                                      <p:tavLst>
                                        <p:tav tm="0">
                                          <p:val>
                                            <p:fltVal val="0"/>
                                          </p:val>
                                        </p:tav>
                                        <p:tav tm="100000">
                                          <p:val>
                                            <p:strVal val="#ppt_w"/>
                                          </p:val>
                                        </p:tav>
                                      </p:tavLst>
                                    </p:anim>
                                    <p:anim calcmode="lin" valueType="num">
                                      <p:cBhvr>
                                        <p:cTn id="99" dur="500" fill="hold"/>
                                        <p:tgtEl>
                                          <p:spTgt spid="73"/>
                                        </p:tgtEl>
                                        <p:attrNameLst>
                                          <p:attrName>ppt_h</p:attrName>
                                        </p:attrNameLst>
                                      </p:cBhvr>
                                      <p:tavLst>
                                        <p:tav tm="0">
                                          <p:val>
                                            <p:fltVal val="0"/>
                                          </p:val>
                                        </p:tav>
                                        <p:tav tm="100000">
                                          <p:val>
                                            <p:strVal val="#ppt_h"/>
                                          </p:val>
                                        </p:tav>
                                      </p:tavLst>
                                    </p:anim>
                                    <p:animEffect transition="in" filter="fade">
                                      <p:cBhvr>
                                        <p:cTn id="10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8" grpId="0"/>
      <p:bldP spid="12" grpId="0"/>
      <p:bldP spid="13" grpId="0"/>
      <p:bldP spid="17" grpId="0"/>
      <p:bldP spid="18" grpId="0"/>
      <p:bldP spid="49" grpId="0"/>
      <p:bldP spid="66" grpId="0"/>
      <p:bldP spid="67" grpId="0"/>
      <p:bldP spid="71" grpId="0"/>
      <p:bldP spid="7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3E5C3-EF67-6F5F-8DD9-F902794954AD}"/>
            </a:ext>
          </a:extLst>
        </p:cNvPr>
        <p:cNvGrpSpPr/>
        <p:nvPr/>
      </p:nvGrpSpPr>
      <p:grpSpPr>
        <a:xfrm>
          <a:off x="0" y="0"/>
          <a:ext cx="0" cy="0"/>
          <a:chOff x="0" y="0"/>
          <a:chExt cx="0" cy="0"/>
        </a:xfrm>
      </p:grpSpPr>
      <p:sp>
        <p:nvSpPr>
          <p:cNvPr id="21" name="标题 20">
            <a:extLst>
              <a:ext uri="{FF2B5EF4-FFF2-40B4-BE49-F238E27FC236}">
                <a16:creationId xmlns:a16="http://schemas.microsoft.com/office/drawing/2014/main" id="{DDEAC166-337C-0DF6-7CFF-513AFCD29703}"/>
              </a:ext>
            </a:extLst>
          </p:cNvPr>
          <p:cNvSpPr>
            <a:spLocks noGrp="1"/>
          </p:cNvSpPr>
          <p:nvPr>
            <p:ph type="title"/>
          </p:nvPr>
        </p:nvSpPr>
        <p:spPr>
          <a:xfrm>
            <a:off x="244690" y="293170"/>
            <a:ext cx="10515600" cy="580806"/>
          </a:xfrm>
        </p:spPr>
        <p:txBody>
          <a:bodyPr>
            <a:normAutofit fontScale="90000"/>
          </a:bodyPr>
          <a:lstStyle/>
          <a:p>
            <a:r>
              <a:rPr lang="zh-CN" altLang="en-US" sz="3600" dirty="0"/>
              <a:t>采访典型案例</a:t>
            </a:r>
          </a:p>
        </p:txBody>
      </p:sp>
      <p:sp>
        <p:nvSpPr>
          <p:cNvPr id="2" name="矩形 1">
            <a:extLst>
              <a:ext uri="{FF2B5EF4-FFF2-40B4-BE49-F238E27FC236}">
                <a16:creationId xmlns:a16="http://schemas.microsoft.com/office/drawing/2014/main" id="{DEFCC565-F5F8-CE5A-E0C5-8CFBD3FA504F}"/>
              </a:ext>
            </a:extLst>
          </p:cNvPr>
          <p:cNvSpPr/>
          <p:nvPr/>
        </p:nvSpPr>
        <p:spPr>
          <a:xfrm>
            <a:off x="384492" y="1216736"/>
            <a:ext cx="8818685" cy="458908"/>
          </a:xfrm>
          <a:prstGeom prst="rect">
            <a:avLst/>
          </a:prstGeom>
        </p:spPr>
        <p:txBody>
          <a:bodyPr wrap="square">
            <a:spAutoFit/>
          </a:bodyPr>
          <a:lstStyle/>
          <a:p>
            <a:pPr>
              <a:lnSpc>
                <a:spcPct val="150000"/>
              </a:lnSpc>
            </a:pPr>
            <a:endParaRPr lang="zh-CN" altLang="en-US" dirty="0">
              <a:solidFill>
                <a:schemeClr val="tx1">
                  <a:lumMod val="50000"/>
                  <a:lumOff val="50000"/>
                </a:schemeClr>
              </a:solidFill>
              <a:latin typeface="微软雅黑" panose="020B0503020204020204" charset="-122"/>
              <a:ea typeface="微软雅黑" panose="020B0503020204020204" charset="-122"/>
            </a:endParaRPr>
          </a:p>
        </p:txBody>
      </p:sp>
      <p:sp>
        <p:nvSpPr>
          <p:cNvPr id="5" name="Rectangle 3">
            <a:extLst>
              <a:ext uri="{FF2B5EF4-FFF2-40B4-BE49-F238E27FC236}">
                <a16:creationId xmlns:a16="http://schemas.microsoft.com/office/drawing/2014/main" id="{DA22AF98-C3F7-6BC5-F116-DD1020EA0833}"/>
              </a:ext>
            </a:extLst>
          </p:cNvPr>
          <p:cNvSpPr>
            <a:spLocks noChangeArrowheads="1"/>
          </p:cNvSpPr>
          <p:nvPr/>
        </p:nvSpPr>
        <p:spPr bwMode="auto">
          <a:xfrm>
            <a:off x="595610" y="2228671"/>
            <a:ext cx="54522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zh-CN" altLang="en-US" b="1" dirty="0">
                <a:solidFill>
                  <a:schemeClr val="tx1">
                    <a:lumMod val="50000"/>
                    <a:lumOff val="50000"/>
                  </a:schemeClr>
                </a:solidFill>
                <a:latin typeface="微软雅黑" panose="020B0503020204020204" charset="-122"/>
                <a:ea typeface="微软雅黑" panose="020B0503020204020204" charset="-122"/>
              </a:rPr>
              <a:t>问：</a:t>
            </a:r>
            <a:r>
              <a:rPr lang="zh-CN" altLang="en-US" dirty="0">
                <a:solidFill>
                  <a:schemeClr val="tx1">
                    <a:lumMod val="50000"/>
                    <a:lumOff val="50000"/>
                  </a:schemeClr>
                </a:solidFill>
                <a:latin typeface="微软雅黑" panose="020B0503020204020204" charset="-122"/>
                <a:ea typeface="微软雅黑" panose="020B0503020204020204" charset="-122"/>
              </a:rPr>
              <a:t>你认为你存在容貌焦虑吗？你是如何判断的？</a:t>
            </a:r>
          </a:p>
          <a:p>
            <a:r>
              <a:rPr lang="zh-CN" altLang="en-US" b="1" dirty="0">
                <a:solidFill>
                  <a:schemeClr val="tx1">
                    <a:lumMod val="50000"/>
                    <a:lumOff val="50000"/>
                  </a:schemeClr>
                </a:solidFill>
                <a:latin typeface="微软雅黑" panose="020B0503020204020204" charset="-122"/>
                <a:ea typeface="微软雅黑" panose="020B0503020204020204" charset="-122"/>
              </a:rPr>
              <a:t>答：</a:t>
            </a:r>
            <a:r>
              <a:rPr lang="zh-CN" altLang="en-US" dirty="0">
                <a:solidFill>
                  <a:schemeClr val="tx1">
                    <a:lumMod val="50000"/>
                    <a:lumOff val="50000"/>
                  </a:schemeClr>
                </a:solidFill>
                <a:latin typeface="微软雅黑" panose="020B0503020204020204" charset="-122"/>
                <a:ea typeface="微软雅黑" panose="020B0503020204020204" charset="-122"/>
              </a:rPr>
              <a:t>存在。我觉得这是基于一定的水准，内心有着想往更加向善向好的容貌方向发展的渴望，同时也夹杂着一种焦虑感和攀比心理吧。</a:t>
            </a:r>
          </a:p>
        </p:txBody>
      </p:sp>
      <p:sp>
        <p:nvSpPr>
          <p:cNvPr id="3" name="Rectangle 3">
            <a:extLst>
              <a:ext uri="{FF2B5EF4-FFF2-40B4-BE49-F238E27FC236}">
                <a16:creationId xmlns:a16="http://schemas.microsoft.com/office/drawing/2014/main" id="{51D00A87-E7CD-7C89-6E3C-D116DC6EB3A5}"/>
              </a:ext>
            </a:extLst>
          </p:cNvPr>
          <p:cNvSpPr>
            <a:spLocks noChangeArrowheads="1"/>
          </p:cNvSpPr>
          <p:nvPr/>
        </p:nvSpPr>
        <p:spPr bwMode="auto">
          <a:xfrm>
            <a:off x="595610" y="4347331"/>
            <a:ext cx="545226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zh-CN" altLang="en-US" b="1" dirty="0">
                <a:solidFill>
                  <a:schemeClr val="tx1">
                    <a:lumMod val="50000"/>
                    <a:lumOff val="50000"/>
                  </a:schemeClr>
                </a:solidFill>
                <a:latin typeface="微软雅黑" panose="020B0503020204020204" charset="-122"/>
                <a:ea typeface="微软雅黑" panose="020B0503020204020204" charset="-122"/>
              </a:rPr>
              <a:t>问：</a:t>
            </a:r>
            <a:r>
              <a:rPr lang="zh-CN" altLang="en-US" dirty="0">
                <a:solidFill>
                  <a:schemeClr val="tx1">
                    <a:lumMod val="50000"/>
                    <a:lumOff val="50000"/>
                  </a:schemeClr>
                </a:solidFill>
                <a:latin typeface="微软雅黑" panose="020B0503020204020204" charset="-122"/>
                <a:ea typeface="微软雅黑" panose="020B0503020204020204" charset="-122"/>
              </a:rPr>
              <a:t>你认为你的这种审美认识是如何产生的呢？</a:t>
            </a:r>
          </a:p>
          <a:p>
            <a:r>
              <a:rPr lang="zh-CN" altLang="en-US" b="1" dirty="0">
                <a:solidFill>
                  <a:schemeClr val="tx1">
                    <a:lumMod val="50000"/>
                    <a:lumOff val="50000"/>
                  </a:schemeClr>
                </a:solidFill>
                <a:latin typeface="微软雅黑" panose="020B0503020204020204" charset="-122"/>
                <a:ea typeface="微软雅黑" panose="020B0503020204020204" charset="-122"/>
              </a:rPr>
              <a:t>答：</a:t>
            </a:r>
            <a:r>
              <a:rPr lang="zh-CN" altLang="en-US" dirty="0">
                <a:solidFill>
                  <a:schemeClr val="tx1">
                    <a:lumMod val="50000"/>
                    <a:lumOff val="50000"/>
                  </a:schemeClr>
                </a:solidFill>
                <a:latin typeface="微软雅黑" panose="020B0503020204020204" charset="-122"/>
                <a:ea typeface="微软雅黑" panose="020B0503020204020204" charset="-122"/>
              </a:rPr>
              <a:t>可能是源于平时看的一些篮球赛事片段，还有对电影明星形象的印象吧</a:t>
            </a:r>
            <a:r>
              <a:rPr lang="zh-CN" altLang="en-US" b="1" dirty="0">
                <a:solidFill>
                  <a:schemeClr val="tx1">
                    <a:lumMod val="50000"/>
                    <a:lumOff val="50000"/>
                  </a:schemeClr>
                </a:solidFill>
                <a:latin typeface="微软雅黑" panose="020B0503020204020204" charset="-122"/>
                <a:ea typeface="微软雅黑" panose="020B0503020204020204" charset="-122"/>
              </a:rPr>
              <a:t>。</a:t>
            </a:r>
          </a:p>
        </p:txBody>
      </p:sp>
    </p:spTree>
    <p:extLst>
      <p:ext uri="{BB962C8B-B14F-4D97-AF65-F5344CB8AC3E}">
        <p14:creationId xmlns:p14="http://schemas.microsoft.com/office/powerpoint/2010/main" val="196669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8"/>
          <p:cNvSpPr txBox="1"/>
          <p:nvPr/>
        </p:nvSpPr>
        <p:spPr>
          <a:xfrm>
            <a:off x="4448899" y="4384989"/>
            <a:ext cx="3294202" cy="41819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ctr">
              <a:lnSpc>
                <a:spcPct val="150000"/>
              </a:lnSpc>
              <a:buFont typeface="Wingdings" panose="05000000000000000000" pitchFamily="2" charset="2"/>
              <a:buChar char="n"/>
            </a:pPr>
            <a:r>
              <a:rPr lang="zh-CN" altLang="en-US" sz="1600" b="1" dirty="0">
                <a:solidFill>
                  <a:srgbClr val="47ABB9"/>
                </a:solidFill>
                <a:latin typeface="微软雅黑" panose="020B0503020204020204" charset="-122"/>
                <a:ea typeface="微软雅黑" panose="020B0503020204020204" charset="-122"/>
              </a:rPr>
              <a:t>报告小组：欢乐斗地组</a:t>
            </a:r>
          </a:p>
        </p:txBody>
      </p:sp>
      <p:sp>
        <p:nvSpPr>
          <p:cNvPr id="7" name="文本框 6"/>
          <p:cNvSpPr txBox="1"/>
          <p:nvPr/>
        </p:nvSpPr>
        <p:spPr>
          <a:xfrm>
            <a:off x="4176382" y="3288869"/>
            <a:ext cx="4031873" cy="1015663"/>
          </a:xfrm>
          <a:prstGeom prst="rect">
            <a:avLst/>
          </a:prstGeom>
          <a:noFill/>
        </p:spPr>
        <p:txBody>
          <a:bodyPr wrap="none" rtlCol="0">
            <a:spAutoFit/>
          </a:bodyPr>
          <a:lstStyle/>
          <a:p>
            <a:pPr algn="ctr"/>
            <a:r>
              <a:rPr kumimoji="1" lang="zh-CN" altLang="en-US" sz="6000" b="1" dirty="0">
                <a:solidFill>
                  <a:srgbClr val="47ABB9"/>
                </a:solidFill>
                <a:latin typeface="微软雅黑" panose="020B0503020204020204" charset="-122"/>
                <a:ea typeface="微软雅黑" panose="020B0503020204020204" charset="-122"/>
                <a:cs typeface="微软雅黑" panose="020B0503020204020204" charset="-122"/>
              </a:rPr>
              <a:t>谢谢大家！</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9877" y="1051673"/>
            <a:ext cx="4044875" cy="1478682"/>
          </a:xfrm>
          <a:prstGeom prst="rect">
            <a:avLst/>
          </a:prstGeom>
        </p:spPr>
      </p:pic>
    </p:spTree>
    <p:extLst>
      <p:ext uri="{BB962C8B-B14F-4D97-AF65-F5344CB8AC3E}">
        <p14:creationId xmlns:p14="http://schemas.microsoft.com/office/powerpoint/2010/main" val="352527478"/>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椭圆 6"/>
          <p:cNvSpPr>
            <a:spLocks noChangeArrowheads="1"/>
          </p:cNvSpPr>
          <p:nvPr>
            <p:custDataLst>
              <p:tags r:id="rId1"/>
            </p:custDataLst>
          </p:nvPr>
        </p:nvSpPr>
        <p:spPr bwMode="auto">
          <a:xfrm>
            <a:off x="4451350" y="1552958"/>
            <a:ext cx="3416300" cy="3414712"/>
          </a:xfrm>
          <a:prstGeom prst="ellipse">
            <a:avLst/>
          </a:prstGeom>
          <a:solidFill>
            <a:srgbClr val="47ABB9"/>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 name="PA_文本框 7"/>
          <p:cNvSpPr>
            <a:spLocks noChangeArrowheads="1"/>
          </p:cNvSpPr>
          <p:nvPr>
            <p:custDataLst>
              <p:tags r:id="rId2"/>
            </p:custDataLst>
          </p:nvPr>
        </p:nvSpPr>
        <p:spPr bwMode="auto">
          <a:xfrm>
            <a:off x="4467225" y="3103945"/>
            <a:ext cx="33559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3765" fontAlgn="base">
              <a:spcBef>
                <a:spcPct val="0"/>
              </a:spcBef>
              <a:spcAft>
                <a:spcPct val="0"/>
              </a:spcAft>
            </a:pPr>
            <a:r>
              <a:rPr lang="zh-CN" altLang="en-US" sz="4800" b="1" dirty="0">
                <a:solidFill>
                  <a:schemeClr val="bg1"/>
                </a:solidFill>
                <a:latin typeface="微软雅黑" panose="020B0503020204020204" charset="-122"/>
                <a:ea typeface="微软雅黑" panose="020B0503020204020204" charset="-122"/>
                <a:cs typeface="微软雅黑" panose="020B0503020204020204" charset="-122"/>
              </a:rPr>
              <a:t>研究背景</a:t>
            </a:r>
          </a:p>
        </p:txBody>
      </p:sp>
      <p:sp>
        <p:nvSpPr>
          <p:cNvPr id="4" name="PA_同心圆 8"/>
          <p:cNvSpPr>
            <a:spLocks noChangeArrowheads="1"/>
          </p:cNvSpPr>
          <p:nvPr>
            <p:custDataLst>
              <p:tags r:id="rId3"/>
            </p:custDataLst>
          </p:nvPr>
        </p:nvSpPr>
        <p:spPr bwMode="auto">
          <a:xfrm>
            <a:off x="4543425" y="1652970"/>
            <a:ext cx="3214688" cy="3214688"/>
          </a:xfrm>
          <a:custGeom>
            <a:avLst/>
            <a:gdLst>
              <a:gd name="G0" fmla="+- 156 0 0"/>
              <a:gd name="G1" fmla="+- 21600 0 156"/>
              <a:gd name="G2" fmla="+- 21600 0 15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56" y="10800"/>
                </a:moveTo>
                <a:cubicBezTo>
                  <a:pt x="156" y="16679"/>
                  <a:pt x="4921" y="21444"/>
                  <a:pt x="10800" y="21444"/>
                </a:cubicBezTo>
                <a:cubicBezTo>
                  <a:pt x="16679" y="21444"/>
                  <a:pt x="21444" y="16679"/>
                  <a:pt x="21444" y="10800"/>
                </a:cubicBezTo>
                <a:cubicBezTo>
                  <a:pt x="21444" y="4921"/>
                  <a:pt x="16679" y="156"/>
                  <a:pt x="10800" y="156"/>
                </a:cubicBezTo>
                <a:cubicBezTo>
                  <a:pt x="4921" y="156"/>
                  <a:pt x="156" y="4921"/>
                  <a:pt x="156" y="10800"/>
                </a:cubicBezTo>
                <a:close/>
              </a:path>
            </a:pathLst>
          </a:custGeom>
          <a:solidFill>
            <a:srgbClr val="FFFFFF">
              <a:alpha val="64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latin typeface="宋体" panose="02010600030101010101" pitchFamily="2" charset="-122"/>
              <a:sym typeface="宋体" panose="02010600030101010101" pitchFamily="2" charset="-122"/>
            </a:endParaRPr>
          </a:p>
        </p:txBody>
      </p:sp>
      <p:sp>
        <p:nvSpPr>
          <p:cNvPr id="5" name="PA_直接连接符 11"/>
          <p:cNvSpPr>
            <a:spLocks noChangeShapeType="1"/>
          </p:cNvSpPr>
          <p:nvPr>
            <p:custDataLst>
              <p:tags r:id="rId4"/>
            </p:custDataLst>
          </p:nvPr>
        </p:nvSpPr>
        <p:spPr bwMode="auto">
          <a:xfrm>
            <a:off x="3990975" y="1743458"/>
            <a:ext cx="785813" cy="569912"/>
          </a:xfrm>
          <a:prstGeom prst="line">
            <a:avLst/>
          </a:prstGeom>
          <a:noFill/>
          <a:ln w="12700" cap="flat" cmpd="sng">
            <a:solidFill>
              <a:srgbClr val="47ABB9"/>
            </a:solidFill>
            <a:bevel/>
          </a:ln>
          <a:extLst>
            <a:ext uri="{909E8E84-426E-40DD-AFC4-6F175D3DCCD1}">
              <a14:hiddenFill xmlns:a14="http://schemas.microsoft.com/office/drawing/2010/main">
                <a:noFill/>
              </a14:hiddenFill>
            </a:ext>
          </a:extLst>
        </p:spPr>
        <p:txBody>
          <a:bodyPr/>
          <a:lstStyle/>
          <a:p>
            <a:endParaRPr lang="zh-CN" altLang="en-US"/>
          </a:p>
        </p:txBody>
      </p:sp>
      <p:sp>
        <p:nvSpPr>
          <p:cNvPr id="6" name="PA_直接连接符 12"/>
          <p:cNvSpPr>
            <a:spLocks noChangeShapeType="1"/>
          </p:cNvSpPr>
          <p:nvPr>
            <p:custDataLst>
              <p:tags r:id="rId5"/>
            </p:custDataLst>
          </p:nvPr>
        </p:nvSpPr>
        <p:spPr bwMode="auto">
          <a:xfrm>
            <a:off x="7589838" y="4194558"/>
            <a:ext cx="739775" cy="534987"/>
          </a:xfrm>
          <a:prstGeom prst="line">
            <a:avLst/>
          </a:prstGeom>
          <a:noFill/>
          <a:ln w="12700" cap="flat" cmpd="sng">
            <a:solidFill>
              <a:srgbClr val="47ABB9"/>
            </a:solidFill>
            <a:bevel/>
          </a:ln>
          <a:extLst>
            <a:ext uri="{909E8E84-426E-40DD-AFC4-6F175D3DCCD1}">
              <a14:hiddenFill xmlns:a14="http://schemas.microsoft.com/office/drawing/2010/main">
                <a:noFill/>
              </a14:hiddenFill>
            </a:ext>
          </a:extLst>
        </p:spPr>
        <p:txBody>
          <a:bodyPr/>
          <a:lstStyle/>
          <a:p>
            <a:endParaRPr lang="zh-CN" altLang="en-US"/>
          </a:p>
        </p:txBody>
      </p:sp>
      <p:sp>
        <p:nvSpPr>
          <p:cNvPr id="7" name="空心弧 15"/>
          <p:cNvSpPr>
            <a:spLocks noChangeArrowheads="1"/>
          </p:cNvSpPr>
          <p:nvPr/>
        </p:nvSpPr>
        <p:spPr bwMode="auto">
          <a:xfrm rot="12768983">
            <a:off x="4324350" y="1483108"/>
            <a:ext cx="3622675" cy="3622675"/>
          </a:xfrm>
          <a:custGeom>
            <a:avLst/>
            <a:gdLst>
              <a:gd name="G0" fmla="+- 10711 0 0"/>
              <a:gd name="G1" fmla="+- 11829149 0 0"/>
              <a:gd name="G2" fmla="+- 0 0 11829149"/>
              <a:gd name="T0" fmla="*/ 0 256 1"/>
              <a:gd name="T1" fmla="*/ 180 256 1"/>
              <a:gd name="G3" fmla="+- 11829149 T0 T1"/>
              <a:gd name="T2" fmla="*/ 0 256 1"/>
              <a:gd name="T3" fmla="*/ 90 256 1"/>
              <a:gd name="G4" fmla="+- 11829149 T2 T3"/>
              <a:gd name="G5" fmla="*/ G4 2 1"/>
              <a:gd name="T4" fmla="*/ 90 256 1"/>
              <a:gd name="T5" fmla="*/ 0 256 1"/>
              <a:gd name="G6" fmla="+- 11829149 T4 T5"/>
              <a:gd name="G7" fmla="*/ G6 2 1"/>
              <a:gd name="G8" fmla="abs 1182914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711"/>
              <a:gd name="G18" fmla="*/ 10711 1 2"/>
              <a:gd name="G19" fmla="+- G18 5400 0"/>
              <a:gd name="G20" fmla="cos G19 11829149"/>
              <a:gd name="G21" fmla="sin G19 11829149"/>
              <a:gd name="G22" fmla="+- G20 10800 0"/>
              <a:gd name="G23" fmla="+- G21 10800 0"/>
              <a:gd name="G24" fmla="+- 10800 0 G20"/>
              <a:gd name="G25" fmla="+- 10711 10800 0"/>
              <a:gd name="G26" fmla="?: G9 G17 G25"/>
              <a:gd name="G27" fmla="?: G9 0 21600"/>
              <a:gd name="G28" fmla="cos 10800 11829149"/>
              <a:gd name="G29" fmla="sin 10800 11829149"/>
              <a:gd name="G30" fmla="sin 10711 11829149"/>
              <a:gd name="G31" fmla="+- G28 10800 0"/>
              <a:gd name="G32" fmla="+- G29 10800 0"/>
              <a:gd name="G33" fmla="+- G30 10800 0"/>
              <a:gd name="G34" fmla="?: G4 0 G31"/>
              <a:gd name="G35" fmla="?: 11829149 G34 0"/>
              <a:gd name="G36" fmla="?: G6 G35 G31"/>
              <a:gd name="G37" fmla="+- 21600 0 G36"/>
              <a:gd name="G38" fmla="?: G4 0 G33"/>
              <a:gd name="G39" fmla="?: 11829149 G38 G32"/>
              <a:gd name="G40" fmla="?: G6 G39 0"/>
              <a:gd name="G41" fmla="?: G4 G32 21600"/>
              <a:gd name="G42" fmla="?: G6 G41 G33"/>
              <a:gd name="T12" fmla="*/ 10800 w 21600"/>
              <a:gd name="T13" fmla="*/ 0 h 21600"/>
              <a:gd name="T14" fmla="*/ 44 w 21600"/>
              <a:gd name="T15" fmla="*/ 10706 h 21600"/>
              <a:gd name="T16" fmla="*/ 10800 w 21600"/>
              <a:gd name="T17" fmla="*/ 89 h 21600"/>
              <a:gd name="T18" fmla="*/ 21556 w 21600"/>
              <a:gd name="T19" fmla="*/ 10706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89" y="10706"/>
                </a:moveTo>
                <a:cubicBezTo>
                  <a:pt x="140" y="4827"/>
                  <a:pt x="4920" y="89"/>
                  <a:pt x="10799" y="89"/>
                </a:cubicBezTo>
                <a:cubicBezTo>
                  <a:pt x="16679" y="88"/>
                  <a:pt x="21459" y="4827"/>
                  <a:pt x="21510" y="10706"/>
                </a:cubicBezTo>
                <a:lnTo>
                  <a:pt x="21599" y="10706"/>
                </a:lnTo>
                <a:cubicBezTo>
                  <a:pt x="21548" y="4778"/>
                  <a:pt x="16728" y="0"/>
                  <a:pt x="10800" y="0"/>
                </a:cubicBezTo>
                <a:cubicBezTo>
                  <a:pt x="4871" y="-1"/>
                  <a:pt x="51" y="4778"/>
                  <a:pt x="0" y="10706"/>
                </a:cubicBezTo>
                <a:close/>
              </a:path>
            </a:pathLst>
          </a:custGeom>
          <a:solidFill>
            <a:srgbClr val="47ABB9"/>
          </a:solidFill>
          <a:ln w="12700" cap="flat" cmpd="sng">
            <a:solidFill>
              <a:srgbClr val="47ABB9"/>
            </a:solidFill>
            <a:bevel/>
          </a:ln>
        </p:spPr>
        <p:txBody>
          <a:bodyPr anchor="ctr"/>
          <a:lstStyle/>
          <a:p>
            <a:pPr algn="ctr"/>
            <a:endParaRPr lang="zh-CN" altLang="zh-CN">
              <a:latin typeface="宋体" panose="02010600030101010101" pitchFamily="2" charset="-122"/>
              <a:sym typeface="宋体" panose="02010600030101010101" pitchFamily="2" charset="-122"/>
            </a:endParaRPr>
          </a:p>
        </p:txBody>
      </p:sp>
      <p:pic>
        <p:nvPicPr>
          <p:cNvPr id="8" name="PA_图片 22"/>
          <p:cNvPicPr>
            <a:picLocks noChangeAspect="1" noChangeArrowheads="1"/>
          </p:cNvPicPr>
          <p:nvPr>
            <p:custDataLst>
              <p:tags r:id="rId6"/>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5781675" y="2346708"/>
            <a:ext cx="78105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5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par>
                                <p:cTn id="11" presetID="21" presetClass="entr" presetSubtype="1" fill="hold" grpId="0" nodeType="withEffect">
                                  <p:stCondLst>
                                    <p:cond delay="30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grpId="0" nodeType="withEffect">
                                  <p:stCondLst>
                                    <p:cond delay="600"/>
                                  </p:stCondLst>
                                  <p:childTnLst>
                                    <p:set>
                                      <p:cBhvr>
                                        <p:cTn id="15" dur="1" fill="hold">
                                          <p:stCondLst>
                                            <p:cond delay="0"/>
                                          </p:stCondLst>
                                        </p:cTn>
                                        <p:tgtEl>
                                          <p:spTgt spid="4"/>
                                        </p:tgtEl>
                                        <p:attrNameLst>
                                          <p:attrName>style.visibility</p:attrName>
                                        </p:attrNameLst>
                                      </p:cBhvr>
                                      <p:to>
                                        <p:strVal val="visible"/>
                                      </p:to>
                                    </p:set>
                                    <p:animEffect transition="in" filter="wheel(1)">
                                      <p:cBhvr>
                                        <p:cTn id="16" dur="2000"/>
                                        <p:tgtEl>
                                          <p:spTgt spid="4"/>
                                        </p:tgtEl>
                                      </p:cBhvr>
                                    </p:animEffect>
                                  </p:childTnLst>
                                </p:cTn>
                              </p:par>
                              <p:par>
                                <p:cTn id="17" presetID="21" presetClass="entr" presetSubtype="1" fill="hold" grpId="0" nodeType="withEffect">
                                  <p:stCondLst>
                                    <p:cond delay="90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par>
                                <p:cTn id="20" presetID="21" presetClass="entr" presetSubtype="1" fill="hold" grpId="0" nodeType="withEffect">
                                  <p:stCondLst>
                                    <p:cond delay="120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2000"/>
                                        <p:tgtEl>
                                          <p:spTgt spid="6"/>
                                        </p:tgtEl>
                                      </p:cBhvr>
                                    </p:animEffect>
                                  </p:childTnLst>
                                </p:cTn>
                              </p:par>
                              <p:par>
                                <p:cTn id="23" presetID="21" presetClass="entr" presetSubtype="1" fill="hold" nodeType="withEffect">
                                  <p:stCondLst>
                                    <p:cond delay="1500"/>
                                  </p:stCondLst>
                                  <p:childTnLst>
                                    <p:set>
                                      <p:cBhvr>
                                        <p:cTn id="24" dur="1" fill="hold">
                                          <p:stCondLst>
                                            <p:cond delay="0"/>
                                          </p:stCondLst>
                                        </p:cTn>
                                        <p:tgtEl>
                                          <p:spTgt spid="8"/>
                                        </p:tgtEl>
                                        <p:attrNameLst>
                                          <p:attrName>style.visibility</p:attrName>
                                        </p:attrNameLst>
                                      </p:cBhvr>
                                      <p:to>
                                        <p:strVal val="visible"/>
                                      </p:to>
                                    </p:set>
                                    <p:animEffect transition="in" filter="wheel(1)">
                                      <p:cBhvr>
                                        <p:cTn id="2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36946" y="1660216"/>
            <a:ext cx="8818685" cy="3326680"/>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dirty="0">
                <a:solidFill>
                  <a:schemeClr val="tx1">
                    <a:lumMod val="50000"/>
                    <a:lumOff val="50000"/>
                  </a:schemeClr>
                </a:solidFill>
                <a:latin typeface="微软雅黑" panose="020B0503020204020204" charset="-122"/>
                <a:ea typeface="微软雅黑" panose="020B0503020204020204" charset="-122"/>
              </a:rPr>
              <a:t>容貌焦虑已成为现代社会一个不可忽视的心理健康问题，尤其在年轻群体中表现得尤为突出。</a:t>
            </a:r>
          </a:p>
          <a:p>
            <a:pPr marL="285750" indent="-285750">
              <a:lnSpc>
                <a:spcPct val="150000"/>
              </a:lnSpc>
              <a:buFont typeface="Wingdings" panose="05000000000000000000" pitchFamily="2" charset="2"/>
              <a:buChar char="l"/>
            </a:pPr>
            <a:r>
              <a:rPr lang="zh-CN" altLang="en-US" dirty="0">
                <a:solidFill>
                  <a:schemeClr val="tx1">
                    <a:lumMod val="50000"/>
                    <a:lumOff val="50000"/>
                  </a:schemeClr>
                </a:solidFill>
                <a:latin typeface="微软雅黑" panose="020B0503020204020204" charset="-122"/>
                <a:ea typeface="微软雅黑" panose="020B0503020204020204" charset="-122"/>
              </a:rPr>
              <a:t>近年来，多项研究调查揭示了容貌焦虑的普遍性。</a:t>
            </a:r>
          </a:p>
          <a:p>
            <a:pPr>
              <a:lnSpc>
                <a:spcPct val="150000"/>
              </a:lnSpc>
            </a:pPr>
            <a:r>
              <a:rPr lang="en-US" altLang="zh-CN" dirty="0">
                <a:solidFill>
                  <a:schemeClr val="tx1">
                    <a:lumMod val="50000"/>
                    <a:lumOff val="50000"/>
                  </a:schemeClr>
                </a:solidFill>
                <a:latin typeface="微软雅黑" panose="020B0503020204020204" charset="-122"/>
                <a:ea typeface="微软雅黑" panose="020B0503020204020204" charset="-122"/>
              </a:rPr>
              <a:t>	</a:t>
            </a:r>
            <a:r>
              <a:rPr lang="en-US" altLang="zh-CN" sz="1600" dirty="0">
                <a:solidFill>
                  <a:schemeClr val="tx1">
                    <a:lumMod val="50000"/>
                    <a:lumOff val="50000"/>
                  </a:schemeClr>
                </a:solidFill>
                <a:latin typeface="微软雅黑" panose="020B0503020204020204" charset="-122"/>
                <a:ea typeface="微软雅黑" panose="020B0503020204020204" charset="-122"/>
              </a:rPr>
              <a:t>2021</a:t>
            </a:r>
            <a:r>
              <a:rPr lang="zh-CN" altLang="en-US" sz="1600" dirty="0">
                <a:solidFill>
                  <a:schemeClr val="tx1">
                    <a:lumMod val="50000"/>
                    <a:lumOff val="50000"/>
                  </a:schemeClr>
                </a:solidFill>
                <a:latin typeface="微软雅黑" panose="020B0503020204020204" charset="-122"/>
                <a:ea typeface="微软雅黑" panose="020B0503020204020204" charset="-122"/>
              </a:rPr>
              <a:t>年。全国</a:t>
            </a:r>
            <a:r>
              <a:rPr lang="en-US" altLang="zh-CN" sz="1600" dirty="0">
                <a:solidFill>
                  <a:schemeClr val="tx1">
                    <a:lumMod val="50000"/>
                    <a:lumOff val="50000"/>
                  </a:schemeClr>
                </a:solidFill>
                <a:latin typeface="微软雅黑" panose="020B0503020204020204" charset="-122"/>
                <a:ea typeface="微软雅黑" panose="020B0503020204020204" charset="-122"/>
              </a:rPr>
              <a:t>2063</a:t>
            </a:r>
            <a:r>
              <a:rPr lang="zh-CN" altLang="en-US" sz="1600" dirty="0">
                <a:solidFill>
                  <a:schemeClr val="tx1">
                    <a:lumMod val="50000"/>
                    <a:lumOff val="50000"/>
                  </a:schemeClr>
                </a:solidFill>
                <a:latin typeface="微软雅黑" panose="020B0503020204020204" charset="-122"/>
                <a:ea typeface="微软雅黑" panose="020B0503020204020204" charset="-122"/>
              </a:rPr>
              <a:t>名高校学生。</a:t>
            </a:r>
            <a:r>
              <a:rPr lang="en-US" altLang="zh-CN" sz="1600" dirty="0">
                <a:solidFill>
                  <a:schemeClr val="tx1">
                    <a:lumMod val="50000"/>
                    <a:lumOff val="50000"/>
                  </a:schemeClr>
                </a:solidFill>
                <a:latin typeface="微软雅黑" panose="020B0503020204020204" charset="-122"/>
                <a:ea typeface="微软雅黑" panose="020B0503020204020204" charset="-122"/>
              </a:rPr>
              <a:t>59.03%</a:t>
            </a:r>
          </a:p>
          <a:p>
            <a:pPr marL="285750" indent="-285750">
              <a:lnSpc>
                <a:spcPct val="150000"/>
              </a:lnSpc>
              <a:buFont typeface="Wingdings" panose="05000000000000000000" pitchFamily="2" charset="2"/>
              <a:buChar char="l"/>
            </a:pPr>
            <a:r>
              <a:rPr lang="zh-CN" altLang="en-US" dirty="0">
                <a:solidFill>
                  <a:schemeClr val="tx1">
                    <a:lumMod val="50000"/>
                    <a:lumOff val="50000"/>
                  </a:schemeClr>
                </a:solidFill>
                <a:latin typeface="微软雅黑" panose="020B0503020204020204" charset="-122"/>
                <a:ea typeface="微软雅黑" panose="020B0503020204020204" charset="-122"/>
              </a:rPr>
              <a:t>容貌焦虑的形成原因是多方面的。</a:t>
            </a:r>
            <a:br>
              <a:rPr lang="zh-CN" altLang="en-US" dirty="0">
                <a:solidFill>
                  <a:schemeClr val="tx1">
                    <a:lumMod val="50000"/>
                    <a:lumOff val="50000"/>
                  </a:schemeClr>
                </a:solidFill>
                <a:latin typeface="微软雅黑" panose="020B0503020204020204" charset="-122"/>
                <a:ea typeface="微软雅黑" panose="020B0503020204020204" charset="-122"/>
              </a:rPr>
            </a:br>
            <a:endParaRPr lang="zh-CN" altLang="en-US" dirty="0">
              <a:solidFill>
                <a:schemeClr val="tx1">
                  <a:lumMod val="50000"/>
                  <a:lumOff val="50000"/>
                </a:schemeClr>
              </a:solidFill>
              <a:latin typeface="微软雅黑" panose="020B0503020204020204" charset="-122"/>
              <a:ea typeface="微软雅黑" panose="020B0503020204020204" charset="-122"/>
            </a:endParaRPr>
          </a:p>
          <a:p>
            <a:pPr marL="285750" indent="-285750">
              <a:lnSpc>
                <a:spcPct val="150000"/>
              </a:lnSpc>
              <a:buFont typeface="Wingdings" panose="05000000000000000000" pitchFamily="2" charset="2"/>
              <a:buChar char="l"/>
            </a:pPr>
            <a:r>
              <a:rPr lang="zh-CN" altLang="en-US" dirty="0">
                <a:solidFill>
                  <a:schemeClr val="tx1">
                    <a:lumMod val="50000"/>
                    <a:lumOff val="50000"/>
                  </a:schemeClr>
                </a:solidFill>
                <a:latin typeface="微软雅黑" panose="020B0503020204020204" charset="-122"/>
                <a:ea typeface="微软雅黑" panose="020B0503020204020204" charset="-122"/>
              </a:rPr>
              <a:t>对容貌焦虑的研究有很大帮助。</a:t>
            </a:r>
          </a:p>
          <a:p>
            <a:pPr marL="285750" indent="-285750">
              <a:lnSpc>
                <a:spcPct val="150000"/>
              </a:lnSpc>
              <a:buFont typeface="Wingdings" panose="05000000000000000000" pitchFamily="2" charset="2"/>
              <a:buChar char="l"/>
            </a:pPr>
            <a:endParaRPr lang="zh-CN" altLang="en-US" sz="1600" dirty="0">
              <a:solidFill>
                <a:schemeClr val="tx1">
                  <a:lumMod val="50000"/>
                  <a:lumOff val="50000"/>
                </a:schemeClr>
              </a:solidFill>
              <a:latin typeface="微软雅黑" panose="020B0503020204020204" charset="-122"/>
              <a:ea typeface="微软雅黑" panose="020B0503020204020204" charset="-122"/>
            </a:endParaRPr>
          </a:p>
        </p:txBody>
      </p:sp>
      <p:sp>
        <p:nvSpPr>
          <p:cNvPr id="25" name="标题 7">
            <a:extLst>
              <a:ext uri="{FF2B5EF4-FFF2-40B4-BE49-F238E27FC236}">
                <a16:creationId xmlns:a16="http://schemas.microsoft.com/office/drawing/2014/main" id="{8C28FA4F-0C29-8202-A2DF-6B3575FD950E}"/>
              </a:ext>
            </a:extLst>
          </p:cNvPr>
          <p:cNvSpPr txBox="1">
            <a:spLocks/>
          </p:cNvSpPr>
          <p:nvPr/>
        </p:nvSpPr>
        <p:spPr>
          <a:xfrm>
            <a:off x="180866" y="181308"/>
            <a:ext cx="10515600" cy="5808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47ABB9"/>
                </a:solidFill>
                <a:latin typeface="+mj-lt"/>
                <a:ea typeface="+mj-ea"/>
                <a:cs typeface="+mj-cs"/>
              </a:defRPr>
            </a:lvl1pPr>
          </a:lstStyle>
          <a:p>
            <a:r>
              <a:rPr lang="zh-CN" altLang="en-US" dirty="0"/>
              <a:t>研究背景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6"/>
          <p:cNvCxnSpPr/>
          <p:nvPr/>
        </p:nvCxnSpPr>
        <p:spPr bwMode="auto">
          <a:xfrm flipV="1">
            <a:off x="5446641" y="1661021"/>
            <a:ext cx="3406677" cy="3175"/>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矩形​​ 9"/>
          <p:cNvSpPr/>
          <p:nvPr/>
        </p:nvSpPr>
        <p:spPr bwMode="auto">
          <a:xfrm>
            <a:off x="2250831" y="1394169"/>
            <a:ext cx="4233627" cy="269875"/>
          </a:xfrm>
          <a:prstGeom prst="rect">
            <a:avLst/>
          </a:prstGeom>
          <a:solidFill>
            <a:schemeClr val="tx2"/>
          </a:soli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anchor="ctr"/>
          <a:lstStyle/>
          <a:p>
            <a:pPr algn="ctr"/>
            <a:r>
              <a:rPr lang="zh-CN" altLang="en-US" sz="2100" b="1" dirty="0">
                <a:solidFill>
                  <a:schemeClr val="bg1"/>
                </a:solidFill>
                <a:latin typeface="微软雅黑" panose="020B0503020204020204" charset="-122"/>
                <a:ea typeface="微软雅黑" panose="020B0503020204020204" charset="-122"/>
              </a:rPr>
              <a:t>身心健康 </a:t>
            </a:r>
            <a:r>
              <a:rPr lang="en-US" altLang="zh-CN" sz="2100" b="1" dirty="0">
                <a:solidFill>
                  <a:schemeClr val="bg1"/>
                </a:solidFill>
                <a:latin typeface="微软雅黑" panose="020B0503020204020204" charset="-122"/>
                <a:ea typeface="微软雅黑" panose="020B0503020204020204" charset="-122"/>
              </a:rPr>
              <a:t>&amp; </a:t>
            </a:r>
            <a:r>
              <a:rPr lang="zh-CN" altLang="en-US" sz="2100" b="1" dirty="0">
                <a:solidFill>
                  <a:schemeClr val="bg1"/>
                </a:solidFill>
                <a:latin typeface="微软雅黑" panose="020B0503020204020204" charset="-122"/>
                <a:ea typeface="微软雅黑" panose="020B0503020204020204" charset="-122"/>
              </a:rPr>
              <a:t>时间管理</a:t>
            </a:r>
          </a:p>
        </p:txBody>
      </p:sp>
      <p:cxnSp>
        <p:nvCxnSpPr>
          <p:cNvPr id="13" name="直接连接符​​ 10"/>
          <p:cNvCxnSpPr/>
          <p:nvPr/>
        </p:nvCxnSpPr>
        <p:spPr bwMode="auto">
          <a:xfrm>
            <a:off x="4121041" y="4544804"/>
            <a:ext cx="4731995" cy="20637"/>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矩形​​ 13"/>
          <p:cNvSpPr/>
          <p:nvPr/>
        </p:nvSpPr>
        <p:spPr bwMode="auto">
          <a:xfrm>
            <a:off x="2250239" y="4287665"/>
            <a:ext cx="4242823" cy="269875"/>
          </a:xfrm>
          <a:prstGeom prst="rect">
            <a:avLst/>
          </a:prstGeom>
          <a:solidFill>
            <a:schemeClr val="accent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08" tIns="60954" rIns="121908" bIns="60954" anchor="ctr"/>
          <a:lstStyle/>
          <a:p>
            <a:pPr algn="ctr"/>
            <a:r>
              <a:rPr lang="zh-CN" altLang="en-US" sz="2100" b="1" dirty="0">
                <a:solidFill>
                  <a:schemeClr val="bg1"/>
                </a:solidFill>
                <a:latin typeface="微软雅黑" panose="020B0503020204020204" charset="-122"/>
                <a:ea typeface="微软雅黑" panose="020B0503020204020204" charset="-122"/>
              </a:rPr>
              <a:t>美的定义和标准多元化</a:t>
            </a:r>
          </a:p>
        </p:txBody>
      </p:sp>
      <p:grpSp>
        <p:nvGrpSpPr>
          <p:cNvPr id="2" name="组合 1"/>
          <p:cNvGrpSpPr/>
          <p:nvPr/>
        </p:nvGrpSpPr>
        <p:grpSpPr>
          <a:xfrm>
            <a:off x="8853627" y="1169721"/>
            <a:ext cx="1842529" cy="1909763"/>
            <a:chOff x="5398595" y="843559"/>
            <a:chExt cx="1382077" cy="1432322"/>
          </a:xfrm>
        </p:grpSpPr>
        <p:grpSp>
          <p:nvGrpSpPr>
            <p:cNvPr id="4" name="组合 7"/>
            <p:cNvGrpSpPr/>
            <p:nvPr/>
          </p:nvGrpSpPr>
          <p:grpSpPr bwMode="auto">
            <a:xfrm rot="16200000">
              <a:off x="5373473" y="868681"/>
              <a:ext cx="1432322" cy="1382077"/>
              <a:chOff x="2447764" y="1124744"/>
              <a:chExt cx="2232248" cy="1924352"/>
            </a:xfrm>
          </p:grpSpPr>
          <p:sp>
            <p:nvSpPr>
              <p:cNvPr id="10" name="六边形 9"/>
              <p:cNvSpPr>
                <a:spLocks noChangeArrowheads="1"/>
              </p:cNvSpPr>
              <p:nvPr/>
            </p:nvSpPr>
            <p:spPr bwMode="auto">
              <a:xfrm>
                <a:off x="2447764" y="1124744"/>
                <a:ext cx="2232248" cy="1924352"/>
              </a:xfrm>
              <a:prstGeom prst="hexagon">
                <a:avLst>
                  <a:gd name="adj" fmla="val 28044"/>
                  <a:gd name="vf" fmla="val 115470"/>
                </a:avLst>
              </a:prstGeom>
              <a:solidFill>
                <a:schemeClr val="tx2"/>
              </a:solidFill>
              <a:ln>
                <a:noFill/>
              </a:ln>
              <a:effectLst>
                <a:outerShdw blurRad="50800" dist="38100" dir="2700000" algn="tl" rotWithShape="0">
                  <a:srgbClr val="000000">
                    <a:alpha val="39999"/>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vert="eaVert" anchor="ctr"/>
              <a:lstStyle/>
              <a:p>
                <a:pPr algn="ctr">
                  <a:defRPr/>
                </a:pPr>
                <a:endParaRPr lang="zh-CN" altLang="en-US">
                  <a:solidFill>
                    <a:schemeClr val="lt1"/>
                  </a:solidFill>
                </a:endParaRPr>
              </a:p>
            </p:txBody>
          </p:sp>
          <p:sp>
            <p:nvSpPr>
              <p:cNvPr id="11" name="椭圆​​ 40"/>
              <p:cNvSpPr>
                <a:spLocks noChangeArrowheads="1"/>
              </p:cNvSpPr>
              <p:nvPr/>
            </p:nvSpPr>
            <p:spPr bwMode="auto">
              <a:xfrm rot="5400000">
                <a:off x="2749620" y="1247059"/>
                <a:ext cx="1548420" cy="1679724"/>
              </a:xfrm>
              <a:prstGeom prst="ellipse">
                <a:avLst/>
              </a:prstGeom>
              <a:solidFill>
                <a:schemeClr val="tx2"/>
              </a:solidFill>
              <a:ln w="38100" algn="ctr">
                <a:solidFill>
                  <a:schemeClr val="bg1"/>
                </a:solidFill>
                <a:round/>
              </a:ln>
              <a:effectLst>
                <a:innerShdw blurRad="114300">
                  <a:prstClr val="black"/>
                </a:innerShdw>
              </a:effectLst>
            </p:spPr>
            <p:txBody>
              <a:bodyPr vert="eaVert" anchor="ctr"/>
              <a:lstStyle/>
              <a:p>
                <a:pPr algn="ctr">
                  <a:defRPr/>
                </a:pPr>
                <a:endParaRPr lang="zh-CN" altLang="en-US" dirty="0">
                  <a:solidFill>
                    <a:schemeClr val="lt1"/>
                  </a:solidFill>
                  <a:latin typeface="微软雅黑" panose="020B0503020204020204" charset="-122"/>
                  <a:ea typeface="微软雅黑" panose="020B0503020204020204" charset="-122"/>
                </a:endParaRPr>
              </a:p>
            </p:txBody>
          </p:sp>
        </p:grpSp>
        <p:sp>
          <p:nvSpPr>
            <p:cNvPr id="43" name="TextBox 42"/>
            <p:cNvSpPr txBox="1"/>
            <p:nvPr/>
          </p:nvSpPr>
          <p:spPr>
            <a:xfrm>
              <a:off x="5748253" y="1237515"/>
              <a:ext cx="694598" cy="715580"/>
            </a:xfrm>
            <a:prstGeom prst="rect">
              <a:avLst/>
            </a:prstGeom>
            <a:noFill/>
          </p:spPr>
          <p:txBody>
            <a:bodyPr wrap="square" rtlCol="0">
              <a:spAutoFit/>
            </a:bodyPr>
            <a:lstStyle/>
            <a:p>
              <a:r>
                <a:rPr lang="zh-CN" altLang="en-US" sz="2800" b="1" dirty="0">
                  <a:solidFill>
                    <a:srgbClr val="FFFFFF"/>
                  </a:solidFill>
                  <a:latin typeface="微软雅黑" panose="020B0503020204020204" charset="-122"/>
                  <a:ea typeface="微软雅黑" panose="020B0503020204020204" charset="-122"/>
                </a:rPr>
                <a:t>个体角度</a:t>
              </a:r>
            </a:p>
          </p:txBody>
        </p:sp>
      </p:grpSp>
      <p:grpSp>
        <p:nvGrpSpPr>
          <p:cNvPr id="5" name="组合 4"/>
          <p:cNvGrpSpPr/>
          <p:nvPr/>
        </p:nvGrpSpPr>
        <p:grpSpPr>
          <a:xfrm>
            <a:off x="8853318" y="4086015"/>
            <a:ext cx="1842556" cy="1909763"/>
            <a:chOff x="6214238" y="2069728"/>
            <a:chExt cx="1382097" cy="1432322"/>
          </a:xfrm>
          <a:solidFill>
            <a:schemeClr val="accent1"/>
          </a:solidFill>
        </p:grpSpPr>
        <p:grpSp>
          <p:nvGrpSpPr>
            <p:cNvPr id="14" name="组合 11"/>
            <p:cNvGrpSpPr/>
            <p:nvPr/>
          </p:nvGrpSpPr>
          <p:grpSpPr bwMode="auto">
            <a:xfrm rot="16200000">
              <a:off x="6189126" y="2094840"/>
              <a:ext cx="1432322" cy="1382097"/>
              <a:chOff x="2447764" y="1124744"/>
              <a:chExt cx="2232248" cy="1924352"/>
            </a:xfrm>
            <a:grpFill/>
          </p:grpSpPr>
          <p:sp>
            <p:nvSpPr>
              <p:cNvPr id="24" name="六边形 23"/>
              <p:cNvSpPr/>
              <p:nvPr/>
            </p:nvSpPr>
            <p:spPr>
              <a:xfrm>
                <a:off x="2447765" y="1124448"/>
                <a:ext cx="2232248" cy="1924648"/>
              </a:xfrm>
              <a:prstGeom prst="hexagon">
                <a:avLst>
                  <a:gd name="adj" fmla="val 28044"/>
                  <a:gd name="vf" fmla="val 115470"/>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椭圆​​ 38"/>
              <p:cNvSpPr/>
              <p:nvPr/>
            </p:nvSpPr>
            <p:spPr>
              <a:xfrm>
                <a:off x="2696411" y="1220958"/>
                <a:ext cx="1734956" cy="1731626"/>
              </a:xfrm>
              <a:prstGeom prst="ellipse">
                <a:avLst/>
              </a:prstGeom>
              <a:grpFill/>
              <a:ln w="38100">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pSp>
        <p:sp>
          <p:nvSpPr>
            <p:cNvPr id="44" name="TextBox 43"/>
            <p:cNvSpPr txBox="1"/>
            <p:nvPr/>
          </p:nvSpPr>
          <p:spPr>
            <a:xfrm>
              <a:off x="6582014" y="2443778"/>
              <a:ext cx="676268" cy="715580"/>
            </a:xfrm>
            <a:prstGeom prst="rect">
              <a:avLst/>
            </a:prstGeom>
            <a:grpFill/>
          </p:spPr>
          <p:txBody>
            <a:bodyPr wrap="square" rtlCol="0">
              <a:spAutoFit/>
            </a:bodyPr>
            <a:lstStyle/>
            <a:p>
              <a:r>
                <a:rPr lang="zh-CN" altLang="en-US" sz="2800" b="1" dirty="0">
                  <a:solidFill>
                    <a:srgbClr val="FFFFFF"/>
                  </a:solidFill>
                  <a:latin typeface="微软雅黑" panose="020B0503020204020204" charset="-122"/>
                  <a:ea typeface="微软雅黑" panose="020B0503020204020204" charset="-122"/>
                </a:rPr>
                <a:t>社会群体</a:t>
              </a:r>
            </a:p>
          </p:txBody>
        </p:sp>
      </p:grpSp>
      <p:sp>
        <p:nvSpPr>
          <p:cNvPr id="46" name="文本框 37"/>
          <p:cNvSpPr txBox="1"/>
          <p:nvPr/>
        </p:nvSpPr>
        <p:spPr>
          <a:xfrm>
            <a:off x="2250831" y="2091063"/>
            <a:ext cx="4521964" cy="1857743"/>
          </a:xfrm>
          <a:prstGeom prst="rect">
            <a:avLst/>
          </a:prstGeom>
          <a:noFill/>
        </p:spPr>
        <p:txBody>
          <a:bodyPr wrap="square" lIns="91431" tIns="45715" rIns="91431" bIns="45715" rtlCol="0">
            <a:spAutoFit/>
          </a:bodyPr>
          <a:lstStyle/>
          <a:p>
            <a:pPr algn="ctr">
              <a:lnSpc>
                <a:spcPct val="130000"/>
              </a:lnSpc>
              <a:buClr>
                <a:srgbClr val="5ADAB0"/>
              </a:buClr>
              <a:buSzPct val="50000"/>
              <a:defRPr/>
            </a:pPr>
            <a:r>
              <a:rPr lang="zh-CN" altLang="en-US" dirty="0">
                <a:solidFill>
                  <a:schemeClr val="tx1">
                    <a:lumMod val="50000"/>
                    <a:lumOff val="50000"/>
                  </a:schemeClr>
                </a:solidFill>
                <a:latin typeface="微软雅黑" panose="020B0503020204020204" charset="-122"/>
                <a:ea typeface="微软雅黑" panose="020B0503020204020204" charset="-122"/>
              </a:rPr>
              <a:t>我们小组希望可以通过此次研究，引导有容貌焦虑的人群悦纳自己，乐观生活，帮助他们建立包容的、多元的审美价值体系，不被社会价值体系所裹挟，从心出发做自己。</a:t>
            </a:r>
          </a:p>
        </p:txBody>
      </p:sp>
      <p:sp>
        <p:nvSpPr>
          <p:cNvPr id="47" name="文本框 37"/>
          <p:cNvSpPr txBox="1"/>
          <p:nvPr/>
        </p:nvSpPr>
        <p:spPr>
          <a:xfrm>
            <a:off x="2102095" y="4689767"/>
            <a:ext cx="4521964" cy="1497644"/>
          </a:xfrm>
          <a:prstGeom prst="rect">
            <a:avLst/>
          </a:prstGeom>
          <a:noFill/>
        </p:spPr>
        <p:txBody>
          <a:bodyPr wrap="square" lIns="91431" tIns="45715" rIns="91431" bIns="45715" rtlCol="0">
            <a:spAutoFit/>
          </a:bodyPr>
          <a:lstStyle/>
          <a:p>
            <a:pPr algn="ctr">
              <a:lnSpc>
                <a:spcPct val="130000"/>
              </a:lnSpc>
              <a:buClr>
                <a:srgbClr val="5ADAB0"/>
              </a:buClr>
              <a:buSzPct val="50000"/>
              <a:defRPr/>
            </a:pPr>
            <a:r>
              <a:rPr lang="zh-CN" altLang="en-US" dirty="0">
                <a:solidFill>
                  <a:schemeClr val="tx1">
                    <a:lumMod val="50000"/>
                    <a:lumOff val="50000"/>
                  </a:schemeClr>
                </a:solidFill>
                <a:latin typeface="微软雅黑" panose="020B0503020204020204" charset="-122"/>
                <a:ea typeface="微软雅黑" panose="020B0503020204020204" charset="-122"/>
              </a:rPr>
              <a:t>我们小组希望可以通过研究让人们不再为社会审美所束缚，让“审美多元化”真正深入人们心中，从而对社会平稳运行产生一定积极影响。</a:t>
            </a:r>
          </a:p>
        </p:txBody>
      </p:sp>
      <p:sp>
        <p:nvSpPr>
          <p:cNvPr id="8" name="标题 7"/>
          <p:cNvSpPr>
            <a:spLocks noGrp="1"/>
          </p:cNvSpPr>
          <p:nvPr>
            <p:ph type="title"/>
          </p:nvPr>
        </p:nvSpPr>
        <p:spPr/>
        <p:txBody>
          <a:bodyPr/>
          <a:lstStyle/>
          <a:p>
            <a:r>
              <a:rPr lang="zh-CN" altLang="en-US" dirty="0"/>
              <a:t>研究目的及意义</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500"/>
                                        <p:tgtEl>
                                          <p:spTgt spid="3"/>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right)">
                                      <p:cBhvr>
                                        <p:cTn id="19" dur="500"/>
                                        <p:tgtEl>
                                          <p:spTgt spid="6"/>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par>
                                <p:cTn id="23" presetID="22" presetClass="entr" presetSubtype="2"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right)">
                                      <p:cBhvr>
                                        <p:cTn id="25" dur="500"/>
                                        <p:tgtEl>
                                          <p:spTgt spid="13"/>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left)">
                                      <p:cBhvr>
                                        <p:cTn id="29" dur="500"/>
                                        <p:tgtEl>
                                          <p:spTgt spid="4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wipe(left)">
                                      <p:cBhvr>
                                        <p:cTn id="3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P spid="46"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概念界定</a:t>
            </a:r>
          </a:p>
        </p:txBody>
      </p:sp>
      <p:pic>
        <p:nvPicPr>
          <p:cNvPr id="7" name="图片 6">
            <a:extLst>
              <a:ext uri="{FF2B5EF4-FFF2-40B4-BE49-F238E27FC236}">
                <a16:creationId xmlns:a16="http://schemas.microsoft.com/office/drawing/2014/main" id="{869F5B7D-5464-6AF6-F117-29C66894EDBD}"/>
              </a:ext>
            </a:extLst>
          </p:cNvPr>
          <p:cNvPicPr>
            <a:picLocks noChangeAspect="1"/>
          </p:cNvPicPr>
          <p:nvPr/>
        </p:nvPicPr>
        <p:blipFill>
          <a:blip r:embed="rId3"/>
          <a:stretch>
            <a:fillRect/>
          </a:stretch>
        </p:blipFill>
        <p:spPr>
          <a:xfrm>
            <a:off x="2152115" y="2270658"/>
            <a:ext cx="10133984" cy="4493663"/>
          </a:xfrm>
          <a:prstGeom prst="rect">
            <a:avLst/>
          </a:prstGeom>
        </p:spPr>
      </p:pic>
      <p:sp>
        <p:nvSpPr>
          <p:cNvPr id="51" name="文本框 37">
            <a:extLst>
              <a:ext uri="{FF2B5EF4-FFF2-40B4-BE49-F238E27FC236}">
                <a16:creationId xmlns:a16="http://schemas.microsoft.com/office/drawing/2014/main" id="{61A7168B-63A3-6B3B-A981-E6F9A6365D3C}"/>
              </a:ext>
            </a:extLst>
          </p:cNvPr>
          <p:cNvSpPr txBox="1"/>
          <p:nvPr/>
        </p:nvSpPr>
        <p:spPr>
          <a:xfrm>
            <a:off x="219101" y="1403727"/>
            <a:ext cx="4939783" cy="2053885"/>
          </a:xfrm>
          <a:prstGeom prst="rect">
            <a:avLst/>
          </a:prstGeom>
          <a:noFill/>
        </p:spPr>
        <p:txBody>
          <a:bodyPr wrap="square" lIns="91431" tIns="45715" rIns="91431" bIns="45715" rtlCol="0">
            <a:spAutoFit/>
          </a:bodyPr>
          <a:lstStyle/>
          <a:p>
            <a:pPr algn="ctr">
              <a:lnSpc>
                <a:spcPct val="130000"/>
              </a:lnSpc>
              <a:buClr>
                <a:srgbClr val="5ADAB0"/>
              </a:buClr>
              <a:buSzPct val="50000"/>
              <a:defRPr/>
            </a:pPr>
            <a:r>
              <a:rPr lang="zh-CN" altLang="en-US" sz="2000" dirty="0">
                <a:solidFill>
                  <a:schemeClr val="tx1">
                    <a:lumMod val="50000"/>
                    <a:lumOff val="50000"/>
                  </a:schemeClr>
                </a:solidFill>
                <a:latin typeface="微软雅黑" panose="020B0503020204020204" charset="-122"/>
                <a:ea typeface="微软雅黑" panose="020B0503020204020204" charset="-122"/>
              </a:rPr>
              <a:t> 容貌焦虑是指在放大颜值作用的环境下，很多人对于自己的外貌不够自信，从而产生出自卑、痛苦的心理病症。容貌焦虑者本身没有容貌绝对缺陷，但总对自身的容貌产生自卑和不满情绪。</a:t>
            </a:r>
          </a:p>
        </p:txBody>
      </p:sp>
    </p:spTree>
    <p:extLst>
      <p:ext uri="{BB962C8B-B14F-4D97-AF65-F5344CB8AC3E}">
        <p14:creationId xmlns:p14="http://schemas.microsoft.com/office/powerpoint/2010/main" val="362477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椭圆 6"/>
          <p:cNvSpPr>
            <a:spLocks noChangeArrowheads="1"/>
          </p:cNvSpPr>
          <p:nvPr>
            <p:custDataLst>
              <p:tags r:id="rId1"/>
            </p:custDataLst>
          </p:nvPr>
        </p:nvSpPr>
        <p:spPr bwMode="auto">
          <a:xfrm>
            <a:off x="4451350" y="1552958"/>
            <a:ext cx="3416300" cy="3414712"/>
          </a:xfrm>
          <a:prstGeom prst="ellipse">
            <a:avLst/>
          </a:prstGeom>
          <a:solidFill>
            <a:srgbClr val="47ABB9"/>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 name="PA_文本框 7"/>
          <p:cNvSpPr>
            <a:spLocks noChangeArrowheads="1"/>
          </p:cNvSpPr>
          <p:nvPr>
            <p:custDataLst>
              <p:tags r:id="rId2"/>
            </p:custDataLst>
          </p:nvPr>
        </p:nvSpPr>
        <p:spPr bwMode="auto">
          <a:xfrm>
            <a:off x="4467225" y="3103945"/>
            <a:ext cx="33559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13765" fontAlgn="base">
              <a:spcBef>
                <a:spcPct val="0"/>
              </a:spcBef>
              <a:spcAft>
                <a:spcPct val="0"/>
              </a:spcAft>
            </a:pPr>
            <a:r>
              <a:rPr lang="zh-CN" altLang="en-US" sz="4800" b="1" dirty="0">
                <a:solidFill>
                  <a:schemeClr val="bg1"/>
                </a:solidFill>
                <a:latin typeface="微软雅黑" panose="020B0503020204020204" charset="-122"/>
                <a:ea typeface="微软雅黑" panose="020B0503020204020204" charset="-122"/>
                <a:cs typeface="微软雅黑" panose="020B0503020204020204" charset="-122"/>
              </a:rPr>
              <a:t>研究方法</a:t>
            </a:r>
          </a:p>
        </p:txBody>
      </p:sp>
      <p:sp>
        <p:nvSpPr>
          <p:cNvPr id="4" name="PA_同心圆 8"/>
          <p:cNvSpPr>
            <a:spLocks noChangeArrowheads="1"/>
          </p:cNvSpPr>
          <p:nvPr>
            <p:custDataLst>
              <p:tags r:id="rId3"/>
            </p:custDataLst>
          </p:nvPr>
        </p:nvSpPr>
        <p:spPr bwMode="auto">
          <a:xfrm>
            <a:off x="4543425" y="1652970"/>
            <a:ext cx="3214688" cy="3214688"/>
          </a:xfrm>
          <a:custGeom>
            <a:avLst/>
            <a:gdLst>
              <a:gd name="G0" fmla="+- 156 0 0"/>
              <a:gd name="G1" fmla="+- 21600 0 156"/>
              <a:gd name="G2" fmla="+- 21600 0 15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56" y="10800"/>
                </a:moveTo>
                <a:cubicBezTo>
                  <a:pt x="156" y="16679"/>
                  <a:pt x="4921" y="21444"/>
                  <a:pt x="10800" y="21444"/>
                </a:cubicBezTo>
                <a:cubicBezTo>
                  <a:pt x="16679" y="21444"/>
                  <a:pt x="21444" y="16679"/>
                  <a:pt x="21444" y="10800"/>
                </a:cubicBezTo>
                <a:cubicBezTo>
                  <a:pt x="21444" y="4921"/>
                  <a:pt x="16679" y="156"/>
                  <a:pt x="10800" y="156"/>
                </a:cubicBezTo>
                <a:cubicBezTo>
                  <a:pt x="4921" y="156"/>
                  <a:pt x="156" y="4921"/>
                  <a:pt x="156" y="10800"/>
                </a:cubicBezTo>
                <a:close/>
              </a:path>
            </a:pathLst>
          </a:custGeom>
          <a:solidFill>
            <a:srgbClr val="FFFFFF">
              <a:alpha val="64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latin typeface="宋体" panose="02010600030101010101" pitchFamily="2" charset="-122"/>
              <a:sym typeface="宋体" panose="02010600030101010101" pitchFamily="2" charset="-122"/>
            </a:endParaRPr>
          </a:p>
        </p:txBody>
      </p:sp>
      <p:sp>
        <p:nvSpPr>
          <p:cNvPr id="5" name="PA_直接连接符 11"/>
          <p:cNvSpPr>
            <a:spLocks noChangeShapeType="1"/>
          </p:cNvSpPr>
          <p:nvPr>
            <p:custDataLst>
              <p:tags r:id="rId4"/>
            </p:custDataLst>
          </p:nvPr>
        </p:nvSpPr>
        <p:spPr bwMode="auto">
          <a:xfrm>
            <a:off x="3990975" y="1743458"/>
            <a:ext cx="785813" cy="569912"/>
          </a:xfrm>
          <a:prstGeom prst="line">
            <a:avLst/>
          </a:prstGeom>
          <a:noFill/>
          <a:ln w="12700" cap="flat" cmpd="sng">
            <a:solidFill>
              <a:srgbClr val="47ABB9"/>
            </a:solidFill>
            <a:bevel/>
          </a:ln>
          <a:extLst>
            <a:ext uri="{909E8E84-426E-40DD-AFC4-6F175D3DCCD1}">
              <a14:hiddenFill xmlns:a14="http://schemas.microsoft.com/office/drawing/2010/main">
                <a:noFill/>
              </a14:hiddenFill>
            </a:ext>
          </a:extLst>
        </p:spPr>
        <p:txBody>
          <a:bodyPr/>
          <a:lstStyle/>
          <a:p>
            <a:endParaRPr lang="zh-CN" altLang="en-US"/>
          </a:p>
        </p:txBody>
      </p:sp>
      <p:sp>
        <p:nvSpPr>
          <p:cNvPr id="6" name="PA_直接连接符 12"/>
          <p:cNvSpPr>
            <a:spLocks noChangeShapeType="1"/>
          </p:cNvSpPr>
          <p:nvPr>
            <p:custDataLst>
              <p:tags r:id="rId5"/>
            </p:custDataLst>
          </p:nvPr>
        </p:nvSpPr>
        <p:spPr bwMode="auto">
          <a:xfrm>
            <a:off x="7589838" y="4194558"/>
            <a:ext cx="739775" cy="534987"/>
          </a:xfrm>
          <a:prstGeom prst="line">
            <a:avLst/>
          </a:prstGeom>
          <a:noFill/>
          <a:ln w="12700" cap="flat" cmpd="sng">
            <a:solidFill>
              <a:srgbClr val="47ABB9"/>
            </a:solidFill>
            <a:bevel/>
          </a:ln>
          <a:extLst>
            <a:ext uri="{909E8E84-426E-40DD-AFC4-6F175D3DCCD1}">
              <a14:hiddenFill xmlns:a14="http://schemas.microsoft.com/office/drawing/2010/main">
                <a:noFill/>
              </a14:hiddenFill>
            </a:ext>
          </a:extLst>
        </p:spPr>
        <p:txBody>
          <a:bodyPr/>
          <a:lstStyle/>
          <a:p>
            <a:endParaRPr lang="zh-CN" altLang="en-US"/>
          </a:p>
        </p:txBody>
      </p:sp>
      <p:sp>
        <p:nvSpPr>
          <p:cNvPr id="7" name="空心弧 15"/>
          <p:cNvSpPr>
            <a:spLocks noChangeArrowheads="1"/>
          </p:cNvSpPr>
          <p:nvPr/>
        </p:nvSpPr>
        <p:spPr bwMode="auto">
          <a:xfrm rot="12768983">
            <a:off x="4324350" y="1483108"/>
            <a:ext cx="3622675" cy="3622675"/>
          </a:xfrm>
          <a:custGeom>
            <a:avLst/>
            <a:gdLst>
              <a:gd name="G0" fmla="+- 10711 0 0"/>
              <a:gd name="G1" fmla="+- 11829149 0 0"/>
              <a:gd name="G2" fmla="+- 0 0 11829149"/>
              <a:gd name="T0" fmla="*/ 0 256 1"/>
              <a:gd name="T1" fmla="*/ 180 256 1"/>
              <a:gd name="G3" fmla="+- 11829149 T0 T1"/>
              <a:gd name="T2" fmla="*/ 0 256 1"/>
              <a:gd name="T3" fmla="*/ 90 256 1"/>
              <a:gd name="G4" fmla="+- 11829149 T2 T3"/>
              <a:gd name="G5" fmla="*/ G4 2 1"/>
              <a:gd name="T4" fmla="*/ 90 256 1"/>
              <a:gd name="T5" fmla="*/ 0 256 1"/>
              <a:gd name="G6" fmla="+- 11829149 T4 T5"/>
              <a:gd name="G7" fmla="*/ G6 2 1"/>
              <a:gd name="G8" fmla="abs 11829149"/>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711"/>
              <a:gd name="G18" fmla="*/ 10711 1 2"/>
              <a:gd name="G19" fmla="+- G18 5400 0"/>
              <a:gd name="G20" fmla="cos G19 11829149"/>
              <a:gd name="G21" fmla="sin G19 11829149"/>
              <a:gd name="G22" fmla="+- G20 10800 0"/>
              <a:gd name="G23" fmla="+- G21 10800 0"/>
              <a:gd name="G24" fmla="+- 10800 0 G20"/>
              <a:gd name="G25" fmla="+- 10711 10800 0"/>
              <a:gd name="G26" fmla="?: G9 G17 G25"/>
              <a:gd name="G27" fmla="?: G9 0 21600"/>
              <a:gd name="G28" fmla="cos 10800 11829149"/>
              <a:gd name="G29" fmla="sin 10800 11829149"/>
              <a:gd name="G30" fmla="sin 10711 11829149"/>
              <a:gd name="G31" fmla="+- G28 10800 0"/>
              <a:gd name="G32" fmla="+- G29 10800 0"/>
              <a:gd name="G33" fmla="+- G30 10800 0"/>
              <a:gd name="G34" fmla="?: G4 0 G31"/>
              <a:gd name="G35" fmla="?: 11829149 G34 0"/>
              <a:gd name="G36" fmla="?: G6 G35 G31"/>
              <a:gd name="G37" fmla="+- 21600 0 G36"/>
              <a:gd name="G38" fmla="?: G4 0 G33"/>
              <a:gd name="G39" fmla="?: 11829149 G38 G32"/>
              <a:gd name="G40" fmla="?: G6 G39 0"/>
              <a:gd name="G41" fmla="?: G4 G32 21600"/>
              <a:gd name="G42" fmla="?: G6 G41 G33"/>
              <a:gd name="T12" fmla="*/ 10800 w 21600"/>
              <a:gd name="T13" fmla="*/ 0 h 21600"/>
              <a:gd name="T14" fmla="*/ 44 w 21600"/>
              <a:gd name="T15" fmla="*/ 10706 h 21600"/>
              <a:gd name="T16" fmla="*/ 10800 w 21600"/>
              <a:gd name="T17" fmla="*/ 89 h 21600"/>
              <a:gd name="T18" fmla="*/ 21556 w 21600"/>
              <a:gd name="T19" fmla="*/ 10706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89" y="10706"/>
                </a:moveTo>
                <a:cubicBezTo>
                  <a:pt x="140" y="4827"/>
                  <a:pt x="4920" y="89"/>
                  <a:pt x="10799" y="89"/>
                </a:cubicBezTo>
                <a:cubicBezTo>
                  <a:pt x="16679" y="88"/>
                  <a:pt x="21459" y="4827"/>
                  <a:pt x="21510" y="10706"/>
                </a:cubicBezTo>
                <a:lnTo>
                  <a:pt x="21599" y="10706"/>
                </a:lnTo>
                <a:cubicBezTo>
                  <a:pt x="21548" y="4778"/>
                  <a:pt x="16728" y="0"/>
                  <a:pt x="10800" y="0"/>
                </a:cubicBezTo>
                <a:cubicBezTo>
                  <a:pt x="4871" y="-1"/>
                  <a:pt x="51" y="4778"/>
                  <a:pt x="0" y="10706"/>
                </a:cubicBezTo>
                <a:close/>
              </a:path>
            </a:pathLst>
          </a:custGeom>
          <a:solidFill>
            <a:srgbClr val="47ABB9"/>
          </a:solidFill>
          <a:ln w="12700" cap="flat" cmpd="sng">
            <a:solidFill>
              <a:srgbClr val="47ABB9"/>
            </a:solidFill>
            <a:bevel/>
          </a:ln>
        </p:spPr>
        <p:txBody>
          <a:bodyPr anchor="ctr"/>
          <a:lstStyle/>
          <a:p>
            <a:pPr algn="ctr"/>
            <a:endParaRPr lang="zh-CN" altLang="zh-CN">
              <a:latin typeface="宋体" panose="02010600030101010101" pitchFamily="2" charset="-122"/>
              <a:sym typeface="宋体" panose="02010600030101010101" pitchFamily="2" charset="-122"/>
            </a:endParaRPr>
          </a:p>
        </p:txBody>
      </p:sp>
      <p:pic>
        <p:nvPicPr>
          <p:cNvPr id="8" name="PA_图片 22"/>
          <p:cNvPicPr>
            <a:picLocks noChangeAspect="1" noChangeArrowheads="1"/>
          </p:cNvPicPr>
          <p:nvPr>
            <p:custDataLst>
              <p:tags r:id="rId6"/>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5781675" y="2346708"/>
            <a:ext cx="78105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15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par>
                                <p:cTn id="11" presetID="21" presetClass="entr" presetSubtype="1" fill="hold" grpId="0" nodeType="withEffect">
                                  <p:stCondLst>
                                    <p:cond delay="30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par>
                                <p:cTn id="14" presetID="21" presetClass="entr" presetSubtype="1" fill="hold" grpId="0" nodeType="withEffect">
                                  <p:stCondLst>
                                    <p:cond delay="600"/>
                                  </p:stCondLst>
                                  <p:childTnLst>
                                    <p:set>
                                      <p:cBhvr>
                                        <p:cTn id="15" dur="1" fill="hold">
                                          <p:stCondLst>
                                            <p:cond delay="0"/>
                                          </p:stCondLst>
                                        </p:cTn>
                                        <p:tgtEl>
                                          <p:spTgt spid="4"/>
                                        </p:tgtEl>
                                        <p:attrNameLst>
                                          <p:attrName>style.visibility</p:attrName>
                                        </p:attrNameLst>
                                      </p:cBhvr>
                                      <p:to>
                                        <p:strVal val="visible"/>
                                      </p:to>
                                    </p:set>
                                    <p:animEffect transition="in" filter="wheel(1)">
                                      <p:cBhvr>
                                        <p:cTn id="16" dur="2000"/>
                                        <p:tgtEl>
                                          <p:spTgt spid="4"/>
                                        </p:tgtEl>
                                      </p:cBhvr>
                                    </p:animEffect>
                                  </p:childTnLst>
                                </p:cTn>
                              </p:par>
                              <p:par>
                                <p:cTn id="17" presetID="21" presetClass="entr" presetSubtype="1" fill="hold" grpId="0" nodeType="withEffect">
                                  <p:stCondLst>
                                    <p:cond delay="900"/>
                                  </p:stCondLst>
                                  <p:childTnLst>
                                    <p:set>
                                      <p:cBhvr>
                                        <p:cTn id="18" dur="1" fill="hold">
                                          <p:stCondLst>
                                            <p:cond delay="0"/>
                                          </p:stCondLst>
                                        </p:cTn>
                                        <p:tgtEl>
                                          <p:spTgt spid="5"/>
                                        </p:tgtEl>
                                        <p:attrNameLst>
                                          <p:attrName>style.visibility</p:attrName>
                                        </p:attrNameLst>
                                      </p:cBhvr>
                                      <p:to>
                                        <p:strVal val="visible"/>
                                      </p:to>
                                    </p:set>
                                    <p:animEffect transition="in" filter="wheel(1)">
                                      <p:cBhvr>
                                        <p:cTn id="19" dur="2000"/>
                                        <p:tgtEl>
                                          <p:spTgt spid="5"/>
                                        </p:tgtEl>
                                      </p:cBhvr>
                                    </p:animEffect>
                                  </p:childTnLst>
                                </p:cTn>
                              </p:par>
                              <p:par>
                                <p:cTn id="20" presetID="21" presetClass="entr" presetSubtype="1" fill="hold" grpId="0" nodeType="withEffect">
                                  <p:stCondLst>
                                    <p:cond delay="1200"/>
                                  </p:stCondLst>
                                  <p:childTnLst>
                                    <p:set>
                                      <p:cBhvr>
                                        <p:cTn id="21" dur="1" fill="hold">
                                          <p:stCondLst>
                                            <p:cond delay="0"/>
                                          </p:stCondLst>
                                        </p:cTn>
                                        <p:tgtEl>
                                          <p:spTgt spid="6"/>
                                        </p:tgtEl>
                                        <p:attrNameLst>
                                          <p:attrName>style.visibility</p:attrName>
                                        </p:attrNameLst>
                                      </p:cBhvr>
                                      <p:to>
                                        <p:strVal val="visible"/>
                                      </p:to>
                                    </p:set>
                                    <p:animEffect transition="in" filter="wheel(1)">
                                      <p:cBhvr>
                                        <p:cTn id="22" dur="2000"/>
                                        <p:tgtEl>
                                          <p:spTgt spid="6"/>
                                        </p:tgtEl>
                                      </p:cBhvr>
                                    </p:animEffect>
                                  </p:childTnLst>
                                </p:cTn>
                              </p:par>
                              <p:par>
                                <p:cTn id="23" presetID="21" presetClass="entr" presetSubtype="1" fill="hold" nodeType="withEffect">
                                  <p:stCondLst>
                                    <p:cond delay="1500"/>
                                  </p:stCondLst>
                                  <p:childTnLst>
                                    <p:set>
                                      <p:cBhvr>
                                        <p:cTn id="24" dur="1" fill="hold">
                                          <p:stCondLst>
                                            <p:cond delay="0"/>
                                          </p:stCondLst>
                                        </p:cTn>
                                        <p:tgtEl>
                                          <p:spTgt spid="8"/>
                                        </p:tgtEl>
                                        <p:attrNameLst>
                                          <p:attrName>style.visibility</p:attrName>
                                        </p:attrNameLst>
                                      </p:cBhvr>
                                      <p:to>
                                        <p:strVal val="visible"/>
                                      </p:to>
                                    </p:set>
                                    <p:animEffect transition="in" filter="wheel(1)">
                                      <p:cBhvr>
                                        <p:cTn id="2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207143" y="1981997"/>
            <a:ext cx="1615955" cy="646465"/>
            <a:chOff x="1206505" y="1981995"/>
            <a:chExt cx="1616165" cy="646465"/>
          </a:xfrm>
        </p:grpSpPr>
        <p:sp>
          <p:nvSpPr>
            <p:cNvPr id="48" name="任意多边形 47"/>
            <p:cNvSpPr/>
            <p:nvPr/>
          </p:nvSpPr>
          <p:spPr>
            <a:xfrm>
              <a:off x="1206505" y="1981995"/>
              <a:ext cx="1616165" cy="646465"/>
            </a:xfrm>
            <a:custGeom>
              <a:avLst/>
              <a:gdLst>
                <a:gd name="connsiteX0" fmla="*/ 0 w 2477353"/>
                <a:gd name="connsiteY0" fmla="*/ 0 h 990941"/>
                <a:gd name="connsiteX1" fmla="*/ 1981883 w 2477353"/>
                <a:gd name="connsiteY1" fmla="*/ 0 h 990941"/>
                <a:gd name="connsiteX2" fmla="*/ 2477353 w 2477353"/>
                <a:gd name="connsiteY2" fmla="*/ 495471 h 990941"/>
                <a:gd name="connsiteX3" fmla="*/ 1981883 w 2477353"/>
                <a:gd name="connsiteY3" fmla="*/ 990941 h 990941"/>
                <a:gd name="connsiteX4" fmla="*/ 0 w 2477353"/>
                <a:gd name="connsiteY4" fmla="*/ 990941 h 990941"/>
                <a:gd name="connsiteX5" fmla="*/ 495471 w 2477353"/>
                <a:gd name="connsiteY5" fmla="*/ 495471 h 990941"/>
                <a:gd name="connsiteX6" fmla="*/ 0 w 2477353"/>
                <a:gd name="connsiteY6" fmla="*/ 0 h 9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7353" h="990941">
                  <a:moveTo>
                    <a:pt x="0" y="0"/>
                  </a:moveTo>
                  <a:lnTo>
                    <a:pt x="1981883" y="0"/>
                  </a:lnTo>
                  <a:lnTo>
                    <a:pt x="2477353" y="495471"/>
                  </a:lnTo>
                  <a:lnTo>
                    <a:pt x="1981883" y="990941"/>
                  </a:lnTo>
                  <a:lnTo>
                    <a:pt x="0" y="990941"/>
                  </a:lnTo>
                  <a:lnTo>
                    <a:pt x="495471" y="495471"/>
                  </a:lnTo>
                  <a:lnTo>
                    <a:pt x="0" y="0"/>
                  </a:lnTo>
                  <a:close/>
                </a:path>
              </a:pathLst>
            </a:custGeom>
            <a:solidFill>
              <a:schemeClr val="accent4"/>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63492" tIns="56007" rIns="551477" bIns="56007" numCol="1" spcCol="1270" anchor="ctr" anchorCtr="0">
              <a:noAutofit/>
            </a:bodyPr>
            <a:lstStyle/>
            <a:p>
              <a:pPr algn="ctr" defTabSz="1866900">
                <a:lnSpc>
                  <a:spcPct val="90000"/>
                </a:lnSpc>
                <a:spcBef>
                  <a:spcPct val="0"/>
                </a:spcBef>
                <a:spcAft>
                  <a:spcPct val="35000"/>
                </a:spcAft>
              </a:pPr>
              <a:endParaRPr lang="zh-CN" altLang="en-US" sz="4200">
                <a:solidFill>
                  <a:prstClr val="white"/>
                </a:solidFill>
              </a:endParaRPr>
            </a:p>
          </p:txBody>
        </p:sp>
        <p:sp>
          <p:nvSpPr>
            <p:cNvPr id="52" name="矩形 51"/>
            <p:cNvSpPr/>
            <p:nvPr/>
          </p:nvSpPr>
          <p:spPr>
            <a:xfrm>
              <a:off x="1458813" y="2091018"/>
              <a:ext cx="1108140" cy="369332"/>
            </a:xfrm>
            <a:prstGeom prst="rect">
              <a:avLst/>
            </a:prstGeom>
          </p:spPr>
          <p:txBody>
            <a:bodyPr wrap="none">
              <a:spAutoFit/>
            </a:bodyPr>
            <a:lstStyle/>
            <a:p>
              <a:r>
                <a:rPr lang="zh-CN" altLang="en-US" b="1" dirty="0">
                  <a:solidFill>
                    <a:prstClr val="white"/>
                  </a:solidFill>
                  <a:latin typeface="微软雅黑" panose="020B0503020204020204" charset="-122"/>
                  <a:ea typeface="微软雅黑" panose="020B0503020204020204" charset="-122"/>
                </a:rPr>
                <a:t>查找资料</a:t>
              </a:r>
              <a:endParaRPr lang="zh-CN" altLang="en-US" sz="1000" b="1" dirty="0">
                <a:solidFill>
                  <a:prstClr val="white"/>
                </a:solidFill>
              </a:endParaRPr>
            </a:p>
          </p:txBody>
        </p:sp>
      </p:grpSp>
      <p:grpSp>
        <p:nvGrpSpPr>
          <p:cNvPr id="8" name="组合 7"/>
          <p:cNvGrpSpPr/>
          <p:nvPr/>
        </p:nvGrpSpPr>
        <p:grpSpPr>
          <a:xfrm>
            <a:off x="3891314" y="1981997"/>
            <a:ext cx="1615955" cy="646465"/>
            <a:chOff x="3891025" y="1981995"/>
            <a:chExt cx="1616165" cy="646465"/>
          </a:xfrm>
        </p:grpSpPr>
        <p:sp>
          <p:nvSpPr>
            <p:cNvPr id="49" name="任意多边形 48"/>
            <p:cNvSpPr/>
            <p:nvPr/>
          </p:nvSpPr>
          <p:spPr>
            <a:xfrm>
              <a:off x="3891025" y="1981995"/>
              <a:ext cx="1616165" cy="646465"/>
            </a:xfrm>
            <a:custGeom>
              <a:avLst/>
              <a:gdLst>
                <a:gd name="connsiteX0" fmla="*/ 0 w 2477353"/>
                <a:gd name="connsiteY0" fmla="*/ 0 h 990941"/>
                <a:gd name="connsiteX1" fmla="*/ 1981883 w 2477353"/>
                <a:gd name="connsiteY1" fmla="*/ 0 h 990941"/>
                <a:gd name="connsiteX2" fmla="*/ 2477353 w 2477353"/>
                <a:gd name="connsiteY2" fmla="*/ 495471 h 990941"/>
                <a:gd name="connsiteX3" fmla="*/ 1981883 w 2477353"/>
                <a:gd name="connsiteY3" fmla="*/ 990941 h 990941"/>
                <a:gd name="connsiteX4" fmla="*/ 0 w 2477353"/>
                <a:gd name="connsiteY4" fmla="*/ 990941 h 990941"/>
                <a:gd name="connsiteX5" fmla="*/ 495471 w 2477353"/>
                <a:gd name="connsiteY5" fmla="*/ 495471 h 990941"/>
                <a:gd name="connsiteX6" fmla="*/ 0 w 2477353"/>
                <a:gd name="connsiteY6" fmla="*/ 0 h 9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7353" h="990941">
                  <a:moveTo>
                    <a:pt x="0" y="0"/>
                  </a:moveTo>
                  <a:lnTo>
                    <a:pt x="1981883" y="0"/>
                  </a:lnTo>
                  <a:lnTo>
                    <a:pt x="2477353" y="495471"/>
                  </a:lnTo>
                  <a:lnTo>
                    <a:pt x="1981883" y="990941"/>
                  </a:lnTo>
                  <a:lnTo>
                    <a:pt x="0" y="990941"/>
                  </a:lnTo>
                  <a:lnTo>
                    <a:pt x="495471" y="495471"/>
                  </a:lnTo>
                  <a:lnTo>
                    <a:pt x="0" y="0"/>
                  </a:lnTo>
                  <a:close/>
                </a:path>
              </a:pathLst>
            </a:custGeom>
            <a:solidFill>
              <a:schemeClr val="accent3"/>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63492" tIns="56007" rIns="551477" bIns="56007" numCol="1" spcCol="1270" anchor="ctr" anchorCtr="0">
              <a:noAutofit/>
            </a:bodyPr>
            <a:lstStyle/>
            <a:p>
              <a:pPr algn="ctr" defTabSz="1866900">
                <a:lnSpc>
                  <a:spcPct val="90000"/>
                </a:lnSpc>
                <a:spcBef>
                  <a:spcPct val="0"/>
                </a:spcBef>
                <a:spcAft>
                  <a:spcPct val="35000"/>
                </a:spcAft>
              </a:pPr>
              <a:endParaRPr lang="zh-CN" altLang="en-US" sz="4200">
                <a:solidFill>
                  <a:prstClr val="white"/>
                </a:solidFill>
              </a:endParaRPr>
            </a:p>
          </p:txBody>
        </p:sp>
        <p:sp>
          <p:nvSpPr>
            <p:cNvPr id="53" name="矩形 52"/>
            <p:cNvSpPr/>
            <p:nvPr/>
          </p:nvSpPr>
          <p:spPr>
            <a:xfrm>
              <a:off x="4136531" y="2097586"/>
              <a:ext cx="1108140" cy="369332"/>
            </a:xfrm>
            <a:prstGeom prst="rect">
              <a:avLst/>
            </a:prstGeom>
          </p:spPr>
          <p:txBody>
            <a:bodyPr wrap="none">
              <a:spAutoFit/>
            </a:bodyPr>
            <a:lstStyle/>
            <a:p>
              <a:r>
                <a:rPr lang="zh-CN" altLang="en-US" b="1" dirty="0">
                  <a:solidFill>
                    <a:prstClr val="white"/>
                  </a:solidFill>
                  <a:latin typeface="微软雅黑" panose="020B0503020204020204" charset="-122"/>
                  <a:ea typeface="微软雅黑" panose="020B0503020204020204" charset="-122"/>
                </a:rPr>
                <a:t>问卷调查</a:t>
              </a:r>
              <a:endParaRPr lang="zh-CN" altLang="en-US" sz="1000" b="1" dirty="0">
                <a:solidFill>
                  <a:prstClr val="white"/>
                </a:solidFill>
              </a:endParaRPr>
            </a:p>
          </p:txBody>
        </p:sp>
      </p:grpSp>
      <p:grpSp>
        <p:nvGrpSpPr>
          <p:cNvPr id="9" name="组合 8"/>
          <p:cNvGrpSpPr/>
          <p:nvPr/>
        </p:nvGrpSpPr>
        <p:grpSpPr>
          <a:xfrm>
            <a:off x="6423557" y="1972084"/>
            <a:ext cx="2684171" cy="646465"/>
            <a:chOff x="6423601" y="1972082"/>
            <a:chExt cx="2684521" cy="646465"/>
          </a:xfrm>
        </p:grpSpPr>
        <p:sp>
          <p:nvSpPr>
            <p:cNvPr id="51" name="任意多边形 50"/>
            <p:cNvSpPr/>
            <p:nvPr/>
          </p:nvSpPr>
          <p:spPr>
            <a:xfrm>
              <a:off x="6423601" y="1972082"/>
              <a:ext cx="2119026" cy="646465"/>
            </a:xfrm>
            <a:custGeom>
              <a:avLst/>
              <a:gdLst>
                <a:gd name="connsiteX0" fmla="*/ 0 w 2477353"/>
                <a:gd name="connsiteY0" fmla="*/ 0 h 990941"/>
                <a:gd name="connsiteX1" fmla="*/ 1981883 w 2477353"/>
                <a:gd name="connsiteY1" fmla="*/ 0 h 990941"/>
                <a:gd name="connsiteX2" fmla="*/ 2477353 w 2477353"/>
                <a:gd name="connsiteY2" fmla="*/ 495471 h 990941"/>
                <a:gd name="connsiteX3" fmla="*/ 1981883 w 2477353"/>
                <a:gd name="connsiteY3" fmla="*/ 990941 h 990941"/>
                <a:gd name="connsiteX4" fmla="*/ 0 w 2477353"/>
                <a:gd name="connsiteY4" fmla="*/ 990941 h 990941"/>
                <a:gd name="connsiteX5" fmla="*/ 495471 w 2477353"/>
                <a:gd name="connsiteY5" fmla="*/ 495471 h 990941"/>
                <a:gd name="connsiteX6" fmla="*/ 0 w 2477353"/>
                <a:gd name="connsiteY6" fmla="*/ 0 h 9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7353" h="990941">
                  <a:moveTo>
                    <a:pt x="0" y="0"/>
                  </a:moveTo>
                  <a:lnTo>
                    <a:pt x="1981883" y="0"/>
                  </a:lnTo>
                  <a:lnTo>
                    <a:pt x="2477353" y="495471"/>
                  </a:lnTo>
                  <a:lnTo>
                    <a:pt x="1981883" y="990941"/>
                  </a:lnTo>
                  <a:lnTo>
                    <a:pt x="0" y="990941"/>
                  </a:lnTo>
                  <a:lnTo>
                    <a:pt x="495471" y="495471"/>
                  </a:lnTo>
                  <a:lnTo>
                    <a:pt x="0" y="0"/>
                  </a:lnTo>
                  <a:close/>
                </a:path>
              </a:pathLst>
            </a:custGeom>
            <a:solidFill>
              <a:schemeClr val="accent2"/>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63492" tIns="56007" rIns="551477" bIns="56007" numCol="1" spcCol="1270" anchor="ctr" anchorCtr="0">
              <a:noAutofit/>
            </a:bodyPr>
            <a:lstStyle/>
            <a:p>
              <a:pPr algn="ctr" defTabSz="1866900">
                <a:lnSpc>
                  <a:spcPct val="90000"/>
                </a:lnSpc>
                <a:spcBef>
                  <a:spcPct val="0"/>
                </a:spcBef>
                <a:spcAft>
                  <a:spcPct val="35000"/>
                </a:spcAft>
              </a:pPr>
              <a:endParaRPr lang="zh-CN" altLang="en-US" sz="4200">
                <a:solidFill>
                  <a:prstClr val="white"/>
                </a:solidFill>
              </a:endParaRPr>
            </a:p>
          </p:txBody>
        </p:sp>
        <p:sp>
          <p:nvSpPr>
            <p:cNvPr id="54" name="矩形 53"/>
            <p:cNvSpPr/>
            <p:nvPr/>
          </p:nvSpPr>
          <p:spPr>
            <a:xfrm>
              <a:off x="6768715" y="2105172"/>
              <a:ext cx="2339407" cy="369332"/>
            </a:xfrm>
            <a:prstGeom prst="rect">
              <a:avLst/>
            </a:prstGeom>
          </p:spPr>
          <p:txBody>
            <a:bodyPr wrap="square">
              <a:spAutoFit/>
            </a:bodyPr>
            <a:lstStyle/>
            <a:p>
              <a:r>
                <a:rPr lang="zh-CN" altLang="en-US" b="1" dirty="0">
                  <a:solidFill>
                    <a:prstClr val="white"/>
                  </a:solidFill>
                  <a:latin typeface="微软雅黑" panose="020B0503020204020204" charset="-122"/>
                  <a:ea typeface="微软雅黑" panose="020B0503020204020204" charset="-122"/>
                </a:rPr>
                <a:t>采访相关人士</a:t>
              </a:r>
              <a:endParaRPr lang="zh-CN" altLang="en-US" sz="1000" b="1" dirty="0">
                <a:solidFill>
                  <a:prstClr val="white"/>
                </a:solidFill>
              </a:endParaRPr>
            </a:p>
          </p:txBody>
        </p:sp>
      </p:grpSp>
      <p:grpSp>
        <p:nvGrpSpPr>
          <p:cNvPr id="10" name="组合 9"/>
          <p:cNvGrpSpPr/>
          <p:nvPr/>
        </p:nvGrpSpPr>
        <p:grpSpPr>
          <a:xfrm>
            <a:off x="9092915" y="1981997"/>
            <a:ext cx="1917684" cy="646465"/>
            <a:chOff x="9093303" y="1981995"/>
            <a:chExt cx="1917933" cy="646465"/>
          </a:xfrm>
        </p:grpSpPr>
        <p:sp>
          <p:nvSpPr>
            <p:cNvPr id="50" name="任意多边形 49"/>
            <p:cNvSpPr/>
            <p:nvPr/>
          </p:nvSpPr>
          <p:spPr>
            <a:xfrm>
              <a:off x="9093303" y="1981995"/>
              <a:ext cx="1917933" cy="646465"/>
            </a:xfrm>
            <a:custGeom>
              <a:avLst/>
              <a:gdLst>
                <a:gd name="connsiteX0" fmla="*/ 0 w 2477353"/>
                <a:gd name="connsiteY0" fmla="*/ 0 h 990941"/>
                <a:gd name="connsiteX1" fmla="*/ 1981883 w 2477353"/>
                <a:gd name="connsiteY1" fmla="*/ 0 h 990941"/>
                <a:gd name="connsiteX2" fmla="*/ 2477353 w 2477353"/>
                <a:gd name="connsiteY2" fmla="*/ 495471 h 990941"/>
                <a:gd name="connsiteX3" fmla="*/ 1981883 w 2477353"/>
                <a:gd name="connsiteY3" fmla="*/ 990941 h 990941"/>
                <a:gd name="connsiteX4" fmla="*/ 0 w 2477353"/>
                <a:gd name="connsiteY4" fmla="*/ 990941 h 990941"/>
                <a:gd name="connsiteX5" fmla="*/ 495471 w 2477353"/>
                <a:gd name="connsiteY5" fmla="*/ 495471 h 990941"/>
                <a:gd name="connsiteX6" fmla="*/ 0 w 2477353"/>
                <a:gd name="connsiteY6" fmla="*/ 0 h 99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7353" h="990941">
                  <a:moveTo>
                    <a:pt x="0" y="0"/>
                  </a:moveTo>
                  <a:lnTo>
                    <a:pt x="1981883" y="0"/>
                  </a:lnTo>
                  <a:lnTo>
                    <a:pt x="2477353" y="495471"/>
                  </a:lnTo>
                  <a:lnTo>
                    <a:pt x="1981883" y="990941"/>
                  </a:lnTo>
                  <a:lnTo>
                    <a:pt x="0" y="990941"/>
                  </a:lnTo>
                  <a:lnTo>
                    <a:pt x="495471" y="495471"/>
                  </a:lnTo>
                  <a:lnTo>
                    <a:pt x="0" y="0"/>
                  </a:lnTo>
                  <a:close/>
                </a:path>
              </a:pathLst>
            </a:custGeom>
            <a:solidFill>
              <a:schemeClr val="accent1"/>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663492" tIns="56007" rIns="551477" bIns="56007" numCol="1" spcCol="1270" anchor="ctr" anchorCtr="0">
              <a:noAutofit/>
            </a:bodyPr>
            <a:lstStyle/>
            <a:p>
              <a:pPr algn="ctr" defTabSz="1866900">
                <a:lnSpc>
                  <a:spcPct val="90000"/>
                </a:lnSpc>
                <a:spcBef>
                  <a:spcPct val="0"/>
                </a:spcBef>
                <a:spcAft>
                  <a:spcPct val="35000"/>
                </a:spcAft>
              </a:pPr>
              <a:endParaRPr lang="zh-CN" altLang="en-US" sz="4200">
                <a:solidFill>
                  <a:prstClr val="white"/>
                </a:solidFill>
              </a:endParaRPr>
            </a:p>
          </p:txBody>
        </p:sp>
        <p:sp>
          <p:nvSpPr>
            <p:cNvPr id="55" name="矩形 54"/>
            <p:cNvSpPr/>
            <p:nvPr/>
          </p:nvSpPr>
          <p:spPr>
            <a:xfrm>
              <a:off x="9320758" y="2089477"/>
              <a:ext cx="1569864" cy="369332"/>
            </a:xfrm>
            <a:prstGeom prst="rect">
              <a:avLst/>
            </a:prstGeom>
          </p:spPr>
          <p:txBody>
            <a:bodyPr wrap="none">
              <a:spAutoFit/>
            </a:bodyPr>
            <a:lstStyle/>
            <a:p>
              <a:r>
                <a:rPr lang="zh-CN" altLang="en-US" b="1" dirty="0">
                  <a:solidFill>
                    <a:prstClr val="white"/>
                  </a:solidFill>
                  <a:latin typeface="微软雅黑" panose="020B0503020204020204" charset="-122"/>
                  <a:ea typeface="微软雅黑" panose="020B0503020204020204" charset="-122"/>
                </a:rPr>
                <a:t>数据汇总研究</a:t>
              </a:r>
              <a:endParaRPr lang="zh-CN" altLang="en-US" sz="1000" b="1" dirty="0">
                <a:solidFill>
                  <a:prstClr val="white"/>
                </a:solidFill>
              </a:endParaRPr>
            </a:p>
          </p:txBody>
        </p:sp>
      </p:grpSp>
      <p:sp>
        <p:nvSpPr>
          <p:cNvPr id="59" name="矩形 58"/>
          <p:cNvSpPr/>
          <p:nvPr/>
        </p:nvSpPr>
        <p:spPr>
          <a:xfrm>
            <a:off x="876670" y="5016499"/>
            <a:ext cx="2118751" cy="1249188"/>
          </a:xfrm>
          <a:prstGeom prst="rect">
            <a:avLst/>
          </a:prstGeom>
        </p:spPr>
        <p:txBody>
          <a:bodyPr wrap="square">
            <a:spAutoFit/>
          </a:bodyPr>
          <a:lstStyle/>
          <a:p>
            <a:pPr>
              <a:lnSpc>
                <a:spcPct val="120000"/>
              </a:lnSpc>
            </a:pPr>
            <a:r>
              <a:rPr lang="zh-CN" altLang="en-US" sz="1600" dirty="0">
                <a:solidFill>
                  <a:schemeClr val="tx1">
                    <a:lumMod val="50000"/>
                    <a:lumOff val="50000"/>
                  </a:schemeClr>
                </a:solidFill>
                <a:latin typeface="微软雅黑" panose="020B0503020204020204" charset="-122"/>
                <a:ea typeface="微软雅黑" panose="020B0503020204020204" charset="-122"/>
              </a:rPr>
              <a:t>在网络上查找相关资料，论文，了解“容貌焦虑”问题的相关信息</a:t>
            </a:r>
            <a:endParaRPr lang="zh-CN" altLang="en-US" sz="500" dirty="0">
              <a:solidFill>
                <a:schemeClr val="tx1">
                  <a:lumMod val="50000"/>
                  <a:lumOff val="50000"/>
                </a:schemeClr>
              </a:solidFill>
              <a:latin typeface="微软雅黑" panose="020B0503020204020204" charset="-122"/>
              <a:ea typeface="微软雅黑" panose="020B0503020204020204" charset="-122"/>
            </a:endParaRPr>
          </a:p>
        </p:txBody>
      </p:sp>
      <p:sp>
        <p:nvSpPr>
          <p:cNvPr id="69" name="矩形 68"/>
          <p:cNvSpPr/>
          <p:nvPr/>
        </p:nvSpPr>
        <p:spPr>
          <a:xfrm>
            <a:off x="3672676" y="5010901"/>
            <a:ext cx="2118751" cy="1249188"/>
          </a:xfrm>
          <a:prstGeom prst="rect">
            <a:avLst/>
          </a:prstGeom>
        </p:spPr>
        <p:txBody>
          <a:bodyPr wrap="square">
            <a:spAutoFit/>
          </a:bodyPr>
          <a:lstStyle/>
          <a:p>
            <a:pPr>
              <a:lnSpc>
                <a:spcPct val="120000"/>
              </a:lnSpc>
            </a:pPr>
            <a:r>
              <a:rPr lang="zh-CN" altLang="en-US" sz="1600" dirty="0">
                <a:solidFill>
                  <a:schemeClr val="tx1">
                    <a:lumMod val="50000"/>
                    <a:lumOff val="50000"/>
                  </a:schemeClr>
                </a:solidFill>
                <a:latin typeface="微软雅黑" panose="020B0503020204020204" charset="-122"/>
                <a:ea typeface="微软雅黑" panose="020B0503020204020204" charset="-122"/>
              </a:rPr>
              <a:t>通过发放问卷并统计数据，获得关于大学生群体容貌焦虑问题的相关情况</a:t>
            </a:r>
            <a:endParaRPr lang="en-US" altLang="zh-CN" sz="1600" dirty="0">
              <a:solidFill>
                <a:schemeClr val="tx1">
                  <a:lumMod val="50000"/>
                  <a:lumOff val="50000"/>
                </a:schemeClr>
              </a:solidFill>
              <a:latin typeface="微软雅黑" panose="020B0503020204020204" charset="-122"/>
              <a:ea typeface="微软雅黑" panose="020B0503020204020204" charset="-122"/>
            </a:endParaRPr>
          </a:p>
        </p:txBody>
      </p:sp>
      <p:sp>
        <p:nvSpPr>
          <p:cNvPr id="70" name="矩形 69"/>
          <p:cNvSpPr/>
          <p:nvPr/>
        </p:nvSpPr>
        <p:spPr>
          <a:xfrm>
            <a:off x="6339783" y="5049678"/>
            <a:ext cx="2118751" cy="1249188"/>
          </a:xfrm>
          <a:prstGeom prst="rect">
            <a:avLst/>
          </a:prstGeom>
        </p:spPr>
        <p:txBody>
          <a:bodyPr wrap="square">
            <a:spAutoFit/>
          </a:bodyPr>
          <a:lstStyle/>
          <a:p>
            <a:pPr>
              <a:lnSpc>
                <a:spcPct val="120000"/>
              </a:lnSpc>
            </a:pPr>
            <a:r>
              <a:rPr lang="zh-CN" altLang="en-US" sz="1600" dirty="0">
                <a:solidFill>
                  <a:schemeClr val="tx1">
                    <a:lumMod val="50000"/>
                    <a:lumOff val="50000"/>
                  </a:schemeClr>
                </a:solidFill>
                <a:latin typeface="微软雅黑" panose="020B0503020204020204" charset="-122"/>
                <a:ea typeface="微软雅黑" panose="020B0503020204020204" charset="-122"/>
              </a:rPr>
              <a:t>采访有典型烦恼的同学，以及有经验的老师，来获取解决的方法</a:t>
            </a:r>
            <a:endParaRPr lang="zh-CN" altLang="en-US" sz="500" dirty="0">
              <a:solidFill>
                <a:schemeClr val="tx1">
                  <a:lumMod val="50000"/>
                  <a:lumOff val="50000"/>
                </a:schemeClr>
              </a:solidFill>
              <a:latin typeface="微软雅黑" panose="020B0503020204020204" charset="-122"/>
              <a:ea typeface="微软雅黑" panose="020B0503020204020204" charset="-122"/>
            </a:endParaRPr>
          </a:p>
        </p:txBody>
      </p:sp>
      <p:sp>
        <p:nvSpPr>
          <p:cNvPr id="71" name="矩形 70"/>
          <p:cNvSpPr/>
          <p:nvPr/>
        </p:nvSpPr>
        <p:spPr>
          <a:xfrm>
            <a:off x="9058588" y="5049678"/>
            <a:ext cx="2118751" cy="953723"/>
          </a:xfrm>
          <a:prstGeom prst="rect">
            <a:avLst/>
          </a:prstGeom>
        </p:spPr>
        <p:txBody>
          <a:bodyPr wrap="square">
            <a:spAutoFit/>
          </a:bodyPr>
          <a:lstStyle/>
          <a:p>
            <a:pPr>
              <a:lnSpc>
                <a:spcPct val="120000"/>
              </a:lnSpc>
            </a:pPr>
            <a:r>
              <a:rPr lang="zh-CN" altLang="en-US" sz="1600" dirty="0">
                <a:solidFill>
                  <a:schemeClr val="tx1">
                    <a:lumMod val="50000"/>
                    <a:lumOff val="50000"/>
                  </a:schemeClr>
                </a:solidFill>
                <a:latin typeface="微软雅黑" panose="020B0503020204020204" charset="-122"/>
                <a:ea typeface="微软雅黑" panose="020B0503020204020204" charset="-122"/>
              </a:rPr>
              <a:t>分析网络上收集的数据，收集的数据，得出结论</a:t>
            </a:r>
            <a:endParaRPr lang="zh-CN" altLang="en-US" sz="500" dirty="0">
              <a:solidFill>
                <a:schemeClr val="tx1">
                  <a:lumMod val="50000"/>
                  <a:lumOff val="50000"/>
                </a:schemeClr>
              </a:solidFill>
              <a:latin typeface="微软雅黑" panose="020B0503020204020204" charset="-122"/>
              <a:ea typeface="微软雅黑" panose="020B0503020204020204" charset="-122"/>
            </a:endParaRPr>
          </a:p>
        </p:txBody>
      </p:sp>
      <p:grpSp>
        <p:nvGrpSpPr>
          <p:cNvPr id="3" name="组合 2"/>
          <p:cNvGrpSpPr/>
          <p:nvPr/>
        </p:nvGrpSpPr>
        <p:grpSpPr>
          <a:xfrm>
            <a:off x="6352652" y="2628420"/>
            <a:ext cx="2040946" cy="2175738"/>
            <a:chOff x="6352685" y="2628420"/>
            <a:chExt cx="2041212" cy="2175738"/>
          </a:xfrm>
          <a:solidFill>
            <a:schemeClr val="accent2"/>
          </a:solidFill>
        </p:grpSpPr>
        <p:grpSp>
          <p:nvGrpSpPr>
            <p:cNvPr id="60" name="组合 59"/>
            <p:cNvGrpSpPr/>
            <p:nvPr/>
          </p:nvGrpSpPr>
          <p:grpSpPr>
            <a:xfrm>
              <a:off x="6352685" y="2628420"/>
              <a:ext cx="2041212" cy="2175738"/>
              <a:chOff x="9248849" y="2510971"/>
              <a:chExt cx="2041212" cy="2175738"/>
            </a:xfrm>
            <a:grpFill/>
          </p:grpSpPr>
          <p:sp>
            <p:nvSpPr>
              <p:cNvPr id="61" name="等腰三角形 60"/>
              <p:cNvSpPr/>
              <p:nvPr/>
            </p:nvSpPr>
            <p:spPr>
              <a:xfrm>
                <a:off x="9248849" y="2927053"/>
                <a:ext cx="2041212" cy="1759656"/>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2" name="直接连接符 61"/>
              <p:cNvCxnSpPr/>
              <p:nvPr/>
            </p:nvCxnSpPr>
            <p:spPr>
              <a:xfrm>
                <a:off x="10264874" y="2510971"/>
                <a:ext cx="0" cy="411002"/>
              </a:xfrm>
              <a:prstGeom prst="line">
                <a:avLst/>
              </a:prstGeom>
              <a:grpFill/>
              <a:ln w="127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2" name="Freeform 250"/>
            <p:cNvSpPr>
              <a:spLocks noEditPoints="1"/>
            </p:cNvSpPr>
            <p:nvPr/>
          </p:nvSpPr>
          <p:spPr bwMode="auto">
            <a:xfrm>
              <a:off x="7143529" y="3833331"/>
              <a:ext cx="480198" cy="599942"/>
            </a:xfrm>
            <a:custGeom>
              <a:avLst/>
              <a:gdLst>
                <a:gd name="T0" fmla="*/ 44 w 196"/>
                <a:gd name="T1" fmla="*/ 17 h 245"/>
                <a:gd name="T2" fmla="*/ 47 w 196"/>
                <a:gd name="T3" fmla="*/ 16 h 245"/>
                <a:gd name="T4" fmla="*/ 85 w 196"/>
                <a:gd name="T5" fmla="*/ 49 h 245"/>
                <a:gd name="T6" fmla="*/ 67 w 196"/>
                <a:gd name="T7" fmla="*/ 65 h 245"/>
                <a:gd name="T8" fmla="*/ 128 w 196"/>
                <a:gd name="T9" fmla="*/ 65 h 245"/>
                <a:gd name="T10" fmla="*/ 110 w 196"/>
                <a:gd name="T11" fmla="*/ 49 h 245"/>
                <a:gd name="T12" fmla="*/ 132 w 196"/>
                <a:gd name="T13" fmla="*/ 29 h 245"/>
                <a:gd name="T14" fmla="*/ 135 w 196"/>
                <a:gd name="T15" fmla="*/ 30 h 245"/>
                <a:gd name="T16" fmla="*/ 143 w 196"/>
                <a:gd name="T17" fmla="*/ 22 h 245"/>
                <a:gd name="T18" fmla="*/ 135 w 196"/>
                <a:gd name="T19" fmla="*/ 14 h 245"/>
                <a:gd name="T20" fmla="*/ 127 w 196"/>
                <a:gd name="T21" fmla="*/ 22 h 245"/>
                <a:gd name="T22" fmla="*/ 128 w 196"/>
                <a:gd name="T23" fmla="*/ 26 h 245"/>
                <a:gd name="T24" fmla="*/ 104 w 196"/>
                <a:gd name="T25" fmla="*/ 48 h 245"/>
                <a:gd name="T26" fmla="*/ 98 w 196"/>
                <a:gd name="T27" fmla="*/ 47 h 245"/>
                <a:gd name="T28" fmla="*/ 91 w 196"/>
                <a:gd name="T29" fmla="*/ 48 h 245"/>
                <a:gd name="T30" fmla="*/ 51 w 196"/>
                <a:gd name="T31" fmla="*/ 12 h 245"/>
                <a:gd name="T32" fmla="*/ 52 w 196"/>
                <a:gd name="T33" fmla="*/ 9 h 245"/>
                <a:gd name="T34" fmla="*/ 44 w 196"/>
                <a:gd name="T35" fmla="*/ 0 h 245"/>
                <a:gd name="T36" fmla="*/ 36 w 196"/>
                <a:gd name="T37" fmla="*/ 9 h 245"/>
                <a:gd name="T38" fmla="*/ 44 w 196"/>
                <a:gd name="T39" fmla="*/ 17 h 245"/>
                <a:gd name="T40" fmla="*/ 177 w 196"/>
                <a:gd name="T41" fmla="*/ 70 h 245"/>
                <a:gd name="T42" fmla="*/ 18 w 196"/>
                <a:gd name="T43" fmla="*/ 70 h 245"/>
                <a:gd name="T44" fmla="*/ 0 w 196"/>
                <a:gd name="T45" fmla="*/ 89 h 245"/>
                <a:gd name="T46" fmla="*/ 0 w 196"/>
                <a:gd name="T47" fmla="*/ 207 h 245"/>
                <a:gd name="T48" fmla="*/ 18 w 196"/>
                <a:gd name="T49" fmla="*/ 226 h 245"/>
                <a:gd name="T50" fmla="*/ 29 w 196"/>
                <a:gd name="T51" fmla="*/ 226 h 245"/>
                <a:gd name="T52" fmla="*/ 27 w 196"/>
                <a:gd name="T53" fmla="*/ 237 h 245"/>
                <a:gd name="T54" fmla="*/ 33 w 196"/>
                <a:gd name="T55" fmla="*/ 244 h 245"/>
                <a:gd name="T56" fmla="*/ 40 w 196"/>
                <a:gd name="T57" fmla="*/ 239 h 245"/>
                <a:gd name="T58" fmla="*/ 42 w 196"/>
                <a:gd name="T59" fmla="*/ 226 h 245"/>
                <a:gd name="T60" fmla="*/ 149 w 196"/>
                <a:gd name="T61" fmla="*/ 226 h 245"/>
                <a:gd name="T62" fmla="*/ 151 w 196"/>
                <a:gd name="T63" fmla="*/ 239 h 245"/>
                <a:gd name="T64" fmla="*/ 158 w 196"/>
                <a:gd name="T65" fmla="*/ 244 h 245"/>
                <a:gd name="T66" fmla="*/ 164 w 196"/>
                <a:gd name="T67" fmla="*/ 237 h 245"/>
                <a:gd name="T68" fmla="*/ 162 w 196"/>
                <a:gd name="T69" fmla="*/ 226 h 245"/>
                <a:gd name="T70" fmla="*/ 177 w 196"/>
                <a:gd name="T71" fmla="*/ 226 h 245"/>
                <a:gd name="T72" fmla="*/ 196 w 196"/>
                <a:gd name="T73" fmla="*/ 207 h 245"/>
                <a:gd name="T74" fmla="*/ 196 w 196"/>
                <a:gd name="T75" fmla="*/ 89 h 245"/>
                <a:gd name="T76" fmla="*/ 177 w 196"/>
                <a:gd name="T77" fmla="*/ 70 h 245"/>
                <a:gd name="T78" fmla="*/ 179 w 196"/>
                <a:gd name="T79" fmla="*/ 201 h 245"/>
                <a:gd name="T80" fmla="*/ 170 w 196"/>
                <a:gd name="T81" fmla="*/ 211 h 245"/>
                <a:gd name="T82" fmla="*/ 26 w 196"/>
                <a:gd name="T83" fmla="*/ 211 h 245"/>
                <a:gd name="T84" fmla="*/ 16 w 196"/>
                <a:gd name="T85" fmla="*/ 201 h 245"/>
                <a:gd name="T86" fmla="*/ 16 w 196"/>
                <a:gd name="T87" fmla="*/ 94 h 245"/>
                <a:gd name="T88" fmla="*/ 26 w 196"/>
                <a:gd name="T89" fmla="*/ 85 h 245"/>
                <a:gd name="T90" fmla="*/ 170 w 196"/>
                <a:gd name="T91" fmla="*/ 85 h 245"/>
                <a:gd name="T92" fmla="*/ 179 w 196"/>
                <a:gd name="T93" fmla="*/ 94 h 245"/>
                <a:gd name="T94" fmla="*/ 179 w 196"/>
                <a:gd name="T95" fmla="*/ 201 h 245"/>
                <a:gd name="T96" fmla="*/ 78 w 196"/>
                <a:gd name="T97" fmla="*/ 111 h 245"/>
                <a:gd name="T98" fmla="*/ 73 w 196"/>
                <a:gd name="T99" fmla="*/ 111 h 245"/>
                <a:gd name="T100" fmla="*/ 73 w 196"/>
                <a:gd name="T101" fmla="*/ 111 h 245"/>
                <a:gd name="T102" fmla="*/ 73 w 196"/>
                <a:gd name="T103" fmla="*/ 188 h 245"/>
                <a:gd name="T104" fmla="*/ 73 w 196"/>
                <a:gd name="T105" fmla="*/ 189 h 245"/>
                <a:gd name="T106" fmla="*/ 78 w 196"/>
                <a:gd name="T107" fmla="*/ 189 h 245"/>
                <a:gd name="T108" fmla="*/ 132 w 196"/>
                <a:gd name="T109" fmla="*/ 152 h 245"/>
                <a:gd name="T110" fmla="*/ 132 w 196"/>
                <a:gd name="T111" fmla="*/ 147 h 245"/>
                <a:gd name="T112" fmla="*/ 78 w 196"/>
                <a:gd name="T113" fmla="*/ 11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6" h="245">
                  <a:moveTo>
                    <a:pt x="44" y="17"/>
                  </a:moveTo>
                  <a:cubicBezTo>
                    <a:pt x="45" y="17"/>
                    <a:pt x="46" y="16"/>
                    <a:pt x="47" y="16"/>
                  </a:cubicBezTo>
                  <a:cubicBezTo>
                    <a:pt x="85" y="49"/>
                    <a:pt x="85" y="49"/>
                    <a:pt x="85" y="49"/>
                  </a:cubicBezTo>
                  <a:cubicBezTo>
                    <a:pt x="77" y="52"/>
                    <a:pt x="70" y="58"/>
                    <a:pt x="67" y="65"/>
                  </a:cubicBezTo>
                  <a:cubicBezTo>
                    <a:pt x="128" y="65"/>
                    <a:pt x="128" y="65"/>
                    <a:pt x="128" y="65"/>
                  </a:cubicBezTo>
                  <a:cubicBezTo>
                    <a:pt x="125" y="58"/>
                    <a:pt x="118" y="52"/>
                    <a:pt x="110" y="49"/>
                  </a:cubicBezTo>
                  <a:cubicBezTo>
                    <a:pt x="132" y="29"/>
                    <a:pt x="132" y="29"/>
                    <a:pt x="132" y="29"/>
                  </a:cubicBezTo>
                  <a:cubicBezTo>
                    <a:pt x="133" y="30"/>
                    <a:pt x="134" y="30"/>
                    <a:pt x="135" y="30"/>
                  </a:cubicBezTo>
                  <a:cubicBezTo>
                    <a:pt x="140" y="30"/>
                    <a:pt x="143" y="26"/>
                    <a:pt x="143" y="22"/>
                  </a:cubicBezTo>
                  <a:cubicBezTo>
                    <a:pt x="143" y="17"/>
                    <a:pt x="140" y="14"/>
                    <a:pt x="135" y="14"/>
                  </a:cubicBezTo>
                  <a:cubicBezTo>
                    <a:pt x="131" y="14"/>
                    <a:pt x="127" y="17"/>
                    <a:pt x="127" y="22"/>
                  </a:cubicBezTo>
                  <a:cubicBezTo>
                    <a:pt x="127" y="23"/>
                    <a:pt x="127" y="25"/>
                    <a:pt x="128" y="26"/>
                  </a:cubicBezTo>
                  <a:cubicBezTo>
                    <a:pt x="104" y="48"/>
                    <a:pt x="104" y="48"/>
                    <a:pt x="104" y="48"/>
                  </a:cubicBezTo>
                  <a:cubicBezTo>
                    <a:pt x="102" y="47"/>
                    <a:pt x="100" y="47"/>
                    <a:pt x="98" y="47"/>
                  </a:cubicBezTo>
                  <a:cubicBezTo>
                    <a:pt x="95" y="47"/>
                    <a:pt x="93" y="47"/>
                    <a:pt x="91" y="48"/>
                  </a:cubicBezTo>
                  <a:cubicBezTo>
                    <a:pt x="51" y="12"/>
                    <a:pt x="51" y="12"/>
                    <a:pt x="51" y="12"/>
                  </a:cubicBezTo>
                  <a:cubicBezTo>
                    <a:pt x="52" y="11"/>
                    <a:pt x="52" y="10"/>
                    <a:pt x="52" y="9"/>
                  </a:cubicBezTo>
                  <a:cubicBezTo>
                    <a:pt x="52" y="4"/>
                    <a:pt x="48" y="0"/>
                    <a:pt x="44" y="0"/>
                  </a:cubicBezTo>
                  <a:cubicBezTo>
                    <a:pt x="39" y="0"/>
                    <a:pt x="36" y="4"/>
                    <a:pt x="36" y="9"/>
                  </a:cubicBezTo>
                  <a:cubicBezTo>
                    <a:pt x="36" y="13"/>
                    <a:pt x="39" y="17"/>
                    <a:pt x="44" y="17"/>
                  </a:cubicBezTo>
                  <a:close/>
                  <a:moveTo>
                    <a:pt x="177" y="70"/>
                  </a:moveTo>
                  <a:cubicBezTo>
                    <a:pt x="18" y="70"/>
                    <a:pt x="18" y="70"/>
                    <a:pt x="18" y="70"/>
                  </a:cubicBezTo>
                  <a:cubicBezTo>
                    <a:pt x="8" y="70"/>
                    <a:pt x="0" y="78"/>
                    <a:pt x="0" y="89"/>
                  </a:cubicBezTo>
                  <a:cubicBezTo>
                    <a:pt x="0" y="207"/>
                    <a:pt x="0" y="207"/>
                    <a:pt x="0" y="207"/>
                  </a:cubicBezTo>
                  <a:cubicBezTo>
                    <a:pt x="0" y="217"/>
                    <a:pt x="8" y="226"/>
                    <a:pt x="18" y="226"/>
                  </a:cubicBezTo>
                  <a:cubicBezTo>
                    <a:pt x="29" y="226"/>
                    <a:pt x="29" y="226"/>
                    <a:pt x="29" y="226"/>
                  </a:cubicBezTo>
                  <a:cubicBezTo>
                    <a:pt x="27" y="237"/>
                    <a:pt x="27" y="237"/>
                    <a:pt x="27" y="237"/>
                  </a:cubicBezTo>
                  <a:cubicBezTo>
                    <a:pt x="27" y="241"/>
                    <a:pt x="29" y="244"/>
                    <a:pt x="33" y="244"/>
                  </a:cubicBezTo>
                  <a:cubicBezTo>
                    <a:pt x="36" y="245"/>
                    <a:pt x="40" y="243"/>
                    <a:pt x="40" y="239"/>
                  </a:cubicBezTo>
                  <a:cubicBezTo>
                    <a:pt x="42" y="226"/>
                    <a:pt x="42" y="226"/>
                    <a:pt x="42" y="226"/>
                  </a:cubicBezTo>
                  <a:cubicBezTo>
                    <a:pt x="149" y="226"/>
                    <a:pt x="149" y="226"/>
                    <a:pt x="149" y="226"/>
                  </a:cubicBezTo>
                  <a:cubicBezTo>
                    <a:pt x="151" y="239"/>
                    <a:pt x="151" y="239"/>
                    <a:pt x="151" y="239"/>
                  </a:cubicBezTo>
                  <a:cubicBezTo>
                    <a:pt x="151" y="243"/>
                    <a:pt x="155" y="245"/>
                    <a:pt x="158" y="244"/>
                  </a:cubicBezTo>
                  <a:cubicBezTo>
                    <a:pt x="162" y="244"/>
                    <a:pt x="164" y="241"/>
                    <a:pt x="164" y="237"/>
                  </a:cubicBezTo>
                  <a:cubicBezTo>
                    <a:pt x="162" y="226"/>
                    <a:pt x="162" y="226"/>
                    <a:pt x="162" y="226"/>
                  </a:cubicBezTo>
                  <a:cubicBezTo>
                    <a:pt x="177" y="226"/>
                    <a:pt x="177" y="226"/>
                    <a:pt x="177" y="226"/>
                  </a:cubicBezTo>
                  <a:cubicBezTo>
                    <a:pt x="187" y="226"/>
                    <a:pt x="196" y="217"/>
                    <a:pt x="196" y="207"/>
                  </a:cubicBezTo>
                  <a:cubicBezTo>
                    <a:pt x="196" y="89"/>
                    <a:pt x="196" y="89"/>
                    <a:pt x="196" y="89"/>
                  </a:cubicBezTo>
                  <a:cubicBezTo>
                    <a:pt x="196" y="78"/>
                    <a:pt x="187" y="70"/>
                    <a:pt x="177" y="70"/>
                  </a:cubicBezTo>
                  <a:close/>
                  <a:moveTo>
                    <a:pt x="179" y="201"/>
                  </a:moveTo>
                  <a:cubicBezTo>
                    <a:pt x="179" y="207"/>
                    <a:pt x="175" y="211"/>
                    <a:pt x="170" y="211"/>
                  </a:cubicBezTo>
                  <a:cubicBezTo>
                    <a:pt x="26" y="211"/>
                    <a:pt x="26" y="211"/>
                    <a:pt x="26" y="211"/>
                  </a:cubicBezTo>
                  <a:cubicBezTo>
                    <a:pt x="21" y="211"/>
                    <a:pt x="16" y="207"/>
                    <a:pt x="16" y="201"/>
                  </a:cubicBezTo>
                  <a:cubicBezTo>
                    <a:pt x="16" y="94"/>
                    <a:pt x="16" y="94"/>
                    <a:pt x="16" y="94"/>
                  </a:cubicBezTo>
                  <a:cubicBezTo>
                    <a:pt x="16" y="89"/>
                    <a:pt x="21" y="85"/>
                    <a:pt x="26" y="85"/>
                  </a:cubicBezTo>
                  <a:cubicBezTo>
                    <a:pt x="170" y="85"/>
                    <a:pt x="170" y="85"/>
                    <a:pt x="170" y="85"/>
                  </a:cubicBezTo>
                  <a:cubicBezTo>
                    <a:pt x="175" y="85"/>
                    <a:pt x="179" y="89"/>
                    <a:pt x="179" y="94"/>
                  </a:cubicBezTo>
                  <a:lnTo>
                    <a:pt x="179" y="201"/>
                  </a:lnTo>
                  <a:close/>
                  <a:moveTo>
                    <a:pt x="78" y="111"/>
                  </a:moveTo>
                  <a:cubicBezTo>
                    <a:pt x="77" y="109"/>
                    <a:pt x="75" y="109"/>
                    <a:pt x="73" y="111"/>
                  </a:cubicBezTo>
                  <a:cubicBezTo>
                    <a:pt x="73" y="111"/>
                    <a:pt x="73" y="111"/>
                    <a:pt x="73" y="111"/>
                  </a:cubicBezTo>
                  <a:cubicBezTo>
                    <a:pt x="73" y="188"/>
                    <a:pt x="73" y="188"/>
                    <a:pt x="73" y="188"/>
                  </a:cubicBezTo>
                  <a:cubicBezTo>
                    <a:pt x="73" y="189"/>
                    <a:pt x="73" y="189"/>
                    <a:pt x="73" y="189"/>
                  </a:cubicBezTo>
                  <a:cubicBezTo>
                    <a:pt x="75" y="190"/>
                    <a:pt x="77" y="190"/>
                    <a:pt x="78" y="189"/>
                  </a:cubicBezTo>
                  <a:cubicBezTo>
                    <a:pt x="132" y="152"/>
                    <a:pt x="132" y="152"/>
                    <a:pt x="132" y="152"/>
                  </a:cubicBezTo>
                  <a:cubicBezTo>
                    <a:pt x="133" y="151"/>
                    <a:pt x="133" y="149"/>
                    <a:pt x="132" y="147"/>
                  </a:cubicBezTo>
                  <a:lnTo>
                    <a:pt x="78" y="111"/>
                  </a:lnTo>
                  <a:close/>
                </a:path>
              </a:pathLst>
            </a:custGeom>
            <a:grpFill/>
            <a:ln>
              <a:solidFill>
                <a:schemeClr val="accent2"/>
              </a:solidFill>
            </a:ln>
          </p:spPr>
          <p:txBody>
            <a:bodyPr vert="horz" wrap="square" lIns="91440" tIns="45720" rIns="91440" bIns="45720" numCol="1" anchor="t" anchorCtr="0" compatLnSpc="1"/>
            <a:lstStyle/>
            <a:p>
              <a:endParaRPr lang="zh-CN" altLang="en-US">
                <a:solidFill>
                  <a:prstClr val="black"/>
                </a:solidFill>
              </a:endParaRPr>
            </a:p>
          </p:txBody>
        </p:sp>
      </p:grpSp>
      <p:grpSp>
        <p:nvGrpSpPr>
          <p:cNvPr id="4" name="组合 3"/>
          <p:cNvGrpSpPr/>
          <p:nvPr/>
        </p:nvGrpSpPr>
        <p:grpSpPr>
          <a:xfrm>
            <a:off x="3603229" y="2613289"/>
            <a:ext cx="2040946" cy="2175738"/>
            <a:chOff x="3602904" y="2613289"/>
            <a:chExt cx="2041212" cy="2175738"/>
          </a:xfrm>
          <a:solidFill>
            <a:schemeClr val="accent3"/>
          </a:solidFill>
        </p:grpSpPr>
        <p:grpSp>
          <p:nvGrpSpPr>
            <p:cNvPr id="63" name="组合 62"/>
            <p:cNvGrpSpPr/>
            <p:nvPr/>
          </p:nvGrpSpPr>
          <p:grpSpPr>
            <a:xfrm>
              <a:off x="3602904" y="2613289"/>
              <a:ext cx="2041212" cy="2175738"/>
              <a:chOff x="9248849" y="2510971"/>
              <a:chExt cx="2041212" cy="2175738"/>
            </a:xfrm>
            <a:grpFill/>
          </p:grpSpPr>
          <p:sp>
            <p:nvSpPr>
              <p:cNvPr id="64" name="等腰三角形 63"/>
              <p:cNvSpPr/>
              <p:nvPr/>
            </p:nvSpPr>
            <p:spPr>
              <a:xfrm>
                <a:off x="9248849" y="2927053"/>
                <a:ext cx="2041212" cy="1759656"/>
              </a:xfrm>
              <a:prstGeom prst="triangl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5" name="直接连接符 64"/>
              <p:cNvCxnSpPr/>
              <p:nvPr/>
            </p:nvCxnSpPr>
            <p:spPr>
              <a:xfrm>
                <a:off x="10264874" y="2510971"/>
                <a:ext cx="0" cy="411002"/>
              </a:xfrm>
              <a:prstGeom prst="line">
                <a:avLst/>
              </a:prstGeom>
              <a:grpFill/>
              <a:ln w="127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4300582" y="3820791"/>
              <a:ext cx="614362" cy="615950"/>
              <a:chOff x="5332413" y="2111201"/>
              <a:chExt cx="614362" cy="615950"/>
            </a:xfrm>
            <a:grpFill/>
          </p:grpSpPr>
          <p:sp>
            <p:nvSpPr>
              <p:cNvPr id="74" name="Freeform 31"/>
              <p:cNvSpPr>
                <a:spLocks noEditPoints="1"/>
              </p:cNvSpPr>
              <p:nvPr/>
            </p:nvSpPr>
            <p:spPr bwMode="auto">
              <a:xfrm>
                <a:off x="5332413" y="2111201"/>
                <a:ext cx="614362" cy="615950"/>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w="9525">
                <a:solidFill>
                  <a:schemeClr val="accent3"/>
                </a:solidFill>
                <a:round/>
              </a:ln>
            </p:spPr>
            <p:txBody>
              <a:bodyPr vert="horz" wrap="square" lIns="91440" tIns="45720" rIns="91440" bIns="45720" numCol="1" anchor="t" anchorCtr="0" compatLnSpc="1"/>
              <a:lstStyle/>
              <a:p>
                <a:endParaRPr lang="zh-CN" altLang="en-US">
                  <a:solidFill>
                    <a:prstClr val="black"/>
                  </a:solidFill>
                </a:endParaRPr>
              </a:p>
            </p:txBody>
          </p:sp>
          <p:sp>
            <p:nvSpPr>
              <p:cNvPr id="75" name="Freeform 32"/>
              <p:cNvSpPr>
                <a:spLocks noEditPoints="1"/>
              </p:cNvSpPr>
              <p:nvPr/>
            </p:nvSpPr>
            <p:spPr bwMode="auto">
              <a:xfrm>
                <a:off x="5505450" y="2284239"/>
                <a:ext cx="268287" cy="269875"/>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moveTo>
                      <a:pt x="28" y="53"/>
                    </a:moveTo>
                    <a:cubicBezTo>
                      <a:pt x="14" y="53"/>
                      <a:pt x="4" y="42"/>
                      <a:pt x="4" y="28"/>
                    </a:cubicBezTo>
                    <a:cubicBezTo>
                      <a:pt x="4" y="14"/>
                      <a:pt x="14" y="4"/>
                      <a:pt x="28" y="4"/>
                    </a:cubicBezTo>
                    <a:cubicBezTo>
                      <a:pt x="42" y="4"/>
                      <a:pt x="53" y="14"/>
                      <a:pt x="53" y="28"/>
                    </a:cubicBezTo>
                    <a:cubicBezTo>
                      <a:pt x="53" y="42"/>
                      <a:pt x="42" y="53"/>
                      <a:pt x="28" y="53"/>
                    </a:cubicBezTo>
                  </a:path>
                </a:pathLst>
              </a:custGeom>
              <a:grpFill/>
              <a:ln w="9525">
                <a:solidFill>
                  <a:schemeClr val="accent3"/>
                </a:solidFill>
                <a:round/>
              </a:ln>
            </p:spPr>
            <p:txBody>
              <a:bodyPr vert="horz" wrap="square" lIns="91440" tIns="45720" rIns="91440" bIns="45720" numCol="1" anchor="t" anchorCtr="0" compatLnSpc="1"/>
              <a:lstStyle/>
              <a:p>
                <a:endParaRPr lang="zh-CN" altLang="en-US">
                  <a:solidFill>
                    <a:prstClr val="black"/>
                  </a:solidFill>
                </a:endParaRPr>
              </a:p>
            </p:txBody>
          </p:sp>
          <p:sp>
            <p:nvSpPr>
              <p:cNvPr id="76" name="Freeform 33"/>
              <p:cNvSpPr>
                <a:spLocks noEditPoints="1"/>
              </p:cNvSpPr>
              <p:nvPr/>
            </p:nvSpPr>
            <p:spPr bwMode="auto">
              <a:xfrm>
                <a:off x="5562600" y="2341389"/>
                <a:ext cx="153987" cy="153987"/>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moveTo>
                      <a:pt x="16" y="28"/>
                    </a:moveTo>
                    <a:cubicBezTo>
                      <a:pt x="9" y="28"/>
                      <a:pt x="4" y="23"/>
                      <a:pt x="4" y="16"/>
                    </a:cubicBezTo>
                    <a:cubicBezTo>
                      <a:pt x="4" y="9"/>
                      <a:pt x="9" y="4"/>
                      <a:pt x="16" y="4"/>
                    </a:cubicBezTo>
                    <a:cubicBezTo>
                      <a:pt x="23" y="4"/>
                      <a:pt x="28" y="9"/>
                      <a:pt x="28" y="16"/>
                    </a:cubicBezTo>
                    <a:cubicBezTo>
                      <a:pt x="28" y="23"/>
                      <a:pt x="23" y="28"/>
                      <a:pt x="16" y="28"/>
                    </a:cubicBezTo>
                  </a:path>
                </a:pathLst>
              </a:custGeom>
              <a:grpFill/>
              <a:ln w="9525">
                <a:solidFill>
                  <a:schemeClr val="accent3"/>
                </a:solidFill>
                <a:round/>
              </a:ln>
            </p:spPr>
            <p:txBody>
              <a:bodyPr vert="horz" wrap="square" lIns="91440" tIns="45720" rIns="91440" bIns="45720" numCol="1" anchor="t" anchorCtr="0" compatLnSpc="1"/>
              <a:lstStyle/>
              <a:p>
                <a:endParaRPr lang="zh-CN" altLang="en-US">
                  <a:solidFill>
                    <a:prstClr val="black"/>
                  </a:solidFill>
                </a:endParaRPr>
              </a:p>
            </p:txBody>
          </p:sp>
        </p:grpSp>
      </p:grpSp>
      <p:grpSp>
        <p:nvGrpSpPr>
          <p:cNvPr id="2" name="组合 1"/>
          <p:cNvGrpSpPr/>
          <p:nvPr/>
        </p:nvGrpSpPr>
        <p:grpSpPr>
          <a:xfrm>
            <a:off x="9047158" y="2632886"/>
            <a:ext cx="2040946" cy="2175738"/>
            <a:chOff x="9047542" y="2632886"/>
            <a:chExt cx="2041212" cy="2175738"/>
          </a:xfrm>
          <a:solidFill>
            <a:schemeClr val="accent1"/>
          </a:solidFill>
        </p:grpSpPr>
        <p:grpSp>
          <p:nvGrpSpPr>
            <p:cNvPr id="56" name="组合 55"/>
            <p:cNvGrpSpPr/>
            <p:nvPr/>
          </p:nvGrpSpPr>
          <p:grpSpPr>
            <a:xfrm>
              <a:off x="9047542" y="2632886"/>
              <a:ext cx="2041212" cy="2175738"/>
              <a:chOff x="9248849" y="2510971"/>
              <a:chExt cx="2041212" cy="2175738"/>
            </a:xfrm>
            <a:grpFill/>
          </p:grpSpPr>
          <p:sp>
            <p:nvSpPr>
              <p:cNvPr id="57" name="等腰三角形 56"/>
              <p:cNvSpPr/>
              <p:nvPr/>
            </p:nvSpPr>
            <p:spPr>
              <a:xfrm>
                <a:off x="9248849" y="2927053"/>
                <a:ext cx="2041212" cy="1759656"/>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58" name="直接连接符 57"/>
              <p:cNvCxnSpPr/>
              <p:nvPr/>
            </p:nvCxnSpPr>
            <p:spPr>
              <a:xfrm>
                <a:off x="10264874" y="2510971"/>
                <a:ext cx="0" cy="411002"/>
              </a:xfrm>
              <a:prstGeom prst="line">
                <a:avLst/>
              </a:prstGeom>
              <a:grpFill/>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77" name="Freeform 26"/>
            <p:cNvSpPr>
              <a:spLocks noEditPoints="1"/>
            </p:cNvSpPr>
            <p:nvPr/>
          </p:nvSpPr>
          <p:spPr bwMode="auto">
            <a:xfrm>
              <a:off x="9777586" y="3979113"/>
              <a:ext cx="573088" cy="495300"/>
            </a:xfrm>
            <a:custGeom>
              <a:avLst/>
              <a:gdLst>
                <a:gd name="T0" fmla="*/ 117 w 153"/>
                <a:gd name="T1" fmla="*/ 58 h 132"/>
                <a:gd name="T2" fmla="*/ 111 w 153"/>
                <a:gd name="T3" fmla="*/ 58 h 132"/>
                <a:gd name="T4" fmla="*/ 103 w 153"/>
                <a:gd name="T5" fmla="*/ 66 h 132"/>
                <a:gd name="T6" fmla="*/ 103 w 153"/>
                <a:gd name="T7" fmla="*/ 124 h 132"/>
                <a:gd name="T8" fmla="*/ 111 w 153"/>
                <a:gd name="T9" fmla="*/ 132 h 132"/>
                <a:gd name="T10" fmla="*/ 117 w 153"/>
                <a:gd name="T11" fmla="*/ 132 h 132"/>
                <a:gd name="T12" fmla="*/ 125 w 153"/>
                <a:gd name="T13" fmla="*/ 124 h 132"/>
                <a:gd name="T14" fmla="*/ 125 w 153"/>
                <a:gd name="T15" fmla="*/ 66 h 132"/>
                <a:gd name="T16" fmla="*/ 117 w 153"/>
                <a:gd name="T17" fmla="*/ 58 h 132"/>
                <a:gd name="T18" fmla="*/ 151 w 153"/>
                <a:gd name="T19" fmla="*/ 90 h 132"/>
                <a:gd name="T20" fmla="*/ 134 w 153"/>
                <a:gd name="T21" fmla="*/ 23 h 132"/>
                <a:gd name="T22" fmla="*/ 133 w 153"/>
                <a:gd name="T23" fmla="*/ 18 h 132"/>
                <a:gd name="T24" fmla="*/ 76 w 153"/>
                <a:gd name="T25" fmla="*/ 0 h 132"/>
                <a:gd name="T26" fmla="*/ 19 w 153"/>
                <a:gd name="T27" fmla="*/ 18 h 132"/>
                <a:gd name="T28" fmla="*/ 19 w 153"/>
                <a:gd name="T29" fmla="*/ 23 h 132"/>
                <a:gd name="T30" fmla="*/ 1 w 153"/>
                <a:gd name="T31" fmla="*/ 90 h 132"/>
                <a:gd name="T32" fmla="*/ 0 w 153"/>
                <a:gd name="T33" fmla="*/ 94 h 132"/>
                <a:gd name="T34" fmla="*/ 4 w 153"/>
                <a:gd name="T35" fmla="*/ 99 h 132"/>
                <a:gd name="T36" fmla="*/ 5 w 153"/>
                <a:gd name="T37" fmla="*/ 99 h 132"/>
                <a:gd name="T38" fmla="*/ 22 w 153"/>
                <a:gd name="T39" fmla="*/ 126 h 132"/>
                <a:gd name="T40" fmla="*/ 25 w 153"/>
                <a:gd name="T41" fmla="*/ 120 h 132"/>
                <a:gd name="T42" fmla="*/ 25 w 153"/>
                <a:gd name="T43" fmla="*/ 69 h 132"/>
                <a:gd name="T44" fmla="*/ 22 w 153"/>
                <a:gd name="T45" fmla="*/ 64 h 132"/>
                <a:gd name="T46" fmla="*/ 5 w 153"/>
                <a:gd name="T47" fmla="*/ 90 h 132"/>
                <a:gd name="T48" fmla="*/ 4 w 153"/>
                <a:gd name="T49" fmla="*/ 89 h 132"/>
                <a:gd name="T50" fmla="*/ 22 w 153"/>
                <a:gd name="T51" fmla="*/ 29 h 132"/>
                <a:gd name="T52" fmla="*/ 25 w 153"/>
                <a:gd name="T53" fmla="*/ 31 h 132"/>
                <a:gd name="T54" fmla="*/ 75 w 153"/>
                <a:gd name="T55" fmla="*/ 17 h 132"/>
                <a:gd name="T56" fmla="*/ 75 w 153"/>
                <a:gd name="T57" fmla="*/ 17 h 132"/>
                <a:gd name="T58" fmla="*/ 76 w 153"/>
                <a:gd name="T59" fmla="*/ 17 h 132"/>
                <a:gd name="T60" fmla="*/ 78 w 153"/>
                <a:gd name="T61" fmla="*/ 17 h 132"/>
                <a:gd name="T62" fmla="*/ 78 w 153"/>
                <a:gd name="T63" fmla="*/ 17 h 132"/>
                <a:gd name="T64" fmla="*/ 128 w 153"/>
                <a:gd name="T65" fmla="*/ 31 h 132"/>
                <a:gd name="T66" fmla="*/ 131 w 153"/>
                <a:gd name="T67" fmla="*/ 29 h 132"/>
                <a:gd name="T68" fmla="*/ 148 w 153"/>
                <a:gd name="T69" fmla="*/ 89 h 132"/>
                <a:gd name="T70" fmla="*/ 147 w 153"/>
                <a:gd name="T71" fmla="*/ 90 h 132"/>
                <a:gd name="T72" fmla="*/ 131 w 153"/>
                <a:gd name="T73" fmla="*/ 64 h 132"/>
                <a:gd name="T74" fmla="*/ 128 w 153"/>
                <a:gd name="T75" fmla="*/ 69 h 132"/>
                <a:gd name="T76" fmla="*/ 128 w 153"/>
                <a:gd name="T77" fmla="*/ 120 h 132"/>
                <a:gd name="T78" fmla="*/ 131 w 153"/>
                <a:gd name="T79" fmla="*/ 126 h 132"/>
                <a:gd name="T80" fmla="*/ 147 w 153"/>
                <a:gd name="T81" fmla="*/ 99 h 132"/>
                <a:gd name="T82" fmla="*/ 148 w 153"/>
                <a:gd name="T83" fmla="*/ 99 h 132"/>
                <a:gd name="T84" fmla="*/ 153 w 153"/>
                <a:gd name="T85" fmla="*/ 94 h 132"/>
                <a:gd name="T86" fmla="*/ 151 w 153"/>
                <a:gd name="T87" fmla="*/ 90 h 132"/>
                <a:gd name="T88" fmla="*/ 41 w 153"/>
                <a:gd name="T89" fmla="*/ 58 h 132"/>
                <a:gd name="T90" fmla="*/ 36 w 153"/>
                <a:gd name="T91" fmla="*/ 58 h 132"/>
                <a:gd name="T92" fmla="*/ 28 w 153"/>
                <a:gd name="T93" fmla="*/ 66 h 132"/>
                <a:gd name="T94" fmla="*/ 28 w 153"/>
                <a:gd name="T95" fmla="*/ 124 h 132"/>
                <a:gd name="T96" fmla="*/ 36 w 153"/>
                <a:gd name="T97" fmla="*/ 132 h 132"/>
                <a:gd name="T98" fmla="*/ 41 w 153"/>
                <a:gd name="T99" fmla="*/ 132 h 132"/>
                <a:gd name="T100" fmla="*/ 49 w 153"/>
                <a:gd name="T101" fmla="*/ 124 h 132"/>
                <a:gd name="T102" fmla="*/ 49 w 153"/>
                <a:gd name="T103" fmla="*/ 66 h 132"/>
                <a:gd name="T104" fmla="*/ 41 w 153"/>
                <a:gd name="T105" fmla="*/ 5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3" h="132">
                  <a:moveTo>
                    <a:pt x="117" y="58"/>
                  </a:moveTo>
                  <a:cubicBezTo>
                    <a:pt x="111" y="58"/>
                    <a:pt x="111" y="58"/>
                    <a:pt x="111" y="58"/>
                  </a:cubicBezTo>
                  <a:cubicBezTo>
                    <a:pt x="107" y="58"/>
                    <a:pt x="103" y="62"/>
                    <a:pt x="103" y="66"/>
                  </a:cubicBezTo>
                  <a:cubicBezTo>
                    <a:pt x="103" y="124"/>
                    <a:pt x="103" y="124"/>
                    <a:pt x="103" y="124"/>
                  </a:cubicBezTo>
                  <a:cubicBezTo>
                    <a:pt x="103" y="129"/>
                    <a:pt x="107" y="132"/>
                    <a:pt x="111" y="132"/>
                  </a:cubicBezTo>
                  <a:cubicBezTo>
                    <a:pt x="117" y="132"/>
                    <a:pt x="117" y="132"/>
                    <a:pt x="117" y="132"/>
                  </a:cubicBezTo>
                  <a:cubicBezTo>
                    <a:pt x="121" y="132"/>
                    <a:pt x="125" y="129"/>
                    <a:pt x="125" y="124"/>
                  </a:cubicBezTo>
                  <a:cubicBezTo>
                    <a:pt x="125" y="66"/>
                    <a:pt x="125" y="66"/>
                    <a:pt x="125" y="66"/>
                  </a:cubicBezTo>
                  <a:cubicBezTo>
                    <a:pt x="125" y="62"/>
                    <a:pt x="121" y="58"/>
                    <a:pt x="117" y="58"/>
                  </a:cubicBezTo>
                  <a:close/>
                  <a:moveTo>
                    <a:pt x="151" y="90"/>
                  </a:moveTo>
                  <a:cubicBezTo>
                    <a:pt x="152" y="40"/>
                    <a:pt x="134" y="23"/>
                    <a:pt x="134" y="23"/>
                  </a:cubicBezTo>
                  <a:cubicBezTo>
                    <a:pt x="135" y="20"/>
                    <a:pt x="133" y="18"/>
                    <a:pt x="133" y="18"/>
                  </a:cubicBezTo>
                  <a:cubicBezTo>
                    <a:pt x="110" y="0"/>
                    <a:pt x="83" y="0"/>
                    <a:pt x="76" y="0"/>
                  </a:cubicBezTo>
                  <a:cubicBezTo>
                    <a:pt x="70" y="0"/>
                    <a:pt x="43" y="0"/>
                    <a:pt x="19" y="18"/>
                  </a:cubicBezTo>
                  <a:cubicBezTo>
                    <a:pt x="19" y="18"/>
                    <a:pt x="18" y="20"/>
                    <a:pt x="19" y="23"/>
                  </a:cubicBezTo>
                  <a:cubicBezTo>
                    <a:pt x="19" y="23"/>
                    <a:pt x="1" y="40"/>
                    <a:pt x="1" y="90"/>
                  </a:cubicBezTo>
                  <a:cubicBezTo>
                    <a:pt x="0" y="91"/>
                    <a:pt x="0" y="93"/>
                    <a:pt x="0" y="94"/>
                  </a:cubicBezTo>
                  <a:cubicBezTo>
                    <a:pt x="0" y="97"/>
                    <a:pt x="2" y="99"/>
                    <a:pt x="4" y="99"/>
                  </a:cubicBezTo>
                  <a:cubicBezTo>
                    <a:pt x="5" y="99"/>
                    <a:pt x="5" y="99"/>
                    <a:pt x="5" y="99"/>
                  </a:cubicBezTo>
                  <a:cubicBezTo>
                    <a:pt x="6" y="114"/>
                    <a:pt x="13" y="126"/>
                    <a:pt x="22" y="126"/>
                  </a:cubicBezTo>
                  <a:cubicBezTo>
                    <a:pt x="25" y="126"/>
                    <a:pt x="25" y="120"/>
                    <a:pt x="25" y="120"/>
                  </a:cubicBezTo>
                  <a:cubicBezTo>
                    <a:pt x="25" y="69"/>
                    <a:pt x="25" y="69"/>
                    <a:pt x="25" y="69"/>
                  </a:cubicBezTo>
                  <a:cubicBezTo>
                    <a:pt x="25" y="69"/>
                    <a:pt x="25" y="64"/>
                    <a:pt x="22" y="64"/>
                  </a:cubicBezTo>
                  <a:cubicBezTo>
                    <a:pt x="14" y="64"/>
                    <a:pt x="7" y="75"/>
                    <a:pt x="5" y="90"/>
                  </a:cubicBezTo>
                  <a:cubicBezTo>
                    <a:pt x="5" y="89"/>
                    <a:pt x="5" y="89"/>
                    <a:pt x="4" y="89"/>
                  </a:cubicBezTo>
                  <a:cubicBezTo>
                    <a:pt x="5" y="78"/>
                    <a:pt x="8" y="43"/>
                    <a:pt x="22" y="29"/>
                  </a:cubicBezTo>
                  <a:cubicBezTo>
                    <a:pt x="22" y="29"/>
                    <a:pt x="22" y="32"/>
                    <a:pt x="25" y="31"/>
                  </a:cubicBezTo>
                  <a:cubicBezTo>
                    <a:pt x="27" y="30"/>
                    <a:pt x="41" y="17"/>
                    <a:pt x="75" y="17"/>
                  </a:cubicBezTo>
                  <a:cubicBezTo>
                    <a:pt x="75" y="17"/>
                    <a:pt x="75" y="17"/>
                    <a:pt x="75" y="17"/>
                  </a:cubicBezTo>
                  <a:cubicBezTo>
                    <a:pt x="75" y="17"/>
                    <a:pt x="76" y="17"/>
                    <a:pt x="76" y="17"/>
                  </a:cubicBezTo>
                  <a:cubicBezTo>
                    <a:pt x="77" y="17"/>
                    <a:pt x="77" y="17"/>
                    <a:pt x="78" y="17"/>
                  </a:cubicBezTo>
                  <a:cubicBezTo>
                    <a:pt x="78" y="17"/>
                    <a:pt x="78" y="17"/>
                    <a:pt x="78" y="17"/>
                  </a:cubicBezTo>
                  <a:cubicBezTo>
                    <a:pt x="112" y="17"/>
                    <a:pt x="125" y="30"/>
                    <a:pt x="128" y="31"/>
                  </a:cubicBezTo>
                  <a:cubicBezTo>
                    <a:pt x="130" y="32"/>
                    <a:pt x="131" y="29"/>
                    <a:pt x="131" y="29"/>
                  </a:cubicBezTo>
                  <a:cubicBezTo>
                    <a:pt x="144" y="43"/>
                    <a:pt x="148" y="78"/>
                    <a:pt x="148" y="89"/>
                  </a:cubicBezTo>
                  <a:cubicBezTo>
                    <a:pt x="148" y="89"/>
                    <a:pt x="147" y="89"/>
                    <a:pt x="147" y="90"/>
                  </a:cubicBezTo>
                  <a:cubicBezTo>
                    <a:pt x="146" y="75"/>
                    <a:pt x="139" y="64"/>
                    <a:pt x="131" y="64"/>
                  </a:cubicBezTo>
                  <a:cubicBezTo>
                    <a:pt x="128" y="64"/>
                    <a:pt x="128" y="69"/>
                    <a:pt x="128" y="69"/>
                  </a:cubicBezTo>
                  <a:cubicBezTo>
                    <a:pt x="128" y="120"/>
                    <a:pt x="128" y="120"/>
                    <a:pt x="128" y="120"/>
                  </a:cubicBezTo>
                  <a:cubicBezTo>
                    <a:pt x="128" y="120"/>
                    <a:pt x="127" y="126"/>
                    <a:pt x="131" y="126"/>
                  </a:cubicBezTo>
                  <a:cubicBezTo>
                    <a:pt x="139" y="126"/>
                    <a:pt x="146" y="114"/>
                    <a:pt x="147" y="99"/>
                  </a:cubicBezTo>
                  <a:cubicBezTo>
                    <a:pt x="148" y="99"/>
                    <a:pt x="148" y="99"/>
                    <a:pt x="148" y="99"/>
                  </a:cubicBezTo>
                  <a:cubicBezTo>
                    <a:pt x="151" y="99"/>
                    <a:pt x="153" y="97"/>
                    <a:pt x="153" y="94"/>
                  </a:cubicBezTo>
                  <a:cubicBezTo>
                    <a:pt x="153" y="93"/>
                    <a:pt x="152" y="91"/>
                    <a:pt x="151" y="90"/>
                  </a:cubicBezTo>
                  <a:close/>
                  <a:moveTo>
                    <a:pt x="41" y="58"/>
                  </a:moveTo>
                  <a:cubicBezTo>
                    <a:pt x="36" y="58"/>
                    <a:pt x="36" y="58"/>
                    <a:pt x="36" y="58"/>
                  </a:cubicBezTo>
                  <a:cubicBezTo>
                    <a:pt x="32" y="58"/>
                    <a:pt x="28" y="62"/>
                    <a:pt x="28" y="66"/>
                  </a:cubicBezTo>
                  <a:cubicBezTo>
                    <a:pt x="28" y="124"/>
                    <a:pt x="28" y="124"/>
                    <a:pt x="28" y="124"/>
                  </a:cubicBezTo>
                  <a:cubicBezTo>
                    <a:pt x="28" y="129"/>
                    <a:pt x="32" y="132"/>
                    <a:pt x="36" y="132"/>
                  </a:cubicBezTo>
                  <a:cubicBezTo>
                    <a:pt x="41" y="132"/>
                    <a:pt x="41" y="132"/>
                    <a:pt x="41" y="132"/>
                  </a:cubicBezTo>
                  <a:cubicBezTo>
                    <a:pt x="46" y="132"/>
                    <a:pt x="49" y="129"/>
                    <a:pt x="49" y="124"/>
                  </a:cubicBezTo>
                  <a:cubicBezTo>
                    <a:pt x="49" y="66"/>
                    <a:pt x="49" y="66"/>
                    <a:pt x="49" y="66"/>
                  </a:cubicBezTo>
                  <a:cubicBezTo>
                    <a:pt x="49" y="62"/>
                    <a:pt x="46" y="58"/>
                    <a:pt x="41" y="58"/>
                  </a:cubicBezTo>
                  <a:close/>
                </a:path>
              </a:pathLst>
            </a:custGeom>
            <a:grpFill/>
            <a:ln w="9525">
              <a:solidFill>
                <a:schemeClr val="accent1"/>
              </a:solidFill>
              <a:round/>
            </a:ln>
          </p:spPr>
          <p:txBody>
            <a:bodyPr vert="horz" wrap="square" lIns="91440" tIns="45720" rIns="91440" bIns="45720" numCol="1" anchor="t" anchorCtr="0" compatLnSpc="1"/>
            <a:lstStyle/>
            <a:p>
              <a:endParaRPr lang="zh-CN" altLang="en-US">
                <a:solidFill>
                  <a:prstClr val="black"/>
                </a:solidFill>
              </a:endParaRPr>
            </a:p>
          </p:txBody>
        </p:sp>
      </p:grpSp>
      <p:grpSp>
        <p:nvGrpSpPr>
          <p:cNvPr id="6" name="组合 5"/>
          <p:cNvGrpSpPr/>
          <p:nvPr/>
        </p:nvGrpSpPr>
        <p:grpSpPr>
          <a:xfrm>
            <a:off x="908723" y="2608823"/>
            <a:ext cx="2040946" cy="2175738"/>
            <a:chOff x="908047" y="2608823"/>
            <a:chExt cx="2041212" cy="2175738"/>
          </a:xfrm>
          <a:solidFill>
            <a:schemeClr val="accent4"/>
          </a:solidFill>
        </p:grpSpPr>
        <p:grpSp>
          <p:nvGrpSpPr>
            <p:cNvPr id="66" name="组合 65"/>
            <p:cNvGrpSpPr/>
            <p:nvPr/>
          </p:nvGrpSpPr>
          <p:grpSpPr>
            <a:xfrm>
              <a:off x="908047" y="2608823"/>
              <a:ext cx="2041212" cy="2175738"/>
              <a:chOff x="9248849" y="2510971"/>
              <a:chExt cx="2041212" cy="2175738"/>
            </a:xfrm>
            <a:grpFill/>
          </p:grpSpPr>
          <p:sp>
            <p:nvSpPr>
              <p:cNvPr id="67" name="等腰三角形 66"/>
              <p:cNvSpPr/>
              <p:nvPr/>
            </p:nvSpPr>
            <p:spPr>
              <a:xfrm>
                <a:off x="9248849" y="2927053"/>
                <a:ext cx="2041212" cy="1759656"/>
              </a:xfrm>
              <a:prstGeom prst="triangl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8" name="直接连接符 67"/>
              <p:cNvCxnSpPr/>
              <p:nvPr/>
            </p:nvCxnSpPr>
            <p:spPr>
              <a:xfrm>
                <a:off x="10264874" y="2510971"/>
                <a:ext cx="0" cy="411002"/>
              </a:xfrm>
              <a:prstGeom prst="line">
                <a:avLst/>
              </a:prstGeom>
              <a:grpFill/>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1599048" y="3703167"/>
              <a:ext cx="622301" cy="803275"/>
              <a:chOff x="6161087" y="2424113"/>
              <a:chExt cx="622301" cy="803275"/>
            </a:xfrm>
            <a:grpFill/>
          </p:grpSpPr>
          <p:sp>
            <p:nvSpPr>
              <p:cNvPr id="79" name="Freeform 280"/>
              <p:cNvSpPr/>
              <p:nvPr/>
            </p:nvSpPr>
            <p:spPr bwMode="auto">
              <a:xfrm>
                <a:off x="6172200" y="2424113"/>
                <a:ext cx="611188" cy="619125"/>
              </a:xfrm>
              <a:custGeom>
                <a:avLst/>
                <a:gdLst>
                  <a:gd name="T0" fmla="*/ 120 w 163"/>
                  <a:gd name="T1" fmla="*/ 9 h 165"/>
                  <a:gd name="T2" fmla="*/ 153 w 163"/>
                  <a:gd name="T3" fmla="*/ 74 h 165"/>
                  <a:gd name="T4" fmla="*/ 72 w 163"/>
                  <a:gd name="T5" fmla="*/ 155 h 165"/>
                  <a:gd name="T6" fmla="*/ 8 w 163"/>
                  <a:gd name="T7" fmla="*/ 123 h 165"/>
                  <a:gd name="T8" fmla="*/ 0 w 163"/>
                  <a:gd name="T9" fmla="*/ 129 h 165"/>
                  <a:gd name="T10" fmla="*/ 72 w 163"/>
                  <a:gd name="T11" fmla="*/ 165 h 165"/>
                  <a:gd name="T12" fmla="*/ 163 w 163"/>
                  <a:gd name="T13" fmla="*/ 74 h 165"/>
                  <a:gd name="T14" fmla="*/ 126 w 163"/>
                  <a:gd name="T15" fmla="*/ 0 h 165"/>
                  <a:gd name="T16" fmla="*/ 120 w 163"/>
                  <a:gd name="T17" fmla="*/ 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165">
                    <a:moveTo>
                      <a:pt x="120" y="9"/>
                    </a:moveTo>
                    <a:cubicBezTo>
                      <a:pt x="140" y="24"/>
                      <a:pt x="153" y="47"/>
                      <a:pt x="153" y="74"/>
                    </a:cubicBezTo>
                    <a:cubicBezTo>
                      <a:pt x="153" y="119"/>
                      <a:pt x="117" y="155"/>
                      <a:pt x="72" y="155"/>
                    </a:cubicBezTo>
                    <a:cubicBezTo>
                      <a:pt x="46" y="155"/>
                      <a:pt x="23" y="142"/>
                      <a:pt x="8" y="123"/>
                    </a:cubicBezTo>
                    <a:cubicBezTo>
                      <a:pt x="0" y="129"/>
                      <a:pt x="0" y="129"/>
                      <a:pt x="0" y="129"/>
                    </a:cubicBezTo>
                    <a:cubicBezTo>
                      <a:pt x="16" y="151"/>
                      <a:pt x="43" y="165"/>
                      <a:pt x="72" y="165"/>
                    </a:cubicBezTo>
                    <a:cubicBezTo>
                      <a:pt x="122" y="165"/>
                      <a:pt x="163" y="124"/>
                      <a:pt x="163" y="74"/>
                    </a:cubicBezTo>
                    <a:cubicBezTo>
                      <a:pt x="163" y="44"/>
                      <a:pt x="149" y="17"/>
                      <a:pt x="126" y="0"/>
                    </a:cubicBezTo>
                    <a:lnTo>
                      <a:pt x="12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0" name="Freeform 281"/>
              <p:cNvSpPr>
                <a:spLocks noEditPoints="1"/>
              </p:cNvSpPr>
              <p:nvPr/>
            </p:nvSpPr>
            <p:spPr bwMode="auto">
              <a:xfrm>
                <a:off x="6175375" y="2436813"/>
                <a:ext cx="544513" cy="542925"/>
              </a:xfrm>
              <a:custGeom>
                <a:avLst/>
                <a:gdLst>
                  <a:gd name="T0" fmla="*/ 72 w 145"/>
                  <a:gd name="T1" fmla="*/ 0 h 145"/>
                  <a:gd name="T2" fmla="*/ 0 w 145"/>
                  <a:gd name="T3" fmla="*/ 73 h 145"/>
                  <a:gd name="T4" fmla="*/ 72 w 145"/>
                  <a:gd name="T5" fmla="*/ 145 h 145"/>
                  <a:gd name="T6" fmla="*/ 145 w 145"/>
                  <a:gd name="T7" fmla="*/ 73 h 145"/>
                  <a:gd name="T8" fmla="*/ 72 w 145"/>
                  <a:gd name="T9" fmla="*/ 0 h 145"/>
                  <a:gd name="T10" fmla="*/ 72 w 145"/>
                  <a:gd name="T11" fmla="*/ 142 h 145"/>
                  <a:gd name="T12" fmla="*/ 3 w 145"/>
                  <a:gd name="T13" fmla="*/ 73 h 145"/>
                  <a:gd name="T14" fmla="*/ 72 w 145"/>
                  <a:gd name="T15" fmla="*/ 4 h 145"/>
                  <a:gd name="T16" fmla="*/ 141 w 145"/>
                  <a:gd name="T17" fmla="*/ 73 h 145"/>
                  <a:gd name="T18" fmla="*/ 72 w 145"/>
                  <a:gd name="T19" fmla="*/ 14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45">
                    <a:moveTo>
                      <a:pt x="72" y="0"/>
                    </a:moveTo>
                    <a:cubicBezTo>
                      <a:pt x="32" y="0"/>
                      <a:pt x="0" y="33"/>
                      <a:pt x="0" y="73"/>
                    </a:cubicBezTo>
                    <a:cubicBezTo>
                      <a:pt x="0" y="113"/>
                      <a:pt x="32" y="145"/>
                      <a:pt x="72" y="145"/>
                    </a:cubicBezTo>
                    <a:cubicBezTo>
                      <a:pt x="112" y="145"/>
                      <a:pt x="145" y="113"/>
                      <a:pt x="145" y="73"/>
                    </a:cubicBezTo>
                    <a:cubicBezTo>
                      <a:pt x="145" y="33"/>
                      <a:pt x="112" y="0"/>
                      <a:pt x="72" y="0"/>
                    </a:cubicBezTo>
                    <a:close/>
                    <a:moveTo>
                      <a:pt x="72" y="142"/>
                    </a:moveTo>
                    <a:cubicBezTo>
                      <a:pt x="34" y="142"/>
                      <a:pt x="3" y="111"/>
                      <a:pt x="3" y="73"/>
                    </a:cubicBezTo>
                    <a:cubicBezTo>
                      <a:pt x="3" y="35"/>
                      <a:pt x="34" y="4"/>
                      <a:pt x="72" y="4"/>
                    </a:cubicBezTo>
                    <a:cubicBezTo>
                      <a:pt x="110" y="4"/>
                      <a:pt x="141" y="35"/>
                      <a:pt x="141" y="73"/>
                    </a:cubicBezTo>
                    <a:cubicBezTo>
                      <a:pt x="141" y="111"/>
                      <a:pt x="110" y="142"/>
                      <a:pt x="72"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1" name="Freeform 282"/>
              <p:cNvSpPr/>
              <p:nvPr/>
            </p:nvSpPr>
            <p:spPr bwMode="auto">
              <a:xfrm>
                <a:off x="6161087" y="2447926"/>
                <a:ext cx="608013" cy="531813"/>
              </a:xfrm>
              <a:custGeom>
                <a:avLst/>
                <a:gdLst>
                  <a:gd name="T0" fmla="*/ 47 w 162"/>
                  <a:gd name="T1" fmla="*/ 11 h 142"/>
                  <a:gd name="T2" fmla="*/ 44 w 162"/>
                  <a:gd name="T3" fmla="*/ 17 h 142"/>
                  <a:gd name="T4" fmla="*/ 41 w 162"/>
                  <a:gd name="T5" fmla="*/ 21 h 142"/>
                  <a:gd name="T6" fmla="*/ 38 w 162"/>
                  <a:gd name="T7" fmla="*/ 19 h 142"/>
                  <a:gd name="T8" fmla="*/ 37 w 162"/>
                  <a:gd name="T9" fmla="*/ 23 h 142"/>
                  <a:gd name="T10" fmla="*/ 30 w 162"/>
                  <a:gd name="T11" fmla="*/ 25 h 142"/>
                  <a:gd name="T12" fmla="*/ 26 w 162"/>
                  <a:gd name="T13" fmla="*/ 30 h 142"/>
                  <a:gd name="T14" fmla="*/ 19 w 162"/>
                  <a:gd name="T15" fmla="*/ 38 h 142"/>
                  <a:gd name="T16" fmla="*/ 15 w 162"/>
                  <a:gd name="T17" fmla="*/ 44 h 142"/>
                  <a:gd name="T18" fmla="*/ 19 w 162"/>
                  <a:gd name="T19" fmla="*/ 48 h 142"/>
                  <a:gd name="T20" fmla="*/ 19 w 162"/>
                  <a:gd name="T21" fmla="*/ 50 h 142"/>
                  <a:gd name="T22" fmla="*/ 16 w 162"/>
                  <a:gd name="T23" fmla="*/ 47 h 142"/>
                  <a:gd name="T24" fmla="*/ 13 w 162"/>
                  <a:gd name="T25" fmla="*/ 43 h 142"/>
                  <a:gd name="T26" fmla="*/ 12 w 162"/>
                  <a:gd name="T27" fmla="*/ 49 h 142"/>
                  <a:gd name="T28" fmla="*/ 13 w 162"/>
                  <a:gd name="T29" fmla="*/ 60 h 142"/>
                  <a:gd name="T30" fmla="*/ 17 w 162"/>
                  <a:gd name="T31" fmla="*/ 57 h 142"/>
                  <a:gd name="T32" fmla="*/ 23 w 162"/>
                  <a:gd name="T33" fmla="*/ 63 h 142"/>
                  <a:gd name="T34" fmla="*/ 29 w 162"/>
                  <a:gd name="T35" fmla="*/ 70 h 142"/>
                  <a:gd name="T36" fmla="*/ 36 w 162"/>
                  <a:gd name="T37" fmla="*/ 75 h 142"/>
                  <a:gd name="T38" fmla="*/ 44 w 162"/>
                  <a:gd name="T39" fmla="*/ 84 h 142"/>
                  <a:gd name="T40" fmla="*/ 41 w 162"/>
                  <a:gd name="T41" fmla="*/ 96 h 142"/>
                  <a:gd name="T42" fmla="*/ 35 w 162"/>
                  <a:gd name="T43" fmla="*/ 111 h 142"/>
                  <a:gd name="T44" fmla="*/ 37 w 162"/>
                  <a:gd name="T45" fmla="*/ 121 h 142"/>
                  <a:gd name="T46" fmla="*/ 33 w 162"/>
                  <a:gd name="T47" fmla="*/ 122 h 142"/>
                  <a:gd name="T48" fmla="*/ 23 w 162"/>
                  <a:gd name="T49" fmla="*/ 106 h 142"/>
                  <a:gd name="T50" fmla="*/ 12 w 162"/>
                  <a:gd name="T51" fmla="*/ 81 h 142"/>
                  <a:gd name="T52" fmla="*/ 8 w 162"/>
                  <a:gd name="T53" fmla="*/ 62 h 142"/>
                  <a:gd name="T54" fmla="*/ 53 w 162"/>
                  <a:gd name="T55" fmla="*/ 131 h 142"/>
                  <a:gd name="T56" fmla="*/ 64 w 162"/>
                  <a:gd name="T57" fmla="*/ 129 h 142"/>
                  <a:gd name="T58" fmla="*/ 79 w 162"/>
                  <a:gd name="T59" fmla="*/ 127 h 142"/>
                  <a:gd name="T60" fmla="*/ 77 w 162"/>
                  <a:gd name="T61" fmla="*/ 134 h 142"/>
                  <a:gd name="T62" fmla="*/ 86 w 162"/>
                  <a:gd name="T63" fmla="*/ 133 h 142"/>
                  <a:gd name="T64" fmla="*/ 99 w 162"/>
                  <a:gd name="T65" fmla="*/ 131 h 142"/>
                  <a:gd name="T66" fmla="*/ 98 w 162"/>
                  <a:gd name="T67" fmla="*/ 2 h 142"/>
                  <a:gd name="T68" fmla="*/ 140 w 162"/>
                  <a:gd name="T69" fmla="*/ 46 h 142"/>
                  <a:gd name="T70" fmla="*/ 135 w 162"/>
                  <a:gd name="T71" fmla="*/ 42 h 142"/>
                  <a:gd name="T72" fmla="*/ 129 w 162"/>
                  <a:gd name="T73" fmla="*/ 53 h 142"/>
                  <a:gd name="T74" fmla="*/ 121 w 162"/>
                  <a:gd name="T75" fmla="*/ 43 h 142"/>
                  <a:gd name="T76" fmla="*/ 124 w 162"/>
                  <a:gd name="T77" fmla="*/ 53 h 142"/>
                  <a:gd name="T78" fmla="*/ 133 w 162"/>
                  <a:gd name="T79" fmla="*/ 56 h 142"/>
                  <a:gd name="T80" fmla="*/ 129 w 162"/>
                  <a:gd name="T81" fmla="*/ 72 h 142"/>
                  <a:gd name="T82" fmla="*/ 125 w 162"/>
                  <a:gd name="T83" fmla="*/ 88 h 142"/>
                  <a:gd name="T84" fmla="*/ 120 w 162"/>
                  <a:gd name="T85" fmla="*/ 98 h 142"/>
                  <a:gd name="T86" fmla="*/ 105 w 162"/>
                  <a:gd name="T87" fmla="*/ 110 h 142"/>
                  <a:gd name="T88" fmla="*/ 101 w 162"/>
                  <a:gd name="T89" fmla="*/ 99 h 142"/>
                  <a:gd name="T90" fmla="*/ 102 w 162"/>
                  <a:gd name="T91" fmla="*/ 86 h 142"/>
                  <a:gd name="T92" fmla="*/ 96 w 162"/>
                  <a:gd name="T93" fmla="*/ 72 h 142"/>
                  <a:gd name="T94" fmla="*/ 89 w 162"/>
                  <a:gd name="T95" fmla="*/ 64 h 142"/>
                  <a:gd name="T96" fmla="*/ 71 w 162"/>
                  <a:gd name="T97" fmla="*/ 65 h 142"/>
                  <a:gd name="T98" fmla="*/ 64 w 162"/>
                  <a:gd name="T99" fmla="*/ 55 h 142"/>
                  <a:gd name="T100" fmla="*/ 71 w 162"/>
                  <a:gd name="T101" fmla="*/ 35 h 142"/>
                  <a:gd name="T102" fmla="*/ 85 w 162"/>
                  <a:gd name="T103" fmla="*/ 30 h 142"/>
                  <a:gd name="T104" fmla="*/ 93 w 162"/>
                  <a:gd name="T105" fmla="*/ 33 h 142"/>
                  <a:gd name="T106" fmla="*/ 104 w 162"/>
                  <a:gd name="T107" fmla="*/ 33 h 142"/>
                  <a:gd name="T108" fmla="*/ 116 w 162"/>
                  <a:gd name="T109" fmla="*/ 32 h 142"/>
                  <a:gd name="T110" fmla="*/ 105 w 162"/>
                  <a:gd name="T111" fmla="*/ 27 h 142"/>
                  <a:gd name="T112" fmla="*/ 104 w 162"/>
                  <a:gd name="T113" fmla="*/ 23 h 142"/>
                  <a:gd name="T114" fmla="*/ 91 w 162"/>
                  <a:gd name="T115" fmla="*/ 23 h 142"/>
                  <a:gd name="T116" fmla="*/ 79 w 162"/>
                  <a:gd name="T117" fmla="*/ 27 h 142"/>
                  <a:gd name="T118" fmla="*/ 77 w 162"/>
                  <a:gd name="T119" fmla="*/ 15 h 142"/>
                  <a:gd name="T120" fmla="*/ 68 w 162"/>
                  <a:gd name="T121" fmla="*/ 8 h 142"/>
                  <a:gd name="T122" fmla="*/ 78 w 162"/>
                  <a:gd name="T123" fmla="*/ 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2" h="142">
                    <a:moveTo>
                      <a:pt x="66" y="1"/>
                    </a:moveTo>
                    <a:cubicBezTo>
                      <a:pt x="66" y="1"/>
                      <a:pt x="42" y="4"/>
                      <a:pt x="25" y="23"/>
                    </a:cubicBezTo>
                    <a:cubicBezTo>
                      <a:pt x="25" y="23"/>
                      <a:pt x="38" y="10"/>
                      <a:pt x="46" y="10"/>
                    </a:cubicBezTo>
                    <a:cubicBezTo>
                      <a:pt x="47" y="10"/>
                      <a:pt x="47" y="10"/>
                      <a:pt x="47" y="10"/>
                    </a:cubicBezTo>
                    <a:cubicBezTo>
                      <a:pt x="47" y="10"/>
                      <a:pt x="47" y="11"/>
                      <a:pt x="47" y="11"/>
                    </a:cubicBezTo>
                    <a:cubicBezTo>
                      <a:pt x="47" y="11"/>
                      <a:pt x="46" y="13"/>
                      <a:pt x="46" y="13"/>
                    </a:cubicBezTo>
                    <a:cubicBezTo>
                      <a:pt x="46" y="13"/>
                      <a:pt x="46" y="15"/>
                      <a:pt x="46" y="15"/>
                    </a:cubicBezTo>
                    <a:cubicBezTo>
                      <a:pt x="45" y="15"/>
                      <a:pt x="45" y="15"/>
                      <a:pt x="45" y="15"/>
                    </a:cubicBezTo>
                    <a:cubicBezTo>
                      <a:pt x="45" y="15"/>
                      <a:pt x="44" y="16"/>
                      <a:pt x="44" y="16"/>
                    </a:cubicBezTo>
                    <a:cubicBezTo>
                      <a:pt x="44" y="16"/>
                      <a:pt x="44" y="16"/>
                      <a:pt x="44" y="17"/>
                    </a:cubicBezTo>
                    <a:cubicBezTo>
                      <a:pt x="44" y="17"/>
                      <a:pt x="44" y="18"/>
                      <a:pt x="44" y="18"/>
                    </a:cubicBezTo>
                    <a:cubicBezTo>
                      <a:pt x="44" y="19"/>
                      <a:pt x="44" y="19"/>
                      <a:pt x="44" y="19"/>
                    </a:cubicBezTo>
                    <a:cubicBezTo>
                      <a:pt x="44" y="20"/>
                      <a:pt x="44" y="20"/>
                      <a:pt x="44" y="20"/>
                    </a:cubicBezTo>
                    <a:cubicBezTo>
                      <a:pt x="43" y="21"/>
                      <a:pt x="43" y="21"/>
                      <a:pt x="43" y="21"/>
                    </a:cubicBezTo>
                    <a:cubicBezTo>
                      <a:pt x="43" y="21"/>
                      <a:pt x="41" y="21"/>
                      <a:pt x="41" y="21"/>
                    </a:cubicBezTo>
                    <a:cubicBezTo>
                      <a:pt x="40" y="21"/>
                      <a:pt x="40" y="20"/>
                      <a:pt x="40" y="20"/>
                    </a:cubicBezTo>
                    <a:cubicBezTo>
                      <a:pt x="42" y="19"/>
                      <a:pt x="42" y="19"/>
                      <a:pt x="42" y="19"/>
                    </a:cubicBezTo>
                    <a:cubicBezTo>
                      <a:pt x="42" y="19"/>
                      <a:pt x="42" y="19"/>
                      <a:pt x="41" y="18"/>
                    </a:cubicBezTo>
                    <a:cubicBezTo>
                      <a:pt x="41" y="18"/>
                      <a:pt x="41" y="17"/>
                      <a:pt x="40" y="17"/>
                    </a:cubicBezTo>
                    <a:cubicBezTo>
                      <a:pt x="40" y="18"/>
                      <a:pt x="38" y="19"/>
                      <a:pt x="38" y="19"/>
                    </a:cubicBezTo>
                    <a:cubicBezTo>
                      <a:pt x="37" y="19"/>
                      <a:pt x="37" y="19"/>
                      <a:pt x="37" y="19"/>
                    </a:cubicBezTo>
                    <a:cubicBezTo>
                      <a:pt x="37" y="19"/>
                      <a:pt x="37" y="21"/>
                      <a:pt x="37" y="21"/>
                    </a:cubicBezTo>
                    <a:cubicBezTo>
                      <a:pt x="37" y="21"/>
                      <a:pt x="38" y="21"/>
                      <a:pt x="38" y="21"/>
                    </a:cubicBezTo>
                    <a:cubicBezTo>
                      <a:pt x="38" y="21"/>
                      <a:pt x="38" y="22"/>
                      <a:pt x="38" y="22"/>
                    </a:cubicBezTo>
                    <a:cubicBezTo>
                      <a:pt x="38" y="23"/>
                      <a:pt x="37" y="23"/>
                      <a:pt x="37" y="23"/>
                    </a:cubicBezTo>
                    <a:cubicBezTo>
                      <a:pt x="37" y="23"/>
                      <a:pt x="37" y="24"/>
                      <a:pt x="36" y="24"/>
                    </a:cubicBezTo>
                    <a:cubicBezTo>
                      <a:pt x="36" y="23"/>
                      <a:pt x="35" y="23"/>
                      <a:pt x="34" y="23"/>
                    </a:cubicBezTo>
                    <a:cubicBezTo>
                      <a:pt x="34" y="23"/>
                      <a:pt x="33" y="23"/>
                      <a:pt x="33" y="23"/>
                    </a:cubicBezTo>
                    <a:cubicBezTo>
                      <a:pt x="32" y="23"/>
                      <a:pt x="32" y="23"/>
                      <a:pt x="32" y="23"/>
                    </a:cubicBezTo>
                    <a:cubicBezTo>
                      <a:pt x="32" y="24"/>
                      <a:pt x="30" y="25"/>
                      <a:pt x="30" y="25"/>
                    </a:cubicBezTo>
                    <a:cubicBezTo>
                      <a:pt x="30" y="25"/>
                      <a:pt x="30" y="25"/>
                      <a:pt x="30" y="25"/>
                    </a:cubicBezTo>
                    <a:cubicBezTo>
                      <a:pt x="30" y="26"/>
                      <a:pt x="29" y="27"/>
                      <a:pt x="29" y="27"/>
                    </a:cubicBezTo>
                    <a:cubicBezTo>
                      <a:pt x="29" y="27"/>
                      <a:pt x="29" y="27"/>
                      <a:pt x="27" y="28"/>
                    </a:cubicBezTo>
                    <a:cubicBezTo>
                      <a:pt x="26" y="28"/>
                      <a:pt x="26" y="28"/>
                      <a:pt x="26" y="28"/>
                    </a:cubicBezTo>
                    <a:cubicBezTo>
                      <a:pt x="26" y="30"/>
                      <a:pt x="26" y="30"/>
                      <a:pt x="26" y="30"/>
                    </a:cubicBezTo>
                    <a:cubicBezTo>
                      <a:pt x="26" y="30"/>
                      <a:pt x="25" y="30"/>
                      <a:pt x="24" y="31"/>
                    </a:cubicBezTo>
                    <a:cubicBezTo>
                      <a:pt x="24" y="32"/>
                      <a:pt x="22" y="33"/>
                      <a:pt x="22" y="33"/>
                    </a:cubicBezTo>
                    <a:cubicBezTo>
                      <a:pt x="21" y="33"/>
                      <a:pt x="21" y="34"/>
                      <a:pt x="20" y="34"/>
                    </a:cubicBezTo>
                    <a:cubicBezTo>
                      <a:pt x="20" y="35"/>
                      <a:pt x="20" y="36"/>
                      <a:pt x="20" y="36"/>
                    </a:cubicBezTo>
                    <a:cubicBezTo>
                      <a:pt x="20" y="37"/>
                      <a:pt x="19" y="38"/>
                      <a:pt x="19" y="38"/>
                    </a:cubicBezTo>
                    <a:cubicBezTo>
                      <a:pt x="19" y="39"/>
                      <a:pt x="19" y="40"/>
                      <a:pt x="19" y="40"/>
                    </a:cubicBezTo>
                    <a:cubicBezTo>
                      <a:pt x="18" y="40"/>
                      <a:pt x="18" y="41"/>
                      <a:pt x="17" y="41"/>
                    </a:cubicBezTo>
                    <a:cubicBezTo>
                      <a:pt x="17" y="41"/>
                      <a:pt x="16" y="41"/>
                      <a:pt x="15" y="42"/>
                    </a:cubicBezTo>
                    <a:cubicBezTo>
                      <a:pt x="15" y="42"/>
                      <a:pt x="14" y="43"/>
                      <a:pt x="14" y="43"/>
                    </a:cubicBezTo>
                    <a:cubicBezTo>
                      <a:pt x="14" y="43"/>
                      <a:pt x="15" y="44"/>
                      <a:pt x="15" y="44"/>
                    </a:cubicBezTo>
                    <a:cubicBezTo>
                      <a:pt x="16" y="44"/>
                      <a:pt x="16" y="44"/>
                      <a:pt x="16" y="44"/>
                    </a:cubicBezTo>
                    <a:cubicBezTo>
                      <a:pt x="16" y="44"/>
                      <a:pt x="17" y="46"/>
                      <a:pt x="17" y="46"/>
                    </a:cubicBezTo>
                    <a:cubicBezTo>
                      <a:pt x="17" y="46"/>
                      <a:pt x="16" y="47"/>
                      <a:pt x="17" y="47"/>
                    </a:cubicBezTo>
                    <a:cubicBezTo>
                      <a:pt x="17" y="47"/>
                      <a:pt x="18" y="47"/>
                      <a:pt x="18" y="47"/>
                    </a:cubicBezTo>
                    <a:cubicBezTo>
                      <a:pt x="19" y="48"/>
                      <a:pt x="19" y="48"/>
                      <a:pt x="19" y="48"/>
                    </a:cubicBezTo>
                    <a:cubicBezTo>
                      <a:pt x="20" y="49"/>
                      <a:pt x="20" y="49"/>
                      <a:pt x="20" y="49"/>
                    </a:cubicBezTo>
                    <a:cubicBezTo>
                      <a:pt x="21" y="49"/>
                      <a:pt x="21" y="49"/>
                      <a:pt x="21" y="49"/>
                    </a:cubicBezTo>
                    <a:cubicBezTo>
                      <a:pt x="21" y="49"/>
                      <a:pt x="21" y="50"/>
                      <a:pt x="21" y="50"/>
                    </a:cubicBezTo>
                    <a:cubicBezTo>
                      <a:pt x="20" y="50"/>
                      <a:pt x="20" y="51"/>
                      <a:pt x="20" y="51"/>
                    </a:cubicBezTo>
                    <a:cubicBezTo>
                      <a:pt x="20" y="51"/>
                      <a:pt x="20" y="51"/>
                      <a:pt x="19" y="50"/>
                    </a:cubicBezTo>
                    <a:cubicBezTo>
                      <a:pt x="19" y="50"/>
                      <a:pt x="19" y="49"/>
                      <a:pt x="19" y="49"/>
                    </a:cubicBezTo>
                    <a:cubicBezTo>
                      <a:pt x="18" y="49"/>
                      <a:pt x="18" y="50"/>
                      <a:pt x="17" y="49"/>
                    </a:cubicBezTo>
                    <a:cubicBezTo>
                      <a:pt x="17" y="49"/>
                      <a:pt x="17" y="49"/>
                      <a:pt x="16" y="49"/>
                    </a:cubicBezTo>
                    <a:cubicBezTo>
                      <a:pt x="16" y="48"/>
                      <a:pt x="16" y="49"/>
                      <a:pt x="16" y="48"/>
                    </a:cubicBezTo>
                    <a:cubicBezTo>
                      <a:pt x="16" y="48"/>
                      <a:pt x="16" y="47"/>
                      <a:pt x="16" y="47"/>
                    </a:cubicBezTo>
                    <a:cubicBezTo>
                      <a:pt x="16" y="47"/>
                      <a:pt x="15" y="46"/>
                      <a:pt x="15" y="46"/>
                    </a:cubicBezTo>
                    <a:cubicBezTo>
                      <a:pt x="15" y="46"/>
                      <a:pt x="15" y="47"/>
                      <a:pt x="15" y="46"/>
                    </a:cubicBezTo>
                    <a:cubicBezTo>
                      <a:pt x="14" y="45"/>
                      <a:pt x="14" y="45"/>
                      <a:pt x="14" y="45"/>
                    </a:cubicBezTo>
                    <a:cubicBezTo>
                      <a:pt x="13" y="45"/>
                      <a:pt x="13" y="45"/>
                      <a:pt x="13" y="45"/>
                    </a:cubicBezTo>
                    <a:cubicBezTo>
                      <a:pt x="13" y="44"/>
                      <a:pt x="13" y="44"/>
                      <a:pt x="13" y="43"/>
                    </a:cubicBezTo>
                    <a:cubicBezTo>
                      <a:pt x="13" y="43"/>
                      <a:pt x="14" y="42"/>
                      <a:pt x="14" y="42"/>
                    </a:cubicBezTo>
                    <a:cubicBezTo>
                      <a:pt x="14" y="41"/>
                      <a:pt x="14" y="39"/>
                      <a:pt x="14" y="39"/>
                    </a:cubicBezTo>
                    <a:cubicBezTo>
                      <a:pt x="14" y="39"/>
                      <a:pt x="12" y="44"/>
                      <a:pt x="11" y="47"/>
                    </a:cubicBezTo>
                    <a:cubicBezTo>
                      <a:pt x="11" y="47"/>
                      <a:pt x="12" y="47"/>
                      <a:pt x="12" y="48"/>
                    </a:cubicBezTo>
                    <a:cubicBezTo>
                      <a:pt x="12" y="48"/>
                      <a:pt x="12" y="49"/>
                      <a:pt x="12" y="49"/>
                    </a:cubicBezTo>
                    <a:cubicBezTo>
                      <a:pt x="12" y="50"/>
                      <a:pt x="12" y="50"/>
                      <a:pt x="12" y="51"/>
                    </a:cubicBezTo>
                    <a:cubicBezTo>
                      <a:pt x="12" y="53"/>
                      <a:pt x="12" y="54"/>
                      <a:pt x="12" y="54"/>
                    </a:cubicBezTo>
                    <a:cubicBezTo>
                      <a:pt x="12" y="55"/>
                      <a:pt x="11" y="56"/>
                      <a:pt x="11" y="56"/>
                    </a:cubicBezTo>
                    <a:cubicBezTo>
                      <a:pt x="11" y="57"/>
                      <a:pt x="12" y="58"/>
                      <a:pt x="12" y="59"/>
                    </a:cubicBezTo>
                    <a:cubicBezTo>
                      <a:pt x="12" y="59"/>
                      <a:pt x="12" y="59"/>
                      <a:pt x="13" y="60"/>
                    </a:cubicBezTo>
                    <a:cubicBezTo>
                      <a:pt x="13" y="60"/>
                      <a:pt x="12" y="61"/>
                      <a:pt x="13" y="60"/>
                    </a:cubicBezTo>
                    <a:cubicBezTo>
                      <a:pt x="14" y="59"/>
                      <a:pt x="14" y="58"/>
                      <a:pt x="14" y="58"/>
                    </a:cubicBezTo>
                    <a:cubicBezTo>
                      <a:pt x="15" y="57"/>
                      <a:pt x="15" y="57"/>
                      <a:pt x="15" y="57"/>
                    </a:cubicBezTo>
                    <a:cubicBezTo>
                      <a:pt x="15" y="57"/>
                      <a:pt x="15" y="57"/>
                      <a:pt x="16" y="57"/>
                    </a:cubicBezTo>
                    <a:cubicBezTo>
                      <a:pt x="17" y="57"/>
                      <a:pt x="17" y="57"/>
                      <a:pt x="17" y="57"/>
                    </a:cubicBezTo>
                    <a:cubicBezTo>
                      <a:pt x="18" y="58"/>
                      <a:pt x="17" y="59"/>
                      <a:pt x="17" y="59"/>
                    </a:cubicBezTo>
                    <a:cubicBezTo>
                      <a:pt x="18" y="59"/>
                      <a:pt x="20" y="58"/>
                      <a:pt x="20" y="58"/>
                    </a:cubicBezTo>
                    <a:cubicBezTo>
                      <a:pt x="21" y="58"/>
                      <a:pt x="21" y="58"/>
                      <a:pt x="21" y="59"/>
                    </a:cubicBezTo>
                    <a:cubicBezTo>
                      <a:pt x="22" y="60"/>
                      <a:pt x="22" y="61"/>
                      <a:pt x="22" y="61"/>
                    </a:cubicBezTo>
                    <a:cubicBezTo>
                      <a:pt x="23" y="62"/>
                      <a:pt x="23" y="63"/>
                      <a:pt x="23" y="63"/>
                    </a:cubicBezTo>
                    <a:cubicBezTo>
                      <a:pt x="23" y="64"/>
                      <a:pt x="25" y="64"/>
                      <a:pt x="25" y="64"/>
                    </a:cubicBezTo>
                    <a:cubicBezTo>
                      <a:pt x="25" y="64"/>
                      <a:pt x="27" y="65"/>
                      <a:pt x="27" y="65"/>
                    </a:cubicBezTo>
                    <a:cubicBezTo>
                      <a:pt x="28" y="65"/>
                      <a:pt x="27" y="66"/>
                      <a:pt x="28" y="66"/>
                    </a:cubicBezTo>
                    <a:cubicBezTo>
                      <a:pt x="29" y="66"/>
                      <a:pt x="29" y="68"/>
                      <a:pt x="29" y="68"/>
                    </a:cubicBezTo>
                    <a:cubicBezTo>
                      <a:pt x="29" y="68"/>
                      <a:pt x="30" y="70"/>
                      <a:pt x="29" y="70"/>
                    </a:cubicBezTo>
                    <a:cubicBezTo>
                      <a:pt x="29" y="70"/>
                      <a:pt x="29" y="71"/>
                      <a:pt x="30" y="71"/>
                    </a:cubicBezTo>
                    <a:cubicBezTo>
                      <a:pt x="30" y="71"/>
                      <a:pt x="32" y="72"/>
                      <a:pt x="32" y="72"/>
                    </a:cubicBezTo>
                    <a:cubicBezTo>
                      <a:pt x="32" y="72"/>
                      <a:pt x="31" y="73"/>
                      <a:pt x="32" y="73"/>
                    </a:cubicBezTo>
                    <a:cubicBezTo>
                      <a:pt x="33" y="74"/>
                      <a:pt x="35" y="74"/>
                      <a:pt x="35" y="74"/>
                    </a:cubicBezTo>
                    <a:cubicBezTo>
                      <a:pt x="35" y="75"/>
                      <a:pt x="34" y="76"/>
                      <a:pt x="36" y="75"/>
                    </a:cubicBezTo>
                    <a:cubicBezTo>
                      <a:pt x="37" y="75"/>
                      <a:pt x="38" y="75"/>
                      <a:pt x="39" y="76"/>
                    </a:cubicBezTo>
                    <a:cubicBezTo>
                      <a:pt x="40" y="76"/>
                      <a:pt x="39" y="77"/>
                      <a:pt x="41" y="78"/>
                    </a:cubicBezTo>
                    <a:cubicBezTo>
                      <a:pt x="43" y="79"/>
                      <a:pt x="43" y="79"/>
                      <a:pt x="44" y="79"/>
                    </a:cubicBezTo>
                    <a:cubicBezTo>
                      <a:pt x="44" y="80"/>
                      <a:pt x="45" y="80"/>
                      <a:pt x="45" y="81"/>
                    </a:cubicBezTo>
                    <a:cubicBezTo>
                      <a:pt x="45" y="82"/>
                      <a:pt x="44" y="83"/>
                      <a:pt x="44" y="84"/>
                    </a:cubicBezTo>
                    <a:cubicBezTo>
                      <a:pt x="43" y="84"/>
                      <a:pt x="42" y="86"/>
                      <a:pt x="42" y="87"/>
                    </a:cubicBezTo>
                    <a:cubicBezTo>
                      <a:pt x="41" y="87"/>
                      <a:pt x="41" y="88"/>
                      <a:pt x="41" y="89"/>
                    </a:cubicBezTo>
                    <a:cubicBezTo>
                      <a:pt x="42" y="90"/>
                      <a:pt x="42" y="91"/>
                      <a:pt x="42" y="91"/>
                    </a:cubicBezTo>
                    <a:cubicBezTo>
                      <a:pt x="42" y="92"/>
                      <a:pt x="43" y="94"/>
                      <a:pt x="42" y="94"/>
                    </a:cubicBezTo>
                    <a:cubicBezTo>
                      <a:pt x="42" y="95"/>
                      <a:pt x="41" y="96"/>
                      <a:pt x="41" y="96"/>
                    </a:cubicBezTo>
                    <a:cubicBezTo>
                      <a:pt x="41" y="96"/>
                      <a:pt x="42" y="97"/>
                      <a:pt x="42" y="98"/>
                    </a:cubicBezTo>
                    <a:cubicBezTo>
                      <a:pt x="41" y="99"/>
                      <a:pt x="39" y="100"/>
                      <a:pt x="39" y="100"/>
                    </a:cubicBezTo>
                    <a:cubicBezTo>
                      <a:pt x="38" y="100"/>
                      <a:pt x="37" y="102"/>
                      <a:pt x="37" y="102"/>
                    </a:cubicBezTo>
                    <a:cubicBezTo>
                      <a:pt x="37" y="102"/>
                      <a:pt x="37" y="104"/>
                      <a:pt x="37" y="105"/>
                    </a:cubicBezTo>
                    <a:cubicBezTo>
                      <a:pt x="37" y="105"/>
                      <a:pt x="34" y="110"/>
                      <a:pt x="35" y="111"/>
                    </a:cubicBezTo>
                    <a:cubicBezTo>
                      <a:pt x="36" y="112"/>
                      <a:pt x="36" y="113"/>
                      <a:pt x="36" y="114"/>
                    </a:cubicBezTo>
                    <a:cubicBezTo>
                      <a:pt x="35" y="114"/>
                      <a:pt x="35" y="114"/>
                      <a:pt x="35" y="115"/>
                    </a:cubicBezTo>
                    <a:cubicBezTo>
                      <a:pt x="35" y="115"/>
                      <a:pt x="33" y="115"/>
                      <a:pt x="34" y="116"/>
                    </a:cubicBezTo>
                    <a:cubicBezTo>
                      <a:pt x="35" y="118"/>
                      <a:pt x="36" y="118"/>
                      <a:pt x="36" y="119"/>
                    </a:cubicBezTo>
                    <a:cubicBezTo>
                      <a:pt x="36" y="120"/>
                      <a:pt x="36" y="120"/>
                      <a:pt x="37" y="121"/>
                    </a:cubicBezTo>
                    <a:cubicBezTo>
                      <a:pt x="38" y="122"/>
                      <a:pt x="38" y="123"/>
                      <a:pt x="39" y="124"/>
                    </a:cubicBezTo>
                    <a:cubicBezTo>
                      <a:pt x="40" y="124"/>
                      <a:pt x="40" y="125"/>
                      <a:pt x="40" y="126"/>
                    </a:cubicBezTo>
                    <a:cubicBezTo>
                      <a:pt x="40" y="126"/>
                      <a:pt x="42" y="128"/>
                      <a:pt x="40" y="127"/>
                    </a:cubicBezTo>
                    <a:cubicBezTo>
                      <a:pt x="38" y="125"/>
                      <a:pt x="40" y="127"/>
                      <a:pt x="37" y="125"/>
                    </a:cubicBezTo>
                    <a:cubicBezTo>
                      <a:pt x="35" y="122"/>
                      <a:pt x="34" y="123"/>
                      <a:pt x="33" y="122"/>
                    </a:cubicBezTo>
                    <a:cubicBezTo>
                      <a:pt x="32" y="121"/>
                      <a:pt x="34" y="125"/>
                      <a:pt x="31" y="120"/>
                    </a:cubicBezTo>
                    <a:cubicBezTo>
                      <a:pt x="29" y="114"/>
                      <a:pt x="29" y="115"/>
                      <a:pt x="28" y="114"/>
                    </a:cubicBezTo>
                    <a:cubicBezTo>
                      <a:pt x="28" y="113"/>
                      <a:pt x="28" y="114"/>
                      <a:pt x="27" y="111"/>
                    </a:cubicBezTo>
                    <a:cubicBezTo>
                      <a:pt x="25" y="108"/>
                      <a:pt x="26" y="110"/>
                      <a:pt x="25" y="108"/>
                    </a:cubicBezTo>
                    <a:cubicBezTo>
                      <a:pt x="24" y="107"/>
                      <a:pt x="24" y="109"/>
                      <a:pt x="23" y="106"/>
                    </a:cubicBezTo>
                    <a:cubicBezTo>
                      <a:pt x="22" y="103"/>
                      <a:pt x="22" y="105"/>
                      <a:pt x="21" y="101"/>
                    </a:cubicBezTo>
                    <a:cubicBezTo>
                      <a:pt x="20" y="97"/>
                      <a:pt x="22" y="97"/>
                      <a:pt x="20" y="96"/>
                    </a:cubicBezTo>
                    <a:cubicBezTo>
                      <a:pt x="18" y="94"/>
                      <a:pt x="18" y="95"/>
                      <a:pt x="17" y="93"/>
                    </a:cubicBezTo>
                    <a:cubicBezTo>
                      <a:pt x="17" y="92"/>
                      <a:pt x="18" y="93"/>
                      <a:pt x="16" y="90"/>
                    </a:cubicBezTo>
                    <a:cubicBezTo>
                      <a:pt x="14" y="87"/>
                      <a:pt x="12" y="86"/>
                      <a:pt x="12" y="81"/>
                    </a:cubicBezTo>
                    <a:cubicBezTo>
                      <a:pt x="12" y="75"/>
                      <a:pt x="12" y="74"/>
                      <a:pt x="12" y="74"/>
                    </a:cubicBezTo>
                    <a:cubicBezTo>
                      <a:pt x="12" y="74"/>
                      <a:pt x="9" y="72"/>
                      <a:pt x="10" y="69"/>
                    </a:cubicBezTo>
                    <a:cubicBezTo>
                      <a:pt x="11" y="66"/>
                      <a:pt x="11" y="67"/>
                      <a:pt x="11" y="66"/>
                    </a:cubicBezTo>
                    <a:cubicBezTo>
                      <a:pt x="11" y="65"/>
                      <a:pt x="10" y="65"/>
                      <a:pt x="9" y="64"/>
                    </a:cubicBezTo>
                    <a:cubicBezTo>
                      <a:pt x="9" y="63"/>
                      <a:pt x="8" y="63"/>
                      <a:pt x="8" y="62"/>
                    </a:cubicBezTo>
                    <a:cubicBezTo>
                      <a:pt x="8" y="61"/>
                      <a:pt x="8" y="60"/>
                      <a:pt x="8" y="60"/>
                    </a:cubicBezTo>
                    <a:cubicBezTo>
                      <a:pt x="7" y="60"/>
                      <a:pt x="7" y="60"/>
                      <a:pt x="7" y="60"/>
                    </a:cubicBezTo>
                    <a:cubicBezTo>
                      <a:pt x="7" y="60"/>
                      <a:pt x="0" y="130"/>
                      <a:pt x="70" y="140"/>
                    </a:cubicBezTo>
                    <a:cubicBezTo>
                      <a:pt x="70" y="140"/>
                      <a:pt x="54" y="137"/>
                      <a:pt x="52" y="134"/>
                    </a:cubicBezTo>
                    <a:cubicBezTo>
                      <a:pt x="52" y="134"/>
                      <a:pt x="52" y="131"/>
                      <a:pt x="53" y="131"/>
                    </a:cubicBezTo>
                    <a:cubicBezTo>
                      <a:pt x="53" y="131"/>
                      <a:pt x="54" y="131"/>
                      <a:pt x="55" y="131"/>
                    </a:cubicBezTo>
                    <a:cubicBezTo>
                      <a:pt x="56" y="130"/>
                      <a:pt x="57" y="129"/>
                      <a:pt x="57" y="129"/>
                    </a:cubicBezTo>
                    <a:cubicBezTo>
                      <a:pt x="57" y="130"/>
                      <a:pt x="57" y="130"/>
                      <a:pt x="57" y="130"/>
                    </a:cubicBezTo>
                    <a:cubicBezTo>
                      <a:pt x="57" y="130"/>
                      <a:pt x="57" y="130"/>
                      <a:pt x="60" y="130"/>
                    </a:cubicBezTo>
                    <a:cubicBezTo>
                      <a:pt x="63" y="129"/>
                      <a:pt x="63" y="130"/>
                      <a:pt x="64" y="129"/>
                    </a:cubicBezTo>
                    <a:cubicBezTo>
                      <a:pt x="65" y="129"/>
                      <a:pt x="66" y="126"/>
                      <a:pt x="67" y="128"/>
                    </a:cubicBezTo>
                    <a:cubicBezTo>
                      <a:pt x="68" y="129"/>
                      <a:pt x="66" y="128"/>
                      <a:pt x="68" y="129"/>
                    </a:cubicBezTo>
                    <a:cubicBezTo>
                      <a:pt x="69" y="130"/>
                      <a:pt x="72" y="129"/>
                      <a:pt x="72" y="129"/>
                    </a:cubicBezTo>
                    <a:cubicBezTo>
                      <a:pt x="72" y="129"/>
                      <a:pt x="77" y="129"/>
                      <a:pt x="77" y="129"/>
                    </a:cubicBezTo>
                    <a:cubicBezTo>
                      <a:pt x="78" y="128"/>
                      <a:pt x="78" y="127"/>
                      <a:pt x="79" y="127"/>
                    </a:cubicBezTo>
                    <a:cubicBezTo>
                      <a:pt x="80" y="128"/>
                      <a:pt x="80" y="129"/>
                      <a:pt x="80" y="129"/>
                    </a:cubicBezTo>
                    <a:cubicBezTo>
                      <a:pt x="77" y="130"/>
                      <a:pt x="77" y="130"/>
                      <a:pt x="77" y="130"/>
                    </a:cubicBezTo>
                    <a:cubicBezTo>
                      <a:pt x="75" y="132"/>
                      <a:pt x="75" y="132"/>
                      <a:pt x="75" y="132"/>
                    </a:cubicBezTo>
                    <a:cubicBezTo>
                      <a:pt x="75" y="132"/>
                      <a:pt x="74" y="133"/>
                      <a:pt x="75" y="133"/>
                    </a:cubicBezTo>
                    <a:cubicBezTo>
                      <a:pt x="76" y="134"/>
                      <a:pt x="76" y="133"/>
                      <a:pt x="77" y="134"/>
                    </a:cubicBezTo>
                    <a:cubicBezTo>
                      <a:pt x="79" y="134"/>
                      <a:pt x="81" y="136"/>
                      <a:pt x="82" y="135"/>
                    </a:cubicBezTo>
                    <a:cubicBezTo>
                      <a:pt x="83" y="133"/>
                      <a:pt x="83" y="133"/>
                      <a:pt x="83" y="132"/>
                    </a:cubicBezTo>
                    <a:cubicBezTo>
                      <a:pt x="84" y="131"/>
                      <a:pt x="84" y="130"/>
                      <a:pt x="85" y="130"/>
                    </a:cubicBezTo>
                    <a:cubicBezTo>
                      <a:pt x="86" y="130"/>
                      <a:pt x="87" y="131"/>
                      <a:pt x="87" y="131"/>
                    </a:cubicBezTo>
                    <a:cubicBezTo>
                      <a:pt x="86" y="133"/>
                      <a:pt x="86" y="133"/>
                      <a:pt x="86" y="133"/>
                    </a:cubicBezTo>
                    <a:cubicBezTo>
                      <a:pt x="86" y="133"/>
                      <a:pt x="88" y="133"/>
                      <a:pt x="89" y="133"/>
                    </a:cubicBezTo>
                    <a:cubicBezTo>
                      <a:pt x="90" y="133"/>
                      <a:pt x="90" y="134"/>
                      <a:pt x="91" y="133"/>
                    </a:cubicBezTo>
                    <a:cubicBezTo>
                      <a:pt x="92" y="132"/>
                      <a:pt x="92" y="132"/>
                      <a:pt x="94" y="132"/>
                    </a:cubicBezTo>
                    <a:cubicBezTo>
                      <a:pt x="95" y="131"/>
                      <a:pt x="96" y="131"/>
                      <a:pt x="97" y="131"/>
                    </a:cubicBezTo>
                    <a:cubicBezTo>
                      <a:pt x="97" y="131"/>
                      <a:pt x="98" y="131"/>
                      <a:pt x="99" y="131"/>
                    </a:cubicBezTo>
                    <a:cubicBezTo>
                      <a:pt x="99" y="131"/>
                      <a:pt x="102" y="133"/>
                      <a:pt x="102" y="133"/>
                    </a:cubicBezTo>
                    <a:cubicBezTo>
                      <a:pt x="103" y="133"/>
                      <a:pt x="106" y="133"/>
                      <a:pt x="106" y="133"/>
                    </a:cubicBezTo>
                    <a:cubicBezTo>
                      <a:pt x="106" y="133"/>
                      <a:pt x="98" y="140"/>
                      <a:pt x="81" y="140"/>
                    </a:cubicBezTo>
                    <a:cubicBezTo>
                      <a:pt x="81" y="140"/>
                      <a:pt x="119" y="142"/>
                      <a:pt x="141" y="105"/>
                    </a:cubicBezTo>
                    <a:cubicBezTo>
                      <a:pt x="162" y="67"/>
                      <a:pt x="147" y="19"/>
                      <a:pt x="98" y="2"/>
                    </a:cubicBezTo>
                    <a:cubicBezTo>
                      <a:pt x="98" y="2"/>
                      <a:pt x="135" y="16"/>
                      <a:pt x="145" y="51"/>
                    </a:cubicBezTo>
                    <a:cubicBezTo>
                      <a:pt x="144" y="52"/>
                      <a:pt x="144" y="52"/>
                      <a:pt x="144" y="52"/>
                    </a:cubicBezTo>
                    <a:cubicBezTo>
                      <a:pt x="143" y="51"/>
                      <a:pt x="143" y="51"/>
                      <a:pt x="143" y="50"/>
                    </a:cubicBezTo>
                    <a:cubicBezTo>
                      <a:pt x="142" y="48"/>
                      <a:pt x="142" y="48"/>
                      <a:pt x="142" y="47"/>
                    </a:cubicBezTo>
                    <a:cubicBezTo>
                      <a:pt x="141" y="46"/>
                      <a:pt x="141" y="47"/>
                      <a:pt x="140" y="46"/>
                    </a:cubicBezTo>
                    <a:cubicBezTo>
                      <a:pt x="140" y="45"/>
                      <a:pt x="139" y="45"/>
                      <a:pt x="139" y="44"/>
                    </a:cubicBezTo>
                    <a:cubicBezTo>
                      <a:pt x="138" y="44"/>
                      <a:pt x="137" y="41"/>
                      <a:pt x="137" y="41"/>
                    </a:cubicBezTo>
                    <a:cubicBezTo>
                      <a:pt x="136" y="40"/>
                      <a:pt x="135" y="40"/>
                      <a:pt x="134" y="40"/>
                    </a:cubicBezTo>
                    <a:cubicBezTo>
                      <a:pt x="134" y="40"/>
                      <a:pt x="134" y="39"/>
                      <a:pt x="134" y="40"/>
                    </a:cubicBezTo>
                    <a:cubicBezTo>
                      <a:pt x="133" y="40"/>
                      <a:pt x="135" y="42"/>
                      <a:pt x="135" y="42"/>
                    </a:cubicBezTo>
                    <a:cubicBezTo>
                      <a:pt x="135" y="44"/>
                      <a:pt x="135" y="44"/>
                      <a:pt x="135" y="44"/>
                    </a:cubicBezTo>
                    <a:cubicBezTo>
                      <a:pt x="135" y="44"/>
                      <a:pt x="136" y="47"/>
                      <a:pt x="136" y="47"/>
                    </a:cubicBezTo>
                    <a:cubicBezTo>
                      <a:pt x="136" y="48"/>
                      <a:pt x="135" y="50"/>
                      <a:pt x="135" y="50"/>
                    </a:cubicBezTo>
                    <a:cubicBezTo>
                      <a:pt x="135" y="50"/>
                      <a:pt x="134" y="52"/>
                      <a:pt x="134" y="52"/>
                    </a:cubicBezTo>
                    <a:cubicBezTo>
                      <a:pt x="133" y="53"/>
                      <a:pt x="129" y="53"/>
                      <a:pt x="129" y="53"/>
                    </a:cubicBezTo>
                    <a:cubicBezTo>
                      <a:pt x="129" y="53"/>
                      <a:pt x="128" y="52"/>
                      <a:pt x="127" y="51"/>
                    </a:cubicBezTo>
                    <a:cubicBezTo>
                      <a:pt x="127" y="50"/>
                      <a:pt x="125" y="49"/>
                      <a:pt x="124" y="49"/>
                    </a:cubicBezTo>
                    <a:cubicBezTo>
                      <a:pt x="124" y="48"/>
                      <a:pt x="125" y="47"/>
                      <a:pt x="124" y="46"/>
                    </a:cubicBezTo>
                    <a:cubicBezTo>
                      <a:pt x="123" y="45"/>
                      <a:pt x="124" y="45"/>
                      <a:pt x="122" y="44"/>
                    </a:cubicBezTo>
                    <a:cubicBezTo>
                      <a:pt x="121" y="43"/>
                      <a:pt x="121" y="43"/>
                      <a:pt x="121" y="43"/>
                    </a:cubicBezTo>
                    <a:cubicBezTo>
                      <a:pt x="121" y="43"/>
                      <a:pt x="118" y="42"/>
                      <a:pt x="119" y="43"/>
                    </a:cubicBezTo>
                    <a:cubicBezTo>
                      <a:pt x="120" y="45"/>
                      <a:pt x="119" y="47"/>
                      <a:pt x="120" y="47"/>
                    </a:cubicBezTo>
                    <a:cubicBezTo>
                      <a:pt x="121" y="47"/>
                      <a:pt x="121" y="47"/>
                      <a:pt x="122" y="48"/>
                    </a:cubicBezTo>
                    <a:cubicBezTo>
                      <a:pt x="122" y="49"/>
                      <a:pt x="123" y="50"/>
                      <a:pt x="123" y="51"/>
                    </a:cubicBezTo>
                    <a:cubicBezTo>
                      <a:pt x="124" y="51"/>
                      <a:pt x="124" y="53"/>
                      <a:pt x="124" y="53"/>
                    </a:cubicBezTo>
                    <a:cubicBezTo>
                      <a:pt x="125" y="54"/>
                      <a:pt x="127" y="53"/>
                      <a:pt x="127" y="54"/>
                    </a:cubicBezTo>
                    <a:cubicBezTo>
                      <a:pt x="127" y="55"/>
                      <a:pt x="126" y="56"/>
                      <a:pt x="127" y="57"/>
                    </a:cubicBezTo>
                    <a:cubicBezTo>
                      <a:pt x="128" y="57"/>
                      <a:pt x="128" y="57"/>
                      <a:pt x="129" y="57"/>
                    </a:cubicBezTo>
                    <a:cubicBezTo>
                      <a:pt x="129" y="57"/>
                      <a:pt x="129" y="57"/>
                      <a:pt x="130" y="57"/>
                    </a:cubicBezTo>
                    <a:cubicBezTo>
                      <a:pt x="131" y="56"/>
                      <a:pt x="133" y="56"/>
                      <a:pt x="133" y="56"/>
                    </a:cubicBezTo>
                    <a:cubicBezTo>
                      <a:pt x="133" y="56"/>
                      <a:pt x="134" y="58"/>
                      <a:pt x="134" y="58"/>
                    </a:cubicBezTo>
                    <a:cubicBezTo>
                      <a:pt x="134" y="59"/>
                      <a:pt x="134" y="61"/>
                      <a:pt x="134" y="61"/>
                    </a:cubicBezTo>
                    <a:cubicBezTo>
                      <a:pt x="132" y="64"/>
                      <a:pt x="132" y="64"/>
                      <a:pt x="132" y="64"/>
                    </a:cubicBezTo>
                    <a:cubicBezTo>
                      <a:pt x="132" y="64"/>
                      <a:pt x="132" y="69"/>
                      <a:pt x="132" y="69"/>
                    </a:cubicBezTo>
                    <a:cubicBezTo>
                      <a:pt x="131" y="69"/>
                      <a:pt x="130" y="71"/>
                      <a:pt x="129" y="72"/>
                    </a:cubicBezTo>
                    <a:cubicBezTo>
                      <a:pt x="129" y="72"/>
                      <a:pt x="129" y="75"/>
                      <a:pt x="129" y="75"/>
                    </a:cubicBezTo>
                    <a:cubicBezTo>
                      <a:pt x="127" y="77"/>
                      <a:pt x="127" y="77"/>
                      <a:pt x="127" y="77"/>
                    </a:cubicBezTo>
                    <a:cubicBezTo>
                      <a:pt x="127" y="77"/>
                      <a:pt x="127" y="80"/>
                      <a:pt x="127" y="80"/>
                    </a:cubicBezTo>
                    <a:cubicBezTo>
                      <a:pt x="127" y="81"/>
                      <a:pt x="128" y="84"/>
                      <a:pt x="127" y="85"/>
                    </a:cubicBezTo>
                    <a:cubicBezTo>
                      <a:pt x="127" y="86"/>
                      <a:pt x="125" y="88"/>
                      <a:pt x="125" y="88"/>
                    </a:cubicBezTo>
                    <a:cubicBezTo>
                      <a:pt x="125" y="88"/>
                      <a:pt x="128" y="90"/>
                      <a:pt x="126" y="90"/>
                    </a:cubicBezTo>
                    <a:cubicBezTo>
                      <a:pt x="125" y="91"/>
                      <a:pt x="124" y="93"/>
                      <a:pt x="123" y="93"/>
                    </a:cubicBezTo>
                    <a:cubicBezTo>
                      <a:pt x="123" y="94"/>
                      <a:pt x="123" y="95"/>
                      <a:pt x="122" y="95"/>
                    </a:cubicBezTo>
                    <a:cubicBezTo>
                      <a:pt x="121" y="95"/>
                      <a:pt x="120" y="95"/>
                      <a:pt x="120" y="96"/>
                    </a:cubicBezTo>
                    <a:cubicBezTo>
                      <a:pt x="120" y="96"/>
                      <a:pt x="120" y="98"/>
                      <a:pt x="120" y="98"/>
                    </a:cubicBezTo>
                    <a:cubicBezTo>
                      <a:pt x="117" y="102"/>
                      <a:pt x="117" y="102"/>
                      <a:pt x="117" y="102"/>
                    </a:cubicBezTo>
                    <a:cubicBezTo>
                      <a:pt x="114" y="105"/>
                      <a:pt x="114" y="105"/>
                      <a:pt x="114" y="105"/>
                    </a:cubicBezTo>
                    <a:cubicBezTo>
                      <a:pt x="114" y="105"/>
                      <a:pt x="115" y="106"/>
                      <a:pt x="114" y="106"/>
                    </a:cubicBezTo>
                    <a:cubicBezTo>
                      <a:pt x="113" y="107"/>
                      <a:pt x="109" y="108"/>
                      <a:pt x="109" y="108"/>
                    </a:cubicBezTo>
                    <a:cubicBezTo>
                      <a:pt x="108" y="109"/>
                      <a:pt x="106" y="110"/>
                      <a:pt x="105" y="110"/>
                    </a:cubicBezTo>
                    <a:cubicBezTo>
                      <a:pt x="104" y="110"/>
                      <a:pt x="105" y="112"/>
                      <a:pt x="104" y="110"/>
                    </a:cubicBezTo>
                    <a:cubicBezTo>
                      <a:pt x="103" y="108"/>
                      <a:pt x="104" y="109"/>
                      <a:pt x="103" y="107"/>
                    </a:cubicBezTo>
                    <a:cubicBezTo>
                      <a:pt x="101" y="104"/>
                      <a:pt x="101" y="106"/>
                      <a:pt x="101" y="104"/>
                    </a:cubicBezTo>
                    <a:cubicBezTo>
                      <a:pt x="101" y="102"/>
                      <a:pt x="102" y="104"/>
                      <a:pt x="101" y="102"/>
                    </a:cubicBezTo>
                    <a:cubicBezTo>
                      <a:pt x="101" y="100"/>
                      <a:pt x="102" y="102"/>
                      <a:pt x="101" y="99"/>
                    </a:cubicBezTo>
                    <a:cubicBezTo>
                      <a:pt x="100" y="97"/>
                      <a:pt x="100" y="98"/>
                      <a:pt x="99" y="97"/>
                    </a:cubicBezTo>
                    <a:cubicBezTo>
                      <a:pt x="97" y="95"/>
                      <a:pt x="96" y="97"/>
                      <a:pt x="97" y="94"/>
                    </a:cubicBezTo>
                    <a:cubicBezTo>
                      <a:pt x="98" y="92"/>
                      <a:pt x="98" y="94"/>
                      <a:pt x="98" y="92"/>
                    </a:cubicBezTo>
                    <a:cubicBezTo>
                      <a:pt x="99" y="90"/>
                      <a:pt x="98" y="90"/>
                      <a:pt x="99" y="89"/>
                    </a:cubicBezTo>
                    <a:cubicBezTo>
                      <a:pt x="101" y="88"/>
                      <a:pt x="102" y="88"/>
                      <a:pt x="102" y="86"/>
                    </a:cubicBezTo>
                    <a:cubicBezTo>
                      <a:pt x="101" y="85"/>
                      <a:pt x="101" y="84"/>
                      <a:pt x="101" y="84"/>
                    </a:cubicBezTo>
                    <a:cubicBezTo>
                      <a:pt x="101" y="83"/>
                      <a:pt x="99" y="81"/>
                      <a:pt x="99" y="81"/>
                    </a:cubicBezTo>
                    <a:cubicBezTo>
                      <a:pt x="99" y="80"/>
                      <a:pt x="99" y="81"/>
                      <a:pt x="98" y="79"/>
                    </a:cubicBezTo>
                    <a:cubicBezTo>
                      <a:pt x="97" y="78"/>
                      <a:pt x="96" y="77"/>
                      <a:pt x="96" y="77"/>
                    </a:cubicBezTo>
                    <a:cubicBezTo>
                      <a:pt x="96" y="77"/>
                      <a:pt x="96" y="74"/>
                      <a:pt x="96" y="72"/>
                    </a:cubicBezTo>
                    <a:cubicBezTo>
                      <a:pt x="96" y="71"/>
                      <a:pt x="96" y="73"/>
                      <a:pt x="96" y="71"/>
                    </a:cubicBezTo>
                    <a:cubicBezTo>
                      <a:pt x="97" y="69"/>
                      <a:pt x="97" y="67"/>
                      <a:pt x="97" y="67"/>
                    </a:cubicBezTo>
                    <a:cubicBezTo>
                      <a:pt x="97" y="67"/>
                      <a:pt x="94" y="66"/>
                      <a:pt x="93" y="66"/>
                    </a:cubicBezTo>
                    <a:cubicBezTo>
                      <a:pt x="92" y="66"/>
                      <a:pt x="92" y="68"/>
                      <a:pt x="91" y="66"/>
                    </a:cubicBezTo>
                    <a:cubicBezTo>
                      <a:pt x="89" y="65"/>
                      <a:pt x="90" y="64"/>
                      <a:pt x="89" y="64"/>
                    </a:cubicBezTo>
                    <a:cubicBezTo>
                      <a:pt x="89" y="64"/>
                      <a:pt x="88" y="64"/>
                      <a:pt x="87" y="64"/>
                    </a:cubicBezTo>
                    <a:cubicBezTo>
                      <a:pt x="86" y="65"/>
                      <a:pt x="84" y="65"/>
                      <a:pt x="83" y="66"/>
                    </a:cubicBezTo>
                    <a:cubicBezTo>
                      <a:pt x="81" y="66"/>
                      <a:pt x="81" y="66"/>
                      <a:pt x="79" y="66"/>
                    </a:cubicBezTo>
                    <a:cubicBezTo>
                      <a:pt x="77" y="66"/>
                      <a:pt x="75" y="67"/>
                      <a:pt x="73" y="66"/>
                    </a:cubicBezTo>
                    <a:cubicBezTo>
                      <a:pt x="72" y="65"/>
                      <a:pt x="71" y="66"/>
                      <a:pt x="71" y="65"/>
                    </a:cubicBezTo>
                    <a:cubicBezTo>
                      <a:pt x="70" y="63"/>
                      <a:pt x="71" y="63"/>
                      <a:pt x="69" y="62"/>
                    </a:cubicBezTo>
                    <a:cubicBezTo>
                      <a:pt x="68" y="61"/>
                      <a:pt x="67" y="62"/>
                      <a:pt x="67" y="61"/>
                    </a:cubicBezTo>
                    <a:cubicBezTo>
                      <a:pt x="67" y="59"/>
                      <a:pt x="68" y="59"/>
                      <a:pt x="67" y="58"/>
                    </a:cubicBezTo>
                    <a:cubicBezTo>
                      <a:pt x="66" y="57"/>
                      <a:pt x="67" y="59"/>
                      <a:pt x="66" y="57"/>
                    </a:cubicBezTo>
                    <a:cubicBezTo>
                      <a:pt x="64" y="55"/>
                      <a:pt x="63" y="56"/>
                      <a:pt x="64" y="55"/>
                    </a:cubicBezTo>
                    <a:cubicBezTo>
                      <a:pt x="64" y="53"/>
                      <a:pt x="65" y="54"/>
                      <a:pt x="65" y="52"/>
                    </a:cubicBezTo>
                    <a:cubicBezTo>
                      <a:pt x="65" y="50"/>
                      <a:pt x="68" y="53"/>
                      <a:pt x="66" y="49"/>
                    </a:cubicBezTo>
                    <a:cubicBezTo>
                      <a:pt x="64" y="45"/>
                      <a:pt x="64" y="46"/>
                      <a:pt x="66" y="43"/>
                    </a:cubicBezTo>
                    <a:cubicBezTo>
                      <a:pt x="67" y="40"/>
                      <a:pt x="69" y="39"/>
                      <a:pt x="70" y="38"/>
                    </a:cubicBezTo>
                    <a:cubicBezTo>
                      <a:pt x="70" y="38"/>
                      <a:pt x="71" y="36"/>
                      <a:pt x="71" y="35"/>
                    </a:cubicBezTo>
                    <a:cubicBezTo>
                      <a:pt x="72" y="35"/>
                      <a:pt x="72" y="34"/>
                      <a:pt x="73" y="35"/>
                    </a:cubicBezTo>
                    <a:cubicBezTo>
                      <a:pt x="75" y="35"/>
                      <a:pt x="76" y="34"/>
                      <a:pt x="77" y="33"/>
                    </a:cubicBezTo>
                    <a:cubicBezTo>
                      <a:pt x="78" y="32"/>
                      <a:pt x="80" y="31"/>
                      <a:pt x="80" y="30"/>
                    </a:cubicBezTo>
                    <a:cubicBezTo>
                      <a:pt x="81" y="30"/>
                      <a:pt x="81" y="31"/>
                      <a:pt x="82" y="30"/>
                    </a:cubicBezTo>
                    <a:cubicBezTo>
                      <a:pt x="84" y="30"/>
                      <a:pt x="84" y="30"/>
                      <a:pt x="85" y="30"/>
                    </a:cubicBezTo>
                    <a:cubicBezTo>
                      <a:pt x="86" y="30"/>
                      <a:pt x="84" y="30"/>
                      <a:pt x="87" y="30"/>
                    </a:cubicBezTo>
                    <a:cubicBezTo>
                      <a:pt x="89" y="29"/>
                      <a:pt x="89" y="29"/>
                      <a:pt x="89" y="29"/>
                    </a:cubicBezTo>
                    <a:cubicBezTo>
                      <a:pt x="90" y="29"/>
                      <a:pt x="90" y="29"/>
                      <a:pt x="91" y="29"/>
                    </a:cubicBezTo>
                    <a:cubicBezTo>
                      <a:pt x="92" y="30"/>
                      <a:pt x="92" y="27"/>
                      <a:pt x="92" y="30"/>
                    </a:cubicBezTo>
                    <a:cubicBezTo>
                      <a:pt x="92" y="32"/>
                      <a:pt x="91" y="33"/>
                      <a:pt x="93" y="33"/>
                    </a:cubicBezTo>
                    <a:cubicBezTo>
                      <a:pt x="95" y="34"/>
                      <a:pt x="93" y="34"/>
                      <a:pt x="95" y="34"/>
                    </a:cubicBezTo>
                    <a:cubicBezTo>
                      <a:pt x="97" y="34"/>
                      <a:pt x="97" y="34"/>
                      <a:pt x="98" y="34"/>
                    </a:cubicBezTo>
                    <a:cubicBezTo>
                      <a:pt x="99" y="35"/>
                      <a:pt x="99" y="36"/>
                      <a:pt x="101" y="36"/>
                    </a:cubicBezTo>
                    <a:cubicBezTo>
                      <a:pt x="102" y="36"/>
                      <a:pt x="100" y="38"/>
                      <a:pt x="102" y="36"/>
                    </a:cubicBezTo>
                    <a:cubicBezTo>
                      <a:pt x="104" y="33"/>
                      <a:pt x="100" y="33"/>
                      <a:pt x="104" y="33"/>
                    </a:cubicBezTo>
                    <a:cubicBezTo>
                      <a:pt x="108" y="34"/>
                      <a:pt x="109" y="35"/>
                      <a:pt x="109" y="34"/>
                    </a:cubicBezTo>
                    <a:cubicBezTo>
                      <a:pt x="110" y="34"/>
                      <a:pt x="110" y="35"/>
                      <a:pt x="112" y="34"/>
                    </a:cubicBezTo>
                    <a:cubicBezTo>
                      <a:pt x="113" y="33"/>
                      <a:pt x="114" y="33"/>
                      <a:pt x="114" y="33"/>
                    </a:cubicBezTo>
                    <a:cubicBezTo>
                      <a:pt x="115" y="34"/>
                      <a:pt x="115" y="35"/>
                      <a:pt x="116" y="34"/>
                    </a:cubicBezTo>
                    <a:cubicBezTo>
                      <a:pt x="116" y="32"/>
                      <a:pt x="117" y="33"/>
                      <a:pt x="116" y="32"/>
                    </a:cubicBezTo>
                    <a:cubicBezTo>
                      <a:pt x="114" y="31"/>
                      <a:pt x="113" y="32"/>
                      <a:pt x="113" y="30"/>
                    </a:cubicBezTo>
                    <a:cubicBezTo>
                      <a:pt x="112" y="29"/>
                      <a:pt x="114" y="29"/>
                      <a:pt x="112" y="29"/>
                    </a:cubicBezTo>
                    <a:cubicBezTo>
                      <a:pt x="110" y="29"/>
                      <a:pt x="111" y="29"/>
                      <a:pt x="109" y="28"/>
                    </a:cubicBezTo>
                    <a:cubicBezTo>
                      <a:pt x="108" y="28"/>
                      <a:pt x="106" y="30"/>
                      <a:pt x="106" y="28"/>
                    </a:cubicBezTo>
                    <a:cubicBezTo>
                      <a:pt x="105" y="27"/>
                      <a:pt x="102" y="29"/>
                      <a:pt x="105" y="27"/>
                    </a:cubicBezTo>
                    <a:cubicBezTo>
                      <a:pt x="108" y="24"/>
                      <a:pt x="107" y="23"/>
                      <a:pt x="109" y="24"/>
                    </a:cubicBezTo>
                    <a:cubicBezTo>
                      <a:pt x="110" y="24"/>
                      <a:pt x="110" y="26"/>
                      <a:pt x="111" y="25"/>
                    </a:cubicBezTo>
                    <a:cubicBezTo>
                      <a:pt x="112" y="24"/>
                      <a:pt x="114" y="23"/>
                      <a:pt x="112" y="22"/>
                    </a:cubicBezTo>
                    <a:cubicBezTo>
                      <a:pt x="110" y="20"/>
                      <a:pt x="112" y="21"/>
                      <a:pt x="109" y="20"/>
                    </a:cubicBezTo>
                    <a:cubicBezTo>
                      <a:pt x="107" y="19"/>
                      <a:pt x="105" y="24"/>
                      <a:pt x="104" y="23"/>
                    </a:cubicBezTo>
                    <a:cubicBezTo>
                      <a:pt x="103" y="22"/>
                      <a:pt x="103" y="22"/>
                      <a:pt x="102" y="22"/>
                    </a:cubicBezTo>
                    <a:cubicBezTo>
                      <a:pt x="101" y="23"/>
                      <a:pt x="101" y="24"/>
                      <a:pt x="101" y="26"/>
                    </a:cubicBezTo>
                    <a:cubicBezTo>
                      <a:pt x="101" y="27"/>
                      <a:pt x="102" y="27"/>
                      <a:pt x="100" y="26"/>
                    </a:cubicBezTo>
                    <a:cubicBezTo>
                      <a:pt x="98" y="25"/>
                      <a:pt x="103" y="26"/>
                      <a:pt x="98" y="24"/>
                    </a:cubicBezTo>
                    <a:cubicBezTo>
                      <a:pt x="93" y="22"/>
                      <a:pt x="91" y="23"/>
                      <a:pt x="91" y="23"/>
                    </a:cubicBezTo>
                    <a:cubicBezTo>
                      <a:pt x="90" y="24"/>
                      <a:pt x="89" y="24"/>
                      <a:pt x="88" y="24"/>
                    </a:cubicBezTo>
                    <a:cubicBezTo>
                      <a:pt x="88" y="25"/>
                      <a:pt x="90" y="26"/>
                      <a:pt x="88" y="25"/>
                    </a:cubicBezTo>
                    <a:cubicBezTo>
                      <a:pt x="86" y="24"/>
                      <a:pt x="84" y="26"/>
                      <a:pt x="84" y="26"/>
                    </a:cubicBezTo>
                    <a:cubicBezTo>
                      <a:pt x="84" y="26"/>
                      <a:pt x="83" y="25"/>
                      <a:pt x="83" y="26"/>
                    </a:cubicBezTo>
                    <a:cubicBezTo>
                      <a:pt x="82" y="27"/>
                      <a:pt x="80" y="27"/>
                      <a:pt x="79" y="27"/>
                    </a:cubicBezTo>
                    <a:cubicBezTo>
                      <a:pt x="78" y="26"/>
                      <a:pt x="76" y="27"/>
                      <a:pt x="78" y="25"/>
                    </a:cubicBezTo>
                    <a:cubicBezTo>
                      <a:pt x="80" y="22"/>
                      <a:pt x="78" y="24"/>
                      <a:pt x="81" y="23"/>
                    </a:cubicBezTo>
                    <a:cubicBezTo>
                      <a:pt x="84" y="21"/>
                      <a:pt x="88" y="21"/>
                      <a:pt x="84" y="20"/>
                    </a:cubicBezTo>
                    <a:cubicBezTo>
                      <a:pt x="81" y="20"/>
                      <a:pt x="86" y="20"/>
                      <a:pt x="82" y="17"/>
                    </a:cubicBezTo>
                    <a:cubicBezTo>
                      <a:pt x="77" y="15"/>
                      <a:pt x="77" y="18"/>
                      <a:pt x="77" y="15"/>
                    </a:cubicBezTo>
                    <a:cubicBezTo>
                      <a:pt x="77" y="12"/>
                      <a:pt x="76" y="12"/>
                      <a:pt x="75" y="12"/>
                    </a:cubicBezTo>
                    <a:cubicBezTo>
                      <a:pt x="74" y="12"/>
                      <a:pt x="71" y="13"/>
                      <a:pt x="70" y="13"/>
                    </a:cubicBezTo>
                    <a:cubicBezTo>
                      <a:pt x="69" y="13"/>
                      <a:pt x="70" y="14"/>
                      <a:pt x="68" y="13"/>
                    </a:cubicBezTo>
                    <a:cubicBezTo>
                      <a:pt x="66" y="11"/>
                      <a:pt x="65" y="13"/>
                      <a:pt x="66" y="11"/>
                    </a:cubicBezTo>
                    <a:cubicBezTo>
                      <a:pt x="67" y="9"/>
                      <a:pt x="67" y="9"/>
                      <a:pt x="68" y="8"/>
                    </a:cubicBezTo>
                    <a:cubicBezTo>
                      <a:pt x="70" y="7"/>
                      <a:pt x="69" y="2"/>
                      <a:pt x="73" y="4"/>
                    </a:cubicBezTo>
                    <a:cubicBezTo>
                      <a:pt x="76" y="6"/>
                      <a:pt x="75" y="5"/>
                      <a:pt x="77" y="5"/>
                    </a:cubicBezTo>
                    <a:cubicBezTo>
                      <a:pt x="80" y="6"/>
                      <a:pt x="81" y="5"/>
                      <a:pt x="81" y="5"/>
                    </a:cubicBezTo>
                    <a:cubicBezTo>
                      <a:pt x="81" y="4"/>
                      <a:pt x="78" y="3"/>
                      <a:pt x="78" y="3"/>
                    </a:cubicBezTo>
                    <a:cubicBezTo>
                      <a:pt x="78" y="3"/>
                      <a:pt x="77" y="3"/>
                      <a:pt x="78" y="2"/>
                    </a:cubicBezTo>
                    <a:cubicBezTo>
                      <a:pt x="78" y="2"/>
                      <a:pt x="79" y="1"/>
                      <a:pt x="79" y="1"/>
                    </a:cubicBezTo>
                    <a:cubicBezTo>
                      <a:pt x="78" y="0"/>
                      <a:pt x="78" y="0"/>
                      <a:pt x="78" y="0"/>
                    </a:cubicBezTo>
                    <a:cubicBezTo>
                      <a:pt x="78" y="0"/>
                      <a:pt x="68" y="0"/>
                      <a:pt x="6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2" name="Freeform 283"/>
              <p:cNvSpPr/>
              <p:nvPr/>
            </p:nvSpPr>
            <p:spPr bwMode="auto">
              <a:xfrm>
                <a:off x="6307138" y="3024188"/>
                <a:ext cx="173038" cy="203200"/>
              </a:xfrm>
              <a:custGeom>
                <a:avLst/>
                <a:gdLst>
                  <a:gd name="T0" fmla="*/ 33 w 46"/>
                  <a:gd name="T1" fmla="*/ 3 h 54"/>
                  <a:gd name="T2" fmla="*/ 33 w 46"/>
                  <a:gd name="T3" fmla="*/ 20 h 54"/>
                  <a:gd name="T4" fmla="*/ 18 w 46"/>
                  <a:gd name="T5" fmla="*/ 31 h 54"/>
                  <a:gd name="T6" fmla="*/ 0 w 46"/>
                  <a:gd name="T7" fmla="*/ 45 h 54"/>
                  <a:gd name="T8" fmla="*/ 46 w 46"/>
                  <a:gd name="T9" fmla="*/ 54 h 54"/>
                  <a:gd name="T10" fmla="*/ 46 w 46"/>
                  <a:gd name="T11" fmla="*/ 0 h 54"/>
                  <a:gd name="T12" fmla="*/ 33 w 46"/>
                  <a:gd name="T13" fmla="*/ 3 h 54"/>
                </a:gdLst>
                <a:ahLst/>
                <a:cxnLst>
                  <a:cxn ang="0">
                    <a:pos x="T0" y="T1"/>
                  </a:cxn>
                  <a:cxn ang="0">
                    <a:pos x="T2" y="T3"/>
                  </a:cxn>
                  <a:cxn ang="0">
                    <a:pos x="T4" y="T5"/>
                  </a:cxn>
                  <a:cxn ang="0">
                    <a:pos x="T6" y="T7"/>
                  </a:cxn>
                  <a:cxn ang="0">
                    <a:pos x="T8" y="T9"/>
                  </a:cxn>
                  <a:cxn ang="0">
                    <a:pos x="T10" y="T11"/>
                  </a:cxn>
                  <a:cxn ang="0">
                    <a:pos x="T12" y="T13"/>
                  </a:cxn>
                </a:cxnLst>
                <a:rect l="0" t="0" r="r" b="b"/>
                <a:pathLst>
                  <a:path w="46" h="54">
                    <a:moveTo>
                      <a:pt x="33" y="3"/>
                    </a:moveTo>
                    <a:cubicBezTo>
                      <a:pt x="33" y="20"/>
                      <a:pt x="33" y="20"/>
                      <a:pt x="33" y="20"/>
                    </a:cubicBezTo>
                    <a:cubicBezTo>
                      <a:pt x="33" y="20"/>
                      <a:pt x="28" y="28"/>
                      <a:pt x="18" y="31"/>
                    </a:cubicBezTo>
                    <a:cubicBezTo>
                      <a:pt x="9" y="35"/>
                      <a:pt x="0" y="40"/>
                      <a:pt x="0" y="45"/>
                    </a:cubicBezTo>
                    <a:cubicBezTo>
                      <a:pt x="1" y="50"/>
                      <a:pt x="14" y="54"/>
                      <a:pt x="46" y="54"/>
                    </a:cubicBezTo>
                    <a:cubicBezTo>
                      <a:pt x="46" y="0"/>
                      <a:pt x="46" y="0"/>
                      <a:pt x="46" y="0"/>
                    </a:cubicBezTo>
                    <a:lnTo>
                      <a:pt x="3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3" name="Freeform 284"/>
              <p:cNvSpPr/>
              <p:nvPr/>
            </p:nvSpPr>
            <p:spPr bwMode="auto">
              <a:xfrm>
                <a:off x="6456363" y="3024188"/>
                <a:ext cx="169863" cy="203200"/>
              </a:xfrm>
              <a:custGeom>
                <a:avLst/>
                <a:gdLst>
                  <a:gd name="T0" fmla="*/ 12 w 45"/>
                  <a:gd name="T1" fmla="*/ 3 h 54"/>
                  <a:gd name="T2" fmla="*/ 12 w 45"/>
                  <a:gd name="T3" fmla="*/ 20 h 54"/>
                  <a:gd name="T4" fmla="*/ 25 w 45"/>
                  <a:gd name="T5" fmla="*/ 31 h 54"/>
                  <a:gd name="T6" fmla="*/ 44 w 45"/>
                  <a:gd name="T7" fmla="*/ 45 h 54"/>
                  <a:gd name="T8" fmla="*/ 0 w 45"/>
                  <a:gd name="T9" fmla="*/ 54 h 54"/>
                  <a:gd name="T10" fmla="*/ 0 w 45"/>
                  <a:gd name="T11" fmla="*/ 0 h 54"/>
                  <a:gd name="T12" fmla="*/ 12 w 45"/>
                  <a:gd name="T13" fmla="*/ 3 h 54"/>
                </a:gdLst>
                <a:ahLst/>
                <a:cxnLst>
                  <a:cxn ang="0">
                    <a:pos x="T0" y="T1"/>
                  </a:cxn>
                  <a:cxn ang="0">
                    <a:pos x="T2" y="T3"/>
                  </a:cxn>
                  <a:cxn ang="0">
                    <a:pos x="T4" y="T5"/>
                  </a:cxn>
                  <a:cxn ang="0">
                    <a:pos x="T6" y="T7"/>
                  </a:cxn>
                  <a:cxn ang="0">
                    <a:pos x="T8" y="T9"/>
                  </a:cxn>
                  <a:cxn ang="0">
                    <a:pos x="T10" y="T11"/>
                  </a:cxn>
                  <a:cxn ang="0">
                    <a:pos x="T12" y="T13"/>
                  </a:cxn>
                </a:cxnLst>
                <a:rect l="0" t="0" r="r" b="b"/>
                <a:pathLst>
                  <a:path w="45" h="54">
                    <a:moveTo>
                      <a:pt x="12" y="3"/>
                    </a:moveTo>
                    <a:cubicBezTo>
                      <a:pt x="12" y="20"/>
                      <a:pt x="12" y="20"/>
                      <a:pt x="12" y="20"/>
                    </a:cubicBezTo>
                    <a:cubicBezTo>
                      <a:pt x="12" y="20"/>
                      <a:pt x="15" y="28"/>
                      <a:pt x="25" y="31"/>
                    </a:cubicBezTo>
                    <a:cubicBezTo>
                      <a:pt x="34" y="35"/>
                      <a:pt x="45" y="40"/>
                      <a:pt x="44" y="45"/>
                    </a:cubicBezTo>
                    <a:cubicBezTo>
                      <a:pt x="43" y="50"/>
                      <a:pt x="25" y="54"/>
                      <a:pt x="0" y="54"/>
                    </a:cubicBezTo>
                    <a:cubicBezTo>
                      <a:pt x="0" y="0"/>
                      <a:pt x="0" y="0"/>
                      <a:pt x="0" y="0"/>
                    </a:cubicBezTo>
                    <a:lnTo>
                      <a:pt x="1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4" name="Freeform 285"/>
              <p:cNvSpPr/>
              <p:nvPr/>
            </p:nvSpPr>
            <p:spPr bwMode="auto">
              <a:xfrm>
                <a:off x="6172200" y="2424113"/>
                <a:ext cx="611188" cy="619125"/>
              </a:xfrm>
              <a:custGeom>
                <a:avLst/>
                <a:gdLst>
                  <a:gd name="T0" fmla="*/ 120 w 163"/>
                  <a:gd name="T1" fmla="*/ 9 h 165"/>
                  <a:gd name="T2" fmla="*/ 153 w 163"/>
                  <a:gd name="T3" fmla="*/ 74 h 165"/>
                  <a:gd name="T4" fmla="*/ 72 w 163"/>
                  <a:gd name="T5" fmla="*/ 155 h 165"/>
                  <a:gd name="T6" fmla="*/ 8 w 163"/>
                  <a:gd name="T7" fmla="*/ 123 h 165"/>
                  <a:gd name="T8" fmla="*/ 0 w 163"/>
                  <a:gd name="T9" fmla="*/ 129 h 165"/>
                  <a:gd name="T10" fmla="*/ 72 w 163"/>
                  <a:gd name="T11" fmla="*/ 165 h 165"/>
                  <a:gd name="T12" fmla="*/ 163 w 163"/>
                  <a:gd name="T13" fmla="*/ 74 h 165"/>
                  <a:gd name="T14" fmla="*/ 126 w 163"/>
                  <a:gd name="T15" fmla="*/ 0 h 165"/>
                  <a:gd name="T16" fmla="*/ 120 w 163"/>
                  <a:gd name="T17" fmla="*/ 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165">
                    <a:moveTo>
                      <a:pt x="120" y="9"/>
                    </a:moveTo>
                    <a:cubicBezTo>
                      <a:pt x="140" y="24"/>
                      <a:pt x="153" y="47"/>
                      <a:pt x="153" y="74"/>
                    </a:cubicBezTo>
                    <a:cubicBezTo>
                      <a:pt x="153" y="119"/>
                      <a:pt x="117" y="155"/>
                      <a:pt x="72" y="155"/>
                    </a:cubicBezTo>
                    <a:cubicBezTo>
                      <a:pt x="46" y="155"/>
                      <a:pt x="23" y="142"/>
                      <a:pt x="8" y="123"/>
                    </a:cubicBezTo>
                    <a:cubicBezTo>
                      <a:pt x="0" y="129"/>
                      <a:pt x="0" y="129"/>
                      <a:pt x="0" y="129"/>
                    </a:cubicBezTo>
                    <a:cubicBezTo>
                      <a:pt x="16" y="151"/>
                      <a:pt x="43" y="165"/>
                      <a:pt x="72" y="165"/>
                    </a:cubicBezTo>
                    <a:cubicBezTo>
                      <a:pt x="122" y="165"/>
                      <a:pt x="163" y="124"/>
                      <a:pt x="163" y="74"/>
                    </a:cubicBezTo>
                    <a:cubicBezTo>
                      <a:pt x="163" y="44"/>
                      <a:pt x="149" y="17"/>
                      <a:pt x="126" y="0"/>
                    </a:cubicBezTo>
                    <a:lnTo>
                      <a:pt x="12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5" name="Freeform 286"/>
              <p:cNvSpPr>
                <a:spLocks noEditPoints="1"/>
              </p:cNvSpPr>
              <p:nvPr/>
            </p:nvSpPr>
            <p:spPr bwMode="auto">
              <a:xfrm>
                <a:off x="6175375" y="2436813"/>
                <a:ext cx="544513" cy="542925"/>
              </a:xfrm>
              <a:custGeom>
                <a:avLst/>
                <a:gdLst>
                  <a:gd name="T0" fmla="*/ 72 w 145"/>
                  <a:gd name="T1" fmla="*/ 0 h 145"/>
                  <a:gd name="T2" fmla="*/ 0 w 145"/>
                  <a:gd name="T3" fmla="*/ 73 h 145"/>
                  <a:gd name="T4" fmla="*/ 72 w 145"/>
                  <a:gd name="T5" fmla="*/ 145 h 145"/>
                  <a:gd name="T6" fmla="*/ 145 w 145"/>
                  <a:gd name="T7" fmla="*/ 73 h 145"/>
                  <a:gd name="T8" fmla="*/ 72 w 145"/>
                  <a:gd name="T9" fmla="*/ 0 h 145"/>
                  <a:gd name="T10" fmla="*/ 72 w 145"/>
                  <a:gd name="T11" fmla="*/ 142 h 145"/>
                  <a:gd name="T12" fmla="*/ 3 w 145"/>
                  <a:gd name="T13" fmla="*/ 73 h 145"/>
                  <a:gd name="T14" fmla="*/ 72 w 145"/>
                  <a:gd name="T15" fmla="*/ 4 h 145"/>
                  <a:gd name="T16" fmla="*/ 141 w 145"/>
                  <a:gd name="T17" fmla="*/ 73 h 145"/>
                  <a:gd name="T18" fmla="*/ 72 w 145"/>
                  <a:gd name="T19" fmla="*/ 14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145">
                    <a:moveTo>
                      <a:pt x="72" y="0"/>
                    </a:moveTo>
                    <a:cubicBezTo>
                      <a:pt x="32" y="0"/>
                      <a:pt x="0" y="33"/>
                      <a:pt x="0" y="73"/>
                    </a:cubicBezTo>
                    <a:cubicBezTo>
                      <a:pt x="0" y="113"/>
                      <a:pt x="32" y="145"/>
                      <a:pt x="72" y="145"/>
                    </a:cubicBezTo>
                    <a:cubicBezTo>
                      <a:pt x="112" y="145"/>
                      <a:pt x="145" y="113"/>
                      <a:pt x="145" y="73"/>
                    </a:cubicBezTo>
                    <a:cubicBezTo>
                      <a:pt x="145" y="33"/>
                      <a:pt x="112" y="0"/>
                      <a:pt x="72" y="0"/>
                    </a:cubicBezTo>
                    <a:close/>
                    <a:moveTo>
                      <a:pt x="72" y="142"/>
                    </a:moveTo>
                    <a:cubicBezTo>
                      <a:pt x="34" y="142"/>
                      <a:pt x="3" y="111"/>
                      <a:pt x="3" y="73"/>
                    </a:cubicBezTo>
                    <a:cubicBezTo>
                      <a:pt x="3" y="35"/>
                      <a:pt x="34" y="4"/>
                      <a:pt x="72" y="4"/>
                    </a:cubicBezTo>
                    <a:cubicBezTo>
                      <a:pt x="110" y="4"/>
                      <a:pt x="141" y="35"/>
                      <a:pt x="141" y="73"/>
                    </a:cubicBezTo>
                    <a:cubicBezTo>
                      <a:pt x="141" y="111"/>
                      <a:pt x="110" y="142"/>
                      <a:pt x="72"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86" name="Freeform 287"/>
              <p:cNvSpPr/>
              <p:nvPr/>
            </p:nvSpPr>
            <p:spPr bwMode="auto">
              <a:xfrm>
                <a:off x="6161087" y="2447926"/>
                <a:ext cx="608013" cy="531813"/>
              </a:xfrm>
              <a:custGeom>
                <a:avLst/>
                <a:gdLst>
                  <a:gd name="T0" fmla="*/ 47 w 162"/>
                  <a:gd name="T1" fmla="*/ 11 h 142"/>
                  <a:gd name="T2" fmla="*/ 44 w 162"/>
                  <a:gd name="T3" fmla="*/ 17 h 142"/>
                  <a:gd name="T4" fmla="*/ 41 w 162"/>
                  <a:gd name="T5" fmla="*/ 21 h 142"/>
                  <a:gd name="T6" fmla="*/ 38 w 162"/>
                  <a:gd name="T7" fmla="*/ 19 h 142"/>
                  <a:gd name="T8" fmla="*/ 37 w 162"/>
                  <a:gd name="T9" fmla="*/ 23 h 142"/>
                  <a:gd name="T10" fmla="*/ 30 w 162"/>
                  <a:gd name="T11" fmla="*/ 25 h 142"/>
                  <a:gd name="T12" fmla="*/ 26 w 162"/>
                  <a:gd name="T13" fmla="*/ 30 h 142"/>
                  <a:gd name="T14" fmla="*/ 19 w 162"/>
                  <a:gd name="T15" fmla="*/ 38 h 142"/>
                  <a:gd name="T16" fmla="*/ 15 w 162"/>
                  <a:gd name="T17" fmla="*/ 44 h 142"/>
                  <a:gd name="T18" fmla="*/ 19 w 162"/>
                  <a:gd name="T19" fmla="*/ 48 h 142"/>
                  <a:gd name="T20" fmla="*/ 19 w 162"/>
                  <a:gd name="T21" fmla="*/ 50 h 142"/>
                  <a:gd name="T22" fmla="*/ 16 w 162"/>
                  <a:gd name="T23" fmla="*/ 47 h 142"/>
                  <a:gd name="T24" fmla="*/ 13 w 162"/>
                  <a:gd name="T25" fmla="*/ 43 h 142"/>
                  <a:gd name="T26" fmla="*/ 12 w 162"/>
                  <a:gd name="T27" fmla="*/ 49 h 142"/>
                  <a:gd name="T28" fmla="*/ 13 w 162"/>
                  <a:gd name="T29" fmla="*/ 60 h 142"/>
                  <a:gd name="T30" fmla="*/ 17 w 162"/>
                  <a:gd name="T31" fmla="*/ 57 h 142"/>
                  <a:gd name="T32" fmla="*/ 23 w 162"/>
                  <a:gd name="T33" fmla="*/ 63 h 142"/>
                  <a:gd name="T34" fmla="*/ 29 w 162"/>
                  <a:gd name="T35" fmla="*/ 70 h 142"/>
                  <a:gd name="T36" fmla="*/ 36 w 162"/>
                  <a:gd name="T37" fmla="*/ 75 h 142"/>
                  <a:gd name="T38" fmla="*/ 44 w 162"/>
                  <a:gd name="T39" fmla="*/ 84 h 142"/>
                  <a:gd name="T40" fmla="*/ 41 w 162"/>
                  <a:gd name="T41" fmla="*/ 96 h 142"/>
                  <a:gd name="T42" fmla="*/ 35 w 162"/>
                  <a:gd name="T43" fmla="*/ 111 h 142"/>
                  <a:gd name="T44" fmla="*/ 37 w 162"/>
                  <a:gd name="T45" fmla="*/ 121 h 142"/>
                  <a:gd name="T46" fmla="*/ 33 w 162"/>
                  <a:gd name="T47" fmla="*/ 122 h 142"/>
                  <a:gd name="T48" fmla="*/ 23 w 162"/>
                  <a:gd name="T49" fmla="*/ 106 h 142"/>
                  <a:gd name="T50" fmla="*/ 12 w 162"/>
                  <a:gd name="T51" fmla="*/ 81 h 142"/>
                  <a:gd name="T52" fmla="*/ 8 w 162"/>
                  <a:gd name="T53" fmla="*/ 62 h 142"/>
                  <a:gd name="T54" fmla="*/ 53 w 162"/>
                  <a:gd name="T55" fmla="*/ 131 h 142"/>
                  <a:gd name="T56" fmla="*/ 64 w 162"/>
                  <a:gd name="T57" fmla="*/ 129 h 142"/>
                  <a:gd name="T58" fmla="*/ 79 w 162"/>
                  <a:gd name="T59" fmla="*/ 127 h 142"/>
                  <a:gd name="T60" fmla="*/ 77 w 162"/>
                  <a:gd name="T61" fmla="*/ 134 h 142"/>
                  <a:gd name="T62" fmla="*/ 86 w 162"/>
                  <a:gd name="T63" fmla="*/ 133 h 142"/>
                  <a:gd name="T64" fmla="*/ 99 w 162"/>
                  <a:gd name="T65" fmla="*/ 131 h 142"/>
                  <a:gd name="T66" fmla="*/ 98 w 162"/>
                  <a:gd name="T67" fmla="*/ 2 h 142"/>
                  <a:gd name="T68" fmla="*/ 140 w 162"/>
                  <a:gd name="T69" fmla="*/ 46 h 142"/>
                  <a:gd name="T70" fmla="*/ 135 w 162"/>
                  <a:gd name="T71" fmla="*/ 42 h 142"/>
                  <a:gd name="T72" fmla="*/ 129 w 162"/>
                  <a:gd name="T73" fmla="*/ 53 h 142"/>
                  <a:gd name="T74" fmla="*/ 121 w 162"/>
                  <a:gd name="T75" fmla="*/ 43 h 142"/>
                  <a:gd name="T76" fmla="*/ 124 w 162"/>
                  <a:gd name="T77" fmla="*/ 53 h 142"/>
                  <a:gd name="T78" fmla="*/ 133 w 162"/>
                  <a:gd name="T79" fmla="*/ 56 h 142"/>
                  <a:gd name="T80" fmla="*/ 129 w 162"/>
                  <a:gd name="T81" fmla="*/ 72 h 142"/>
                  <a:gd name="T82" fmla="*/ 125 w 162"/>
                  <a:gd name="T83" fmla="*/ 88 h 142"/>
                  <a:gd name="T84" fmla="*/ 120 w 162"/>
                  <a:gd name="T85" fmla="*/ 98 h 142"/>
                  <a:gd name="T86" fmla="*/ 105 w 162"/>
                  <a:gd name="T87" fmla="*/ 110 h 142"/>
                  <a:gd name="T88" fmla="*/ 101 w 162"/>
                  <a:gd name="T89" fmla="*/ 99 h 142"/>
                  <a:gd name="T90" fmla="*/ 102 w 162"/>
                  <a:gd name="T91" fmla="*/ 86 h 142"/>
                  <a:gd name="T92" fmla="*/ 96 w 162"/>
                  <a:gd name="T93" fmla="*/ 72 h 142"/>
                  <a:gd name="T94" fmla="*/ 89 w 162"/>
                  <a:gd name="T95" fmla="*/ 64 h 142"/>
                  <a:gd name="T96" fmla="*/ 71 w 162"/>
                  <a:gd name="T97" fmla="*/ 65 h 142"/>
                  <a:gd name="T98" fmla="*/ 64 w 162"/>
                  <a:gd name="T99" fmla="*/ 55 h 142"/>
                  <a:gd name="T100" fmla="*/ 71 w 162"/>
                  <a:gd name="T101" fmla="*/ 35 h 142"/>
                  <a:gd name="T102" fmla="*/ 85 w 162"/>
                  <a:gd name="T103" fmla="*/ 30 h 142"/>
                  <a:gd name="T104" fmla="*/ 93 w 162"/>
                  <a:gd name="T105" fmla="*/ 33 h 142"/>
                  <a:gd name="T106" fmla="*/ 104 w 162"/>
                  <a:gd name="T107" fmla="*/ 33 h 142"/>
                  <a:gd name="T108" fmla="*/ 116 w 162"/>
                  <a:gd name="T109" fmla="*/ 32 h 142"/>
                  <a:gd name="T110" fmla="*/ 105 w 162"/>
                  <a:gd name="T111" fmla="*/ 27 h 142"/>
                  <a:gd name="T112" fmla="*/ 104 w 162"/>
                  <a:gd name="T113" fmla="*/ 23 h 142"/>
                  <a:gd name="T114" fmla="*/ 91 w 162"/>
                  <a:gd name="T115" fmla="*/ 23 h 142"/>
                  <a:gd name="T116" fmla="*/ 79 w 162"/>
                  <a:gd name="T117" fmla="*/ 27 h 142"/>
                  <a:gd name="T118" fmla="*/ 77 w 162"/>
                  <a:gd name="T119" fmla="*/ 15 h 142"/>
                  <a:gd name="T120" fmla="*/ 68 w 162"/>
                  <a:gd name="T121" fmla="*/ 8 h 142"/>
                  <a:gd name="T122" fmla="*/ 78 w 162"/>
                  <a:gd name="T123" fmla="*/ 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2" h="142">
                    <a:moveTo>
                      <a:pt x="66" y="1"/>
                    </a:moveTo>
                    <a:cubicBezTo>
                      <a:pt x="66" y="1"/>
                      <a:pt x="42" y="4"/>
                      <a:pt x="25" y="23"/>
                    </a:cubicBezTo>
                    <a:cubicBezTo>
                      <a:pt x="25" y="23"/>
                      <a:pt x="38" y="10"/>
                      <a:pt x="46" y="10"/>
                    </a:cubicBezTo>
                    <a:cubicBezTo>
                      <a:pt x="47" y="10"/>
                      <a:pt x="47" y="10"/>
                      <a:pt x="47" y="10"/>
                    </a:cubicBezTo>
                    <a:cubicBezTo>
                      <a:pt x="47" y="10"/>
                      <a:pt x="47" y="11"/>
                      <a:pt x="47" y="11"/>
                    </a:cubicBezTo>
                    <a:cubicBezTo>
                      <a:pt x="47" y="11"/>
                      <a:pt x="46" y="13"/>
                      <a:pt x="46" y="13"/>
                    </a:cubicBezTo>
                    <a:cubicBezTo>
                      <a:pt x="46" y="13"/>
                      <a:pt x="46" y="15"/>
                      <a:pt x="46" y="15"/>
                    </a:cubicBezTo>
                    <a:cubicBezTo>
                      <a:pt x="45" y="15"/>
                      <a:pt x="45" y="15"/>
                      <a:pt x="45" y="15"/>
                    </a:cubicBezTo>
                    <a:cubicBezTo>
                      <a:pt x="45" y="15"/>
                      <a:pt x="44" y="16"/>
                      <a:pt x="44" y="16"/>
                    </a:cubicBezTo>
                    <a:cubicBezTo>
                      <a:pt x="44" y="16"/>
                      <a:pt x="44" y="16"/>
                      <a:pt x="44" y="17"/>
                    </a:cubicBezTo>
                    <a:cubicBezTo>
                      <a:pt x="44" y="17"/>
                      <a:pt x="44" y="18"/>
                      <a:pt x="44" y="18"/>
                    </a:cubicBezTo>
                    <a:cubicBezTo>
                      <a:pt x="44" y="19"/>
                      <a:pt x="44" y="19"/>
                      <a:pt x="44" y="19"/>
                    </a:cubicBezTo>
                    <a:cubicBezTo>
                      <a:pt x="44" y="20"/>
                      <a:pt x="44" y="20"/>
                      <a:pt x="44" y="20"/>
                    </a:cubicBezTo>
                    <a:cubicBezTo>
                      <a:pt x="43" y="21"/>
                      <a:pt x="43" y="21"/>
                      <a:pt x="43" y="21"/>
                    </a:cubicBezTo>
                    <a:cubicBezTo>
                      <a:pt x="43" y="21"/>
                      <a:pt x="41" y="21"/>
                      <a:pt x="41" y="21"/>
                    </a:cubicBezTo>
                    <a:cubicBezTo>
                      <a:pt x="40" y="21"/>
                      <a:pt x="40" y="20"/>
                      <a:pt x="40" y="20"/>
                    </a:cubicBezTo>
                    <a:cubicBezTo>
                      <a:pt x="42" y="19"/>
                      <a:pt x="42" y="19"/>
                      <a:pt x="42" y="19"/>
                    </a:cubicBezTo>
                    <a:cubicBezTo>
                      <a:pt x="42" y="19"/>
                      <a:pt x="42" y="19"/>
                      <a:pt x="41" y="18"/>
                    </a:cubicBezTo>
                    <a:cubicBezTo>
                      <a:pt x="41" y="18"/>
                      <a:pt x="41" y="17"/>
                      <a:pt x="40" y="17"/>
                    </a:cubicBezTo>
                    <a:cubicBezTo>
                      <a:pt x="40" y="18"/>
                      <a:pt x="38" y="19"/>
                      <a:pt x="38" y="19"/>
                    </a:cubicBezTo>
                    <a:cubicBezTo>
                      <a:pt x="37" y="19"/>
                      <a:pt x="37" y="19"/>
                      <a:pt x="37" y="19"/>
                    </a:cubicBezTo>
                    <a:cubicBezTo>
                      <a:pt x="37" y="19"/>
                      <a:pt x="37" y="21"/>
                      <a:pt x="37" y="21"/>
                    </a:cubicBezTo>
                    <a:cubicBezTo>
                      <a:pt x="37" y="21"/>
                      <a:pt x="38" y="21"/>
                      <a:pt x="38" y="21"/>
                    </a:cubicBezTo>
                    <a:cubicBezTo>
                      <a:pt x="38" y="21"/>
                      <a:pt x="38" y="22"/>
                      <a:pt x="38" y="22"/>
                    </a:cubicBezTo>
                    <a:cubicBezTo>
                      <a:pt x="38" y="23"/>
                      <a:pt x="37" y="23"/>
                      <a:pt x="37" y="23"/>
                    </a:cubicBezTo>
                    <a:cubicBezTo>
                      <a:pt x="37" y="23"/>
                      <a:pt x="37" y="24"/>
                      <a:pt x="36" y="24"/>
                    </a:cubicBezTo>
                    <a:cubicBezTo>
                      <a:pt x="36" y="23"/>
                      <a:pt x="35" y="23"/>
                      <a:pt x="34" y="23"/>
                    </a:cubicBezTo>
                    <a:cubicBezTo>
                      <a:pt x="34" y="23"/>
                      <a:pt x="33" y="23"/>
                      <a:pt x="33" y="23"/>
                    </a:cubicBezTo>
                    <a:cubicBezTo>
                      <a:pt x="32" y="23"/>
                      <a:pt x="32" y="23"/>
                      <a:pt x="32" y="23"/>
                    </a:cubicBezTo>
                    <a:cubicBezTo>
                      <a:pt x="32" y="24"/>
                      <a:pt x="30" y="25"/>
                      <a:pt x="30" y="25"/>
                    </a:cubicBezTo>
                    <a:cubicBezTo>
                      <a:pt x="30" y="25"/>
                      <a:pt x="30" y="25"/>
                      <a:pt x="30" y="25"/>
                    </a:cubicBezTo>
                    <a:cubicBezTo>
                      <a:pt x="30" y="26"/>
                      <a:pt x="29" y="27"/>
                      <a:pt x="29" y="27"/>
                    </a:cubicBezTo>
                    <a:cubicBezTo>
                      <a:pt x="29" y="27"/>
                      <a:pt x="29" y="27"/>
                      <a:pt x="27" y="28"/>
                    </a:cubicBezTo>
                    <a:cubicBezTo>
                      <a:pt x="26" y="28"/>
                      <a:pt x="26" y="28"/>
                      <a:pt x="26" y="28"/>
                    </a:cubicBezTo>
                    <a:cubicBezTo>
                      <a:pt x="26" y="30"/>
                      <a:pt x="26" y="30"/>
                      <a:pt x="26" y="30"/>
                    </a:cubicBezTo>
                    <a:cubicBezTo>
                      <a:pt x="26" y="30"/>
                      <a:pt x="25" y="30"/>
                      <a:pt x="24" y="31"/>
                    </a:cubicBezTo>
                    <a:cubicBezTo>
                      <a:pt x="24" y="32"/>
                      <a:pt x="22" y="33"/>
                      <a:pt x="22" y="33"/>
                    </a:cubicBezTo>
                    <a:cubicBezTo>
                      <a:pt x="21" y="33"/>
                      <a:pt x="21" y="34"/>
                      <a:pt x="20" y="34"/>
                    </a:cubicBezTo>
                    <a:cubicBezTo>
                      <a:pt x="20" y="35"/>
                      <a:pt x="20" y="36"/>
                      <a:pt x="20" y="36"/>
                    </a:cubicBezTo>
                    <a:cubicBezTo>
                      <a:pt x="20" y="37"/>
                      <a:pt x="19" y="38"/>
                      <a:pt x="19" y="38"/>
                    </a:cubicBezTo>
                    <a:cubicBezTo>
                      <a:pt x="19" y="39"/>
                      <a:pt x="19" y="40"/>
                      <a:pt x="19" y="40"/>
                    </a:cubicBezTo>
                    <a:cubicBezTo>
                      <a:pt x="18" y="40"/>
                      <a:pt x="18" y="41"/>
                      <a:pt x="17" y="41"/>
                    </a:cubicBezTo>
                    <a:cubicBezTo>
                      <a:pt x="17" y="41"/>
                      <a:pt x="16" y="41"/>
                      <a:pt x="15" y="42"/>
                    </a:cubicBezTo>
                    <a:cubicBezTo>
                      <a:pt x="15" y="42"/>
                      <a:pt x="14" y="43"/>
                      <a:pt x="14" y="43"/>
                    </a:cubicBezTo>
                    <a:cubicBezTo>
                      <a:pt x="14" y="43"/>
                      <a:pt x="15" y="44"/>
                      <a:pt x="15" y="44"/>
                    </a:cubicBezTo>
                    <a:cubicBezTo>
                      <a:pt x="16" y="44"/>
                      <a:pt x="16" y="44"/>
                      <a:pt x="16" y="44"/>
                    </a:cubicBezTo>
                    <a:cubicBezTo>
                      <a:pt x="16" y="44"/>
                      <a:pt x="17" y="46"/>
                      <a:pt x="17" y="46"/>
                    </a:cubicBezTo>
                    <a:cubicBezTo>
                      <a:pt x="17" y="46"/>
                      <a:pt x="16" y="47"/>
                      <a:pt x="17" y="47"/>
                    </a:cubicBezTo>
                    <a:cubicBezTo>
                      <a:pt x="17" y="47"/>
                      <a:pt x="18" y="47"/>
                      <a:pt x="18" y="47"/>
                    </a:cubicBezTo>
                    <a:cubicBezTo>
                      <a:pt x="19" y="48"/>
                      <a:pt x="19" y="48"/>
                      <a:pt x="19" y="48"/>
                    </a:cubicBezTo>
                    <a:cubicBezTo>
                      <a:pt x="20" y="49"/>
                      <a:pt x="20" y="49"/>
                      <a:pt x="20" y="49"/>
                    </a:cubicBezTo>
                    <a:cubicBezTo>
                      <a:pt x="21" y="49"/>
                      <a:pt x="21" y="49"/>
                      <a:pt x="21" y="49"/>
                    </a:cubicBezTo>
                    <a:cubicBezTo>
                      <a:pt x="21" y="49"/>
                      <a:pt x="21" y="50"/>
                      <a:pt x="21" y="50"/>
                    </a:cubicBezTo>
                    <a:cubicBezTo>
                      <a:pt x="20" y="50"/>
                      <a:pt x="20" y="51"/>
                      <a:pt x="20" y="51"/>
                    </a:cubicBezTo>
                    <a:cubicBezTo>
                      <a:pt x="20" y="51"/>
                      <a:pt x="20" y="51"/>
                      <a:pt x="19" y="50"/>
                    </a:cubicBezTo>
                    <a:cubicBezTo>
                      <a:pt x="19" y="50"/>
                      <a:pt x="19" y="49"/>
                      <a:pt x="19" y="49"/>
                    </a:cubicBezTo>
                    <a:cubicBezTo>
                      <a:pt x="18" y="49"/>
                      <a:pt x="18" y="50"/>
                      <a:pt x="17" y="49"/>
                    </a:cubicBezTo>
                    <a:cubicBezTo>
                      <a:pt x="17" y="49"/>
                      <a:pt x="17" y="49"/>
                      <a:pt x="16" y="49"/>
                    </a:cubicBezTo>
                    <a:cubicBezTo>
                      <a:pt x="16" y="48"/>
                      <a:pt x="16" y="49"/>
                      <a:pt x="16" y="48"/>
                    </a:cubicBezTo>
                    <a:cubicBezTo>
                      <a:pt x="16" y="48"/>
                      <a:pt x="16" y="47"/>
                      <a:pt x="16" y="47"/>
                    </a:cubicBezTo>
                    <a:cubicBezTo>
                      <a:pt x="16" y="47"/>
                      <a:pt x="15" y="46"/>
                      <a:pt x="15" y="46"/>
                    </a:cubicBezTo>
                    <a:cubicBezTo>
                      <a:pt x="15" y="46"/>
                      <a:pt x="15" y="47"/>
                      <a:pt x="15" y="46"/>
                    </a:cubicBezTo>
                    <a:cubicBezTo>
                      <a:pt x="14" y="45"/>
                      <a:pt x="14" y="45"/>
                      <a:pt x="14" y="45"/>
                    </a:cubicBezTo>
                    <a:cubicBezTo>
                      <a:pt x="13" y="45"/>
                      <a:pt x="13" y="45"/>
                      <a:pt x="13" y="45"/>
                    </a:cubicBezTo>
                    <a:cubicBezTo>
                      <a:pt x="13" y="44"/>
                      <a:pt x="13" y="44"/>
                      <a:pt x="13" y="43"/>
                    </a:cubicBezTo>
                    <a:cubicBezTo>
                      <a:pt x="13" y="43"/>
                      <a:pt x="14" y="42"/>
                      <a:pt x="14" y="42"/>
                    </a:cubicBezTo>
                    <a:cubicBezTo>
                      <a:pt x="14" y="41"/>
                      <a:pt x="14" y="39"/>
                      <a:pt x="14" y="39"/>
                    </a:cubicBezTo>
                    <a:cubicBezTo>
                      <a:pt x="14" y="39"/>
                      <a:pt x="12" y="44"/>
                      <a:pt x="11" y="47"/>
                    </a:cubicBezTo>
                    <a:cubicBezTo>
                      <a:pt x="11" y="47"/>
                      <a:pt x="12" y="47"/>
                      <a:pt x="12" y="48"/>
                    </a:cubicBezTo>
                    <a:cubicBezTo>
                      <a:pt x="12" y="48"/>
                      <a:pt x="12" y="49"/>
                      <a:pt x="12" y="49"/>
                    </a:cubicBezTo>
                    <a:cubicBezTo>
                      <a:pt x="12" y="50"/>
                      <a:pt x="12" y="50"/>
                      <a:pt x="12" y="51"/>
                    </a:cubicBezTo>
                    <a:cubicBezTo>
                      <a:pt x="12" y="53"/>
                      <a:pt x="12" y="54"/>
                      <a:pt x="12" y="54"/>
                    </a:cubicBezTo>
                    <a:cubicBezTo>
                      <a:pt x="12" y="55"/>
                      <a:pt x="11" y="56"/>
                      <a:pt x="11" y="56"/>
                    </a:cubicBezTo>
                    <a:cubicBezTo>
                      <a:pt x="11" y="57"/>
                      <a:pt x="12" y="58"/>
                      <a:pt x="12" y="59"/>
                    </a:cubicBezTo>
                    <a:cubicBezTo>
                      <a:pt x="12" y="59"/>
                      <a:pt x="12" y="59"/>
                      <a:pt x="13" y="60"/>
                    </a:cubicBezTo>
                    <a:cubicBezTo>
                      <a:pt x="13" y="60"/>
                      <a:pt x="12" y="61"/>
                      <a:pt x="13" y="60"/>
                    </a:cubicBezTo>
                    <a:cubicBezTo>
                      <a:pt x="14" y="59"/>
                      <a:pt x="14" y="58"/>
                      <a:pt x="14" y="58"/>
                    </a:cubicBezTo>
                    <a:cubicBezTo>
                      <a:pt x="15" y="57"/>
                      <a:pt x="15" y="57"/>
                      <a:pt x="15" y="57"/>
                    </a:cubicBezTo>
                    <a:cubicBezTo>
                      <a:pt x="15" y="57"/>
                      <a:pt x="15" y="57"/>
                      <a:pt x="16" y="57"/>
                    </a:cubicBezTo>
                    <a:cubicBezTo>
                      <a:pt x="17" y="57"/>
                      <a:pt x="17" y="57"/>
                      <a:pt x="17" y="57"/>
                    </a:cubicBezTo>
                    <a:cubicBezTo>
                      <a:pt x="18" y="58"/>
                      <a:pt x="17" y="59"/>
                      <a:pt x="17" y="59"/>
                    </a:cubicBezTo>
                    <a:cubicBezTo>
                      <a:pt x="18" y="59"/>
                      <a:pt x="20" y="58"/>
                      <a:pt x="20" y="58"/>
                    </a:cubicBezTo>
                    <a:cubicBezTo>
                      <a:pt x="21" y="58"/>
                      <a:pt x="21" y="58"/>
                      <a:pt x="21" y="59"/>
                    </a:cubicBezTo>
                    <a:cubicBezTo>
                      <a:pt x="22" y="60"/>
                      <a:pt x="22" y="61"/>
                      <a:pt x="22" y="61"/>
                    </a:cubicBezTo>
                    <a:cubicBezTo>
                      <a:pt x="23" y="62"/>
                      <a:pt x="23" y="63"/>
                      <a:pt x="23" y="63"/>
                    </a:cubicBezTo>
                    <a:cubicBezTo>
                      <a:pt x="23" y="64"/>
                      <a:pt x="25" y="64"/>
                      <a:pt x="25" y="64"/>
                    </a:cubicBezTo>
                    <a:cubicBezTo>
                      <a:pt x="25" y="64"/>
                      <a:pt x="27" y="65"/>
                      <a:pt x="27" y="65"/>
                    </a:cubicBezTo>
                    <a:cubicBezTo>
                      <a:pt x="28" y="65"/>
                      <a:pt x="27" y="66"/>
                      <a:pt x="28" y="66"/>
                    </a:cubicBezTo>
                    <a:cubicBezTo>
                      <a:pt x="29" y="66"/>
                      <a:pt x="29" y="68"/>
                      <a:pt x="29" y="68"/>
                    </a:cubicBezTo>
                    <a:cubicBezTo>
                      <a:pt x="29" y="68"/>
                      <a:pt x="30" y="70"/>
                      <a:pt x="29" y="70"/>
                    </a:cubicBezTo>
                    <a:cubicBezTo>
                      <a:pt x="29" y="70"/>
                      <a:pt x="29" y="71"/>
                      <a:pt x="30" y="71"/>
                    </a:cubicBezTo>
                    <a:cubicBezTo>
                      <a:pt x="30" y="71"/>
                      <a:pt x="32" y="72"/>
                      <a:pt x="32" y="72"/>
                    </a:cubicBezTo>
                    <a:cubicBezTo>
                      <a:pt x="32" y="72"/>
                      <a:pt x="31" y="73"/>
                      <a:pt x="32" y="73"/>
                    </a:cubicBezTo>
                    <a:cubicBezTo>
                      <a:pt x="33" y="74"/>
                      <a:pt x="35" y="74"/>
                      <a:pt x="35" y="74"/>
                    </a:cubicBezTo>
                    <a:cubicBezTo>
                      <a:pt x="35" y="75"/>
                      <a:pt x="34" y="76"/>
                      <a:pt x="36" y="75"/>
                    </a:cubicBezTo>
                    <a:cubicBezTo>
                      <a:pt x="37" y="75"/>
                      <a:pt x="38" y="75"/>
                      <a:pt x="39" y="76"/>
                    </a:cubicBezTo>
                    <a:cubicBezTo>
                      <a:pt x="40" y="76"/>
                      <a:pt x="39" y="77"/>
                      <a:pt x="41" y="78"/>
                    </a:cubicBezTo>
                    <a:cubicBezTo>
                      <a:pt x="43" y="79"/>
                      <a:pt x="43" y="79"/>
                      <a:pt x="44" y="79"/>
                    </a:cubicBezTo>
                    <a:cubicBezTo>
                      <a:pt x="44" y="80"/>
                      <a:pt x="45" y="80"/>
                      <a:pt x="45" y="81"/>
                    </a:cubicBezTo>
                    <a:cubicBezTo>
                      <a:pt x="45" y="82"/>
                      <a:pt x="44" y="83"/>
                      <a:pt x="44" y="84"/>
                    </a:cubicBezTo>
                    <a:cubicBezTo>
                      <a:pt x="43" y="84"/>
                      <a:pt x="42" y="86"/>
                      <a:pt x="42" y="87"/>
                    </a:cubicBezTo>
                    <a:cubicBezTo>
                      <a:pt x="41" y="87"/>
                      <a:pt x="41" y="88"/>
                      <a:pt x="41" y="89"/>
                    </a:cubicBezTo>
                    <a:cubicBezTo>
                      <a:pt x="42" y="90"/>
                      <a:pt x="42" y="91"/>
                      <a:pt x="42" y="91"/>
                    </a:cubicBezTo>
                    <a:cubicBezTo>
                      <a:pt x="42" y="92"/>
                      <a:pt x="43" y="94"/>
                      <a:pt x="42" y="94"/>
                    </a:cubicBezTo>
                    <a:cubicBezTo>
                      <a:pt x="42" y="95"/>
                      <a:pt x="41" y="96"/>
                      <a:pt x="41" y="96"/>
                    </a:cubicBezTo>
                    <a:cubicBezTo>
                      <a:pt x="41" y="96"/>
                      <a:pt x="42" y="97"/>
                      <a:pt x="42" y="98"/>
                    </a:cubicBezTo>
                    <a:cubicBezTo>
                      <a:pt x="41" y="99"/>
                      <a:pt x="39" y="100"/>
                      <a:pt x="39" y="100"/>
                    </a:cubicBezTo>
                    <a:cubicBezTo>
                      <a:pt x="38" y="100"/>
                      <a:pt x="37" y="102"/>
                      <a:pt x="37" y="102"/>
                    </a:cubicBezTo>
                    <a:cubicBezTo>
                      <a:pt x="37" y="102"/>
                      <a:pt x="37" y="104"/>
                      <a:pt x="37" y="105"/>
                    </a:cubicBezTo>
                    <a:cubicBezTo>
                      <a:pt x="37" y="105"/>
                      <a:pt x="34" y="110"/>
                      <a:pt x="35" y="111"/>
                    </a:cubicBezTo>
                    <a:cubicBezTo>
                      <a:pt x="36" y="112"/>
                      <a:pt x="36" y="113"/>
                      <a:pt x="36" y="114"/>
                    </a:cubicBezTo>
                    <a:cubicBezTo>
                      <a:pt x="35" y="114"/>
                      <a:pt x="35" y="114"/>
                      <a:pt x="35" y="115"/>
                    </a:cubicBezTo>
                    <a:cubicBezTo>
                      <a:pt x="35" y="115"/>
                      <a:pt x="33" y="115"/>
                      <a:pt x="34" y="116"/>
                    </a:cubicBezTo>
                    <a:cubicBezTo>
                      <a:pt x="35" y="118"/>
                      <a:pt x="36" y="118"/>
                      <a:pt x="36" y="119"/>
                    </a:cubicBezTo>
                    <a:cubicBezTo>
                      <a:pt x="36" y="120"/>
                      <a:pt x="36" y="120"/>
                      <a:pt x="37" y="121"/>
                    </a:cubicBezTo>
                    <a:cubicBezTo>
                      <a:pt x="38" y="122"/>
                      <a:pt x="38" y="123"/>
                      <a:pt x="39" y="124"/>
                    </a:cubicBezTo>
                    <a:cubicBezTo>
                      <a:pt x="40" y="124"/>
                      <a:pt x="40" y="125"/>
                      <a:pt x="40" y="126"/>
                    </a:cubicBezTo>
                    <a:cubicBezTo>
                      <a:pt x="40" y="126"/>
                      <a:pt x="42" y="128"/>
                      <a:pt x="40" y="127"/>
                    </a:cubicBezTo>
                    <a:cubicBezTo>
                      <a:pt x="38" y="125"/>
                      <a:pt x="40" y="127"/>
                      <a:pt x="37" y="125"/>
                    </a:cubicBezTo>
                    <a:cubicBezTo>
                      <a:pt x="35" y="122"/>
                      <a:pt x="34" y="123"/>
                      <a:pt x="33" y="122"/>
                    </a:cubicBezTo>
                    <a:cubicBezTo>
                      <a:pt x="32" y="121"/>
                      <a:pt x="34" y="125"/>
                      <a:pt x="31" y="120"/>
                    </a:cubicBezTo>
                    <a:cubicBezTo>
                      <a:pt x="29" y="114"/>
                      <a:pt x="29" y="115"/>
                      <a:pt x="28" y="114"/>
                    </a:cubicBezTo>
                    <a:cubicBezTo>
                      <a:pt x="28" y="113"/>
                      <a:pt x="28" y="114"/>
                      <a:pt x="27" y="111"/>
                    </a:cubicBezTo>
                    <a:cubicBezTo>
                      <a:pt x="25" y="108"/>
                      <a:pt x="26" y="110"/>
                      <a:pt x="25" y="108"/>
                    </a:cubicBezTo>
                    <a:cubicBezTo>
                      <a:pt x="24" y="107"/>
                      <a:pt x="24" y="109"/>
                      <a:pt x="23" y="106"/>
                    </a:cubicBezTo>
                    <a:cubicBezTo>
                      <a:pt x="22" y="103"/>
                      <a:pt x="22" y="105"/>
                      <a:pt x="21" y="101"/>
                    </a:cubicBezTo>
                    <a:cubicBezTo>
                      <a:pt x="20" y="97"/>
                      <a:pt x="22" y="97"/>
                      <a:pt x="20" y="96"/>
                    </a:cubicBezTo>
                    <a:cubicBezTo>
                      <a:pt x="18" y="94"/>
                      <a:pt x="18" y="95"/>
                      <a:pt x="17" y="93"/>
                    </a:cubicBezTo>
                    <a:cubicBezTo>
                      <a:pt x="17" y="92"/>
                      <a:pt x="18" y="93"/>
                      <a:pt x="16" y="90"/>
                    </a:cubicBezTo>
                    <a:cubicBezTo>
                      <a:pt x="14" y="87"/>
                      <a:pt x="12" y="86"/>
                      <a:pt x="12" y="81"/>
                    </a:cubicBezTo>
                    <a:cubicBezTo>
                      <a:pt x="12" y="75"/>
                      <a:pt x="12" y="74"/>
                      <a:pt x="12" y="74"/>
                    </a:cubicBezTo>
                    <a:cubicBezTo>
                      <a:pt x="12" y="74"/>
                      <a:pt x="9" y="72"/>
                      <a:pt x="10" y="69"/>
                    </a:cubicBezTo>
                    <a:cubicBezTo>
                      <a:pt x="11" y="66"/>
                      <a:pt x="11" y="67"/>
                      <a:pt x="11" y="66"/>
                    </a:cubicBezTo>
                    <a:cubicBezTo>
                      <a:pt x="11" y="65"/>
                      <a:pt x="10" y="65"/>
                      <a:pt x="9" y="64"/>
                    </a:cubicBezTo>
                    <a:cubicBezTo>
                      <a:pt x="9" y="63"/>
                      <a:pt x="8" y="63"/>
                      <a:pt x="8" y="62"/>
                    </a:cubicBezTo>
                    <a:cubicBezTo>
                      <a:pt x="8" y="61"/>
                      <a:pt x="8" y="60"/>
                      <a:pt x="8" y="60"/>
                    </a:cubicBezTo>
                    <a:cubicBezTo>
                      <a:pt x="7" y="60"/>
                      <a:pt x="7" y="60"/>
                      <a:pt x="7" y="60"/>
                    </a:cubicBezTo>
                    <a:cubicBezTo>
                      <a:pt x="7" y="60"/>
                      <a:pt x="0" y="130"/>
                      <a:pt x="70" y="140"/>
                    </a:cubicBezTo>
                    <a:cubicBezTo>
                      <a:pt x="70" y="140"/>
                      <a:pt x="54" y="137"/>
                      <a:pt x="52" y="134"/>
                    </a:cubicBezTo>
                    <a:cubicBezTo>
                      <a:pt x="52" y="134"/>
                      <a:pt x="52" y="131"/>
                      <a:pt x="53" y="131"/>
                    </a:cubicBezTo>
                    <a:cubicBezTo>
                      <a:pt x="53" y="131"/>
                      <a:pt x="54" y="131"/>
                      <a:pt x="55" y="131"/>
                    </a:cubicBezTo>
                    <a:cubicBezTo>
                      <a:pt x="56" y="130"/>
                      <a:pt x="57" y="129"/>
                      <a:pt x="57" y="129"/>
                    </a:cubicBezTo>
                    <a:cubicBezTo>
                      <a:pt x="57" y="130"/>
                      <a:pt x="57" y="130"/>
                      <a:pt x="57" y="130"/>
                    </a:cubicBezTo>
                    <a:cubicBezTo>
                      <a:pt x="57" y="130"/>
                      <a:pt x="57" y="130"/>
                      <a:pt x="60" y="130"/>
                    </a:cubicBezTo>
                    <a:cubicBezTo>
                      <a:pt x="63" y="129"/>
                      <a:pt x="63" y="130"/>
                      <a:pt x="64" y="129"/>
                    </a:cubicBezTo>
                    <a:cubicBezTo>
                      <a:pt x="65" y="129"/>
                      <a:pt x="66" y="126"/>
                      <a:pt x="67" y="128"/>
                    </a:cubicBezTo>
                    <a:cubicBezTo>
                      <a:pt x="68" y="129"/>
                      <a:pt x="66" y="128"/>
                      <a:pt x="68" y="129"/>
                    </a:cubicBezTo>
                    <a:cubicBezTo>
                      <a:pt x="69" y="130"/>
                      <a:pt x="72" y="129"/>
                      <a:pt x="72" y="129"/>
                    </a:cubicBezTo>
                    <a:cubicBezTo>
                      <a:pt x="72" y="129"/>
                      <a:pt x="77" y="129"/>
                      <a:pt x="77" y="129"/>
                    </a:cubicBezTo>
                    <a:cubicBezTo>
                      <a:pt x="78" y="128"/>
                      <a:pt x="78" y="127"/>
                      <a:pt x="79" y="127"/>
                    </a:cubicBezTo>
                    <a:cubicBezTo>
                      <a:pt x="80" y="128"/>
                      <a:pt x="80" y="129"/>
                      <a:pt x="80" y="129"/>
                    </a:cubicBezTo>
                    <a:cubicBezTo>
                      <a:pt x="77" y="130"/>
                      <a:pt x="77" y="130"/>
                      <a:pt x="77" y="130"/>
                    </a:cubicBezTo>
                    <a:cubicBezTo>
                      <a:pt x="75" y="132"/>
                      <a:pt x="75" y="132"/>
                      <a:pt x="75" y="132"/>
                    </a:cubicBezTo>
                    <a:cubicBezTo>
                      <a:pt x="75" y="132"/>
                      <a:pt x="74" y="133"/>
                      <a:pt x="75" y="133"/>
                    </a:cubicBezTo>
                    <a:cubicBezTo>
                      <a:pt x="76" y="134"/>
                      <a:pt x="76" y="133"/>
                      <a:pt x="77" y="134"/>
                    </a:cubicBezTo>
                    <a:cubicBezTo>
                      <a:pt x="79" y="134"/>
                      <a:pt x="81" y="136"/>
                      <a:pt x="82" y="135"/>
                    </a:cubicBezTo>
                    <a:cubicBezTo>
                      <a:pt x="83" y="133"/>
                      <a:pt x="83" y="133"/>
                      <a:pt x="83" y="132"/>
                    </a:cubicBezTo>
                    <a:cubicBezTo>
                      <a:pt x="84" y="131"/>
                      <a:pt x="84" y="130"/>
                      <a:pt x="85" y="130"/>
                    </a:cubicBezTo>
                    <a:cubicBezTo>
                      <a:pt x="86" y="130"/>
                      <a:pt x="87" y="131"/>
                      <a:pt x="87" y="131"/>
                    </a:cubicBezTo>
                    <a:cubicBezTo>
                      <a:pt x="86" y="133"/>
                      <a:pt x="86" y="133"/>
                      <a:pt x="86" y="133"/>
                    </a:cubicBezTo>
                    <a:cubicBezTo>
                      <a:pt x="86" y="133"/>
                      <a:pt x="88" y="133"/>
                      <a:pt x="89" y="133"/>
                    </a:cubicBezTo>
                    <a:cubicBezTo>
                      <a:pt x="90" y="133"/>
                      <a:pt x="90" y="134"/>
                      <a:pt x="91" y="133"/>
                    </a:cubicBezTo>
                    <a:cubicBezTo>
                      <a:pt x="92" y="132"/>
                      <a:pt x="92" y="132"/>
                      <a:pt x="94" y="132"/>
                    </a:cubicBezTo>
                    <a:cubicBezTo>
                      <a:pt x="95" y="131"/>
                      <a:pt x="96" y="131"/>
                      <a:pt x="97" y="131"/>
                    </a:cubicBezTo>
                    <a:cubicBezTo>
                      <a:pt x="97" y="131"/>
                      <a:pt x="98" y="131"/>
                      <a:pt x="99" y="131"/>
                    </a:cubicBezTo>
                    <a:cubicBezTo>
                      <a:pt x="99" y="131"/>
                      <a:pt x="102" y="133"/>
                      <a:pt x="102" y="133"/>
                    </a:cubicBezTo>
                    <a:cubicBezTo>
                      <a:pt x="103" y="133"/>
                      <a:pt x="106" y="133"/>
                      <a:pt x="106" y="133"/>
                    </a:cubicBezTo>
                    <a:cubicBezTo>
                      <a:pt x="106" y="133"/>
                      <a:pt x="98" y="140"/>
                      <a:pt x="81" y="140"/>
                    </a:cubicBezTo>
                    <a:cubicBezTo>
                      <a:pt x="81" y="140"/>
                      <a:pt x="119" y="142"/>
                      <a:pt x="141" y="105"/>
                    </a:cubicBezTo>
                    <a:cubicBezTo>
                      <a:pt x="162" y="67"/>
                      <a:pt x="147" y="19"/>
                      <a:pt x="98" y="2"/>
                    </a:cubicBezTo>
                    <a:cubicBezTo>
                      <a:pt x="98" y="2"/>
                      <a:pt x="135" y="16"/>
                      <a:pt x="145" y="51"/>
                    </a:cubicBezTo>
                    <a:cubicBezTo>
                      <a:pt x="144" y="52"/>
                      <a:pt x="144" y="52"/>
                      <a:pt x="144" y="52"/>
                    </a:cubicBezTo>
                    <a:cubicBezTo>
                      <a:pt x="143" y="51"/>
                      <a:pt x="143" y="51"/>
                      <a:pt x="143" y="50"/>
                    </a:cubicBezTo>
                    <a:cubicBezTo>
                      <a:pt x="142" y="48"/>
                      <a:pt x="142" y="48"/>
                      <a:pt x="142" y="47"/>
                    </a:cubicBezTo>
                    <a:cubicBezTo>
                      <a:pt x="141" y="46"/>
                      <a:pt x="141" y="47"/>
                      <a:pt x="140" y="46"/>
                    </a:cubicBezTo>
                    <a:cubicBezTo>
                      <a:pt x="140" y="45"/>
                      <a:pt x="139" y="45"/>
                      <a:pt x="139" y="44"/>
                    </a:cubicBezTo>
                    <a:cubicBezTo>
                      <a:pt x="138" y="44"/>
                      <a:pt x="137" y="41"/>
                      <a:pt x="137" y="41"/>
                    </a:cubicBezTo>
                    <a:cubicBezTo>
                      <a:pt x="136" y="40"/>
                      <a:pt x="135" y="40"/>
                      <a:pt x="134" y="40"/>
                    </a:cubicBezTo>
                    <a:cubicBezTo>
                      <a:pt x="134" y="40"/>
                      <a:pt x="134" y="39"/>
                      <a:pt x="134" y="40"/>
                    </a:cubicBezTo>
                    <a:cubicBezTo>
                      <a:pt x="133" y="40"/>
                      <a:pt x="135" y="42"/>
                      <a:pt x="135" y="42"/>
                    </a:cubicBezTo>
                    <a:cubicBezTo>
                      <a:pt x="135" y="44"/>
                      <a:pt x="135" y="44"/>
                      <a:pt x="135" y="44"/>
                    </a:cubicBezTo>
                    <a:cubicBezTo>
                      <a:pt x="135" y="44"/>
                      <a:pt x="136" y="47"/>
                      <a:pt x="136" y="47"/>
                    </a:cubicBezTo>
                    <a:cubicBezTo>
                      <a:pt x="136" y="48"/>
                      <a:pt x="135" y="50"/>
                      <a:pt x="135" y="50"/>
                    </a:cubicBezTo>
                    <a:cubicBezTo>
                      <a:pt x="135" y="50"/>
                      <a:pt x="134" y="52"/>
                      <a:pt x="134" y="52"/>
                    </a:cubicBezTo>
                    <a:cubicBezTo>
                      <a:pt x="133" y="53"/>
                      <a:pt x="129" y="53"/>
                      <a:pt x="129" y="53"/>
                    </a:cubicBezTo>
                    <a:cubicBezTo>
                      <a:pt x="129" y="53"/>
                      <a:pt x="128" y="52"/>
                      <a:pt x="127" y="51"/>
                    </a:cubicBezTo>
                    <a:cubicBezTo>
                      <a:pt x="127" y="50"/>
                      <a:pt x="125" y="49"/>
                      <a:pt x="124" y="49"/>
                    </a:cubicBezTo>
                    <a:cubicBezTo>
                      <a:pt x="124" y="48"/>
                      <a:pt x="125" y="47"/>
                      <a:pt x="124" y="46"/>
                    </a:cubicBezTo>
                    <a:cubicBezTo>
                      <a:pt x="123" y="45"/>
                      <a:pt x="124" y="45"/>
                      <a:pt x="122" y="44"/>
                    </a:cubicBezTo>
                    <a:cubicBezTo>
                      <a:pt x="121" y="43"/>
                      <a:pt x="121" y="43"/>
                      <a:pt x="121" y="43"/>
                    </a:cubicBezTo>
                    <a:cubicBezTo>
                      <a:pt x="121" y="43"/>
                      <a:pt x="118" y="42"/>
                      <a:pt x="119" y="43"/>
                    </a:cubicBezTo>
                    <a:cubicBezTo>
                      <a:pt x="120" y="45"/>
                      <a:pt x="119" y="47"/>
                      <a:pt x="120" y="47"/>
                    </a:cubicBezTo>
                    <a:cubicBezTo>
                      <a:pt x="121" y="47"/>
                      <a:pt x="121" y="47"/>
                      <a:pt x="122" y="48"/>
                    </a:cubicBezTo>
                    <a:cubicBezTo>
                      <a:pt x="122" y="49"/>
                      <a:pt x="123" y="50"/>
                      <a:pt x="123" y="51"/>
                    </a:cubicBezTo>
                    <a:cubicBezTo>
                      <a:pt x="124" y="51"/>
                      <a:pt x="124" y="53"/>
                      <a:pt x="124" y="53"/>
                    </a:cubicBezTo>
                    <a:cubicBezTo>
                      <a:pt x="125" y="54"/>
                      <a:pt x="127" y="53"/>
                      <a:pt x="127" y="54"/>
                    </a:cubicBezTo>
                    <a:cubicBezTo>
                      <a:pt x="127" y="55"/>
                      <a:pt x="126" y="56"/>
                      <a:pt x="127" y="57"/>
                    </a:cubicBezTo>
                    <a:cubicBezTo>
                      <a:pt x="128" y="57"/>
                      <a:pt x="128" y="57"/>
                      <a:pt x="129" y="57"/>
                    </a:cubicBezTo>
                    <a:cubicBezTo>
                      <a:pt x="129" y="57"/>
                      <a:pt x="129" y="57"/>
                      <a:pt x="130" y="57"/>
                    </a:cubicBezTo>
                    <a:cubicBezTo>
                      <a:pt x="131" y="56"/>
                      <a:pt x="133" y="56"/>
                      <a:pt x="133" y="56"/>
                    </a:cubicBezTo>
                    <a:cubicBezTo>
                      <a:pt x="133" y="56"/>
                      <a:pt x="134" y="58"/>
                      <a:pt x="134" y="58"/>
                    </a:cubicBezTo>
                    <a:cubicBezTo>
                      <a:pt x="134" y="59"/>
                      <a:pt x="134" y="61"/>
                      <a:pt x="134" y="61"/>
                    </a:cubicBezTo>
                    <a:cubicBezTo>
                      <a:pt x="132" y="64"/>
                      <a:pt x="132" y="64"/>
                      <a:pt x="132" y="64"/>
                    </a:cubicBezTo>
                    <a:cubicBezTo>
                      <a:pt x="132" y="64"/>
                      <a:pt x="132" y="69"/>
                      <a:pt x="132" y="69"/>
                    </a:cubicBezTo>
                    <a:cubicBezTo>
                      <a:pt x="131" y="69"/>
                      <a:pt x="130" y="71"/>
                      <a:pt x="129" y="72"/>
                    </a:cubicBezTo>
                    <a:cubicBezTo>
                      <a:pt x="129" y="72"/>
                      <a:pt x="129" y="75"/>
                      <a:pt x="129" y="75"/>
                    </a:cubicBezTo>
                    <a:cubicBezTo>
                      <a:pt x="127" y="77"/>
                      <a:pt x="127" y="77"/>
                      <a:pt x="127" y="77"/>
                    </a:cubicBezTo>
                    <a:cubicBezTo>
                      <a:pt x="127" y="77"/>
                      <a:pt x="127" y="80"/>
                      <a:pt x="127" y="80"/>
                    </a:cubicBezTo>
                    <a:cubicBezTo>
                      <a:pt x="127" y="81"/>
                      <a:pt x="128" y="84"/>
                      <a:pt x="127" y="85"/>
                    </a:cubicBezTo>
                    <a:cubicBezTo>
                      <a:pt x="127" y="86"/>
                      <a:pt x="125" y="88"/>
                      <a:pt x="125" y="88"/>
                    </a:cubicBezTo>
                    <a:cubicBezTo>
                      <a:pt x="125" y="88"/>
                      <a:pt x="128" y="90"/>
                      <a:pt x="126" y="90"/>
                    </a:cubicBezTo>
                    <a:cubicBezTo>
                      <a:pt x="125" y="91"/>
                      <a:pt x="124" y="93"/>
                      <a:pt x="123" y="93"/>
                    </a:cubicBezTo>
                    <a:cubicBezTo>
                      <a:pt x="123" y="94"/>
                      <a:pt x="123" y="95"/>
                      <a:pt x="122" y="95"/>
                    </a:cubicBezTo>
                    <a:cubicBezTo>
                      <a:pt x="121" y="95"/>
                      <a:pt x="120" y="95"/>
                      <a:pt x="120" y="96"/>
                    </a:cubicBezTo>
                    <a:cubicBezTo>
                      <a:pt x="120" y="96"/>
                      <a:pt x="120" y="98"/>
                      <a:pt x="120" y="98"/>
                    </a:cubicBezTo>
                    <a:cubicBezTo>
                      <a:pt x="117" y="102"/>
                      <a:pt x="117" y="102"/>
                      <a:pt x="117" y="102"/>
                    </a:cubicBezTo>
                    <a:cubicBezTo>
                      <a:pt x="114" y="105"/>
                      <a:pt x="114" y="105"/>
                      <a:pt x="114" y="105"/>
                    </a:cubicBezTo>
                    <a:cubicBezTo>
                      <a:pt x="114" y="105"/>
                      <a:pt x="115" y="106"/>
                      <a:pt x="114" y="106"/>
                    </a:cubicBezTo>
                    <a:cubicBezTo>
                      <a:pt x="113" y="107"/>
                      <a:pt x="109" y="108"/>
                      <a:pt x="109" y="108"/>
                    </a:cubicBezTo>
                    <a:cubicBezTo>
                      <a:pt x="108" y="109"/>
                      <a:pt x="106" y="110"/>
                      <a:pt x="105" y="110"/>
                    </a:cubicBezTo>
                    <a:cubicBezTo>
                      <a:pt x="104" y="110"/>
                      <a:pt x="105" y="112"/>
                      <a:pt x="104" y="110"/>
                    </a:cubicBezTo>
                    <a:cubicBezTo>
                      <a:pt x="103" y="108"/>
                      <a:pt x="104" y="109"/>
                      <a:pt x="103" y="107"/>
                    </a:cubicBezTo>
                    <a:cubicBezTo>
                      <a:pt x="101" y="104"/>
                      <a:pt x="101" y="106"/>
                      <a:pt x="101" y="104"/>
                    </a:cubicBezTo>
                    <a:cubicBezTo>
                      <a:pt x="101" y="102"/>
                      <a:pt x="102" y="104"/>
                      <a:pt x="101" y="102"/>
                    </a:cubicBezTo>
                    <a:cubicBezTo>
                      <a:pt x="101" y="100"/>
                      <a:pt x="102" y="102"/>
                      <a:pt x="101" y="99"/>
                    </a:cubicBezTo>
                    <a:cubicBezTo>
                      <a:pt x="100" y="97"/>
                      <a:pt x="100" y="98"/>
                      <a:pt x="99" y="97"/>
                    </a:cubicBezTo>
                    <a:cubicBezTo>
                      <a:pt x="97" y="95"/>
                      <a:pt x="96" y="97"/>
                      <a:pt x="97" y="94"/>
                    </a:cubicBezTo>
                    <a:cubicBezTo>
                      <a:pt x="98" y="92"/>
                      <a:pt x="98" y="94"/>
                      <a:pt x="98" y="92"/>
                    </a:cubicBezTo>
                    <a:cubicBezTo>
                      <a:pt x="99" y="90"/>
                      <a:pt x="98" y="90"/>
                      <a:pt x="99" y="89"/>
                    </a:cubicBezTo>
                    <a:cubicBezTo>
                      <a:pt x="101" y="88"/>
                      <a:pt x="102" y="88"/>
                      <a:pt x="102" y="86"/>
                    </a:cubicBezTo>
                    <a:cubicBezTo>
                      <a:pt x="101" y="85"/>
                      <a:pt x="101" y="84"/>
                      <a:pt x="101" y="84"/>
                    </a:cubicBezTo>
                    <a:cubicBezTo>
                      <a:pt x="101" y="83"/>
                      <a:pt x="99" y="81"/>
                      <a:pt x="99" y="81"/>
                    </a:cubicBezTo>
                    <a:cubicBezTo>
                      <a:pt x="99" y="80"/>
                      <a:pt x="99" y="81"/>
                      <a:pt x="98" y="79"/>
                    </a:cubicBezTo>
                    <a:cubicBezTo>
                      <a:pt x="97" y="78"/>
                      <a:pt x="96" y="77"/>
                      <a:pt x="96" y="77"/>
                    </a:cubicBezTo>
                    <a:cubicBezTo>
                      <a:pt x="96" y="77"/>
                      <a:pt x="96" y="74"/>
                      <a:pt x="96" y="72"/>
                    </a:cubicBezTo>
                    <a:cubicBezTo>
                      <a:pt x="96" y="71"/>
                      <a:pt x="96" y="73"/>
                      <a:pt x="96" y="71"/>
                    </a:cubicBezTo>
                    <a:cubicBezTo>
                      <a:pt x="97" y="69"/>
                      <a:pt x="97" y="67"/>
                      <a:pt x="97" y="67"/>
                    </a:cubicBezTo>
                    <a:cubicBezTo>
                      <a:pt x="97" y="67"/>
                      <a:pt x="94" y="66"/>
                      <a:pt x="93" y="66"/>
                    </a:cubicBezTo>
                    <a:cubicBezTo>
                      <a:pt x="92" y="66"/>
                      <a:pt x="92" y="68"/>
                      <a:pt x="91" y="66"/>
                    </a:cubicBezTo>
                    <a:cubicBezTo>
                      <a:pt x="89" y="65"/>
                      <a:pt x="90" y="64"/>
                      <a:pt x="89" y="64"/>
                    </a:cubicBezTo>
                    <a:cubicBezTo>
                      <a:pt x="89" y="64"/>
                      <a:pt x="88" y="64"/>
                      <a:pt x="87" y="64"/>
                    </a:cubicBezTo>
                    <a:cubicBezTo>
                      <a:pt x="86" y="65"/>
                      <a:pt x="84" y="65"/>
                      <a:pt x="83" y="66"/>
                    </a:cubicBezTo>
                    <a:cubicBezTo>
                      <a:pt x="81" y="66"/>
                      <a:pt x="81" y="66"/>
                      <a:pt x="79" y="66"/>
                    </a:cubicBezTo>
                    <a:cubicBezTo>
                      <a:pt x="77" y="66"/>
                      <a:pt x="75" y="67"/>
                      <a:pt x="73" y="66"/>
                    </a:cubicBezTo>
                    <a:cubicBezTo>
                      <a:pt x="72" y="65"/>
                      <a:pt x="71" y="66"/>
                      <a:pt x="71" y="65"/>
                    </a:cubicBezTo>
                    <a:cubicBezTo>
                      <a:pt x="70" y="63"/>
                      <a:pt x="71" y="63"/>
                      <a:pt x="69" y="62"/>
                    </a:cubicBezTo>
                    <a:cubicBezTo>
                      <a:pt x="68" y="61"/>
                      <a:pt x="67" y="62"/>
                      <a:pt x="67" y="61"/>
                    </a:cubicBezTo>
                    <a:cubicBezTo>
                      <a:pt x="67" y="59"/>
                      <a:pt x="68" y="59"/>
                      <a:pt x="67" y="58"/>
                    </a:cubicBezTo>
                    <a:cubicBezTo>
                      <a:pt x="66" y="57"/>
                      <a:pt x="67" y="59"/>
                      <a:pt x="66" y="57"/>
                    </a:cubicBezTo>
                    <a:cubicBezTo>
                      <a:pt x="64" y="55"/>
                      <a:pt x="63" y="56"/>
                      <a:pt x="64" y="55"/>
                    </a:cubicBezTo>
                    <a:cubicBezTo>
                      <a:pt x="64" y="53"/>
                      <a:pt x="65" y="54"/>
                      <a:pt x="65" y="52"/>
                    </a:cubicBezTo>
                    <a:cubicBezTo>
                      <a:pt x="65" y="50"/>
                      <a:pt x="68" y="53"/>
                      <a:pt x="66" y="49"/>
                    </a:cubicBezTo>
                    <a:cubicBezTo>
                      <a:pt x="64" y="45"/>
                      <a:pt x="64" y="46"/>
                      <a:pt x="66" y="43"/>
                    </a:cubicBezTo>
                    <a:cubicBezTo>
                      <a:pt x="67" y="40"/>
                      <a:pt x="69" y="39"/>
                      <a:pt x="70" y="38"/>
                    </a:cubicBezTo>
                    <a:cubicBezTo>
                      <a:pt x="70" y="38"/>
                      <a:pt x="71" y="36"/>
                      <a:pt x="71" y="35"/>
                    </a:cubicBezTo>
                    <a:cubicBezTo>
                      <a:pt x="72" y="35"/>
                      <a:pt x="72" y="34"/>
                      <a:pt x="73" y="35"/>
                    </a:cubicBezTo>
                    <a:cubicBezTo>
                      <a:pt x="75" y="35"/>
                      <a:pt x="76" y="34"/>
                      <a:pt x="77" y="33"/>
                    </a:cubicBezTo>
                    <a:cubicBezTo>
                      <a:pt x="78" y="32"/>
                      <a:pt x="80" y="31"/>
                      <a:pt x="80" y="30"/>
                    </a:cubicBezTo>
                    <a:cubicBezTo>
                      <a:pt x="81" y="30"/>
                      <a:pt x="81" y="31"/>
                      <a:pt x="82" y="30"/>
                    </a:cubicBezTo>
                    <a:cubicBezTo>
                      <a:pt x="84" y="30"/>
                      <a:pt x="84" y="30"/>
                      <a:pt x="85" y="30"/>
                    </a:cubicBezTo>
                    <a:cubicBezTo>
                      <a:pt x="86" y="30"/>
                      <a:pt x="84" y="30"/>
                      <a:pt x="87" y="30"/>
                    </a:cubicBezTo>
                    <a:cubicBezTo>
                      <a:pt x="89" y="29"/>
                      <a:pt x="89" y="29"/>
                      <a:pt x="89" y="29"/>
                    </a:cubicBezTo>
                    <a:cubicBezTo>
                      <a:pt x="90" y="29"/>
                      <a:pt x="90" y="29"/>
                      <a:pt x="91" y="29"/>
                    </a:cubicBezTo>
                    <a:cubicBezTo>
                      <a:pt x="92" y="30"/>
                      <a:pt x="92" y="27"/>
                      <a:pt x="92" y="30"/>
                    </a:cubicBezTo>
                    <a:cubicBezTo>
                      <a:pt x="92" y="32"/>
                      <a:pt x="91" y="33"/>
                      <a:pt x="93" y="33"/>
                    </a:cubicBezTo>
                    <a:cubicBezTo>
                      <a:pt x="95" y="34"/>
                      <a:pt x="93" y="34"/>
                      <a:pt x="95" y="34"/>
                    </a:cubicBezTo>
                    <a:cubicBezTo>
                      <a:pt x="97" y="34"/>
                      <a:pt x="97" y="34"/>
                      <a:pt x="98" y="34"/>
                    </a:cubicBezTo>
                    <a:cubicBezTo>
                      <a:pt x="99" y="35"/>
                      <a:pt x="99" y="36"/>
                      <a:pt x="101" y="36"/>
                    </a:cubicBezTo>
                    <a:cubicBezTo>
                      <a:pt x="102" y="36"/>
                      <a:pt x="100" y="38"/>
                      <a:pt x="102" y="36"/>
                    </a:cubicBezTo>
                    <a:cubicBezTo>
                      <a:pt x="104" y="33"/>
                      <a:pt x="100" y="33"/>
                      <a:pt x="104" y="33"/>
                    </a:cubicBezTo>
                    <a:cubicBezTo>
                      <a:pt x="108" y="34"/>
                      <a:pt x="109" y="35"/>
                      <a:pt x="109" y="34"/>
                    </a:cubicBezTo>
                    <a:cubicBezTo>
                      <a:pt x="110" y="34"/>
                      <a:pt x="110" y="35"/>
                      <a:pt x="112" y="34"/>
                    </a:cubicBezTo>
                    <a:cubicBezTo>
                      <a:pt x="113" y="33"/>
                      <a:pt x="114" y="33"/>
                      <a:pt x="114" y="33"/>
                    </a:cubicBezTo>
                    <a:cubicBezTo>
                      <a:pt x="115" y="34"/>
                      <a:pt x="115" y="35"/>
                      <a:pt x="116" y="34"/>
                    </a:cubicBezTo>
                    <a:cubicBezTo>
                      <a:pt x="116" y="32"/>
                      <a:pt x="117" y="33"/>
                      <a:pt x="116" y="32"/>
                    </a:cubicBezTo>
                    <a:cubicBezTo>
                      <a:pt x="114" y="31"/>
                      <a:pt x="113" y="32"/>
                      <a:pt x="113" y="30"/>
                    </a:cubicBezTo>
                    <a:cubicBezTo>
                      <a:pt x="112" y="29"/>
                      <a:pt x="114" y="29"/>
                      <a:pt x="112" y="29"/>
                    </a:cubicBezTo>
                    <a:cubicBezTo>
                      <a:pt x="110" y="29"/>
                      <a:pt x="111" y="29"/>
                      <a:pt x="109" y="28"/>
                    </a:cubicBezTo>
                    <a:cubicBezTo>
                      <a:pt x="108" y="28"/>
                      <a:pt x="106" y="30"/>
                      <a:pt x="106" y="28"/>
                    </a:cubicBezTo>
                    <a:cubicBezTo>
                      <a:pt x="105" y="27"/>
                      <a:pt x="102" y="29"/>
                      <a:pt x="105" y="27"/>
                    </a:cubicBezTo>
                    <a:cubicBezTo>
                      <a:pt x="108" y="24"/>
                      <a:pt x="107" y="23"/>
                      <a:pt x="109" y="24"/>
                    </a:cubicBezTo>
                    <a:cubicBezTo>
                      <a:pt x="110" y="24"/>
                      <a:pt x="110" y="26"/>
                      <a:pt x="111" y="25"/>
                    </a:cubicBezTo>
                    <a:cubicBezTo>
                      <a:pt x="112" y="24"/>
                      <a:pt x="114" y="23"/>
                      <a:pt x="112" y="22"/>
                    </a:cubicBezTo>
                    <a:cubicBezTo>
                      <a:pt x="110" y="20"/>
                      <a:pt x="112" y="21"/>
                      <a:pt x="109" y="20"/>
                    </a:cubicBezTo>
                    <a:cubicBezTo>
                      <a:pt x="107" y="19"/>
                      <a:pt x="105" y="24"/>
                      <a:pt x="104" y="23"/>
                    </a:cubicBezTo>
                    <a:cubicBezTo>
                      <a:pt x="103" y="22"/>
                      <a:pt x="103" y="22"/>
                      <a:pt x="102" y="22"/>
                    </a:cubicBezTo>
                    <a:cubicBezTo>
                      <a:pt x="101" y="23"/>
                      <a:pt x="101" y="24"/>
                      <a:pt x="101" y="26"/>
                    </a:cubicBezTo>
                    <a:cubicBezTo>
                      <a:pt x="101" y="27"/>
                      <a:pt x="102" y="27"/>
                      <a:pt x="100" y="26"/>
                    </a:cubicBezTo>
                    <a:cubicBezTo>
                      <a:pt x="98" y="25"/>
                      <a:pt x="103" y="26"/>
                      <a:pt x="98" y="24"/>
                    </a:cubicBezTo>
                    <a:cubicBezTo>
                      <a:pt x="93" y="22"/>
                      <a:pt x="91" y="23"/>
                      <a:pt x="91" y="23"/>
                    </a:cubicBezTo>
                    <a:cubicBezTo>
                      <a:pt x="90" y="24"/>
                      <a:pt x="89" y="24"/>
                      <a:pt x="88" y="24"/>
                    </a:cubicBezTo>
                    <a:cubicBezTo>
                      <a:pt x="88" y="25"/>
                      <a:pt x="90" y="26"/>
                      <a:pt x="88" y="25"/>
                    </a:cubicBezTo>
                    <a:cubicBezTo>
                      <a:pt x="86" y="24"/>
                      <a:pt x="84" y="26"/>
                      <a:pt x="84" y="26"/>
                    </a:cubicBezTo>
                    <a:cubicBezTo>
                      <a:pt x="84" y="26"/>
                      <a:pt x="83" y="25"/>
                      <a:pt x="83" y="26"/>
                    </a:cubicBezTo>
                    <a:cubicBezTo>
                      <a:pt x="82" y="27"/>
                      <a:pt x="80" y="27"/>
                      <a:pt x="79" y="27"/>
                    </a:cubicBezTo>
                    <a:cubicBezTo>
                      <a:pt x="78" y="26"/>
                      <a:pt x="76" y="27"/>
                      <a:pt x="78" y="25"/>
                    </a:cubicBezTo>
                    <a:cubicBezTo>
                      <a:pt x="80" y="22"/>
                      <a:pt x="78" y="24"/>
                      <a:pt x="81" y="23"/>
                    </a:cubicBezTo>
                    <a:cubicBezTo>
                      <a:pt x="84" y="21"/>
                      <a:pt x="88" y="21"/>
                      <a:pt x="84" y="20"/>
                    </a:cubicBezTo>
                    <a:cubicBezTo>
                      <a:pt x="81" y="20"/>
                      <a:pt x="86" y="20"/>
                      <a:pt x="82" y="17"/>
                    </a:cubicBezTo>
                    <a:cubicBezTo>
                      <a:pt x="77" y="15"/>
                      <a:pt x="77" y="18"/>
                      <a:pt x="77" y="15"/>
                    </a:cubicBezTo>
                    <a:cubicBezTo>
                      <a:pt x="77" y="12"/>
                      <a:pt x="76" y="12"/>
                      <a:pt x="75" y="12"/>
                    </a:cubicBezTo>
                    <a:cubicBezTo>
                      <a:pt x="74" y="12"/>
                      <a:pt x="71" y="13"/>
                      <a:pt x="70" y="13"/>
                    </a:cubicBezTo>
                    <a:cubicBezTo>
                      <a:pt x="69" y="13"/>
                      <a:pt x="70" y="14"/>
                      <a:pt x="68" y="13"/>
                    </a:cubicBezTo>
                    <a:cubicBezTo>
                      <a:pt x="66" y="11"/>
                      <a:pt x="65" y="13"/>
                      <a:pt x="66" y="11"/>
                    </a:cubicBezTo>
                    <a:cubicBezTo>
                      <a:pt x="67" y="9"/>
                      <a:pt x="67" y="9"/>
                      <a:pt x="68" y="8"/>
                    </a:cubicBezTo>
                    <a:cubicBezTo>
                      <a:pt x="70" y="7"/>
                      <a:pt x="69" y="2"/>
                      <a:pt x="73" y="4"/>
                    </a:cubicBezTo>
                    <a:cubicBezTo>
                      <a:pt x="76" y="6"/>
                      <a:pt x="75" y="5"/>
                      <a:pt x="77" y="5"/>
                    </a:cubicBezTo>
                    <a:cubicBezTo>
                      <a:pt x="80" y="6"/>
                      <a:pt x="81" y="5"/>
                      <a:pt x="81" y="5"/>
                    </a:cubicBezTo>
                    <a:cubicBezTo>
                      <a:pt x="81" y="4"/>
                      <a:pt x="78" y="3"/>
                      <a:pt x="78" y="3"/>
                    </a:cubicBezTo>
                    <a:cubicBezTo>
                      <a:pt x="78" y="3"/>
                      <a:pt x="77" y="3"/>
                      <a:pt x="78" y="2"/>
                    </a:cubicBezTo>
                    <a:cubicBezTo>
                      <a:pt x="78" y="2"/>
                      <a:pt x="79" y="1"/>
                      <a:pt x="79" y="1"/>
                    </a:cubicBezTo>
                    <a:cubicBezTo>
                      <a:pt x="78" y="0"/>
                      <a:pt x="78" y="0"/>
                      <a:pt x="78" y="0"/>
                    </a:cubicBezTo>
                    <a:cubicBezTo>
                      <a:pt x="78" y="0"/>
                      <a:pt x="68" y="0"/>
                      <a:pt x="6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5" name="标题 4"/>
          <p:cNvSpPr>
            <a:spLocks noGrp="1"/>
          </p:cNvSpPr>
          <p:nvPr>
            <p:ph type="title"/>
          </p:nvPr>
        </p:nvSpPr>
        <p:spPr/>
        <p:txBody>
          <a:bodyPr/>
          <a:lstStyle/>
          <a:p>
            <a:r>
              <a:rPr lang="zh-CN" altLang="en-US" dirty="0"/>
              <a:t>研究方法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p:tgtEl>
                                          <p:spTgt spid="6"/>
                                        </p:tgtEl>
                                        <p:attrNameLst>
                                          <p:attrName>ppt_y</p:attrName>
                                        </p:attrNameLst>
                                      </p:cBhvr>
                                      <p:tavLst>
                                        <p:tav tm="0">
                                          <p:val>
                                            <p:strVal val="#ppt_y-#ppt_h*1.125000"/>
                                          </p:val>
                                        </p:tav>
                                        <p:tav tm="100000">
                                          <p:val>
                                            <p:strVal val="#ppt_y"/>
                                          </p:val>
                                        </p:tav>
                                      </p:tavLst>
                                    </p:anim>
                                    <p:animEffect transition="in" filter="wipe(down)">
                                      <p:cBhvr>
                                        <p:cTn id="13" dur="500"/>
                                        <p:tgtEl>
                                          <p:spTgt spid="6"/>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1000"/>
                                        <p:tgtEl>
                                          <p:spTgt spid="59"/>
                                        </p:tgtEl>
                                      </p:cBhvr>
                                    </p:animEffect>
                                    <p:anim calcmode="lin" valueType="num">
                                      <p:cBhvr>
                                        <p:cTn id="18" dur="1000" fill="hold"/>
                                        <p:tgtEl>
                                          <p:spTgt spid="59"/>
                                        </p:tgtEl>
                                        <p:attrNameLst>
                                          <p:attrName>ppt_x</p:attrName>
                                        </p:attrNameLst>
                                      </p:cBhvr>
                                      <p:tavLst>
                                        <p:tav tm="0">
                                          <p:val>
                                            <p:strVal val="#ppt_x"/>
                                          </p:val>
                                        </p:tav>
                                        <p:tav tm="100000">
                                          <p:val>
                                            <p:strVal val="#ppt_x"/>
                                          </p:val>
                                        </p:tav>
                                      </p:tavLst>
                                    </p:anim>
                                    <p:anim calcmode="lin" valueType="num">
                                      <p:cBhvr>
                                        <p:cTn id="19" dur="1000" fill="hold"/>
                                        <p:tgtEl>
                                          <p:spTgt spid="59"/>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 presetClass="entr" presetSubtype="8" decel="10000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12" presetClass="entr" presetSubtype="1"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p:tgtEl>
                                          <p:spTgt spid="4"/>
                                        </p:tgtEl>
                                        <p:attrNameLst>
                                          <p:attrName>ppt_y</p:attrName>
                                        </p:attrNameLst>
                                      </p:cBhvr>
                                      <p:tavLst>
                                        <p:tav tm="0">
                                          <p:val>
                                            <p:strVal val="#ppt_y-#ppt_h*1.125000"/>
                                          </p:val>
                                        </p:tav>
                                        <p:tav tm="100000">
                                          <p:val>
                                            <p:strVal val="#ppt_y"/>
                                          </p:val>
                                        </p:tav>
                                      </p:tavLst>
                                    </p:anim>
                                    <p:animEffect transition="in" filter="wipe(down)">
                                      <p:cBhvr>
                                        <p:cTn id="29" dur="500"/>
                                        <p:tgtEl>
                                          <p:spTgt spid="4"/>
                                        </p:tgtEl>
                                      </p:cBhvr>
                                    </p:animEffect>
                                  </p:childTnLst>
                                </p:cTn>
                              </p:par>
                            </p:childTnLst>
                          </p:cTn>
                        </p:par>
                        <p:par>
                          <p:cTn id="30" fill="hold">
                            <p:stCondLst>
                              <p:cond delay="3000"/>
                            </p:stCondLst>
                            <p:childTnLst>
                              <p:par>
                                <p:cTn id="31" presetID="42" presetClass="entr" presetSubtype="0" fill="hold" grpId="0" nodeType="afterEffect">
                                  <p:stCondLst>
                                    <p:cond delay="0"/>
                                  </p:stCondLst>
                                  <p:childTnLst>
                                    <p:set>
                                      <p:cBhvr>
                                        <p:cTn id="32" dur="1" fill="hold">
                                          <p:stCondLst>
                                            <p:cond delay="0"/>
                                          </p:stCondLst>
                                        </p:cTn>
                                        <p:tgtEl>
                                          <p:spTgt spid="69"/>
                                        </p:tgtEl>
                                        <p:attrNameLst>
                                          <p:attrName>style.visibility</p:attrName>
                                        </p:attrNameLst>
                                      </p:cBhvr>
                                      <p:to>
                                        <p:strVal val="visible"/>
                                      </p:to>
                                    </p:set>
                                    <p:animEffect transition="in" filter="fade">
                                      <p:cBhvr>
                                        <p:cTn id="33" dur="1000"/>
                                        <p:tgtEl>
                                          <p:spTgt spid="69"/>
                                        </p:tgtEl>
                                      </p:cBhvr>
                                    </p:animEffect>
                                    <p:anim calcmode="lin" valueType="num">
                                      <p:cBhvr>
                                        <p:cTn id="34" dur="1000" fill="hold"/>
                                        <p:tgtEl>
                                          <p:spTgt spid="69"/>
                                        </p:tgtEl>
                                        <p:attrNameLst>
                                          <p:attrName>ppt_x</p:attrName>
                                        </p:attrNameLst>
                                      </p:cBhvr>
                                      <p:tavLst>
                                        <p:tav tm="0">
                                          <p:val>
                                            <p:strVal val="#ppt_x"/>
                                          </p:val>
                                        </p:tav>
                                        <p:tav tm="100000">
                                          <p:val>
                                            <p:strVal val="#ppt_x"/>
                                          </p:val>
                                        </p:tav>
                                      </p:tavLst>
                                    </p:anim>
                                    <p:anim calcmode="lin" valueType="num">
                                      <p:cBhvr>
                                        <p:cTn id="35" dur="1000" fill="hold"/>
                                        <p:tgtEl>
                                          <p:spTgt spid="69"/>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2" presetClass="entr" presetSubtype="8" decel="100000"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0-#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par>
                          <p:cTn id="41" fill="hold">
                            <p:stCondLst>
                              <p:cond delay="4500"/>
                            </p:stCondLst>
                            <p:childTnLst>
                              <p:par>
                                <p:cTn id="42" presetID="12" presetClass="entr" presetSubtype="1"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additive="base">
                                        <p:cTn id="44" dur="500"/>
                                        <p:tgtEl>
                                          <p:spTgt spid="3"/>
                                        </p:tgtEl>
                                        <p:attrNameLst>
                                          <p:attrName>ppt_y</p:attrName>
                                        </p:attrNameLst>
                                      </p:cBhvr>
                                      <p:tavLst>
                                        <p:tav tm="0">
                                          <p:val>
                                            <p:strVal val="#ppt_y-#ppt_h*1.125000"/>
                                          </p:val>
                                        </p:tav>
                                        <p:tav tm="100000">
                                          <p:val>
                                            <p:strVal val="#ppt_y"/>
                                          </p:val>
                                        </p:tav>
                                      </p:tavLst>
                                    </p:anim>
                                    <p:animEffect transition="in" filter="wipe(down)">
                                      <p:cBhvr>
                                        <p:cTn id="45" dur="500"/>
                                        <p:tgtEl>
                                          <p:spTgt spid="3"/>
                                        </p:tgtEl>
                                      </p:cBhvr>
                                    </p:animEffect>
                                  </p:childTnLst>
                                </p:cTn>
                              </p:par>
                            </p:childTnLst>
                          </p:cTn>
                        </p:par>
                        <p:par>
                          <p:cTn id="46" fill="hold">
                            <p:stCondLst>
                              <p:cond delay="5000"/>
                            </p:stCondLst>
                            <p:childTnLst>
                              <p:par>
                                <p:cTn id="47" presetID="42" presetClass="entr" presetSubtype="0" fill="hold" grpId="0" nodeType="after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1000"/>
                                        <p:tgtEl>
                                          <p:spTgt spid="70"/>
                                        </p:tgtEl>
                                      </p:cBhvr>
                                    </p:animEffect>
                                    <p:anim calcmode="lin" valueType="num">
                                      <p:cBhvr>
                                        <p:cTn id="50" dur="1000" fill="hold"/>
                                        <p:tgtEl>
                                          <p:spTgt spid="70"/>
                                        </p:tgtEl>
                                        <p:attrNameLst>
                                          <p:attrName>ppt_x</p:attrName>
                                        </p:attrNameLst>
                                      </p:cBhvr>
                                      <p:tavLst>
                                        <p:tav tm="0">
                                          <p:val>
                                            <p:strVal val="#ppt_x"/>
                                          </p:val>
                                        </p:tav>
                                        <p:tav tm="100000">
                                          <p:val>
                                            <p:strVal val="#ppt_x"/>
                                          </p:val>
                                        </p:tav>
                                      </p:tavLst>
                                    </p:anim>
                                    <p:anim calcmode="lin" valueType="num">
                                      <p:cBhvr>
                                        <p:cTn id="51" dur="1000" fill="hold"/>
                                        <p:tgtEl>
                                          <p:spTgt spid="70"/>
                                        </p:tgtEl>
                                        <p:attrNameLst>
                                          <p:attrName>ppt_y</p:attrName>
                                        </p:attrNameLst>
                                      </p:cBhvr>
                                      <p:tavLst>
                                        <p:tav tm="0">
                                          <p:val>
                                            <p:strVal val="#ppt_y+.1"/>
                                          </p:val>
                                        </p:tav>
                                        <p:tav tm="100000">
                                          <p:val>
                                            <p:strVal val="#ppt_y"/>
                                          </p:val>
                                        </p:tav>
                                      </p:tavLst>
                                    </p:anim>
                                  </p:childTnLst>
                                </p:cTn>
                              </p:par>
                            </p:childTnLst>
                          </p:cTn>
                        </p:par>
                        <p:par>
                          <p:cTn id="52" fill="hold">
                            <p:stCondLst>
                              <p:cond delay="6000"/>
                            </p:stCondLst>
                            <p:childTnLst>
                              <p:par>
                                <p:cTn id="53" presetID="2" presetClass="entr" presetSubtype="8" decel="100000" fill="hold" nodeType="after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0-#ppt_w/2"/>
                                          </p:val>
                                        </p:tav>
                                        <p:tav tm="100000">
                                          <p:val>
                                            <p:strVal val="#ppt_x"/>
                                          </p:val>
                                        </p:tav>
                                      </p:tavLst>
                                    </p:anim>
                                    <p:anim calcmode="lin" valueType="num">
                                      <p:cBhvr additive="base">
                                        <p:cTn id="56" dur="500" fill="hold"/>
                                        <p:tgtEl>
                                          <p:spTgt spid="10"/>
                                        </p:tgtEl>
                                        <p:attrNameLst>
                                          <p:attrName>ppt_y</p:attrName>
                                        </p:attrNameLst>
                                      </p:cBhvr>
                                      <p:tavLst>
                                        <p:tav tm="0">
                                          <p:val>
                                            <p:strVal val="#ppt_y"/>
                                          </p:val>
                                        </p:tav>
                                        <p:tav tm="100000">
                                          <p:val>
                                            <p:strVal val="#ppt_y"/>
                                          </p:val>
                                        </p:tav>
                                      </p:tavLst>
                                    </p:anim>
                                  </p:childTnLst>
                                </p:cTn>
                              </p:par>
                            </p:childTnLst>
                          </p:cTn>
                        </p:par>
                        <p:par>
                          <p:cTn id="57" fill="hold">
                            <p:stCondLst>
                              <p:cond delay="6500"/>
                            </p:stCondLst>
                            <p:childTnLst>
                              <p:par>
                                <p:cTn id="58" presetID="12" presetClass="entr" presetSubtype="1" fill="hold" nodeType="afterEffect">
                                  <p:stCondLst>
                                    <p:cond delay="0"/>
                                  </p:stCondLst>
                                  <p:childTnLst>
                                    <p:set>
                                      <p:cBhvr>
                                        <p:cTn id="59" dur="1" fill="hold">
                                          <p:stCondLst>
                                            <p:cond delay="0"/>
                                          </p:stCondLst>
                                        </p:cTn>
                                        <p:tgtEl>
                                          <p:spTgt spid="2"/>
                                        </p:tgtEl>
                                        <p:attrNameLst>
                                          <p:attrName>style.visibility</p:attrName>
                                        </p:attrNameLst>
                                      </p:cBhvr>
                                      <p:to>
                                        <p:strVal val="visible"/>
                                      </p:to>
                                    </p:set>
                                    <p:anim calcmode="lin" valueType="num">
                                      <p:cBhvr additive="base">
                                        <p:cTn id="60" dur="500"/>
                                        <p:tgtEl>
                                          <p:spTgt spid="2"/>
                                        </p:tgtEl>
                                        <p:attrNameLst>
                                          <p:attrName>ppt_y</p:attrName>
                                        </p:attrNameLst>
                                      </p:cBhvr>
                                      <p:tavLst>
                                        <p:tav tm="0">
                                          <p:val>
                                            <p:strVal val="#ppt_y-#ppt_h*1.125000"/>
                                          </p:val>
                                        </p:tav>
                                        <p:tav tm="100000">
                                          <p:val>
                                            <p:strVal val="#ppt_y"/>
                                          </p:val>
                                        </p:tav>
                                      </p:tavLst>
                                    </p:anim>
                                    <p:animEffect transition="in" filter="wipe(down)">
                                      <p:cBhvr>
                                        <p:cTn id="61" dur="500"/>
                                        <p:tgtEl>
                                          <p:spTgt spid="2"/>
                                        </p:tgtEl>
                                      </p:cBhvr>
                                    </p:animEffect>
                                  </p:childTnLst>
                                </p:cTn>
                              </p:par>
                            </p:childTnLst>
                          </p:cTn>
                        </p:par>
                        <p:par>
                          <p:cTn id="62" fill="hold">
                            <p:stCondLst>
                              <p:cond delay="7000"/>
                            </p:stCondLst>
                            <p:childTnLst>
                              <p:par>
                                <p:cTn id="63" presetID="42" presetClass="entr" presetSubtype="0" fill="hold" grpId="0" nodeType="afterEffect">
                                  <p:stCondLst>
                                    <p:cond delay="0"/>
                                  </p:stCondLst>
                                  <p:childTnLst>
                                    <p:set>
                                      <p:cBhvr>
                                        <p:cTn id="64" dur="1" fill="hold">
                                          <p:stCondLst>
                                            <p:cond delay="0"/>
                                          </p:stCondLst>
                                        </p:cTn>
                                        <p:tgtEl>
                                          <p:spTgt spid="71"/>
                                        </p:tgtEl>
                                        <p:attrNameLst>
                                          <p:attrName>style.visibility</p:attrName>
                                        </p:attrNameLst>
                                      </p:cBhvr>
                                      <p:to>
                                        <p:strVal val="visible"/>
                                      </p:to>
                                    </p:set>
                                    <p:animEffect transition="in" filter="fade">
                                      <p:cBhvr>
                                        <p:cTn id="65" dur="1000"/>
                                        <p:tgtEl>
                                          <p:spTgt spid="71"/>
                                        </p:tgtEl>
                                      </p:cBhvr>
                                    </p:animEffect>
                                    <p:anim calcmode="lin" valueType="num">
                                      <p:cBhvr>
                                        <p:cTn id="66" dur="1000" fill="hold"/>
                                        <p:tgtEl>
                                          <p:spTgt spid="71"/>
                                        </p:tgtEl>
                                        <p:attrNameLst>
                                          <p:attrName>ppt_x</p:attrName>
                                        </p:attrNameLst>
                                      </p:cBhvr>
                                      <p:tavLst>
                                        <p:tav tm="0">
                                          <p:val>
                                            <p:strVal val="#ppt_x"/>
                                          </p:val>
                                        </p:tav>
                                        <p:tav tm="100000">
                                          <p:val>
                                            <p:strVal val="#ppt_x"/>
                                          </p:val>
                                        </p:tav>
                                      </p:tavLst>
                                    </p:anim>
                                    <p:anim calcmode="lin" valueType="num">
                                      <p:cBhvr>
                                        <p:cTn id="67"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9" grpId="0"/>
      <p:bldP spid="70" grpId="0"/>
      <p:bldP spid="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nvPr>
        </p:nvSpPr>
        <p:spPr>
          <a:xfrm>
            <a:off x="244690" y="293170"/>
            <a:ext cx="10515600" cy="580806"/>
          </a:xfrm>
        </p:spPr>
        <p:txBody>
          <a:bodyPr>
            <a:normAutofit fontScale="90000"/>
          </a:bodyPr>
          <a:lstStyle/>
          <a:p>
            <a:r>
              <a:rPr lang="zh-CN" altLang="en-US" sz="3600" dirty="0"/>
              <a:t>研究计划</a:t>
            </a:r>
          </a:p>
        </p:txBody>
      </p:sp>
      <p:sp>
        <p:nvSpPr>
          <p:cNvPr id="2" name="矩形 1">
            <a:extLst>
              <a:ext uri="{FF2B5EF4-FFF2-40B4-BE49-F238E27FC236}">
                <a16:creationId xmlns:a16="http://schemas.microsoft.com/office/drawing/2014/main" id="{27FED09F-D3FF-08A2-6521-4A8374745796}"/>
              </a:ext>
            </a:extLst>
          </p:cNvPr>
          <p:cNvSpPr/>
          <p:nvPr/>
        </p:nvSpPr>
        <p:spPr>
          <a:xfrm>
            <a:off x="424674" y="1054309"/>
            <a:ext cx="8818685" cy="5444888"/>
          </a:xfrm>
          <a:prstGeom prst="rect">
            <a:avLst/>
          </a:prstGeom>
        </p:spPr>
        <p:txBody>
          <a:bodyPr wrap="square">
            <a:spAutoFit/>
          </a:bodyPr>
          <a:lstStyle/>
          <a:p>
            <a:pPr>
              <a:lnSpc>
                <a:spcPct val="150000"/>
              </a:lnSpc>
            </a:pPr>
            <a:r>
              <a:rPr lang="zh-CN" altLang="en-US" dirty="0">
                <a:solidFill>
                  <a:schemeClr val="tx1">
                    <a:lumMod val="50000"/>
                    <a:lumOff val="50000"/>
                  </a:schemeClr>
                </a:solidFill>
                <a:latin typeface="微软雅黑" panose="020B0503020204020204" charset="-122"/>
                <a:ea typeface="微软雅黑" panose="020B0503020204020204" charset="-122"/>
              </a:rPr>
              <a:t>一、</a:t>
            </a:r>
            <a:r>
              <a:rPr lang="zh-CN" altLang="en-US" b="1" dirty="0">
                <a:solidFill>
                  <a:schemeClr val="tx1">
                    <a:lumMod val="50000"/>
                    <a:lumOff val="50000"/>
                  </a:schemeClr>
                </a:solidFill>
                <a:latin typeface="微软雅黑" panose="020B0503020204020204" charset="-122"/>
                <a:ea typeface="微软雅黑" panose="020B0503020204020204" charset="-122"/>
              </a:rPr>
              <a:t>秋学期第</a:t>
            </a:r>
            <a:r>
              <a:rPr lang="en-US" altLang="zh-CN" b="1" dirty="0">
                <a:solidFill>
                  <a:schemeClr val="tx1">
                    <a:lumMod val="50000"/>
                    <a:lumOff val="50000"/>
                  </a:schemeClr>
                </a:solidFill>
                <a:latin typeface="微软雅黑" panose="020B0503020204020204" charset="-122"/>
                <a:ea typeface="微软雅黑" panose="020B0503020204020204" charset="-122"/>
              </a:rPr>
              <a:t>4</a:t>
            </a:r>
            <a:r>
              <a:rPr lang="zh-CN" altLang="en-US" b="1" dirty="0">
                <a:solidFill>
                  <a:schemeClr val="tx1">
                    <a:lumMod val="50000"/>
                    <a:lumOff val="50000"/>
                  </a:schemeClr>
                </a:solidFill>
                <a:latin typeface="微软雅黑" panose="020B0503020204020204" charset="-122"/>
                <a:ea typeface="微软雅黑" panose="020B0503020204020204" charset="-122"/>
              </a:rPr>
              <a:t>周，通过查找资料完成</a:t>
            </a:r>
          </a:p>
          <a:p>
            <a:pPr>
              <a:lnSpc>
                <a:spcPct val="150000"/>
              </a:lnSpc>
            </a:pPr>
            <a:r>
              <a:rPr lang="en-US" altLang="zh-CN" dirty="0">
                <a:solidFill>
                  <a:schemeClr val="tx1">
                    <a:lumMod val="50000"/>
                    <a:lumOff val="50000"/>
                  </a:schemeClr>
                </a:solidFill>
                <a:latin typeface="微软雅黑" panose="020B0503020204020204" charset="-122"/>
                <a:ea typeface="微软雅黑" panose="020B0503020204020204" charset="-122"/>
              </a:rPr>
              <a:t>	</a:t>
            </a:r>
            <a:r>
              <a:rPr lang="zh-CN" altLang="en-US" dirty="0">
                <a:solidFill>
                  <a:schemeClr val="tx1">
                    <a:lumMod val="50000"/>
                    <a:lumOff val="50000"/>
                  </a:schemeClr>
                </a:solidFill>
                <a:latin typeface="微软雅黑" panose="020B0503020204020204" charset="-122"/>
                <a:ea typeface="微软雅黑" panose="020B0503020204020204" charset="-122"/>
              </a:rPr>
              <a:t>查找“容貌焦虑”的说法从何而来</a:t>
            </a:r>
          </a:p>
          <a:p>
            <a:pPr>
              <a:lnSpc>
                <a:spcPct val="150000"/>
              </a:lnSpc>
            </a:pPr>
            <a:r>
              <a:rPr lang="zh-CN" altLang="en-US" dirty="0">
                <a:solidFill>
                  <a:schemeClr val="tx1">
                    <a:lumMod val="50000"/>
                    <a:lumOff val="50000"/>
                  </a:schemeClr>
                </a:solidFill>
                <a:latin typeface="微软雅黑" panose="020B0503020204020204" charset="-122"/>
                <a:ea typeface="微软雅黑" panose="020B0503020204020204" charset="-122"/>
              </a:rPr>
              <a:t>二、</a:t>
            </a:r>
            <a:r>
              <a:rPr lang="zh-CN" altLang="en-US" b="1" dirty="0">
                <a:solidFill>
                  <a:schemeClr val="tx1">
                    <a:lumMod val="50000"/>
                    <a:lumOff val="50000"/>
                  </a:schemeClr>
                </a:solidFill>
                <a:latin typeface="微软雅黑" panose="020B0503020204020204" charset="-122"/>
                <a:ea typeface="微软雅黑" panose="020B0503020204020204" charset="-122"/>
              </a:rPr>
              <a:t>秋学期第</a:t>
            </a:r>
            <a:r>
              <a:rPr lang="en-US" altLang="zh-CN" b="1" dirty="0">
                <a:solidFill>
                  <a:schemeClr val="tx1">
                    <a:lumMod val="50000"/>
                    <a:lumOff val="50000"/>
                  </a:schemeClr>
                </a:solidFill>
                <a:latin typeface="微软雅黑" panose="020B0503020204020204" charset="-122"/>
                <a:ea typeface="微软雅黑" panose="020B0503020204020204" charset="-122"/>
              </a:rPr>
              <a:t>5</a:t>
            </a:r>
            <a:r>
              <a:rPr lang="zh-CN" altLang="en-US" b="1" dirty="0">
                <a:solidFill>
                  <a:schemeClr val="tx1">
                    <a:lumMod val="50000"/>
                    <a:lumOff val="50000"/>
                  </a:schemeClr>
                </a:solidFill>
                <a:latin typeface="微软雅黑" panose="020B0503020204020204" charset="-122"/>
                <a:ea typeface="微软雅黑" panose="020B0503020204020204" charset="-122"/>
              </a:rPr>
              <a:t>周，制作问卷完成</a:t>
            </a:r>
          </a:p>
          <a:p>
            <a:pPr>
              <a:lnSpc>
                <a:spcPct val="150000"/>
              </a:lnSpc>
            </a:pPr>
            <a:r>
              <a:rPr lang="en-US" altLang="zh-CN" dirty="0">
                <a:solidFill>
                  <a:schemeClr val="tx1">
                    <a:lumMod val="50000"/>
                    <a:lumOff val="50000"/>
                  </a:schemeClr>
                </a:solidFill>
                <a:latin typeface="微软雅黑" panose="020B0503020204020204" charset="-122"/>
                <a:ea typeface="微软雅黑" panose="020B0503020204020204" charset="-122"/>
              </a:rPr>
              <a:t>	</a:t>
            </a:r>
            <a:r>
              <a:rPr lang="zh-CN" altLang="en-US" dirty="0">
                <a:solidFill>
                  <a:schemeClr val="tx1">
                    <a:lumMod val="50000"/>
                    <a:lumOff val="50000"/>
                  </a:schemeClr>
                </a:solidFill>
                <a:latin typeface="微软雅黑" panose="020B0503020204020204" charset="-122"/>
                <a:ea typeface="微软雅黑" panose="020B0503020204020204" charset="-122"/>
              </a:rPr>
              <a:t>调查自认为有“容貌焦虑”和不认为自己有“容貌焦虑”的主要群体（以年龄段、兴趣爱好、家庭氛围、刷视频时偏爱的话题等进行分类）</a:t>
            </a:r>
          </a:p>
          <a:p>
            <a:pPr>
              <a:lnSpc>
                <a:spcPct val="150000"/>
              </a:lnSpc>
            </a:pPr>
            <a:r>
              <a:rPr lang="en-US" altLang="zh-CN" dirty="0">
                <a:solidFill>
                  <a:schemeClr val="tx1">
                    <a:lumMod val="50000"/>
                    <a:lumOff val="50000"/>
                  </a:schemeClr>
                </a:solidFill>
                <a:latin typeface="微软雅黑" panose="020B0503020204020204" charset="-122"/>
                <a:ea typeface="微软雅黑" panose="020B0503020204020204" charset="-122"/>
              </a:rPr>
              <a:t>	</a:t>
            </a:r>
            <a:r>
              <a:rPr lang="zh-CN" altLang="en-US" dirty="0">
                <a:solidFill>
                  <a:schemeClr val="tx1">
                    <a:lumMod val="50000"/>
                    <a:lumOff val="50000"/>
                  </a:schemeClr>
                </a:solidFill>
                <a:latin typeface="微软雅黑" panose="020B0503020204020204" charset="-122"/>
                <a:ea typeface="微软雅黑" panose="020B0503020204020204" charset="-122"/>
              </a:rPr>
              <a:t>调查诱发“容貌焦虑”的社会环境因素</a:t>
            </a:r>
            <a:r>
              <a:rPr lang="en-US" altLang="zh-CN" dirty="0">
                <a:solidFill>
                  <a:schemeClr val="tx1">
                    <a:lumMod val="50000"/>
                    <a:lumOff val="50000"/>
                  </a:schemeClr>
                </a:solidFill>
                <a:latin typeface="微软雅黑" panose="020B0503020204020204" charset="-122"/>
                <a:ea typeface="微软雅黑" panose="020B0503020204020204" charset="-122"/>
              </a:rPr>
              <a:t>(</a:t>
            </a:r>
            <a:r>
              <a:rPr lang="zh-CN" altLang="en-US" dirty="0">
                <a:solidFill>
                  <a:schemeClr val="tx1">
                    <a:lumMod val="50000"/>
                    <a:lumOff val="50000"/>
                  </a:schemeClr>
                </a:solidFill>
                <a:latin typeface="微软雅黑" panose="020B0503020204020204" charset="-122"/>
                <a:ea typeface="微软雅黑" panose="020B0503020204020204" charset="-122"/>
              </a:rPr>
              <a:t>广告、媒体等）和个人心理因素</a:t>
            </a:r>
          </a:p>
          <a:p>
            <a:pPr>
              <a:lnSpc>
                <a:spcPct val="150000"/>
              </a:lnSpc>
            </a:pPr>
            <a:r>
              <a:rPr lang="en-US" altLang="zh-CN" dirty="0">
                <a:solidFill>
                  <a:schemeClr val="tx1">
                    <a:lumMod val="50000"/>
                    <a:lumOff val="50000"/>
                  </a:schemeClr>
                </a:solidFill>
                <a:latin typeface="微软雅黑" panose="020B0503020204020204" charset="-122"/>
                <a:ea typeface="微软雅黑" panose="020B0503020204020204" charset="-122"/>
              </a:rPr>
              <a:t>	</a:t>
            </a:r>
            <a:r>
              <a:rPr lang="zh-CN" altLang="en-US" dirty="0">
                <a:solidFill>
                  <a:schemeClr val="tx1">
                    <a:lumMod val="50000"/>
                    <a:lumOff val="50000"/>
                  </a:schemeClr>
                </a:solidFill>
                <a:latin typeface="微软雅黑" panose="020B0503020204020204" charset="-122"/>
                <a:ea typeface="微软雅黑" panose="020B0503020204020204" charset="-122"/>
              </a:rPr>
              <a:t>调查“容貌焦虑”这一词的误用现象</a:t>
            </a:r>
          </a:p>
          <a:p>
            <a:pPr>
              <a:lnSpc>
                <a:spcPct val="150000"/>
              </a:lnSpc>
            </a:pPr>
            <a:r>
              <a:rPr lang="zh-CN" altLang="en-US" dirty="0">
                <a:solidFill>
                  <a:schemeClr val="tx1">
                    <a:lumMod val="50000"/>
                    <a:lumOff val="50000"/>
                  </a:schemeClr>
                </a:solidFill>
                <a:latin typeface="微软雅黑" panose="020B0503020204020204" charset="-122"/>
                <a:ea typeface="微软雅黑" panose="020B0503020204020204" charset="-122"/>
              </a:rPr>
              <a:t>三、</a:t>
            </a:r>
            <a:r>
              <a:rPr lang="zh-CN" altLang="en-US" b="1" dirty="0">
                <a:solidFill>
                  <a:schemeClr val="tx1">
                    <a:lumMod val="50000"/>
                    <a:lumOff val="50000"/>
                  </a:schemeClr>
                </a:solidFill>
                <a:latin typeface="微软雅黑" panose="020B0503020204020204" charset="-122"/>
                <a:ea typeface="微软雅黑" panose="020B0503020204020204" charset="-122"/>
              </a:rPr>
              <a:t>秋学期第</a:t>
            </a:r>
            <a:r>
              <a:rPr lang="en-US" altLang="zh-CN" b="1" dirty="0">
                <a:solidFill>
                  <a:schemeClr val="tx1">
                    <a:lumMod val="50000"/>
                    <a:lumOff val="50000"/>
                  </a:schemeClr>
                </a:solidFill>
                <a:latin typeface="微软雅黑" panose="020B0503020204020204" charset="-122"/>
                <a:ea typeface="微软雅黑" panose="020B0503020204020204" charset="-122"/>
              </a:rPr>
              <a:t>6</a:t>
            </a:r>
            <a:r>
              <a:rPr lang="zh-CN" altLang="en-US" b="1" dirty="0">
                <a:solidFill>
                  <a:schemeClr val="tx1">
                    <a:lumMod val="50000"/>
                    <a:lumOff val="50000"/>
                  </a:schemeClr>
                </a:solidFill>
                <a:latin typeface="微软雅黑" panose="020B0503020204020204" charset="-122"/>
                <a:ea typeface="微软雅黑" panose="020B0503020204020204" charset="-122"/>
              </a:rPr>
              <a:t>、</a:t>
            </a:r>
            <a:r>
              <a:rPr lang="en-US" altLang="zh-CN" b="1" dirty="0">
                <a:solidFill>
                  <a:schemeClr val="tx1">
                    <a:lumMod val="50000"/>
                    <a:lumOff val="50000"/>
                  </a:schemeClr>
                </a:solidFill>
                <a:latin typeface="微软雅黑" panose="020B0503020204020204" charset="-122"/>
                <a:ea typeface="微软雅黑" panose="020B0503020204020204" charset="-122"/>
              </a:rPr>
              <a:t>7</a:t>
            </a:r>
            <a:r>
              <a:rPr lang="zh-CN" altLang="en-US" b="1" dirty="0">
                <a:solidFill>
                  <a:schemeClr val="tx1">
                    <a:lumMod val="50000"/>
                    <a:lumOff val="50000"/>
                  </a:schemeClr>
                </a:solidFill>
                <a:latin typeface="微软雅黑" panose="020B0503020204020204" charset="-122"/>
                <a:ea typeface="微软雅黑" panose="020B0503020204020204" charset="-122"/>
              </a:rPr>
              <a:t>、</a:t>
            </a:r>
            <a:r>
              <a:rPr lang="en-US" altLang="zh-CN" b="1" dirty="0">
                <a:solidFill>
                  <a:schemeClr val="tx1">
                    <a:lumMod val="50000"/>
                    <a:lumOff val="50000"/>
                  </a:schemeClr>
                </a:solidFill>
                <a:latin typeface="微软雅黑" panose="020B0503020204020204" charset="-122"/>
                <a:ea typeface="微软雅黑" panose="020B0503020204020204" charset="-122"/>
              </a:rPr>
              <a:t>8</a:t>
            </a:r>
            <a:r>
              <a:rPr lang="zh-CN" altLang="en-US" b="1" dirty="0">
                <a:solidFill>
                  <a:schemeClr val="tx1">
                    <a:lumMod val="50000"/>
                    <a:lumOff val="50000"/>
                  </a:schemeClr>
                </a:solidFill>
                <a:latin typeface="微软雅黑" panose="020B0503020204020204" charset="-122"/>
                <a:ea typeface="微软雅黑" panose="020B0503020204020204" charset="-122"/>
              </a:rPr>
              <a:t>周，通过采访完成</a:t>
            </a:r>
          </a:p>
          <a:p>
            <a:pPr>
              <a:lnSpc>
                <a:spcPct val="150000"/>
              </a:lnSpc>
            </a:pPr>
            <a:r>
              <a:rPr lang="en-US" altLang="zh-CN" dirty="0">
                <a:solidFill>
                  <a:schemeClr val="tx1">
                    <a:lumMod val="50000"/>
                    <a:lumOff val="50000"/>
                  </a:schemeClr>
                </a:solidFill>
                <a:latin typeface="微软雅黑" panose="020B0503020204020204" charset="-122"/>
                <a:ea typeface="微软雅黑" panose="020B0503020204020204" charset="-122"/>
              </a:rPr>
              <a:t>	</a:t>
            </a:r>
            <a:r>
              <a:rPr lang="zh-CN" altLang="en-US" dirty="0">
                <a:solidFill>
                  <a:schemeClr val="tx1">
                    <a:lumMod val="50000"/>
                    <a:lumOff val="50000"/>
                  </a:schemeClr>
                </a:solidFill>
                <a:latin typeface="微软雅黑" panose="020B0503020204020204" charset="-122"/>
                <a:ea typeface="微软雅黑" panose="020B0503020204020204" charset="-122"/>
              </a:rPr>
              <a:t>调查“容貌焦虑”的具体表现，具体影响</a:t>
            </a:r>
          </a:p>
          <a:p>
            <a:pPr>
              <a:lnSpc>
                <a:spcPct val="150000"/>
              </a:lnSpc>
            </a:pPr>
            <a:r>
              <a:rPr lang="en-US" altLang="zh-CN" dirty="0">
                <a:solidFill>
                  <a:schemeClr val="tx1">
                    <a:lumMod val="50000"/>
                    <a:lumOff val="50000"/>
                  </a:schemeClr>
                </a:solidFill>
                <a:latin typeface="微软雅黑" panose="020B0503020204020204" charset="-122"/>
                <a:ea typeface="微软雅黑" panose="020B0503020204020204" charset="-122"/>
              </a:rPr>
              <a:t>	</a:t>
            </a:r>
            <a:r>
              <a:rPr lang="zh-CN" altLang="en-US" dirty="0">
                <a:solidFill>
                  <a:schemeClr val="tx1">
                    <a:lumMod val="50000"/>
                    <a:lumOff val="50000"/>
                  </a:schemeClr>
                </a:solidFill>
                <a:latin typeface="微软雅黑" panose="020B0503020204020204" charset="-122"/>
                <a:ea typeface="微软雅黑" panose="020B0503020204020204" charset="-122"/>
              </a:rPr>
              <a:t>调查“容貌焦虑”主要集中在总结出来的群体的原因</a:t>
            </a:r>
          </a:p>
          <a:p>
            <a:pPr>
              <a:lnSpc>
                <a:spcPct val="150000"/>
              </a:lnSpc>
            </a:pPr>
            <a:r>
              <a:rPr lang="en-US" altLang="zh-CN" dirty="0">
                <a:solidFill>
                  <a:schemeClr val="tx1">
                    <a:lumMod val="50000"/>
                    <a:lumOff val="50000"/>
                  </a:schemeClr>
                </a:solidFill>
                <a:latin typeface="微软雅黑" panose="020B0503020204020204" charset="-122"/>
                <a:ea typeface="微软雅黑" panose="020B0503020204020204" charset="-122"/>
              </a:rPr>
              <a:t>	</a:t>
            </a:r>
            <a:r>
              <a:rPr lang="zh-CN" altLang="en-US" dirty="0">
                <a:solidFill>
                  <a:schemeClr val="tx1">
                    <a:lumMod val="50000"/>
                    <a:lumOff val="50000"/>
                  </a:schemeClr>
                </a:solidFill>
                <a:latin typeface="微软雅黑" panose="020B0503020204020204" charset="-122"/>
                <a:ea typeface="微软雅黑" panose="020B0503020204020204" charset="-122"/>
              </a:rPr>
              <a:t>调查大学生群体对“容貌焦虑”的认识</a:t>
            </a:r>
          </a:p>
          <a:p>
            <a:pPr>
              <a:lnSpc>
                <a:spcPct val="150000"/>
              </a:lnSpc>
            </a:pPr>
            <a:r>
              <a:rPr lang="zh-CN" altLang="en-US" dirty="0">
                <a:solidFill>
                  <a:schemeClr val="tx1">
                    <a:lumMod val="50000"/>
                    <a:lumOff val="50000"/>
                  </a:schemeClr>
                </a:solidFill>
                <a:latin typeface="微软雅黑" panose="020B0503020204020204" charset="-122"/>
                <a:ea typeface="微软雅黑" panose="020B0503020204020204" charset="-122"/>
              </a:rPr>
              <a:t>四、</a:t>
            </a:r>
            <a:r>
              <a:rPr lang="zh-CN" altLang="en-US" b="1" dirty="0">
                <a:solidFill>
                  <a:schemeClr val="tx1">
                    <a:lumMod val="50000"/>
                    <a:lumOff val="50000"/>
                  </a:schemeClr>
                </a:solidFill>
                <a:latin typeface="微软雅黑" panose="020B0503020204020204" charset="-122"/>
                <a:ea typeface="微软雅黑" panose="020B0503020204020204" charset="-122"/>
              </a:rPr>
              <a:t>冬学期第</a:t>
            </a:r>
            <a:r>
              <a:rPr lang="en-US" altLang="zh-CN" b="1" dirty="0">
                <a:solidFill>
                  <a:schemeClr val="tx1">
                    <a:lumMod val="50000"/>
                    <a:lumOff val="50000"/>
                  </a:schemeClr>
                </a:solidFill>
                <a:latin typeface="微软雅黑" panose="020B0503020204020204" charset="-122"/>
                <a:ea typeface="微软雅黑" panose="020B0503020204020204" charset="-122"/>
              </a:rPr>
              <a:t>1</a:t>
            </a:r>
            <a:r>
              <a:rPr lang="zh-CN" altLang="en-US" b="1" dirty="0">
                <a:solidFill>
                  <a:schemeClr val="tx1">
                    <a:lumMod val="50000"/>
                    <a:lumOff val="50000"/>
                  </a:schemeClr>
                </a:solidFill>
                <a:latin typeface="微软雅黑" panose="020B0503020204020204" charset="-122"/>
                <a:ea typeface="微软雅黑" panose="020B0503020204020204" charset="-122"/>
              </a:rPr>
              <a:t>、</a:t>
            </a:r>
            <a:r>
              <a:rPr lang="en-US" altLang="zh-CN" b="1" dirty="0">
                <a:solidFill>
                  <a:schemeClr val="tx1">
                    <a:lumMod val="50000"/>
                    <a:lumOff val="50000"/>
                  </a:schemeClr>
                </a:solidFill>
                <a:latin typeface="微软雅黑" panose="020B0503020204020204" charset="-122"/>
                <a:ea typeface="微软雅黑" panose="020B0503020204020204" charset="-122"/>
              </a:rPr>
              <a:t>2</a:t>
            </a:r>
            <a:r>
              <a:rPr lang="zh-CN" altLang="en-US" b="1" dirty="0">
                <a:solidFill>
                  <a:schemeClr val="tx1">
                    <a:lumMod val="50000"/>
                    <a:lumOff val="50000"/>
                  </a:schemeClr>
                </a:solidFill>
                <a:latin typeface="微软雅黑" panose="020B0503020204020204" charset="-122"/>
                <a:ea typeface="微软雅黑" panose="020B0503020204020204" charset="-122"/>
              </a:rPr>
              <a:t>、</a:t>
            </a:r>
            <a:r>
              <a:rPr lang="en-US" altLang="zh-CN" b="1" dirty="0">
                <a:solidFill>
                  <a:schemeClr val="tx1">
                    <a:lumMod val="50000"/>
                    <a:lumOff val="50000"/>
                  </a:schemeClr>
                </a:solidFill>
                <a:latin typeface="微软雅黑" panose="020B0503020204020204" charset="-122"/>
                <a:ea typeface="微软雅黑" panose="020B0503020204020204" charset="-122"/>
              </a:rPr>
              <a:t>3</a:t>
            </a:r>
            <a:r>
              <a:rPr lang="zh-CN" altLang="en-US" b="1" dirty="0">
                <a:solidFill>
                  <a:schemeClr val="tx1">
                    <a:lumMod val="50000"/>
                    <a:lumOff val="50000"/>
                  </a:schemeClr>
                </a:solidFill>
                <a:latin typeface="微软雅黑" panose="020B0503020204020204" charset="-122"/>
                <a:ea typeface="微软雅黑" panose="020B0503020204020204" charset="-122"/>
              </a:rPr>
              <a:t>、</a:t>
            </a:r>
            <a:r>
              <a:rPr lang="en-US" altLang="zh-CN" b="1" dirty="0">
                <a:solidFill>
                  <a:schemeClr val="tx1">
                    <a:lumMod val="50000"/>
                    <a:lumOff val="50000"/>
                  </a:schemeClr>
                </a:solidFill>
                <a:latin typeface="微软雅黑" panose="020B0503020204020204" charset="-122"/>
                <a:ea typeface="微软雅黑" panose="020B0503020204020204" charset="-122"/>
              </a:rPr>
              <a:t>4</a:t>
            </a:r>
            <a:r>
              <a:rPr lang="zh-CN" altLang="en-US" b="1" dirty="0">
                <a:solidFill>
                  <a:schemeClr val="tx1">
                    <a:lumMod val="50000"/>
                    <a:lumOff val="50000"/>
                  </a:schemeClr>
                </a:solidFill>
                <a:latin typeface="微软雅黑" panose="020B0503020204020204" charset="-122"/>
                <a:ea typeface="微软雅黑" panose="020B0503020204020204" charset="-122"/>
              </a:rPr>
              <a:t>，对前期收集到的数据、信息、资料等归纳分析，完成</a:t>
            </a:r>
          </a:p>
          <a:p>
            <a:pPr>
              <a:lnSpc>
                <a:spcPct val="150000"/>
              </a:lnSpc>
            </a:pPr>
            <a:r>
              <a:rPr lang="en-US" altLang="zh-CN" dirty="0">
                <a:solidFill>
                  <a:schemeClr val="tx1">
                    <a:lumMod val="50000"/>
                    <a:lumOff val="50000"/>
                  </a:schemeClr>
                </a:solidFill>
                <a:latin typeface="微软雅黑" panose="020B0503020204020204" charset="-122"/>
                <a:ea typeface="微软雅黑" panose="020B0503020204020204" charset="-122"/>
              </a:rPr>
              <a:t>	</a:t>
            </a:r>
            <a:r>
              <a:rPr lang="zh-CN" altLang="en-US" dirty="0">
                <a:solidFill>
                  <a:schemeClr val="tx1">
                    <a:lumMod val="50000"/>
                    <a:lumOff val="50000"/>
                  </a:schemeClr>
                </a:solidFill>
                <a:latin typeface="微软雅黑" panose="020B0503020204020204" charset="-122"/>
                <a:ea typeface="微软雅黑" panose="020B0503020204020204" charset="-122"/>
              </a:rPr>
              <a:t>整理处理“容貌焦虑心理”的具体对策</a:t>
            </a:r>
          </a:p>
        </p:txBody>
      </p:sp>
    </p:spTree>
    <p:extLst>
      <p:ext uri="{BB962C8B-B14F-4D97-AF65-F5344CB8AC3E}">
        <p14:creationId xmlns:p14="http://schemas.microsoft.com/office/powerpoint/2010/main" val="406989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1"/>
</p:tagLst>
</file>

<file path=ppt/tags/tag36.xml><?xml version="1.0" encoding="utf-8"?>
<p:tagLst xmlns:a="http://schemas.openxmlformats.org/drawingml/2006/main" xmlns:r="http://schemas.openxmlformats.org/officeDocument/2006/relationships" xmlns:p="http://schemas.openxmlformats.org/presentationml/2006/main">
  <p:tag name="PA" val="v3.0.1"/>
</p:tagLst>
</file>

<file path=ppt/tags/tag37.xml><?xml version="1.0" encoding="utf-8"?>
<p:tagLst xmlns:a="http://schemas.openxmlformats.org/drawingml/2006/main" xmlns:r="http://schemas.openxmlformats.org/officeDocument/2006/relationships" xmlns:p="http://schemas.openxmlformats.org/presentationml/2006/main">
  <p:tag name="PA" val="v3.0.1"/>
</p:tagLst>
</file>

<file path=ppt/tags/tag38.xml><?xml version="1.0" encoding="utf-8"?>
<p:tagLst xmlns:a="http://schemas.openxmlformats.org/drawingml/2006/main" xmlns:r="http://schemas.openxmlformats.org/officeDocument/2006/relationships" xmlns:p="http://schemas.openxmlformats.org/presentationml/2006/main">
  <p:tag name="PA" val="v3.0.1"/>
</p:tagLst>
</file>

<file path=ppt/tags/tag39.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PA" val="v3.0.1"/>
</p:tagLst>
</file>

<file path=ppt/tags/tag41.xml><?xml version="1.0" encoding="utf-8"?>
<p:tagLst xmlns:a="http://schemas.openxmlformats.org/drawingml/2006/main" xmlns:r="http://schemas.openxmlformats.org/officeDocument/2006/relationships" xmlns:p="http://schemas.openxmlformats.org/presentationml/2006/main">
  <p:tag name="PA" val="v3.0.1"/>
</p:tagLst>
</file>

<file path=ppt/tags/tag42.xml><?xml version="1.0" encoding="utf-8"?>
<p:tagLst xmlns:a="http://schemas.openxmlformats.org/drawingml/2006/main" xmlns:r="http://schemas.openxmlformats.org/officeDocument/2006/relationships" xmlns:p="http://schemas.openxmlformats.org/presentationml/2006/main">
  <p:tag name="PA" val="v3.0.1"/>
</p:tagLst>
</file>

<file path=ppt/tags/tag43.xml><?xml version="1.0" encoding="utf-8"?>
<p:tagLst xmlns:a="http://schemas.openxmlformats.org/drawingml/2006/main" xmlns:r="http://schemas.openxmlformats.org/officeDocument/2006/relationships" xmlns:p="http://schemas.openxmlformats.org/presentationml/2006/main">
  <p:tag name="PA" val="v3.0.1"/>
</p:tagLst>
</file>

<file path=ppt/tags/tag44.xml><?xml version="1.0" encoding="utf-8"?>
<p:tagLst xmlns:a="http://schemas.openxmlformats.org/drawingml/2006/main" xmlns:r="http://schemas.openxmlformats.org/officeDocument/2006/relationships" xmlns:p="http://schemas.openxmlformats.org/presentationml/2006/main">
  <p:tag name="PA" val="v3.0.1"/>
</p:tagLst>
</file>

<file path=ppt/tags/tag45.xml><?xml version="1.0" encoding="utf-8"?>
<p:tagLst xmlns:a="http://schemas.openxmlformats.org/drawingml/2006/main" xmlns:r="http://schemas.openxmlformats.org/officeDocument/2006/relationships" xmlns:p="http://schemas.openxmlformats.org/presentationml/2006/main">
  <p:tag name="PA" val="v3.0.1"/>
</p:tagLst>
</file>

<file path=ppt/tags/tag46.xml><?xml version="1.0" encoding="utf-8"?>
<p:tagLst xmlns:a="http://schemas.openxmlformats.org/drawingml/2006/main" xmlns:r="http://schemas.openxmlformats.org/officeDocument/2006/relationships" xmlns:p="http://schemas.openxmlformats.org/presentationml/2006/main">
  <p:tag name="PA" val="v3.0.1"/>
</p:tagLst>
</file>

<file path=ppt/tags/tag47.xml><?xml version="1.0" encoding="utf-8"?>
<p:tagLst xmlns:a="http://schemas.openxmlformats.org/drawingml/2006/main" xmlns:r="http://schemas.openxmlformats.org/officeDocument/2006/relationships" xmlns:p="http://schemas.openxmlformats.org/presentationml/2006/main">
  <p:tag name="PA" val="v3.0.1"/>
</p:tagLst>
</file>

<file path=ppt/tags/tag48.xml><?xml version="1.0" encoding="utf-8"?>
<p:tagLst xmlns:a="http://schemas.openxmlformats.org/drawingml/2006/main" xmlns:r="http://schemas.openxmlformats.org/officeDocument/2006/relationships" xmlns:p="http://schemas.openxmlformats.org/presentationml/2006/main">
  <p:tag name="PA" val="v3.0.1"/>
</p:tagLst>
</file>

<file path=ppt/tags/tag49.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50.xml><?xml version="1.0" encoding="utf-8"?>
<p:tagLst xmlns:a="http://schemas.openxmlformats.org/drawingml/2006/main" xmlns:r="http://schemas.openxmlformats.org/officeDocument/2006/relationships" xmlns:p="http://schemas.openxmlformats.org/presentationml/2006/main">
  <p:tag name="PA" val="v3.0.1"/>
</p:tagLst>
</file>

<file path=ppt/tags/tag51.xml><?xml version="1.0" encoding="utf-8"?>
<p:tagLst xmlns:a="http://schemas.openxmlformats.org/drawingml/2006/main" xmlns:r="http://schemas.openxmlformats.org/officeDocument/2006/relationships" xmlns:p="http://schemas.openxmlformats.org/presentationml/2006/main">
  <p:tag name="PA" val="v3.0.1"/>
</p:tagLst>
</file>

<file path=ppt/tags/tag52.xml><?xml version="1.0" encoding="utf-8"?>
<p:tagLst xmlns:a="http://schemas.openxmlformats.org/drawingml/2006/main" xmlns:r="http://schemas.openxmlformats.org/officeDocument/2006/relationships" xmlns:p="http://schemas.openxmlformats.org/presentationml/2006/main">
  <p:tag name="PA" val="v3.0.1"/>
</p:tagLst>
</file>

<file path=ppt/tags/tag53.xml><?xml version="1.0" encoding="utf-8"?>
<p:tagLst xmlns:a="http://schemas.openxmlformats.org/drawingml/2006/main" xmlns:r="http://schemas.openxmlformats.org/officeDocument/2006/relationships" xmlns:p="http://schemas.openxmlformats.org/presentationml/2006/main">
  <p:tag name="PA" val="v3.0.1"/>
</p:tagLst>
</file>

<file path=ppt/tags/tag54.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自定义 1367">
      <a:dk1>
        <a:sysClr val="windowText" lastClr="000000"/>
      </a:dk1>
      <a:lt1>
        <a:sysClr val="window" lastClr="FFFFFF"/>
      </a:lt1>
      <a:dk2>
        <a:srgbClr val="47ABB9"/>
      </a:dk2>
      <a:lt2>
        <a:srgbClr val="92CED6"/>
      </a:lt2>
      <a:accent1>
        <a:srgbClr val="92CED6"/>
      </a:accent1>
      <a:accent2>
        <a:srgbClr val="47ABB9"/>
      </a:accent2>
      <a:accent3>
        <a:srgbClr val="92CED6"/>
      </a:accent3>
      <a:accent4>
        <a:srgbClr val="47ABB9"/>
      </a:accent4>
      <a:accent5>
        <a:srgbClr val="92CED6"/>
      </a:accent5>
      <a:accent6>
        <a:srgbClr val="47ABB9"/>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2327</Words>
  <Application>Microsoft Office PowerPoint</Application>
  <PresentationFormat>宽屏</PresentationFormat>
  <Paragraphs>108</Paragraphs>
  <Slides>21</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宋体</vt:lpstr>
      <vt:lpstr>微软雅黑</vt:lpstr>
      <vt:lpstr>微软雅黑 Light</vt:lpstr>
      <vt:lpstr>Arial</vt:lpstr>
      <vt:lpstr>Arial Black</vt:lpstr>
      <vt:lpstr>Calibri</vt:lpstr>
      <vt:lpstr>Wingdings</vt:lpstr>
      <vt:lpstr>Office 主题</vt:lpstr>
      <vt:lpstr>PowerPoint 演示文稿</vt:lpstr>
      <vt:lpstr>PowerPoint 演示文稿</vt:lpstr>
      <vt:lpstr>PowerPoint 演示文稿</vt:lpstr>
      <vt:lpstr>PowerPoint 演示文稿</vt:lpstr>
      <vt:lpstr>研究目的及意义</vt:lpstr>
      <vt:lpstr>概念界定</vt:lpstr>
      <vt:lpstr>PowerPoint 演示文稿</vt:lpstr>
      <vt:lpstr>研究方法</vt:lpstr>
      <vt:lpstr>研究计划</vt:lpstr>
      <vt:lpstr>PowerPoint 演示文稿</vt:lpstr>
      <vt:lpstr>研究结论——容貌焦虑在大学生群体的表现</vt:lpstr>
      <vt:lpstr>研究结论——容貌焦虑的解决方法</vt:lpstr>
      <vt:lpstr>PowerPoint 演示文稿</vt:lpstr>
      <vt:lpstr>统计数据呈现——概览</vt:lpstr>
      <vt:lpstr>统计数据呈现——对于化妆、医美等的看法</vt:lpstr>
      <vt:lpstr>统计数据呈现——总体评价</vt:lpstr>
      <vt:lpstr>PowerPoint 演示文稿</vt:lpstr>
      <vt:lpstr>采访老师</vt:lpstr>
      <vt:lpstr>PowerPoint 演示文稿</vt:lpstr>
      <vt:lpstr>采访典型案例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MICHAEL</dc:creator>
  <cp:lastModifiedBy>铭源 何</cp:lastModifiedBy>
  <cp:revision>40</cp:revision>
  <dcterms:created xsi:type="dcterms:W3CDTF">2015-05-05T08:02:00Z</dcterms:created>
  <dcterms:modified xsi:type="dcterms:W3CDTF">2024-12-03T05:05:13Z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