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84" r:id="rId5"/>
    <p:sldId id="282" r:id="rId6"/>
    <p:sldId id="288" r:id="rId7"/>
    <p:sldId id="286" r:id="rId8"/>
    <p:sldId id="28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E4E8"/>
    <a:srgbClr val="92CED6"/>
    <a:srgbClr val="B3DCE2"/>
    <a:srgbClr val="47ABB9"/>
    <a:srgbClr val="CB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6" autoAdjust="0"/>
    <p:restoredTop sz="94075" autoAdjust="0"/>
  </p:normalViewPr>
  <p:slideViewPr>
    <p:cSldViewPr snapToGrid="0">
      <p:cViewPr varScale="1">
        <p:scale>
          <a:sx n="107" d="100"/>
          <a:sy n="107" d="100"/>
        </p:scale>
        <p:origin x="14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9A5FA-CEC5-43A5-8C1E-73DABB5F0634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4B7A-092B-4026-9B38-6FEE49FB59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1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68055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21BEE-AD0B-6584-20B6-5395EEB5B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0302BAF-14FC-38E4-C88F-2B40C23DC8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3592BC-6420-1D6D-A96C-1B1C4DA5A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91A040-64A8-ECFF-3C70-E3E09C357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9C4B7A-092B-4026-9B38-6FEE49FB598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395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866" y="181308"/>
            <a:ext cx="10515600" cy="580806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7ABB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98639"/>
            <a:ext cx="12192000" cy="595936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147861"/>
            <a:ext cx="2238375" cy="647700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30EF6EC1-994B-C4B7-A982-55DFD68C3401}"/>
              </a:ext>
            </a:extLst>
          </p:cNvPr>
          <p:cNvSpPr/>
          <p:nvPr userDrawn="1"/>
        </p:nvSpPr>
        <p:spPr>
          <a:xfrm>
            <a:off x="9752309" y="2045662"/>
            <a:ext cx="431992" cy="432048"/>
          </a:xfrm>
          <a:prstGeom prst="ellipse">
            <a:avLst/>
          </a:prstGeom>
          <a:solidFill>
            <a:srgbClr val="E55948">
              <a:alpha val="5294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1CF6E3F-D187-ECB2-9645-4B197F0C4ADD}"/>
              </a:ext>
            </a:extLst>
          </p:cNvPr>
          <p:cNvSpPr/>
          <p:nvPr userDrawn="1"/>
        </p:nvSpPr>
        <p:spPr>
          <a:xfrm>
            <a:off x="11067074" y="2976136"/>
            <a:ext cx="575989" cy="576064"/>
          </a:xfrm>
          <a:prstGeom prst="ellipse">
            <a:avLst/>
          </a:prstGeom>
          <a:solidFill>
            <a:schemeClr val="tx2"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456DBA1-D823-0739-6A69-0FBAF5AB01EA}"/>
              </a:ext>
            </a:extLst>
          </p:cNvPr>
          <p:cNvGrpSpPr/>
          <p:nvPr userDrawn="1"/>
        </p:nvGrpSpPr>
        <p:grpSpPr>
          <a:xfrm>
            <a:off x="10760290" y="1271830"/>
            <a:ext cx="863984" cy="864096"/>
            <a:chOff x="7020272" y="1005830"/>
            <a:chExt cx="864096" cy="86409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7ACF10C-B13F-768C-D39E-A634E1A1771C}"/>
                </a:ext>
              </a:extLst>
            </p:cNvPr>
            <p:cNvSpPr/>
            <p:nvPr/>
          </p:nvSpPr>
          <p:spPr>
            <a:xfrm>
              <a:off x="7020272" y="1005830"/>
              <a:ext cx="864096" cy="86409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6" descr="F:\Y原创素材\4_ks02\PPT\PPT-5\PPT-056-2015工作总结\img\工作总结\image 3108.png">
              <a:extLst>
                <a:ext uri="{FF2B5EF4-FFF2-40B4-BE49-F238E27FC236}">
                  <a16:creationId xmlns:a16="http://schemas.microsoft.com/office/drawing/2014/main" id="{90296942-CAD7-1652-2A6C-989AD22D11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6664" y="1145485"/>
              <a:ext cx="611312" cy="6334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086B552-45AC-7CA3-A789-0912799D7597}"/>
              </a:ext>
            </a:extLst>
          </p:cNvPr>
          <p:cNvGrpSpPr/>
          <p:nvPr userDrawn="1"/>
        </p:nvGrpSpPr>
        <p:grpSpPr>
          <a:xfrm>
            <a:off x="8024343" y="1469598"/>
            <a:ext cx="719986" cy="720080"/>
            <a:chOff x="4283968" y="1203598"/>
            <a:chExt cx="720080" cy="72008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851965E-9F2C-BC43-3217-C0B11E43E678}"/>
                </a:ext>
              </a:extLst>
            </p:cNvPr>
            <p:cNvSpPr/>
            <p:nvPr/>
          </p:nvSpPr>
          <p:spPr>
            <a:xfrm>
              <a:off x="4283968" y="1203598"/>
              <a:ext cx="720080" cy="720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5" name="Picture 10" descr="F:\Y原创素材\4_ks02\PPT\PPT-5\PPT-056-2015工作总结\img\工作总结\image 3095.png">
              <a:extLst>
                <a:ext uri="{FF2B5EF4-FFF2-40B4-BE49-F238E27FC236}">
                  <a16:creationId xmlns:a16="http://schemas.microsoft.com/office/drawing/2014/main" id="{FA6E1040-9BD8-8136-AA7F-737E623BCD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5076" y="1310443"/>
              <a:ext cx="580559" cy="4692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椭圆 15">
            <a:extLst>
              <a:ext uri="{FF2B5EF4-FFF2-40B4-BE49-F238E27FC236}">
                <a16:creationId xmlns:a16="http://schemas.microsoft.com/office/drawing/2014/main" id="{FC4483D3-1282-EB4D-93D1-941899259FB2}"/>
              </a:ext>
            </a:extLst>
          </p:cNvPr>
          <p:cNvSpPr/>
          <p:nvPr userDrawn="1"/>
        </p:nvSpPr>
        <p:spPr>
          <a:xfrm>
            <a:off x="9035578" y="4554848"/>
            <a:ext cx="431992" cy="432048"/>
          </a:xfrm>
          <a:prstGeom prst="ellipse">
            <a:avLst/>
          </a:prstGeom>
          <a:solidFill>
            <a:schemeClr val="accent2">
              <a:alpha val="5294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8DCA6382-C87D-0B8C-793B-A7AF17831A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085" y="1411485"/>
            <a:ext cx="8828087" cy="4484688"/>
          </a:xfrm>
          <a:prstGeom prst="roundRect">
            <a:avLst>
              <a:gd name="adj" fmla="val 8171"/>
            </a:avLst>
          </a:prstGeom>
          <a:solidFill>
            <a:srgbClr val="C8E4E8"/>
          </a:solidFill>
          <a:ln>
            <a:solidFill>
              <a:schemeClr val="accent1"/>
            </a:solidFill>
          </a:ln>
        </p:spPr>
        <p:txBody>
          <a:bodyPr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0" algn="l" defTabSz="914400" rtl="0" eaLnBrk="1" latinLnBrk="0" hangingPunct="1">
              <a:lnSpc>
                <a:spcPct val="150000"/>
              </a:lnSpc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0" algn="l" defTabSz="914400" rtl="0" eaLnBrk="1" latinLnBrk="0" hangingPunct="1">
              <a:lnSpc>
                <a:spcPct val="150000"/>
              </a:lnSpc>
              <a:defRPr lang="zh-CN" altLang="en-US" sz="1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buNone/>
              <a:defRPr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buNone/>
              <a:defRPr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53541 0.0463 C -0.52916 0.07377 -0.5184 0.09568 -0.50833 0.11852 C -0.49548 0.14784 -0.48368 0.17346 -0.46874 0.2 C -0.46649 0.20401 -0.46302 0.20556 -0.46041 0.20926 C -0.45434 0.21759 -0.44895 0.22901 -0.4427 0.23704 C -0.4401 0.24013 -0.43697 0.24136 -0.43437 0.24445 C -0.42638 0.25371 -0.41909 0.2642 -0.41145 0.27408 C -0.40833 0.27809 -0.40434 0.2784 -0.40104 0.28148 C -0.371 0.30988 -0.34461 0.3463 -0.31145 0.36296 C -0.27847 0.39969 -0.23506 0.41574 -0.19791 0.43519 C -0.18003 0.44445 -0.16145 0.45247 -0.14374 0.46296 C -0.13385 0.46883 -0.12604 0.47377 -0.11562 0.47593 C -0.09722 0.48889 -0.07743 0.49568 -0.05833 0.50556 C -0.02899 0.52099 -0.00138 0.53827 0.02917 0.54445 C 0.0408 0.55124 0.05244 0.55278 0.06459 0.55556 C 0.07518 0.56358 0.08768 0.57037 0.09896 0.57222 C 0.11754 0.58858 0.13681 0.59043 0.1573 0.59259 C 0.18785 0.6108 0.22639 0.60617 0.2573 0.60741 C 0.28004 0.60648 0.30244 0.60679 0.32501 0.60185 C 0.33334 0.59753 0.3415 0.59661 0.35001 0.59445 C 0.36129 0.5858 0.37032 0.58426 0.37917 0.56852 C 0.38316 0.54692 0.38195 0.55494 0.3823 0.50926 C 0.38264 0.46636 0.3856 0.35895 0.36876 0.30926 C 0.36719 0.2858 0.36042 0.26482 0.35417 0.24445 C 0.35087 0.23426 0.34948 0.22315 0.3448 0.21482 C 0.34254 0.20309 0.33716 0.19537 0.33334 0.18519 C 0.31997 0.14969 0.29827 0.12192 0.27709 0.10185 C 0.27448 0.09938 0.26181 0.09229 0.25938 0.09074 C 0.2566 0.08889 0.25365 0.08766 0.25105 0.08519 C 0.2481 0.08272 0.24566 0.0784 0.24271 0.07593 C 0.24011 0.07377 0.23698 0.07408 0.23438 0.07222 C 0.21928 0.06111 0.20608 0.04877 0.18959 0.04445 C 0.179 0.03364 0.16632 0.0284 0.15417 0.02593 C 0.13299 0.0071 0.10417 0.01019 0.0823 0.00926 C 0.06233 -0.00494 0.03994 0.00617 0.01876 0.00185 C 0.01025 -0.00185 0.01598 4.93827E-7 7.5E-6 4.93827E-7 " pathEditMode="relative" ptsTypes="fffffffffffffffffffffffffffffffffffA">
                                      <p:cBhvr>
                                        <p:cTn id="2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20417 0.21481 C 0.1941 0.26389 0.17274 0.28673 0.15208 0.32006 C 0.13785 0.34352 0.12205 0.36111 0.10521 0.37777 C 0.09583 0.38703 0.08594 0.4 0.07604 0.4074 C 0.05208 0.42531 0.08229 0.39413 0.05625 0.41852 C 0.05295 0.4216 0.05035 0.42685 0.04688 0.42963 C 0.02361 0.44907 -0.00816 0.4716 -0.03333 0.48148 C -0.04687 0.49352 -0.06892 0.5037 -0.08437 0.5074 C -0.10104 0.51142 -0.09965 0.50648 -0.11788 0.51296 C -0.14323 0.52191 -0.16875 0.52963 -0.19479 0.53333 C -0.20937 0.53765 -0.22396 0.54166 -0.23872 0.54444 C -0.26372 0.55555 -0.29062 0.5571 -0.31667 0.55926 C -0.4033 0.57623 -0.50556 0.56049 -0.58125 0.55926 C -0.58281 0.55895 -0.59479 0.5574 -0.59792 0.55555 C -0.60052 0.55432 -0.6026 0.55123 -0.60521 0.55 C -0.60937 0.54815 -0.61771 0.54629 -0.61771 0.54629 C -0.63472 0.53117 -0.61267 0.54938 -0.63125 0.53889 C -0.63559 0.53642 -0.63941 0.53148 -0.64375 0.52963 C -0.64983 0.52716 -0.65573 0.525 -0.66146 0.52037 C -0.67396 0.51049 -0.68212 0.49382 -0.68958 0.47407 C -0.69149 0.46913 -0.69167 0.46111 -0.69271 0.45555 C -0.69236 0.44444 -0.69253 0.43333 -0.69167 0.42222 C -0.69115 0.41574 -0.68854 0.41389 -0.68646 0.40926 C -0.68056 0.3966 -0.67535 0.37994 -0.66979 0.36666 C -0.66684 0.35956 -0.66476 0.34753 -0.66146 0.34074 C -0.65347 0.32407 -0.64601 0.30617 -0.63854 0.28889 C -0.63385 0.27839 -0.63021 0.26666 -0.625 0.2574 C -0.61753 0.24413 -0.60764 0.21142 -0.59792 0.20555 C -0.58854 0.18889 -0.58142 0.17191 -0.56875 0.16296 C -0.56424 0.15216 -0.55955 0.14598 -0.55208 0.14259 C -0.54323 0.1321 -0.53351 0.12623 -0.52396 0.11852 C -0.50972 0.1071 -0.49583 0.09537 -0.48021 0.09074 C -0.46354 0.07592 -0.44219 0.07685 -0.42396 0.07407 C -0.40781 0.0645 -0.41997 0.07037 -0.38646 0.07222 C -0.37552 0.0787 -0.3651 0.08796 -0.35417 0.09444 C -0.34965 0.10031 -0.3467 0.10123 -0.34167 0.10555 C -0.32153 0.12345 -0.30503 0.14136 -0.28229 0.14815 C -0.27396 0.15555 -0.26424 0.15339 -0.25521 0.15555 C -0.15573 0.15247 -0.17431 0.15895 -0.12604 0.14815 C -0.11944 0.14105 -0.11181 0.13703 -0.10417 0.13518 C -0.09722 0.13117 -0.09306 0.12777 -0.08542 0.12592 C -0.07083 0.11728 -0.07726 0.11975 -0.06667 0.11666 C -0.05868 0.1108 -0.05 0.10308 -0.04167 0.1 C -0.03802 0.09568 -0.03472 0.09413 -0.03125 0.08889 C -0.02691 0.0824 -0.01736 0.06173 -0.01458 0.05185 C -0.01267 0.04506 -0.01059 0.03981 -0.00833 0.03333 C -0.00712 0.02963 -0.00417 0.02222 -0.00417 0.02222 C -0.00312 0.01512 5.55556E-7 0.00895 5.55556E-7 2.59259E-6 " pathEditMode="relative" ptsTypes="fffffffffffffffffffffffffffffffffffffffffffffff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63646 -0.53488 C 0.63386 -0.50803 0.6375 -0.54136 0.6323 -0.51081 C 0.62917 -0.4926 0.62934 -0.47223 0.62709 -0.45371 C 0.62396 -0.38673 0.61875 -0.31482 0.60313 -0.2534 C 0.60052 -0.22994 0.59636 -0.20772 0.59271 -0.18488 C 0.5882 -0.15648 0.58525 -0.1284 0.57813 -0.10155 C 0.57188 -0.07778 0.56893 -0.05155 0.55938 -0.03118 C 0.55382 -0.00494 0.55782 -0.02068 0.5448 0.01512 L 0.5448 0.01512 C 0.53941 0.03642 0.5316 0.05339 0.52396 0.07253 C 0.51598 0.09259 0.50868 0.1145 0.49896 0.13148 C 0.48559 0.15555 0.46146 0.18487 0.4448 0.2 C 0.43438 0.21018 0.42414 0.21419 0.41355 0.22253 C 0.4099 0.22561 0.40677 0.23055 0.40313 0.23364 C 0.38716 0.24722 0.3691 0.25247 0.35209 0.25926 C 0.34202 0.26389 0.33316 0.27006 0.32292 0.27253 C 0.30486 0.27191 0.28681 0.27191 0.26875 0.27037 C 0.26059 0.27006 0.25087 0.26234 0.24271 0.25926 C 0.23525 0.25277 0.22761 0.25123 0.2198 0.2466 C 0.21459 0.24352 0.21059 0.23796 0.20521 0.23549 C 0.19636 0.22592 0.18316 0.22068 0.17292 0.21697 C 0.16945 0.21296 0.16632 0.21142 0.1625 0.20956 C 0.15851 0.20247 0.1566 0.20185 0.15105 0.2 C 0.14219 0.18981 0.13177 0.18302 0.12292 0.17253 C 0.11302 0.1608 0.10677 0.14845 0.09584 0.14105 C 0.09167 0.12963 0.08108 0.12098 0.075 0.11142 C 0.06771 0.1 0.06129 0.08765 0.05313 0.07808 C 0.04827 0.06481 0.03993 0.05648 0.03334 0.04629 C 0.02709 0.03673 0.03177 0.04043 0.02605 0.03734 C 0.025 0.03549 0.02414 0.03302 0.02292 0.03179 C 0.02205 0.03055 0.02066 0.03086 0.0198 0.02994 C 0.01511 0.02345 0.01198 0.01481 0.00625 0.01142 C 0.00226 0.00401 0.00434 0.0074 5.55556E-7 3.08642E-6 " pathEditMode="relative" ptsTypes="fffffffFffffffffffffffffffffffff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83438 0.03333 C 0.82969 0.025 0.82656 0.01697 0.82292 0.0074 C 0.8191 -0.01636 0.82327 0.00432 0.81354 -0.02408 C 0.81198 -0.02871 0.81059 -0.03395 0.80938 -0.03889 C 0.80886 -0.04074 0.80886 -0.0426 0.80834 -0.04445 C 0.80295 -0.06358 0.80781 -0.04352 0.80104 -0.06297 C 0.79497 -0.08056 0.78959 -0.1 0.78438 -0.11852 C 0.78143 -0.12901 0.78021 -0.13827 0.77604 -0.14815 C 0.77379 -0.1605 0.76875 -0.17408 0.76354 -0.18334 C 0.75695 -0.21883 0.72483 -0.22439 0.70834 -0.22778 C 0.68472 -0.22593 0.66111 -0.22439 0.6375 -0.22222 C 0.62847 -0.2213 0.62014 -0.21235 0.6125 -0.20556 C 0.61059 -0.20401 0.60834 -0.20463 0.60625 -0.20371 C 0.59705 -0.19969 0.58542 -0.19074 0.57709 -0.18334 C 0.57014 -0.17716 0.56406 -0.16821 0.55625 -0.16482 C 0.53629 -0.14352 0.51684 -0.11667 0.49896 -0.09074 C 0.48646 -0.07253 0.4691 -0.06389 0.45417 -0.05371 C 0.43438 -0.04013 0.41493 -0.0284 0.39375 -0.02408 C 0.36459 -0.01111 0.33264 -0.01636 0.30417 -0.03334 C 0.29965 -0.03611 0.29375 -0.03704 0.28959 -0.04074 C 0.28004 -0.04908 0.27066 -0.06389 0.26146 -0.07037 C 0.25695 -0.0784 0.25122 -0.08272 0.24584 -0.08889 C 0.24167 -0.09383 0.2382 -0.1 0.23438 -0.10556 C 0.2191 -0.12778 0.2059 -0.15648 0.18959 -0.17593 C 0.1816 -0.18519 0.17396 -0.19753 0.16459 -0.20185 C 0.1599 -0.21019 0.15417 -0.21482 0.14792 -0.21852 C 0.14149 -0.22716 0.1349 -0.22963 0.12709 -0.23148 C 0.12118 -0.2355 0.11788 -0.23735 0.11146 -0.23889 C 0.10295 -0.24383 0.09427 -0.24506 0.08542 -0.24815 C 0.06563 -0.24753 0.04584 -0.24753 0.02604 -0.2463 C 0.02413 -0.2463 0.01997 -0.24167 0.01875 -0.24074 C 0.00955 -0.23426 -0.00087 -0.22685 -0.00833 -0.21482 C -0.01389 -0.20587 -0.01788 -0.19599 -0.02291 -0.18704 C -0.0243 -0.17994 -0.02726 -0.17716 -0.02916 -0.17037 C -0.0342 -0.15278 -0.03785 -0.13426 -0.04062 -0.11482 C -0.04028 -0.08951 -0.04045 -0.0642 -0.03958 -0.03889 C -0.03889 -0.02006 -0.02309 -0.01297 -0.01458 -0.00926 C -0.01076 -0.00463 -0.00573 2.46914E-7 2.77778E-6 2.46914E-7 " pathEditMode="relative" ptsTypes="fffffffffffffffffffffffffffffffffffffA">
                                      <p:cBhvr>
                                        <p:cTn id="2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9271 -0.41667 C -0.39202 -0.41111 -0.39167 -0.40494 -0.39063 -0.4 C -0.38994 -0.39568 -0.3882 -0.3929 -0.38751 -0.38889 C -0.38056 -0.34722 -0.3757 -0.30432 -0.36771 -0.26296 C -0.36008 -0.22284 -0.34966 -0.18611 -0.33959 -0.14815 C -0.33126 -0.11667 -0.32483 -0.08364 -0.31667 -0.05185 C -0.30869 -0.02068 -0.29706 0.00679 -0.28855 0.03704 C -0.28542 0.04846 -0.2849 0.06266 -0.28021 0.07222 C -0.26494 0.10401 -0.28334 0.06358 -0.26876 0.1037 C -0.26199 0.12253 -0.25296 0.14012 -0.2448 0.15741 C -0.24254 0.16235 -0.24167 0.16883 -0.23959 0.17407 C -0.2316 0.19352 -0.22223 0.21296 -0.21355 0.23148 C -0.20817 0.2429 -0.1981 0.25124 -0.19167 0.26111 C -0.18386 0.27284 -0.17692 0.28364 -0.16876 0.29445 C -0.16077 0.30525 -0.15487 0.32161 -0.14584 0.32963 C -0.13334 0.34074 -0.12327 0.35833 -0.11146 0.37037 C -0.08074 0.40154 -0.12171 0.35463 -0.09688 0.38148 C -0.08456 0.39506 -0.07396 0.41512 -0.05938 0.42037 C -0.04896 0.43272 -0.04063 0.43704 -0.02813 0.43889 C -0.01771 0.44969 -0.0066 0.44938 0.0052 0.4537 C 0.01388 0.45247 0.02274 0.45278 0.03124 0.45 C 0.03663 0.44815 0.03767 0.42315 0.03854 0.41852 C 0.04253 0.39537 0.04531 0.37469 0.04687 0.35 C 0.04652 0.29321 0.04687 0.23642 0.04583 0.17963 C 0.04565 0.17253 0.04253 0.16636 0.04166 0.15926 C 0.0394 0.13889 0.03541 0.11482 0.02708 0.1 C 0.02569 0.08951 0.02222 0.08148 0.01979 0.07222 C 0.01163 0.03982 0.02256 0.07963 0.01666 0.05185 C 0.01423 0.04012 0.00919 0.02377 0.00416 0.01482 C 0.00242 0.00586 -6.94444E-6 0.00926 -6.94444E-6 2.22222E-6 " pathEditMode="relative" ptsTypes="fffffffffffffffffffffffffffff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8" presetID="8" presetClass="emph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  <p:bldP spid="16" grpId="0" animBg="1"/>
      <p:bldP spid="16" grpId="1" animBg="1"/>
      <p:bldP spid="16" grpId="2" animBg="1"/>
      <p:bldP spid="19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866" y="181308"/>
            <a:ext cx="10515600" cy="580806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7ABB9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98639"/>
            <a:ext cx="12192000" cy="595936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147861"/>
            <a:ext cx="2238375" cy="647700"/>
          </a:xfrm>
          <a:prstGeom prst="rect">
            <a:avLst/>
          </a:prstGeom>
        </p:spPr>
      </p:pic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8DCA6382-C87D-0B8C-793B-A7AF17831A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866" y="1385151"/>
            <a:ext cx="8828087" cy="4484688"/>
          </a:xfrm>
          <a:prstGeom prst="roundRect">
            <a:avLst>
              <a:gd name="adj" fmla="val 8171"/>
            </a:avLst>
          </a:prstGeom>
          <a:solidFill>
            <a:srgbClr val="C8E4E8"/>
          </a:solidFill>
          <a:ln>
            <a:solidFill>
              <a:schemeClr val="accent1"/>
            </a:solidFill>
          </a:ln>
        </p:spPr>
        <p:txBody>
          <a:bodyPr/>
          <a:lstStyle>
            <a:lvl1pPr marL="0" algn="l" defTabSz="914400" rtl="0" eaLnBrk="1" latinLnBrk="0" hangingPunct="1">
              <a:lnSpc>
                <a:spcPct val="150000"/>
              </a:lnSpc>
              <a:defRPr lang="zh-CN" altLang="en-US" sz="20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0" algn="l" defTabSz="914400" rtl="0" eaLnBrk="1" latinLnBrk="0" hangingPunct="1">
              <a:lnSpc>
                <a:spcPct val="150000"/>
              </a:lnSpc>
              <a:defRPr lang="zh-CN" altLang="en-US" sz="18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0" algn="l" defTabSz="914400" rtl="0" eaLnBrk="1" latinLnBrk="0" hangingPunct="1">
              <a:lnSpc>
                <a:spcPct val="150000"/>
              </a:lnSpc>
              <a:defRPr lang="zh-CN" altLang="en-US" sz="14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0" indent="0" algn="l" defTabSz="914400" rtl="0" eaLnBrk="1" latinLnBrk="0" hangingPunct="1">
              <a:lnSpc>
                <a:spcPct val="150000"/>
              </a:lnSpc>
              <a:buNone/>
              <a:defRPr lang="zh-CN" altLang="en-US" sz="16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0" indent="0" algn="l" defTabSz="914400" rtl="0" eaLnBrk="1" latinLnBrk="0" hangingPunct="1">
              <a:lnSpc>
                <a:spcPct val="150000"/>
              </a:lnSpc>
              <a:buNone/>
              <a:defRPr lang="zh-CN" altLang="en-US" sz="16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502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2024/11/27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2800" b="1" kern="1200" dirty="0">
          <a:solidFill>
            <a:srgbClr val="47ABB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3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77925" y="2865691"/>
            <a:ext cx="104287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新时期“容貌焦虑”</a:t>
            </a:r>
            <a:endParaRPr kumimoji="1" lang="en-US" altLang="zh-CN" sz="4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kumimoji="1" lang="zh-CN" altLang="en-US" sz="4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在大学生群体中的表现及影响研究结果汇报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4545215" y="4342878"/>
            <a:ext cx="3294202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展示小组：欢乐斗地组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77" y="1051673"/>
            <a:ext cx="4044875" cy="1478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2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98797" y="3007590"/>
            <a:ext cx="50205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_矩形 34"/>
          <p:cNvSpPr/>
          <p:nvPr>
            <p:custDataLst>
              <p:tags r:id="rId2"/>
            </p:custDataLst>
          </p:nvPr>
        </p:nvSpPr>
        <p:spPr bwMode="auto">
          <a:xfrm>
            <a:off x="5429786" y="2972060"/>
            <a:ext cx="20734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研究现状总结</a:t>
            </a:r>
          </a:p>
        </p:txBody>
      </p:sp>
      <p:grpSp>
        <p:nvGrpSpPr>
          <p:cNvPr id="4" name="PA_组合 220"/>
          <p:cNvGrpSpPr/>
          <p:nvPr>
            <p:custDataLst>
              <p:tags r:id="rId3"/>
            </p:custDataLst>
          </p:nvPr>
        </p:nvGrpSpPr>
        <p:grpSpPr>
          <a:xfrm>
            <a:off x="5100855" y="3071434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7" name="PA_矩形 2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926241" y="3007590"/>
            <a:ext cx="50205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PA_矩形 63"/>
          <p:cNvSpPr/>
          <p:nvPr>
            <p:custDataLst>
              <p:tags r:id="rId5"/>
            </p:custDataLst>
          </p:nvPr>
        </p:nvSpPr>
        <p:spPr bwMode="auto">
          <a:xfrm>
            <a:off x="8757230" y="2972060"/>
            <a:ext cx="2340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问卷数据展示</a:t>
            </a:r>
          </a:p>
        </p:txBody>
      </p:sp>
      <p:grpSp>
        <p:nvGrpSpPr>
          <p:cNvPr id="9" name="PA_组合 220"/>
          <p:cNvGrpSpPr/>
          <p:nvPr>
            <p:custDataLst>
              <p:tags r:id="rId6"/>
            </p:custDataLst>
          </p:nvPr>
        </p:nvGrpSpPr>
        <p:grpSpPr>
          <a:xfrm>
            <a:off x="8428299" y="3071434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0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11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12" name="PA_矩形 2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98797" y="3798958"/>
            <a:ext cx="50205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PA_矩形 69"/>
          <p:cNvSpPr/>
          <p:nvPr>
            <p:custDataLst>
              <p:tags r:id="rId8"/>
            </p:custDataLst>
          </p:nvPr>
        </p:nvSpPr>
        <p:spPr bwMode="auto">
          <a:xfrm>
            <a:off x="5429786" y="3763428"/>
            <a:ext cx="22622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采访结论展示</a:t>
            </a:r>
          </a:p>
        </p:txBody>
      </p:sp>
      <p:grpSp>
        <p:nvGrpSpPr>
          <p:cNvPr id="14" name="PA_组合 220"/>
          <p:cNvGrpSpPr/>
          <p:nvPr>
            <p:custDataLst>
              <p:tags r:id="rId9"/>
            </p:custDataLst>
          </p:nvPr>
        </p:nvGrpSpPr>
        <p:grpSpPr>
          <a:xfrm>
            <a:off x="5100855" y="3862802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17" name="PA_矩形 2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926241" y="3748014"/>
            <a:ext cx="50205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PA_矩形 75"/>
          <p:cNvSpPr/>
          <p:nvPr>
            <p:custDataLst>
              <p:tags r:id="rId11"/>
            </p:custDataLst>
          </p:nvPr>
        </p:nvSpPr>
        <p:spPr bwMode="auto">
          <a:xfrm>
            <a:off x="8757230" y="3712484"/>
            <a:ext cx="16939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结论</a:t>
            </a:r>
          </a:p>
        </p:txBody>
      </p:sp>
      <p:grpSp>
        <p:nvGrpSpPr>
          <p:cNvPr id="19" name="PA_组合 220"/>
          <p:cNvGrpSpPr/>
          <p:nvPr>
            <p:custDataLst>
              <p:tags r:id="rId12"/>
            </p:custDataLst>
          </p:nvPr>
        </p:nvGrpSpPr>
        <p:grpSpPr>
          <a:xfrm>
            <a:off x="8428299" y="3811858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20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21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27" name="组 98"/>
          <p:cNvGrpSpPr/>
          <p:nvPr/>
        </p:nvGrpSpPr>
        <p:grpSpPr>
          <a:xfrm rot="21376792">
            <a:off x="822385" y="1471509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28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rgbClr val="47ABB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srgbClr val="47ABB9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9" name="组 10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30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45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3014556" y="324874"/>
            <a:ext cx="62412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47ABB9"/>
                </a:solidFill>
                <a:latin typeface="+mn-lt"/>
              </a:rPr>
              <a:t>目录</a:t>
            </a:r>
            <a:r>
              <a:rPr lang="zh-CN" altLang="en-US" sz="5400" dirty="0">
                <a:solidFill>
                  <a:srgbClr val="47ABB9"/>
                </a:solidFill>
                <a:latin typeface="+mn-lt"/>
              </a:rPr>
              <a:t> </a:t>
            </a:r>
            <a:r>
              <a:rPr lang="en-US" altLang="zh-CN" sz="5400" dirty="0">
                <a:solidFill>
                  <a:srgbClr val="47ABB9"/>
                </a:solidFill>
                <a:latin typeface="+mn-lt"/>
              </a:rPr>
              <a:t>/ </a:t>
            </a:r>
            <a:r>
              <a:rPr lang="en-US" altLang="zh-CN" sz="4400" dirty="0">
                <a:solidFill>
                  <a:srgbClr val="47ABB9"/>
                </a:solidFill>
                <a:latin typeface="+mn-lt"/>
              </a:rPr>
              <a:t>CONTENTS</a:t>
            </a:r>
            <a:endParaRPr lang="zh-CN" altLang="en-US" sz="4400" dirty="0">
              <a:solidFill>
                <a:srgbClr val="47ABB9"/>
              </a:solidFill>
              <a:latin typeface="+mn-lt"/>
            </a:endParaRPr>
          </a:p>
        </p:txBody>
      </p:sp>
      <p:sp>
        <p:nvSpPr>
          <p:cNvPr id="81" name="PA_矩形 217">
            <a:extLst>
              <a:ext uri="{FF2B5EF4-FFF2-40B4-BE49-F238E27FC236}">
                <a16:creationId xmlns:a16="http://schemas.microsoft.com/office/drawing/2014/main" id="{B02406AA-4381-4139-D323-3C271E0E36C8}"/>
              </a:ext>
            </a:extLst>
          </p:cNvPr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99321" y="4670861"/>
            <a:ext cx="502058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2" name="PA_矩形 75">
            <a:extLst>
              <a:ext uri="{FF2B5EF4-FFF2-40B4-BE49-F238E27FC236}">
                <a16:creationId xmlns:a16="http://schemas.microsoft.com/office/drawing/2014/main" id="{2FF18AF0-EEBA-6191-5B25-7696C849B38D}"/>
              </a:ext>
            </a:extLst>
          </p:cNvPr>
          <p:cNvSpPr/>
          <p:nvPr>
            <p:custDataLst>
              <p:tags r:id="rId14"/>
            </p:custDataLst>
          </p:nvPr>
        </p:nvSpPr>
        <p:spPr bwMode="auto">
          <a:xfrm>
            <a:off x="7130310" y="4635331"/>
            <a:ext cx="21862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AI</a:t>
            </a:r>
            <a:r>
              <a:rPr lang="zh-CN" altLang="en-US" sz="24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使用心得</a:t>
            </a:r>
          </a:p>
        </p:txBody>
      </p:sp>
      <p:grpSp>
        <p:nvGrpSpPr>
          <p:cNvPr id="83" name="PA_组合 220">
            <a:extLst>
              <a:ext uri="{FF2B5EF4-FFF2-40B4-BE49-F238E27FC236}">
                <a16:creationId xmlns:a16="http://schemas.microsoft.com/office/drawing/2014/main" id="{2A3177BA-D13D-B693-D81F-9F6B08785C02}"/>
              </a:ext>
            </a:extLst>
          </p:cNvPr>
          <p:cNvGrpSpPr/>
          <p:nvPr>
            <p:custDataLst>
              <p:tags r:id="rId15"/>
            </p:custDataLst>
          </p:nvPr>
        </p:nvGrpSpPr>
        <p:grpSpPr>
          <a:xfrm>
            <a:off x="6801379" y="4734705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84" name="任意多边形 221">
              <a:extLst>
                <a:ext uri="{FF2B5EF4-FFF2-40B4-BE49-F238E27FC236}">
                  <a16:creationId xmlns:a16="http://schemas.microsoft.com/office/drawing/2014/main" id="{1BA58AD0-3690-4BBC-60F3-59115E9C1A1D}"/>
                </a:ext>
              </a:extLst>
            </p:cNvPr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85" name="任意多边形 222">
              <a:extLst>
                <a:ext uri="{FF2B5EF4-FFF2-40B4-BE49-F238E27FC236}">
                  <a16:creationId xmlns:a16="http://schemas.microsoft.com/office/drawing/2014/main" id="{62817E48-E49A-4D77-AA42-1299A2C38DDA}"/>
                </a:ext>
              </a:extLst>
            </p:cNvPr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2" grpId="0"/>
      <p:bldP spid="13" grpId="0"/>
      <p:bldP spid="17" grpId="0"/>
      <p:bldP spid="18" grpId="0"/>
      <p:bldP spid="49" grpId="0"/>
      <p:bldP spid="81" grpId="0"/>
      <p:bldP spid="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27727" y="3318276"/>
            <a:ext cx="40889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研究现状总结</a:t>
            </a: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74A3C-4C31-DE77-DAB8-37111878E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研究现状总结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163BE5-EA99-4964-B09B-004A57921CA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/>
              <a:t>Asdasd</a:t>
            </a:r>
            <a:r>
              <a:rPr lang="en-US" altLang="zh-CN" dirty="0"/>
              <a:t> 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22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4A070-BEB3-0DDE-D82A-DC89C8B8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>
            <a:extLst>
              <a:ext uri="{FF2B5EF4-FFF2-40B4-BE49-F238E27FC236}">
                <a16:creationId xmlns:a16="http://schemas.microsoft.com/office/drawing/2014/main" id="{1A0EFD85-8A55-5A7C-1EA3-0AC0D4D2A38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>
            <a:extLst>
              <a:ext uri="{FF2B5EF4-FFF2-40B4-BE49-F238E27FC236}">
                <a16:creationId xmlns:a16="http://schemas.microsoft.com/office/drawing/2014/main" id="{A64A8217-796C-BD88-B228-35DBC0556197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27727" y="3318276"/>
            <a:ext cx="40889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问卷数据展示</a:t>
            </a:r>
          </a:p>
        </p:txBody>
      </p:sp>
      <p:sp>
        <p:nvSpPr>
          <p:cNvPr id="4" name="PA_同心圆 8">
            <a:extLst>
              <a:ext uri="{FF2B5EF4-FFF2-40B4-BE49-F238E27FC236}">
                <a16:creationId xmlns:a16="http://schemas.microsoft.com/office/drawing/2014/main" id="{EEDC3194-AAB7-5FA8-8A2A-BA75AF0CCC5C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>
            <a:extLst>
              <a:ext uri="{FF2B5EF4-FFF2-40B4-BE49-F238E27FC236}">
                <a16:creationId xmlns:a16="http://schemas.microsoft.com/office/drawing/2014/main" id="{F5F56081-374A-09C8-74B0-E5B40DE79F0A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>
            <a:extLst>
              <a:ext uri="{FF2B5EF4-FFF2-40B4-BE49-F238E27FC236}">
                <a16:creationId xmlns:a16="http://schemas.microsoft.com/office/drawing/2014/main" id="{18B57D21-39CA-EBA5-3B6C-BD3085F2FF7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>
            <a:extLst>
              <a:ext uri="{FF2B5EF4-FFF2-40B4-BE49-F238E27FC236}">
                <a16:creationId xmlns:a16="http://schemas.microsoft.com/office/drawing/2014/main" id="{5409191B-4696-D314-2675-0D63C9304FCE}"/>
              </a:ext>
            </a:extLst>
          </p:cNvPr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>
            <a:extLst>
              <a:ext uri="{FF2B5EF4-FFF2-40B4-BE49-F238E27FC236}">
                <a16:creationId xmlns:a16="http://schemas.microsoft.com/office/drawing/2014/main" id="{0B766270-A07E-CFF1-FDF3-133674E4BDEE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37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958F3-EB30-0869-3969-F4F1F679D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问卷数据展示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FE5E5E-9F0C-E8FF-4147-4D95B91D797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本次数据分析以大一学生为主要样本，性别比例均衡（男：女≈</a:t>
            </a:r>
            <a:r>
              <a:rPr lang="en-US" altLang="zh-CN" dirty="0"/>
              <a:t>1:1</a:t>
            </a:r>
            <a:r>
              <a:rPr lang="zh-CN" altLang="en-US" dirty="0"/>
              <a:t>），具有较好的代表性。结果显示，大多数同学（</a:t>
            </a:r>
            <a:r>
              <a:rPr lang="en-US" altLang="zh-CN" dirty="0"/>
              <a:t>93.26%</a:t>
            </a:r>
            <a:r>
              <a:rPr lang="zh-CN" altLang="en-US" dirty="0"/>
              <a:t>）每天在整理容貌上花费的时间少于</a:t>
            </a:r>
            <a:r>
              <a:rPr lang="en-US" altLang="zh-CN" dirty="0"/>
              <a:t>1.5</a:t>
            </a:r>
            <a:r>
              <a:rPr lang="zh-CN" altLang="en-US" dirty="0"/>
              <a:t>小时，仅有少数人（</a:t>
            </a:r>
            <a:r>
              <a:rPr lang="en-US" altLang="zh-CN" dirty="0"/>
              <a:t>6.74%</a:t>
            </a:r>
            <a:r>
              <a:rPr lang="zh-CN" altLang="en-US" dirty="0"/>
              <a:t>）花费更多时间，其中女生群体相较于男生更为在意个人形象。大部分受访者对容貌管理持积极态度，认为适当整理能够改善精神面貌，并认同外貌与心理状态之间的正相关性。然而，少数人对过度关注外貌表示谨慎，指出这种行为可能受社会竞争压力、恋爱需求或互联网影响驱动。在解决容貌焦虑问题上，多数人采取积极方式，展现出较高的自我接纳能力和良好的心理状态，且容貌管理对个人作息的影响整体较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936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B960-9319-F90D-884A-32A4E466B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>
            <a:extLst>
              <a:ext uri="{FF2B5EF4-FFF2-40B4-BE49-F238E27FC236}">
                <a16:creationId xmlns:a16="http://schemas.microsoft.com/office/drawing/2014/main" id="{CD147096-145D-6BFE-3A8D-55A497141B1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>
            <a:extLst>
              <a:ext uri="{FF2B5EF4-FFF2-40B4-BE49-F238E27FC236}">
                <a16:creationId xmlns:a16="http://schemas.microsoft.com/office/drawing/2014/main" id="{A5A285C4-9D54-0608-C015-80A3D381985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127727" y="3318276"/>
            <a:ext cx="40889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采访内容展示</a:t>
            </a:r>
          </a:p>
        </p:txBody>
      </p:sp>
      <p:sp>
        <p:nvSpPr>
          <p:cNvPr id="4" name="PA_同心圆 8">
            <a:extLst>
              <a:ext uri="{FF2B5EF4-FFF2-40B4-BE49-F238E27FC236}">
                <a16:creationId xmlns:a16="http://schemas.microsoft.com/office/drawing/2014/main" id="{3CCC642B-EA02-8B70-00FC-38BBB5380E0B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>
            <a:extLst>
              <a:ext uri="{FF2B5EF4-FFF2-40B4-BE49-F238E27FC236}">
                <a16:creationId xmlns:a16="http://schemas.microsoft.com/office/drawing/2014/main" id="{BFB14211-F94C-AB78-AADF-D31B361E041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>
            <a:extLst>
              <a:ext uri="{FF2B5EF4-FFF2-40B4-BE49-F238E27FC236}">
                <a16:creationId xmlns:a16="http://schemas.microsoft.com/office/drawing/2014/main" id="{B834CA84-735E-A38C-D909-E0C5FFA9AA5E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>
            <a:extLst>
              <a:ext uri="{FF2B5EF4-FFF2-40B4-BE49-F238E27FC236}">
                <a16:creationId xmlns:a16="http://schemas.microsoft.com/office/drawing/2014/main" id="{9D8B617E-74D9-7E40-D616-4B80FBA5A9C0}"/>
              </a:ext>
            </a:extLst>
          </p:cNvPr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>
            <a:extLst>
              <a:ext uri="{FF2B5EF4-FFF2-40B4-BE49-F238E27FC236}">
                <a16:creationId xmlns:a16="http://schemas.microsoft.com/office/drawing/2014/main" id="{C14CD687-A605-2095-6D78-EDD3A75B0608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078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8B6E0-6108-846D-FB53-1C48289BA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C0786-F97F-2D8B-97E4-513DF42A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采访内容展示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87A1CD-8B50-D747-2441-AE025A8D0CE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80866" y="1385151"/>
            <a:ext cx="5424287" cy="4484688"/>
          </a:xfrm>
          <a:prstGeom prst="roundRect">
            <a:avLst>
              <a:gd name="adj" fmla="val 4944"/>
            </a:avLst>
          </a:prstGeom>
          <a:solidFill>
            <a:srgbClr val="C8E4E8"/>
          </a:solidFill>
          <a:ln w="19050"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1400" dirty="0"/>
              <a:t>问：人们是怎么染上“容貌焦虑”的？</a:t>
            </a:r>
          </a:p>
          <a:p>
            <a:pPr>
              <a:lnSpc>
                <a:spcPct val="100000"/>
              </a:lnSpc>
            </a:pPr>
            <a:r>
              <a:rPr lang="zh-CN" altLang="en-US" sz="1400" dirty="0"/>
              <a:t>答（老师）：在社交中，人们往往会刻意营造一个“外壳”，不是直接参与社交，而是通过这个“外壳”和别人社交。为了能在别人心里留下良好的印象，这个“外壳”通常会比本人更趋于完美，一旦人们发现自己营造的“外壳”和本人不匹配，他们便会产生焦虑，“容貌焦虑”就是因为这个“外壳”的外貌比自己更完美，导致心理防线崩溃的结果。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endParaRPr lang="zh-CN" altLang="en-US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问：你认为你存在容貌焦虑吗？你是如何判断的？</a:t>
            </a:r>
          </a:p>
          <a:p>
            <a:pPr>
              <a:lnSpc>
                <a:spcPct val="100000"/>
              </a:lnSpc>
            </a:pPr>
            <a:r>
              <a:rPr lang="zh-CN" altLang="en-US" sz="1400" dirty="0"/>
              <a:t>答（同学）：存在。我觉得这是基于一定的水准，内心有着想往更加向善向好的容貌方向发展的渴望，同时也夹杂着一种焦虑感和攀比心理吧。</a:t>
            </a:r>
            <a:endParaRPr lang="en-US" altLang="zh-CN" sz="1400" dirty="0"/>
          </a:p>
          <a:p>
            <a:pPr>
              <a:lnSpc>
                <a:spcPct val="100000"/>
              </a:lnSpc>
            </a:pPr>
            <a:endParaRPr lang="zh-CN" altLang="en-US" sz="1400" dirty="0"/>
          </a:p>
          <a:p>
            <a:pPr>
              <a:lnSpc>
                <a:spcPct val="100000"/>
              </a:lnSpc>
            </a:pPr>
            <a:r>
              <a:rPr lang="zh-CN" altLang="en-US" sz="1400" dirty="0"/>
              <a:t>问：你认为你的这种审美认识是如何产生的呢？</a:t>
            </a:r>
          </a:p>
          <a:p>
            <a:pPr>
              <a:lnSpc>
                <a:spcPct val="100000"/>
              </a:lnSpc>
            </a:pPr>
            <a:r>
              <a:rPr lang="zh-CN" altLang="en-US" sz="1400" dirty="0"/>
              <a:t>答（同学）：可能是源于平时看的一些篮球赛事片段，还有对电影明星形象的印象吧。</a:t>
            </a:r>
          </a:p>
          <a:p>
            <a:endParaRPr lang="zh-CN" altLang="en-US" sz="600" dirty="0"/>
          </a:p>
          <a:p>
            <a:endParaRPr lang="zh-CN" altLang="en-US" sz="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0310BF-6DB8-98D1-39D3-EA3ABCE15A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784" y="1382120"/>
            <a:ext cx="5977878" cy="448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367">
      <a:dk1>
        <a:sysClr val="windowText" lastClr="000000"/>
      </a:dk1>
      <a:lt1>
        <a:sysClr val="window" lastClr="FFFFFF"/>
      </a:lt1>
      <a:dk2>
        <a:srgbClr val="47ABB9"/>
      </a:dk2>
      <a:lt2>
        <a:srgbClr val="92CED6"/>
      </a:lt2>
      <a:accent1>
        <a:srgbClr val="92CED6"/>
      </a:accent1>
      <a:accent2>
        <a:srgbClr val="47ABB9"/>
      </a:accent2>
      <a:accent3>
        <a:srgbClr val="92CED6"/>
      </a:accent3>
      <a:accent4>
        <a:srgbClr val="47ABB9"/>
      </a:accent4>
      <a:accent5>
        <a:srgbClr val="92CED6"/>
      </a:accent5>
      <a:accent6>
        <a:srgbClr val="47ABB9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427</Words>
  <Application>Microsoft Office PowerPoint</Application>
  <PresentationFormat>宽屏</PresentationFormat>
  <Paragraphs>33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宋体</vt:lpstr>
      <vt:lpstr>微软雅黑</vt:lpstr>
      <vt:lpstr>微软雅黑 Light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研究现状总结</vt:lpstr>
      <vt:lpstr>PowerPoint 演示文稿</vt:lpstr>
      <vt:lpstr>问卷数据展示</vt:lpstr>
      <vt:lpstr>PowerPoint 演示文稿</vt:lpstr>
      <vt:lpstr>采访内容展示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铭源 何</cp:lastModifiedBy>
  <cp:revision>44</cp:revision>
  <dcterms:created xsi:type="dcterms:W3CDTF">2015-05-05T08:02:00Z</dcterms:created>
  <dcterms:modified xsi:type="dcterms:W3CDTF">2024-11-27T14:06:58Z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