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3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6" r:id="rId5"/>
    <p:sldId id="305" r:id="rId6"/>
    <p:sldId id="306" r:id="rId7"/>
    <p:sldId id="259" r:id="rId8"/>
    <p:sldId id="277" r:id="rId9"/>
    <p:sldId id="294" r:id="rId10"/>
    <p:sldId id="295" r:id="rId11"/>
    <p:sldId id="296" r:id="rId12"/>
    <p:sldId id="297" r:id="rId13"/>
    <p:sldId id="298" r:id="rId14"/>
    <p:sldId id="299" r:id="rId15"/>
    <p:sldId id="271" r:id="rId16"/>
    <p:sldId id="300" r:id="rId17"/>
    <p:sldId id="301" r:id="rId18"/>
    <p:sldId id="302" r:id="rId19"/>
    <p:sldId id="303" r:id="rId20"/>
    <p:sldId id="304" r:id="rId21"/>
    <p:sldId id="29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CED6"/>
    <a:srgbClr val="B3DCE2"/>
    <a:srgbClr val="47ABB9"/>
    <a:srgbClr val="CBE4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89968" autoAdjust="0"/>
  </p:normalViewPr>
  <p:slideViewPr>
    <p:cSldViewPr snapToGrid="0">
      <p:cViewPr varScale="1">
        <p:scale>
          <a:sx n="102" d="100"/>
          <a:sy n="102" d="100"/>
        </p:scale>
        <p:origin x="3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6" d="100"/>
        <a:sy n="3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9A5FA-CEC5-43A5-8C1E-73DABB5F0634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9C4B7A-092B-4026-9B38-6FEE49FB598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51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136805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47F9A-8178-FF73-A7D2-0B170AEA1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C2B6E6C9-150B-3BC1-56A7-3CF98E17A0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405CC0EF-9371-51C0-AE0C-BCD5900DD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125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047CF-A922-8396-7406-42726398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44B848B9-C430-2C20-8B3A-9A6B352D91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B294F04B-EC2C-BA99-7B53-21E772839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7670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AA38-C803-C2A0-232C-3BC2381D8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57898B54-C43E-5F9E-AC78-5D6086D332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DA34216C-58C0-16E0-F76E-951523A68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7706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042F4-4A66-E088-9AFB-AC59014A3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991679C6-BFFD-9EB6-898C-E7F46115DC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4B376E7C-9DF8-78EE-AE4A-5C07E8C822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95729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</a:p>
          <a:p>
            <a:r>
              <a:rPr lang="en-US" altLang="zh-CN" dirty="0"/>
              <a:t>https://liangliangtuwen.tmall.com</a:t>
            </a:r>
          </a:p>
        </p:txBody>
      </p:sp>
    </p:spTree>
    <p:extLst>
      <p:ext uri="{BB962C8B-B14F-4D97-AF65-F5344CB8AC3E}">
        <p14:creationId xmlns:p14="http://schemas.microsoft.com/office/powerpoint/2010/main" val="4218409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这是当时看到的小昆虫小动物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分别就是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壁虎，马陆，笄蛭、蚰蜒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416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64D14-EB2A-9A7E-324A-6838E5A60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482977E2-57EC-93B2-3C56-E97BFF272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ED8A2385-E6AF-FF7E-DB74-D2AA08D180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这是当时看到的小昆虫小动物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分别就是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壁虎，马陆，笄蛭、蚰蜒</a:t>
            </a:r>
            <a:endParaRPr lang="zh-CN" altLang="en-US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4309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EE78B-84D8-412F-BC69-ACC7C447BAFC}" type="slidenum">
              <a:rPr lang="zh-CN" alt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16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600A7-6963-793C-0477-DAE4BF0EE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0FA9DB53-6832-7240-030A-35B036CE49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A87C518A-7C6A-38AD-B4A1-1CF48FD905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9255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BB0FB-9EF9-840D-64C9-76AC64F99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C1847F4B-9DCB-CAE2-58ED-168D8D976D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5E0ADDAD-9D30-C340-0EFA-754A6D3E82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9707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325ED-5101-489A-FD26-BAF71323B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159786DE-7346-81DD-1A48-6BE0CB6D27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44CF5EB5-25E8-39FD-8255-7EE7C91102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710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3DE7D-0847-9A87-4D51-36750FD8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4412EE0F-E862-D810-B8ED-30CAFB1130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210CB280-5DBB-E088-F3B6-13B818835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929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0D19A-C943-2735-BC2A-24406E466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2">
            <a:extLst>
              <a:ext uri="{FF2B5EF4-FFF2-40B4-BE49-F238E27FC236}">
                <a16:creationId xmlns:a16="http://schemas.microsoft.com/office/drawing/2014/main" id="{50002B2A-78E6-FADB-D4F3-06EB4E9F7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0290" name="Rectangle 3">
            <a:extLst>
              <a:ext uri="{FF2B5EF4-FFF2-40B4-BE49-F238E27FC236}">
                <a16:creationId xmlns:a16="http://schemas.microsoft.com/office/drawing/2014/main" id="{71F738AE-E2AB-8DC8-993F-D931DE5264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3152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0866" y="181308"/>
            <a:ext cx="10515600" cy="580806"/>
          </a:xfrm>
        </p:spPr>
        <p:txBody>
          <a:bodyPr>
            <a:normAutofit/>
          </a:bodyPr>
          <a:lstStyle>
            <a:lvl1pPr>
              <a:defRPr sz="2800" b="1">
                <a:solidFill>
                  <a:srgbClr val="47ABB9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898639"/>
            <a:ext cx="12192000" cy="595936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425" y="147861"/>
            <a:ext cx="2238375" cy="647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占位符 1"/>
          <p:cNvSpPr>
            <a:spLocks noGrp="1"/>
          </p:cNvSpPr>
          <p:nvPr>
            <p:ph type="title"/>
          </p:nvPr>
        </p:nvSpPr>
        <p:spPr>
          <a:xfrm>
            <a:off x="190575" y="260648"/>
            <a:ext cx="10972800" cy="4180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2025/2/27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2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807138" y="2928785"/>
            <a:ext cx="87703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发现神奇动植物</a:t>
            </a:r>
            <a:r>
              <a:rPr kumimoji="1" lang="en-US" altLang="zh-CN" sz="6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——</a:t>
            </a:r>
            <a:r>
              <a:rPr kumimoji="1" lang="zh-CN" altLang="en-US" sz="6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蚰蜒</a:t>
            </a:r>
          </a:p>
        </p:txBody>
      </p:sp>
      <p:sp>
        <p:nvSpPr>
          <p:cNvPr id="5" name="文本框 8"/>
          <p:cNvSpPr txBox="1"/>
          <p:nvPr/>
        </p:nvSpPr>
        <p:spPr>
          <a:xfrm>
            <a:off x="4545214" y="4342878"/>
            <a:ext cx="3502677" cy="418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报告人：中国古代博物学</a:t>
            </a:r>
            <a:r>
              <a:rPr lang="en-US" altLang="zh-CN" sz="16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233-6</a:t>
            </a:r>
            <a:r>
              <a:rPr lang="zh-CN" altLang="en-US" sz="16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</a:rPr>
              <a:t>组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77" y="1051673"/>
            <a:ext cx="4044875" cy="1478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86F8D-74C9-DEA6-FC71-FC08AB5B4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735A0AA-750F-EFEB-C25E-40C926051AE3}"/>
              </a:ext>
            </a:extLst>
          </p:cNvPr>
          <p:cNvSpPr/>
          <p:nvPr/>
        </p:nvSpPr>
        <p:spPr>
          <a:xfrm>
            <a:off x="488548" y="1481096"/>
            <a:ext cx="5324528" cy="7315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讽刺之用（贪念、愤恨）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232957D-6B58-D7F1-5697-DD93CFD80D19}"/>
              </a:ext>
            </a:extLst>
          </p:cNvPr>
          <p:cNvGrpSpPr/>
          <p:nvPr/>
        </p:nvGrpSpPr>
        <p:grpSpPr>
          <a:xfrm>
            <a:off x="488548" y="2491094"/>
            <a:ext cx="7423036" cy="2536400"/>
            <a:chOff x="495012" y="1053383"/>
            <a:chExt cx="5787502" cy="190229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B0251D5-56EA-977F-78D6-D57FAC349897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7131C86-C55B-C450-127A-0651CD9F7807}"/>
                </a:ext>
              </a:extLst>
            </p:cNvPr>
            <p:cNvSpPr/>
            <p:nvPr/>
          </p:nvSpPr>
          <p:spPr>
            <a:xfrm>
              <a:off x="763482" y="1053383"/>
              <a:ext cx="5519032" cy="19022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lphaLcParenR"/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	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聊斋志异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卷十一 第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15《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蚰蜒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：“学使朱矞三家门限下有蚰蜒，长数尺。每遇风雨即出，盘旋地上如白练然。按蚰蜒形若蜈蚣，昼不能见，夜则出，闻腥辄集。或云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:"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蜈蚣无目而多贪也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“</a:t>
              </a: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b)	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法华义疏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记载：“重嗔如蚖蛇蝮蝎，轻嗔如蜈蚣蚰蜒。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E7695096-0BF1-3042-7717-F7C86C731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蚰蜒的文化象征与信仰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B8EE9-8A48-D20E-EAE1-ADF0E1196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1" t="2203" r="17133" b="7018"/>
          <a:stretch/>
        </p:blipFill>
        <p:spPr bwMode="auto">
          <a:xfrm>
            <a:off x="8311662" y="1068847"/>
            <a:ext cx="3112477" cy="538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658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67C75-5310-5AFC-0F21-1BA318800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B7CBE2D-91DD-60A1-0A5E-E461EC5240F6}"/>
              </a:ext>
            </a:extLst>
          </p:cNvPr>
          <p:cNvSpPr/>
          <p:nvPr/>
        </p:nvSpPr>
        <p:spPr>
          <a:xfrm>
            <a:off x="488548" y="1481096"/>
            <a:ext cx="4401199" cy="7315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经济生活的双面符号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DA944F1-9076-9779-98F5-34E70244B104}"/>
              </a:ext>
            </a:extLst>
          </p:cNvPr>
          <p:cNvGrpSpPr/>
          <p:nvPr/>
        </p:nvGrpSpPr>
        <p:grpSpPr>
          <a:xfrm>
            <a:off x="488548" y="2491094"/>
            <a:ext cx="7423036" cy="2951898"/>
            <a:chOff x="495012" y="1053383"/>
            <a:chExt cx="5787502" cy="221392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476EB83-D50E-FD63-9F0E-8DB525828A3B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10C91F7-68E1-BA6F-D772-841EF8862436}"/>
                </a:ext>
              </a:extLst>
            </p:cNvPr>
            <p:cNvSpPr/>
            <p:nvPr/>
          </p:nvSpPr>
          <p:spPr>
            <a:xfrm>
              <a:off x="763482" y="1053383"/>
              <a:ext cx="5519032" cy="22139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lphaLcParenR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吉兆：北方部分地区称蚰蜒为“钱串子”，认为其出现预示财富积累（因形似串起的铜钱），山西某些地区甚至忌杀蚰蜒，以免“断了财路”。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AutoNum type="alphaLcParenR"/>
              </a:pP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b)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凶兆：江南民间则认为蚰蜒是“破财虫”，若爬过钱柜或账本，需立即焚香驱赶，以防家财流失。</a:t>
              </a: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DC6258BF-AA04-CA5F-6555-850458FA0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蚰蜒的文化象征与信仰</a:t>
            </a:r>
            <a:endParaRPr lang="zh-CN" altLang="en-US" dirty="0"/>
          </a:p>
        </p:txBody>
      </p:sp>
      <p:pic>
        <p:nvPicPr>
          <p:cNvPr id="2050" name="Picture 2" descr="Money strings  的图像结果">
            <a:extLst>
              <a:ext uri="{FF2B5EF4-FFF2-40B4-BE49-F238E27FC236}">
                <a16:creationId xmlns:a16="http://schemas.microsoft.com/office/drawing/2014/main" id="{B8096307-B21B-A8D2-F3BE-8C62E1364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8199" y="2366080"/>
            <a:ext cx="4109137" cy="320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08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B3E5D-AA24-65A0-80CF-C84B2BB20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687000B-277C-BAA8-A304-D006E7ED5E01}"/>
              </a:ext>
            </a:extLst>
          </p:cNvPr>
          <p:cNvSpPr/>
          <p:nvPr/>
        </p:nvSpPr>
        <p:spPr>
          <a:xfrm>
            <a:off x="488548" y="1481096"/>
            <a:ext cx="4862864" cy="7315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纠缠与琐碎之事的隐喻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37048A6-8ABA-547E-19B2-A74B7CDB4466}"/>
              </a:ext>
            </a:extLst>
          </p:cNvPr>
          <p:cNvGrpSpPr/>
          <p:nvPr/>
        </p:nvGrpSpPr>
        <p:grpSpPr>
          <a:xfrm>
            <a:off x="488548" y="3118281"/>
            <a:ext cx="7352697" cy="874407"/>
            <a:chOff x="495012" y="1523771"/>
            <a:chExt cx="5732661" cy="65580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A9CD072-0F86-3EDD-4751-C20ECAF43082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37C8B0F2-8E2E-8EF8-F673-AF81F0EB87F2}"/>
                </a:ext>
              </a:extLst>
            </p:cNvPr>
            <p:cNvSpPr/>
            <p:nvPr/>
          </p:nvSpPr>
          <p:spPr>
            <a:xfrm>
              <a:off x="708641" y="1523771"/>
              <a:ext cx="5519032" cy="65580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a)	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红楼梦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第三九回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"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那焙茗去后，宝玉左等也不来，右等也不来，急的热地里的蚰蜒似的。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CC830E2F-3DC5-A55A-D224-7D059B97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蚰蜒的文化象征与信仰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18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52635-95E7-9394-4E4F-CF086933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588FEDE-9442-4B96-0F9F-97078E51B6DF}"/>
              </a:ext>
            </a:extLst>
          </p:cNvPr>
          <p:cNvSpPr/>
          <p:nvPr/>
        </p:nvSpPr>
        <p:spPr>
          <a:xfrm>
            <a:off x="488548" y="1481096"/>
            <a:ext cx="2554539" cy="7315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指曲折蜿蜒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DFDD37-78A9-D211-7C47-0E66FCF9BC26}"/>
              </a:ext>
            </a:extLst>
          </p:cNvPr>
          <p:cNvGrpSpPr/>
          <p:nvPr/>
        </p:nvGrpSpPr>
        <p:grpSpPr>
          <a:xfrm>
            <a:off x="488548" y="2931621"/>
            <a:ext cx="7352697" cy="1289906"/>
            <a:chOff x="495012" y="1523771"/>
            <a:chExt cx="5732661" cy="96742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2BC46F9-BC98-0345-47CB-2382ED1AD727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2FB3C8-B45C-39F4-D97B-2A0CD48EAC64}"/>
                </a:ext>
              </a:extLst>
            </p:cNvPr>
            <p:cNvSpPr/>
            <p:nvPr/>
          </p:nvSpPr>
          <p:spPr>
            <a:xfrm>
              <a:off x="708641" y="1523771"/>
              <a:ext cx="5519032" cy="9674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lphaLcParenR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造字法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AutoNum type="alphaLcParenR"/>
              </a:pP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b)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老人“蚰蜒路”的说法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46D0DDF7-AE15-2FBC-5A7F-9FC453F1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蚰蜒的文化象征与信仰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F017ED4-5EA0-397F-B529-E385F8C03C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39" y="1690075"/>
            <a:ext cx="6538546" cy="435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271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55CD9-09B2-9F12-0B4F-91241127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>
            <a:extLst>
              <a:ext uri="{FF2B5EF4-FFF2-40B4-BE49-F238E27FC236}">
                <a16:creationId xmlns:a16="http://schemas.microsoft.com/office/drawing/2014/main" id="{764A9479-7AC9-AEB6-960C-ACCF36B07B1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>
            <a:extLst>
              <a:ext uri="{FF2B5EF4-FFF2-40B4-BE49-F238E27FC236}">
                <a16:creationId xmlns:a16="http://schemas.microsoft.com/office/drawing/2014/main" id="{B893FA26-A569-C6B8-C7BA-94278CCB157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社会习俗</a:t>
            </a:r>
          </a:p>
        </p:txBody>
      </p:sp>
      <p:sp>
        <p:nvSpPr>
          <p:cNvPr id="4" name="PA_同心圆 8">
            <a:extLst>
              <a:ext uri="{FF2B5EF4-FFF2-40B4-BE49-F238E27FC236}">
                <a16:creationId xmlns:a16="http://schemas.microsoft.com/office/drawing/2014/main" id="{FBA0E38D-9292-342E-081A-5EC830E3037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>
            <a:extLst>
              <a:ext uri="{FF2B5EF4-FFF2-40B4-BE49-F238E27FC236}">
                <a16:creationId xmlns:a16="http://schemas.microsoft.com/office/drawing/2014/main" id="{3EC703F2-3202-0FAA-E788-B76AEADD2A41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>
            <a:extLst>
              <a:ext uri="{FF2B5EF4-FFF2-40B4-BE49-F238E27FC236}">
                <a16:creationId xmlns:a16="http://schemas.microsoft.com/office/drawing/2014/main" id="{71413EC0-05C2-A113-CE76-F98E5515DA9F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>
            <a:extLst>
              <a:ext uri="{FF2B5EF4-FFF2-40B4-BE49-F238E27FC236}">
                <a16:creationId xmlns:a16="http://schemas.microsoft.com/office/drawing/2014/main" id="{604DFFBE-063C-50AD-EFA5-AA4BE4BB099F}"/>
              </a:ext>
            </a:extLst>
          </p:cNvPr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>
            <a:extLst>
              <a:ext uri="{FF2B5EF4-FFF2-40B4-BE49-F238E27FC236}">
                <a16:creationId xmlns:a16="http://schemas.microsoft.com/office/drawing/2014/main" id="{8F2A3DFF-EA3D-38B5-7A72-684CDD2AAD37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85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​​ 6"/>
          <p:cNvCxnSpPr/>
          <p:nvPr/>
        </p:nvCxnSpPr>
        <p:spPr bwMode="auto">
          <a:xfrm flipV="1">
            <a:off x="3791000" y="1688053"/>
            <a:ext cx="3406677" cy="3175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​​ 9"/>
          <p:cNvSpPr/>
          <p:nvPr/>
        </p:nvSpPr>
        <p:spPr bwMode="auto">
          <a:xfrm>
            <a:off x="2330233" y="1409477"/>
            <a:ext cx="2498584" cy="269875"/>
          </a:xfrm>
          <a:prstGeom prst="rect">
            <a:avLst/>
          </a:prstGeom>
          <a:solidFill>
            <a:schemeClr val="tx2"/>
          </a:solidFill>
          <a:ln w="571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anchor="ctr"/>
          <a:lstStyle/>
          <a:p>
            <a:pPr algn="ctr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“蚰蜒卦”与占卜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3" name="直接连接符​​ 10"/>
          <p:cNvCxnSpPr/>
          <p:nvPr/>
        </p:nvCxnSpPr>
        <p:spPr bwMode="auto">
          <a:xfrm>
            <a:off x="2465683" y="4409988"/>
            <a:ext cx="4731995" cy="20637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​​ 13"/>
          <p:cNvSpPr/>
          <p:nvPr/>
        </p:nvSpPr>
        <p:spPr bwMode="auto">
          <a:xfrm>
            <a:off x="2339120" y="4163923"/>
            <a:ext cx="2498584" cy="269875"/>
          </a:xfrm>
          <a:prstGeom prst="rect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8" tIns="60954" rIns="121908" bIns="60954" anchor="ctr"/>
          <a:lstStyle/>
          <a:p>
            <a:pPr algn="ctr"/>
            <a:r>
              <a:rPr lang="zh-CN" altLang="en-US" sz="21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入耳禁忌 </a:t>
            </a:r>
            <a:endParaRPr lang="en-US" altLang="zh-CN" sz="21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六边形 9"/>
          <p:cNvSpPr>
            <a:spLocks noChangeArrowheads="1"/>
          </p:cNvSpPr>
          <p:nvPr/>
        </p:nvSpPr>
        <p:spPr bwMode="auto">
          <a:xfrm rot="16200000">
            <a:off x="7164370" y="1230369"/>
            <a:ext cx="1909763" cy="1842529"/>
          </a:xfrm>
          <a:prstGeom prst="hexagon">
            <a:avLst>
              <a:gd name="adj" fmla="val 28044"/>
              <a:gd name="vf" fmla="val 115470"/>
            </a:avLst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srgbClr val="000000">
                <a:alpha val="39999"/>
              </a:srgbClr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六边形 23"/>
          <p:cNvSpPr/>
          <p:nvPr/>
        </p:nvSpPr>
        <p:spPr bwMode="auto">
          <a:xfrm rot="16200000">
            <a:off x="7164215" y="3984659"/>
            <a:ext cx="1909763" cy="1842839"/>
          </a:xfrm>
          <a:prstGeom prst="hexagon">
            <a:avLst>
              <a:gd name="adj" fmla="val 28044"/>
              <a:gd name="vf" fmla="val 115470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文本框 37"/>
          <p:cNvSpPr txBox="1"/>
          <p:nvPr/>
        </p:nvSpPr>
        <p:spPr>
          <a:xfrm>
            <a:off x="2366512" y="1885742"/>
            <a:ext cx="3094566" cy="41734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  <a:buClr>
                <a:srgbClr val="5ADAB0"/>
              </a:buClr>
              <a:buSzPct val="50000"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明代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五杂俎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</a:p>
        </p:txBody>
      </p:sp>
      <p:sp>
        <p:nvSpPr>
          <p:cNvPr id="47" name="文本框 37"/>
          <p:cNvSpPr txBox="1"/>
          <p:nvPr/>
        </p:nvSpPr>
        <p:spPr>
          <a:xfrm>
            <a:off x="2211060" y="4604652"/>
            <a:ext cx="3094566" cy="417348"/>
          </a:xfrm>
          <a:prstGeom prst="rect">
            <a:avLst/>
          </a:prstGeom>
          <a:noFill/>
        </p:spPr>
        <p:txBody>
          <a:bodyPr wrap="square" lIns="91431" tIns="45715" rIns="91431" bIns="45715" rtlCol="0">
            <a:spAutoFit/>
          </a:bodyPr>
          <a:lstStyle/>
          <a:p>
            <a:pPr algn="ctr">
              <a:lnSpc>
                <a:spcPct val="130000"/>
              </a:lnSpc>
              <a:buClr>
                <a:srgbClr val="5ADAB0"/>
              </a:buClr>
              <a:buSzPct val="50000"/>
              <a:defRPr/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明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陆容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《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菽园杂记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》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社会习俗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8C991-5D40-F1EA-A589-B231C3877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1E57021-C802-FE77-3D40-8CF8E34E3FFD}"/>
              </a:ext>
            </a:extLst>
          </p:cNvPr>
          <p:cNvSpPr/>
          <p:nvPr/>
        </p:nvSpPr>
        <p:spPr>
          <a:xfrm>
            <a:off x="488548" y="1481096"/>
            <a:ext cx="4077392" cy="7315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“蚰蜒卦”与占卜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4FD2F22-4E57-7477-D3CC-D8BF7FF57467}"/>
              </a:ext>
            </a:extLst>
          </p:cNvPr>
          <p:cNvGrpSpPr/>
          <p:nvPr/>
        </p:nvGrpSpPr>
        <p:grpSpPr>
          <a:xfrm>
            <a:off x="488548" y="3159308"/>
            <a:ext cx="7423036" cy="1134350"/>
            <a:chOff x="495012" y="1053383"/>
            <a:chExt cx="5787502" cy="85076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2B7E793-52B8-73D0-6C53-C0976E362D78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A716651-8DEE-8D6F-1769-49776B76FC6D}"/>
                </a:ext>
              </a:extLst>
            </p:cNvPr>
            <p:cNvSpPr/>
            <p:nvPr/>
          </p:nvSpPr>
          <p:spPr>
            <a:xfrm>
              <a:off x="763482" y="1053383"/>
              <a:ext cx="5519032" cy="655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a)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明代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五杂俎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载，某些地区通过观察蚰蜒爬行轨迹占卜（称“蚰蜒卦”），但其法已失传，仅存“虫迹如谶”的模糊记载。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B64A0BB3-8056-B401-027B-23981701C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社会习俗</a:t>
            </a:r>
            <a:endParaRPr lang="zh-CN" altLang="en-US" dirty="0"/>
          </a:p>
        </p:txBody>
      </p:sp>
      <p:pic>
        <p:nvPicPr>
          <p:cNvPr id="3074" name="Picture 2" descr="五杂组">
            <a:extLst>
              <a:ext uri="{FF2B5EF4-FFF2-40B4-BE49-F238E27FC236}">
                <a16:creationId xmlns:a16="http://schemas.microsoft.com/office/drawing/2014/main" id="{4647E158-902E-C313-B8B0-52535E632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51" y="1171942"/>
            <a:ext cx="3536001" cy="530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23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8D191-41F4-0D08-5458-B32BA562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E391D7D-4DC1-3523-5A76-035471AA7167}"/>
              </a:ext>
            </a:extLst>
          </p:cNvPr>
          <p:cNvSpPr/>
          <p:nvPr/>
        </p:nvSpPr>
        <p:spPr>
          <a:xfrm>
            <a:off x="488548" y="1481096"/>
            <a:ext cx="2230733" cy="7315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入耳禁忌 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085D57-FCAC-200D-3BD2-3A9C273C67CC}"/>
              </a:ext>
            </a:extLst>
          </p:cNvPr>
          <p:cNvGrpSpPr/>
          <p:nvPr/>
        </p:nvGrpSpPr>
        <p:grpSpPr>
          <a:xfrm>
            <a:off x="488548" y="2491094"/>
            <a:ext cx="7423036" cy="2951898"/>
            <a:chOff x="495012" y="1053383"/>
            <a:chExt cx="5787502" cy="221392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E660740-7AF4-E190-0C3F-FE77DF6B4E14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02A2934-B192-1C73-5863-0337E4EE3E39}"/>
                </a:ext>
              </a:extLst>
            </p:cNvPr>
            <p:cNvSpPr/>
            <p:nvPr/>
          </p:nvSpPr>
          <p:spPr>
            <a:xfrm>
              <a:off x="763482" y="1053383"/>
              <a:ext cx="5519032" cy="22139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lphaLcParenR"/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明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·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陆容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菽园杂记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：北方有虫名蚰蜒，状类蜈蚣而细，好入人耳。闻之同僚张大器云：人有蚰蜒入耳不能出，初无所苦，久之觉脑痛。疑其入脑，甚苦之，而莫能为计也。一日将午饭，枕案而睡，适有鸡肉一盘在旁，梦中忽喷嚏，觉有物出鼻中，视之，乃蚰蜒在鸡肉上，自此脑痛不复作矣。又同僚苏文简在山海关时，蚰蜒入其仆耳。文简知鸡能引出，急炒鸡置其耳旁，少顷，觉有声鍧然。乃此虫跃出也。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DDA4B97A-E843-4DD2-6C6B-3DF108EC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蚰蜒的文化象征与信仰</a:t>
            </a:r>
            <a:endParaRPr lang="zh-CN" altLang="en-US" dirty="0"/>
          </a:p>
        </p:txBody>
      </p:sp>
      <p:pic>
        <p:nvPicPr>
          <p:cNvPr id="4098" name="Picture 2" descr="《沧浪亭五百名贤像》之陆容石刻像">
            <a:extLst>
              <a:ext uri="{FF2B5EF4-FFF2-40B4-BE49-F238E27FC236}">
                <a16:creationId xmlns:a16="http://schemas.microsoft.com/office/drawing/2014/main" id="{6CA5CD9C-5FD8-ECA1-1D09-2F9445ABF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329" y="846097"/>
            <a:ext cx="2891204" cy="583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531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FE4DE-20AA-DCA8-A7E4-3BF99C54A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>
            <a:extLst>
              <a:ext uri="{FF2B5EF4-FFF2-40B4-BE49-F238E27FC236}">
                <a16:creationId xmlns:a16="http://schemas.microsoft.com/office/drawing/2014/main" id="{44C3F269-8E29-F992-BE38-95E7A3C5336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>
            <a:extLst>
              <a:ext uri="{FF2B5EF4-FFF2-40B4-BE49-F238E27FC236}">
                <a16:creationId xmlns:a16="http://schemas.microsoft.com/office/drawing/2014/main" id="{608683A0-7435-08F0-7587-3ED933750EE4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中外对比</a:t>
            </a:r>
          </a:p>
        </p:txBody>
      </p:sp>
      <p:sp>
        <p:nvSpPr>
          <p:cNvPr id="4" name="PA_同心圆 8">
            <a:extLst>
              <a:ext uri="{FF2B5EF4-FFF2-40B4-BE49-F238E27FC236}">
                <a16:creationId xmlns:a16="http://schemas.microsoft.com/office/drawing/2014/main" id="{F19F594B-B632-5905-E2E9-4F3A29F7853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>
            <a:extLst>
              <a:ext uri="{FF2B5EF4-FFF2-40B4-BE49-F238E27FC236}">
                <a16:creationId xmlns:a16="http://schemas.microsoft.com/office/drawing/2014/main" id="{5A7B8DED-A8FC-337B-61CB-3AD822E594B8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>
            <a:extLst>
              <a:ext uri="{FF2B5EF4-FFF2-40B4-BE49-F238E27FC236}">
                <a16:creationId xmlns:a16="http://schemas.microsoft.com/office/drawing/2014/main" id="{3B6F8D0C-D4E2-0A7B-0C53-E27D88342900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>
            <a:extLst>
              <a:ext uri="{FF2B5EF4-FFF2-40B4-BE49-F238E27FC236}">
                <a16:creationId xmlns:a16="http://schemas.microsoft.com/office/drawing/2014/main" id="{A5791BFC-C16F-6817-274F-37F653085401}"/>
              </a:ext>
            </a:extLst>
          </p:cNvPr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>
            <a:extLst>
              <a:ext uri="{FF2B5EF4-FFF2-40B4-BE49-F238E27FC236}">
                <a16:creationId xmlns:a16="http://schemas.microsoft.com/office/drawing/2014/main" id="{E0FE3651-68D4-8FFE-CA9A-47B8D34A2DEF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354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0FF56-5EF9-54D8-AED9-763E2B795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4C034CF-E175-5BD9-5888-BA0A9CC16B56}"/>
              </a:ext>
            </a:extLst>
          </p:cNvPr>
          <p:cNvSpPr/>
          <p:nvPr/>
        </p:nvSpPr>
        <p:spPr>
          <a:xfrm>
            <a:off x="488547" y="1481096"/>
            <a:ext cx="5062329" cy="59637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日本：妖怪与家族象征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DA00C36-E8F8-EECC-B0D5-176306A23B2E}"/>
              </a:ext>
            </a:extLst>
          </p:cNvPr>
          <p:cNvGrpSpPr/>
          <p:nvPr/>
        </p:nvGrpSpPr>
        <p:grpSpPr>
          <a:xfrm>
            <a:off x="229149" y="2608325"/>
            <a:ext cx="5321727" cy="1705403"/>
            <a:chOff x="292767" y="1141306"/>
            <a:chExt cx="4149179" cy="127905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3FE2CE8-29FF-9F19-FFFD-004F40858A9F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EA65A20-6C87-93F4-70DF-BFCC2B1E7FE2}"/>
                </a:ext>
              </a:extLst>
            </p:cNvPr>
            <p:cNvSpPr/>
            <p:nvPr/>
          </p:nvSpPr>
          <p:spPr>
            <a:xfrm>
              <a:off x="292767" y="1141306"/>
              <a:ext cx="4149179" cy="1279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lphaLcParenR"/>
              </a:pPr>
              <a:r>
                <a:rPr lang="ja-JP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ja-JP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	</a:t>
              </a:r>
              <a:r>
                <a:rPr lang="ja-JP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在日本民间传说中，蚰蜒（ゲジ）被视为“家付き神”（家宅精灵）的化身，既能护宅亦能作祟。传说百足蚰蜒修炼千年可化身为“女郎蜘蛛”，象征执念与贪欲。</a:t>
              </a: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AB14908B-7FE1-3532-B166-A015EE10D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跨文化：中外对比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8C3ECD-FDDE-1231-9212-8F056AF6B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710" y="929137"/>
            <a:ext cx="3193365" cy="584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8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矩形 217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167734" y="2042959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PA_矩形 34"/>
          <p:cNvSpPr/>
          <p:nvPr>
            <p:custDataLst>
              <p:tags r:id="rId2"/>
            </p:custDataLst>
          </p:nvPr>
        </p:nvSpPr>
        <p:spPr bwMode="auto">
          <a:xfrm>
            <a:off x="8522539" y="1981403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初见蚰蜒</a:t>
            </a:r>
          </a:p>
        </p:txBody>
      </p:sp>
      <p:grpSp>
        <p:nvGrpSpPr>
          <p:cNvPr id="4" name="PA_组合 220"/>
          <p:cNvGrpSpPr/>
          <p:nvPr>
            <p:custDataLst>
              <p:tags r:id="rId3"/>
            </p:custDataLst>
          </p:nvPr>
        </p:nvGrpSpPr>
        <p:grpSpPr>
          <a:xfrm>
            <a:off x="8120425" y="2114049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7" name="PA_矩形 2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67734" y="2793479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PA_矩形 63"/>
          <p:cNvSpPr/>
          <p:nvPr>
            <p:custDataLst>
              <p:tags r:id="rId5"/>
            </p:custDataLst>
          </p:nvPr>
        </p:nvSpPr>
        <p:spPr bwMode="auto">
          <a:xfrm>
            <a:off x="8522539" y="2731923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生态地位</a:t>
            </a:r>
          </a:p>
        </p:txBody>
      </p:sp>
      <p:grpSp>
        <p:nvGrpSpPr>
          <p:cNvPr id="9" name="PA_组合 220"/>
          <p:cNvGrpSpPr/>
          <p:nvPr>
            <p:custDataLst>
              <p:tags r:id="rId6"/>
            </p:custDataLst>
          </p:nvPr>
        </p:nvGrpSpPr>
        <p:grpSpPr>
          <a:xfrm>
            <a:off x="8120425" y="2864569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10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11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12" name="PA_矩形 217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167734" y="3543999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03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PA_矩形 69"/>
          <p:cNvSpPr/>
          <p:nvPr>
            <p:custDataLst>
              <p:tags r:id="rId8"/>
            </p:custDataLst>
          </p:nvPr>
        </p:nvSpPr>
        <p:spPr bwMode="auto">
          <a:xfrm>
            <a:off x="8522539" y="3482443"/>
            <a:ext cx="21146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文化象征</a:t>
            </a:r>
          </a:p>
        </p:txBody>
      </p:sp>
      <p:grpSp>
        <p:nvGrpSpPr>
          <p:cNvPr id="14" name="PA_组合 220"/>
          <p:cNvGrpSpPr/>
          <p:nvPr>
            <p:custDataLst>
              <p:tags r:id="rId9"/>
            </p:custDataLst>
          </p:nvPr>
        </p:nvGrpSpPr>
        <p:grpSpPr>
          <a:xfrm>
            <a:off x="8120425" y="3615089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1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1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17" name="PA_矩形 21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167734" y="4294519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04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PA_矩形 75"/>
          <p:cNvSpPr/>
          <p:nvPr>
            <p:custDataLst>
              <p:tags r:id="rId11"/>
            </p:custDataLst>
          </p:nvPr>
        </p:nvSpPr>
        <p:spPr bwMode="auto">
          <a:xfrm>
            <a:off x="8522539" y="4232963"/>
            <a:ext cx="248588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社会习俗</a:t>
            </a:r>
          </a:p>
        </p:txBody>
      </p:sp>
      <p:grpSp>
        <p:nvGrpSpPr>
          <p:cNvPr id="19" name="PA_组合 220"/>
          <p:cNvGrpSpPr/>
          <p:nvPr>
            <p:custDataLst>
              <p:tags r:id="rId12"/>
            </p:custDataLst>
          </p:nvPr>
        </p:nvGrpSpPr>
        <p:grpSpPr>
          <a:xfrm>
            <a:off x="8120425" y="4365609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20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21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sp>
        <p:nvSpPr>
          <p:cNvPr id="22" name="PA_矩形 21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6167734" y="5045039"/>
            <a:ext cx="1808506" cy="40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9" tIns="45719" rIns="91439" bIns="45719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CHAPTER</a:t>
            </a:r>
            <a:r>
              <a:rPr lang="zh-CN" altLang="en-US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en-US" altLang="zh-CN" sz="2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05</a:t>
            </a:r>
            <a:endParaRPr lang="zh-CN" altLang="en-US" sz="2000" b="1" dirty="0">
              <a:solidFill>
                <a:srgbClr val="47ABB9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PA_矩形 81"/>
          <p:cNvSpPr/>
          <p:nvPr>
            <p:custDataLst>
              <p:tags r:id="rId14"/>
            </p:custDataLst>
          </p:nvPr>
        </p:nvSpPr>
        <p:spPr bwMode="auto">
          <a:xfrm>
            <a:off x="8522539" y="4983483"/>
            <a:ext cx="25452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中外文化对比</a:t>
            </a:r>
          </a:p>
        </p:txBody>
      </p:sp>
      <p:grpSp>
        <p:nvGrpSpPr>
          <p:cNvPr id="24" name="PA_组合 220"/>
          <p:cNvGrpSpPr/>
          <p:nvPr>
            <p:custDataLst>
              <p:tags r:id="rId15"/>
            </p:custDataLst>
          </p:nvPr>
        </p:nvGrpSpPr>
        <p:grpSpPr>
          <a:xfrm>
            <a:off x="8120425" y="5116129"/>
            <a:ext cx="257928" cy="257928"/>
            <a:chOff x="5461936" y="1216183"/>
            <a:chExt cx="1255427" cy="1255427"/>
          </a:xfrm>
          <a:solidFill>
            <a:srgbClr val="47ABB9"/>
          </a:solidFill>
        </p:grpSpPr>
        <p:sp>
          <p:nvSpPr>
            <p:cNvPr id="2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2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3765">
                <a:defRPr/>
              </a:pPr>
              <a:endParaRPr lang="zh-CN" altLang="en-US" sz="2000">
                <a:solidFill>
                  <a:srgbClr val="47ABB9"/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27" name="组 98"/>
          <p:cNvGrpSpPr/>
          <p:nvPr/>
        </p:nvGrpSpPr>
        <p:grpSpPr>
          <a:xfrm rot="21376792">
            <a:off x="1758673" y="1473922"/>
            <a:ext cx="3811250" cy="5055619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28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rgbClr val="47ABB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srgbClr val="47ABB9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29" name="组 10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30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45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6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8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srgbClr val="47ABB9"/>
                    </a:solidFill>
                    <a:latin typeface="Calibri" panose="020F0502020204030204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31" name="椭圆 30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2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47ABB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6" name="椭圆 35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7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rgbClr val="CBE4E8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47ABB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1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2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4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srgbClr val="47ABB9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49" name="文本框 1"/>
          <p:cNvSpPr txBox="1">
            <a:spLocks noChangeArrowheads="1"/>
          </p:cNvSpPr>
          <p:nvPr/>
        </p:nvSpPr>
        <p:spPr bwMode="auto">
          <a:xfrm>
            <a:off x="3014556" y="324874"/>
            <a:ext cx="624121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Nexa Light" panose="02000000000000000000" pitchFamily="50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5400" b="1" dirty="0">
                <a:solidFill>
                  <a:srgbClr val="47ABB9"/>
                </a:solidFill>
                <a:latin typeface="+mn-lt"/>
              </a:rPr>
              <a:t>目录</a:t>
            </a:r>
            <a:r>
              <a:rPr lang="zh-CN" altLang="en-US" sz="5400" dirty="0">
                <a:solidFill>
                  <a:srgbClr val="47ABB9"/>
                </a:solidFill>
                <a:latin typeface="+mn-lt"/>
              </a:rPr>
              <a:t> </a:t>
            </a:r>
            <a:r>
              <a:rPr lang="en-US" altLang="zh-CN" sz="5400" dirty="0">
                <a:solidFill>
                  <a:srgbClr val="47ABB9"/>
                </a:solidFill>
                <a:latin typeface="+mn-lt"/>
              </a:rPr>
              <a:t>/ </a:t>
            </a:r>
            <a:r>
              <a:rPr lang="en-US" altLang="zh-CN" sz="4400" dirty="0">
                <a:solidFill>
                  <a:srgbClr val="47ABB9"/>
                </a:solidFill>
                <a:latin typeface="+mn-lt"/>
              </a:rPr>
              <a:t>CONTENTS</a:t>
            </a:r>
            <a:endParaRPr lang="zh-CN" altLang="en-US" sz="4400" dirty="0">
              <a:solidFill>
                <a:srgbClr val="47ABB9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nodeType="withEffect">
                                  <p:stCondLst>
                                    <p:cond delay="28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7" grpId="0"/>
      <p:bldP spid="8" grpId="0"/>
      <p:bldP spid="12" grpId="0"/>
      <p:bldP spid="13" grpId="0"/>
      <p:bldP spid="17" grpId="0"/>
      <p:bldP spid="18" grpId="0"/>
      <p:bldP spid="22" grpId="0"/>
      <p:bldP spid="23" grpId="0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F9106-949E-9352-4DD5-405FD069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F1569CCB-05D5-291D-3390-9982316585BB}"/>
              </a:ext>
            </a:extLst>
          </p:cNvPr>
          <p:cNvSpPr/>
          <p:nvPr/>
        </p:nvSpPr>
        <p:spPr>
          <a:xfrm>
            <a:off x="488547" y="1481096"/>
            <a:ext cx="5062329" cy="596378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欧洲：无害的“屋虫”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76EBF57-8D17-9F6A-BAF1-8BF0C3EE3FF9}"/>
              </a:ext>
            </a:extLst>
          </p:cNvPr>
          <p:cNvGrpSpPr/>
          <p:nvPr/>
        </p:nvGrpSpPr>
        <p:grpSpPr>
          <a:xfrm>
            <a:off x="488548" y="3211933"/>
            <a:ext cx="6974707" cy="1313313"/>
            <a:chOff x="495012" y="1594012"/>
            <a:chExt cx="5437954" cy="98498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47E428-6B2E-E6C8-0886-8DB3AA3EFDCA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1063CCE-A0BE-EE37-DA13-C221917B00D4}"/>
                </a:ext>
              </a:extLst>
            </p:cNvPr>
            <p:cNvSpPr/>
            <p:nvPr/>
          </p:nvSpPr>
          <p:spPr>
            <a:xfrm>
              <a:off x="865206" y="1611568"/>
              <a:ext cx="5067760" cy="9674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lphaLcParenR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西方文化中，蚰蜒（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house centipede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）被视为清除蚊虫的益虫，无强烈文化寓意。但因其外形可怖，维多利亚时期小说常以蚰蜒爬过尸体渲染恐怖氛围。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824196BC-5D46-8F9F-FD3D-CEE6C1ED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跨文化：中外对比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8996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61104" y="3288869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6000" b="1" dirty="0">
                <a:solidFill>
                  <a:srgbClr val="47ABB9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谢谢大家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877" y="1051673"/>
            <a:ext cx="4044875" cy="147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初见蚰蜒</a:t>
            </a:r>
          </a:p>
        </p:txBody>
      </p:sp>
      <p:sp>
        <p:nvSpPr>
          <p:cNvPr id="4" name="PA_同心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/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5814" y="1330119"/>
            <a:ext cx="5324528" cy="8667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夜访法喜，深林偶遇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02651" y="2764896"/>
            <a:ext cx="5864036" cy="2120901"/>
            <a:chOff x="448148" y="1431452"/>
            <a:chExt cx="4572000" cy="1590675"/>
          </a:xfrm>
        </p:grpSpPr>
        <p:sp>
          <p:nvSpPr>
            <p:cNvPr id="5" name="矩形 4"/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448148" y="1431452"/>
              <a:ext cx="4572000" cy="159067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2024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年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7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月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14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日晚，漫步法喜寺旁，追寻萤火虫的路上，一路遇见了壁虎，马陆，笄蛭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……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但最有意思，最神奇的莫过于蚰蜒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不仅是因为他的奇妙外观，更是因为他有着“草鞋底，钱串子”的外号</a:t>
              </a:r>
            </a:p>
          </p:txBody>
        </p:sp>
      </p:grpSp>
      <p:sp>
        <p:nvSpPr>
          <p:cNvPr id="21" name="标题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初见蚰蜒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8063F5EC-D494-A0C8-DC36-4C4E0BBEE6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87" y="1917921"/>
            <a:ext cx="5825313" cy="3883542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B47AB1E-8BBF-1565-841E-90CD1052B6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87" y="1917921"/>
            <a:ext cx="5825313" cy="388354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EFA8B391-60A4-F1BE-0E24-E0802140B1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687" y="1917921"/>
            <a:ext cx="5802039" cy="3868026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7C52BC07-6415-6A43-A345-30DDB61FF2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748" y="1917921"/>
            <a:ext cx="5825314" cy="38835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CD16-4B87-DECF-E105-3C98F3B0C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>
            <a:extLst>
              <a:ext uri="{FF2B5EF4-FFF2-40B4-BE49-F238E27FC236}">
                <a16:creationId xmlns:a16="http://schemas.microsoft.com/office/drawing/2014/main" id="{DE69DF6C-987D-30E2-FACD-50B7A967F55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>
            <a:extLst>
              <a:ext uri="{FF2B5EF4-FFF2-40B4-BE49-F238E27FC236}">
                <a16:creationId xmlns:a16="http://schemas.microsoft.com/office/drawing/2014/main" id="{A55E49ED-2E21-B472-74CF-5DC6B7E0EC3D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生态地位</a:t>
            </a:r>
          </a:p>
        </p:txBody>
      </p:sp>
      <p:sp>
        <p:nvSpPr>
          <p:cNvPr id="4" name="PA_同心圆 8">
            <a:extLst>
              <a:ext uri="{FF2B5EF4-FFF2-40B4-BE49-F238E27FC236}">
                <a16:creationId xmlns:a16="http://schemas.microsoft.com/office/drawing/2014/main" id="{B93511D1-0909-FF04-69B8-B06994C2548E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>
            <a:extLst>
              <a:ext uri="{FF2B5EF4-FFF2-40B4-BE49-F238E27FC236}">
                <a16:creationId xmlns:a16="http://schemas.microsoft.com/office/drawing/2014/main" id="{06E98AC8-CE4D-7045-BA01-35262A0159B5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>
            <a:extLst>
              <a:ext uri="{FF2B5EF4-FFF2-40B4-BE49-F238E27FC236}">
                <a16:creationId xmlns:a16="http://schemas.microsoft.com/office/drawing/2014/main" id="{69E2AF1B-2F16-2C8D-2FC4-6AF38605B704}"/>
              </a:ext>
            </a:extLst>
          </p:cNvPr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>
            <a:extLst>
              <a:ext uri="{FF2B5EF4-FFF2-40B4-BE49-F238E27FC236}">
                <a16:creationId xmlns:a16="http://schemas.microsoft.com/office/drawing/2014/main" id="{FBAA4BAE-8069-491D-B145-1624E1CBAAE6}"/>
              </a:ext>
            </a:extLst>
          </p:cNvPr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>
            <a:extLst>
              <a:ext uri="{FF2B5EF4-FFF2-40B4-BE49-F238E27FC236}">
                <a16:creationId xmlns:a16="http://schemas.microsoft.com/office/drawing/2014/main" id="{9A649BC4-5A52-AEB3-EB30-38EAB17FE545}"/>
              </a:ext>
            </a:extLst>
          </p:cNvPr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1115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7753-103E-A0C4-D40C-30B356CF7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98AC7EF-3675-9D23-932C-7225D73F8C74}"/>
              </a:ext>
            </a:extLst>
          </p:cNvPr>
          <p:cNvSpPr/>
          <p:nvPr/>
        </p:nvSpPr>
        <p:spPr>
          <a:xfrm>
            <a:off x="482285" y="1251913"/>
            <a:ext cx="5324528" cy="866772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44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小小蚰蜒，益处颇多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A6D1679-2F72-EBCF-3A0F-AEE171098C80}"/>
              </a:ext>
            </a:extLst>
          </p:cNvPr>
          <p:cNvGrpSpPr/>
          <p:nvPr/>
        </p:nvGrpSpPr>
        <p:grpSpPr>
          <a:xfrm>
            <a:off x="482285" y="2289071"/>
            <a:ext cx="9996917" cy="3782895"/>
            <a:chOff x="495012" y="1159012"/>
            <a:chExt cx="7794274" cy="283716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4B1B52-9BED-8660-D90A-061737D9262B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5381AE2-6F50-1449-9823-640D794E05DD}"/>
                </a:ext>
              </a:extLst>
            </p:cNvPr>
            <p:cNvSpPr/>
            <p:nvPr/>
          </p:nvSpPr>
          <p:spPr>
            <a:xfrm>
              <a:off x="564295" y="1159012"/>
              <a:ext cx="7724991" cy="28371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控制害虫：蚰蜒主要以蜘蛛、蚊子、蠕虫等小型昆虫为食，可帮助人类消灭毒虫、蠹虫、苍蝇等害虫，可控制这些害虫的繁殖，可以维持家中环境卫生以及在园艺等领域减少害虫的影响。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生态系统中的地位：蚰蜒是生态系统中其他捕食者的食物，例如鸟类、爬行动物和哺乳动物。蚰蜒的虫卵和幼崽容易被捕食，是食物链中的一环，有利于维持生态系统稳定。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分解有机物：蚰蜒能够帮助分解死亡的植物和动物组织，保持土壤的肥沃。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改善土壤结构：它们的活动有助于土壤的通气和排水，保持土壤的健康。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F47CBA1A-EBA5-658B-1840-5FB219239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生态地位</a:t>
            </a:r>
          </a:p>
        </p:txBody>
      </p:sp>
    </p:spTree>
    <p:extLst>
      <p:ext uri="{BB962C8B-B14F-4D97-AF65-F5344CB8AC3E}">
        <p14:creationId xmlns:p14="http://schemas.microsoft.com/office/powerpoint/2010/main" val="39694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椭圆 6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51350" y="1552958"/>
            <a:ext cx="3416300" cy="3414712"/>
          </a:xfrm>
          <a:prstGeom prst="ellipse">
            <a:avLst/>
          </a:prstGeom>
          <a:solidFill>
            <a:srgbClr val="47ABB9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PA_文本框 7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467225" y="3103945"/>
            <a:ext cx="33559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913765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文化象征</a:t>
            </a:r>
          </a:p>
        </p:txBody>
      </p:sp>
      <p:sp>
        <p:nvSpPr>
          <p:cNvPr id="4" name="PA_同心圆 8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43425" y="1652970"/>
            <a:ext cx="3214688" cy="3214688"/>
          </a:xfrm>
          <a:custGeom>
            <a:avLst/>
            <a:gdLst>
              <a:gd name="G0" fmla="+- 156 0 0"/>
              <a:gd name="G1" fmla="+- 21600 0 156"/>
              <a:gd name="G2" fmla="+- 21600 0 156"/>
              <a:gd name="G3" fmla="*/ G0 2929 10000"/>
              <a:gd name="G4" fmla="+- 21600 0 G3"/>
              <a:gd name="G5" fmla="+- 21600 0 G3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56" y="10800"/>
                </a:moveTo>
                <a:cubicBezTo>
                  <a:pt x="156" y="16679"/>
                  <a:pt x="4921" y="21444"/>
                  <a:pt x="10800" y="21444"/>
                </a:cubicBezTo>
                <a:cubicBezTo>
                  <a:pt x="16679" y="21444"/>
                  <a:pt x="21444" y="16679"/>
                  <a:pt x="21444" y="10800"/>
                </a:cubicBezTo>
                <a:cubicBezTo>
                  <a:pt x="21444" y="4921"/>
                  <a:pt x="16679" y="156"/>
                  <a:pt x="10800" y="156"/>
                </a:cubicBezTo>
                <a:cubicBezTo>
                  <a:pt x="4921" y="156"/>
                  <a:pt x="156" y="4921"/>
                  <a:pt x="156" y="10800"/>
                </a:cubicBezTo>
                <a:close/>
              </a:path>
            </a:pathLst>
          </a:custGeom>
          <a:solidFill>
            <a:srgbClr val="FFFFFF">
              <a:alpha val="64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42719B"/>
                </a:solidFill>
                <a:bevel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5" name="PA_直接连接符 11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990975" y="1743458"/>
            <a:ext cx="785813" cy="569912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PA_直接连接符 12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7589838" y="4194558"/>
            <a:ext cx="739775" cy="534987"/>
          </a:xfrm>
          <a:prstGeom prst="line">
            <a:avLst/>
          </a:prstGeom>
          <a:noFill/>
          <a:ln w="12700" cap="flat" cmpd="sng">
            <a:solidFill>
              <a:srgbClr val="47ABB9"/>
            </a:solidFill>
            <a:beve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空心弧 15"/>
          <p:cNvSpPr>
            <a:spLocks noChangeArrowheads="1"/>
          </p:cNvSpPr>
          <p:nvPr/>
        </p:nvSpPr>
        <p:spPr bwMode="auto">
          <a:xfrm rot="12768983">
            <a:off x="4324350" y="1483108"/>
            <a:ext cx="3622675" cy="3622675"/>
          </a:xfrm>
          <a:custGeom>
            <a:avLst/>
            <a:gdLst>
              <a:gd name="G0" fmla="+- 10711 0 0"/>
              <a:gd name="G1" fmla="+- 11829149 0 0"/>
              <a:gd name="G2" fmla="+- 0 0 11829149"/>
              <a:gd name="T0" fmla="*/ 0 256 1"/>
              <a:gd name="T1" fmla="*/ 180 256 1"/>
              <a:gd name="G3" fmla="+- 11829149 T0 T1"/>
              <a:gd name="T2" fmla="*/ 0 256 1"/>
              <a:gd name="T3" fmla="*/ 90 256 1"/>
              <a:gd name="G4" fmla="+- 11829149 T2 T3"/>
              <a:gd name="G5" fmla="*/ G4 2 1"/>
              <a:gd name="T4" fmla="*/ 90 256 1"/>
              <a:gd name="T5" fmla="*/ 0 256 1"/>
              <a:gd name="G6" fmla="+- 11829149 T4 T5"/>
              <a:gd name="G7" fmla="*/ G6 2 1"/>
              <a:gd name="G8" fmla="abs 11829149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711"/>
              <a:gd name="G18" fmla="*/ 10711 1 2"/>
              <a:gd name="G19" fmla="+- G18 5400 0"/>
              <a:gd name="G20" fmla="cos G19 11829149"/>
              <a:gd name="G21" fmla="sin G19 11829149"/>
              <a:gd name="G22" fmla="+- G20 10800 0"/>
              <a:gd name="G23" fmla="+- G21 10800 0"/>
              <a:gd name="G24" fmla="+- 10800 0 G20"/>
              <a:gd name="G25" fmla="+- 10711 10800 0"/>
              <a:gd name="G26" fmla="?: G9 G17 G25"/>
              <a:gd name="G27" fmla="?: G9 0 21600"/>
              <a:gd name="G28" fmla="cos 10800 11829149"/>
              <a:gd name="G29" fmla="sin 10800 11829149"/>
              <a:gd name="G30" fmla="sin 10711 11829149"/>
              <a:gd name="G31" fmla="+- G28 10800 0"/>
              <a:gd name="G32" fmla="+- G29 10800 0"/>
              <a:gd name="G33" fmla="+- G30 10800 0"/>
              <a:gd name="G34" fmla="?: G4 0 G31"/>
              <a:gd name="G35" fmla="?: 11829149 G34 0"/>
              <a:gd name="G36" fmla="?: G6 G35 G31"/>
              <a:gd name="G37" fmla="+- 21600 0 G36"/>
              <a:gd name="G38" fmla="?: G4 0 G33"/>
              <a:gd name="G39" fmla="?: 11829149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44 w 21600"/>
              <a:gd name="T15" fmla="*/ 10706 h 21600"/>
              <a:gd name="T16" fmla="*/ 10800 w 21600"/>
              <a:gd name="T17" fmla="*/ 89 h 21600"/>
              <a:gd name="T18" fmla="*/ 21556 w 21600"/>
              <a:gd name="T19" fmla="*/ 10706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89" y="10706"/>
                </a:moveTo>
                <a:cubicBezTo>
                  <a:pt x="140" y="4827"/>
                  <a:pt x="4920" y="89"/>
                  <a:pt x="10799" y="89"/>
                </a:cubicBezTo>
                <a:cubicBezTo>
                  <a:pt x="16679" y="88"/>
                  <a:pt x="21459" y="4827"/>
                  <a:pt x="21510" y="10706"/>
                </a:cubicBezTo>
                <a:lnTo>
                  <a:pt x="21599" y="10706"/>
                </a:lnTo>
                <a:cubicBezTo>
                  <a:pt x="21548" y="4778"/>
                  <a:pt x="16728" y="0"/>
                  <a:pt x="10800" y="0"/>
                </a:cubicBezTo>
                <a:cubicBezTo>
                  <a:pt x="4871" y="-1"/>
                  <a:pt x="51" y="4778"/>
                  <a:pt x="0" y="10706"/>
                </a:cubicBezTo>
                <a:close/>
              </a:path>
            </a:pathLst>
          </a:custGeom>
          <a:solidFill>
            <a:srgbClr val="47ABB9"/>
          </a:solidFill>
          <a:ln w="12700" cap="flat" cmpd="sng">
            <a:solidFill>
              <a:srgbClr val="47ABB9"/>
            </a:solidFill>
            <a:bevel/>
          </a:ln>
        </p:spPr>
        <p:txBody>
          <a:bodyPr anchor="ctr"/>
          <a:lstStyle/>
          <a:p>
            <a:pPr algn="ctr"/>
            <a:endParaRPr lang="zh-CN" altLang="zh-CN"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pic>
        <p:nvPicPr>
          <p:cNvPr id="8" name="PA_图片 22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675" y="2346708"/>
            <a:ext cx="7810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1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 animBg="1"/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"/>
          <p:cNvGrpSpPr/>
          <p:nvPr/>
        </p:nvGrpSpPr>
        <p:grpSpPr bwMode="auto">
          <a:xfrm>
            <a:off x="6849721" y="2816184"/>
            <a:ext cx="1639125" cy="2673227"/>
            <a:chOff x="0" y="0"/>
            <a:chExt cx="639" cy="1043"/>
          </a:xfrm>
        </p:grpSpPr>
        <p:sp>
          <p:nvSpPr>
            <p:cNvPr id="32" name="Freeform 4"/>
            <p:cNvSpPr/>
            <p:nvPr/>
          </p:nvSpPr>
          <p:spPr bwMode="auto">
            <a:xfrm>
              <a:off x="0" y="105"/>
              <a:ext cx="639" cy="938"/>
            </a:xfrm>
            <a:custGeom>
              <a:avLst/>
              <a:gdLst>
                <a:gd name="T0" fmla="*/ 189 w 194"/>
                <a:gd name="T1" fmla="*/ 8 h 285"/>
                <a:gd name="T2" fmla="*/ 137 w 194"/>
                <a:gd name="T3" fmla="*/ 0 h 285"/>
                <a:gd name="T4" fmla="*/ 133 w 194"/>
                <a:gd name="T5" fmla="*/ 1 h 285"/>
                <a:gd name="T6" fmla="*/ 149 w 194"/>
                <a:gd name="T7" fmla="*/ 22 h 285"/>
                <a:gd name="T8" fmla="*/ 86 w 194"/>
                <a:gd name="T9" fmla="*/ 68 h 285"/>
                <a:gd name="T10" fmla="*/ 68 w 194"/>
                <a:gd name="T11" fmla="*/ 68 h 285"/>
                <a:gd name="T12" fmla="*/ 52 w 194"/>
                <a:gd name="T13" fmla="*/ 85 h 285"/>
                <a:gd name="T14" fmla="*/ 35 w 194"/>
                <a:gd name="T15" fmla="*/ 68 h 285"/>
                <a:gd name="T16" fmla="*/ 16 w 194"/>
                <a:gd name="T17" fmla="*/ 68 h 285"/>
                <a:gd name="T18" fmla="*/ 0 w 194"/>
                <a:gd name="T19" fmla="*/ 76 h 285"/>
                <a:gd name="T20" fmla="*/ 0 w 194"/>
                <a:gd name="T21" fmla="*/ 173 h 285"/>
                <a:gd name="T22" fmla="*/ 6 w 194"/>
                <a:gd name="T23" fmla="*/ 186 h 285"/>
                <a:gd name="T24" fmla="*/ 17 w 194"/>
                <a:gd name="T25" fmla="*/ 186 h 285"/>
                <a:gd name="T26" fmla="*/ 17 w 194"/>
                <a:gd name="T27" fmla="*/ 271 h 285"/>
                <a:gd name="T28" fmla="*/ 38 w 194"/>
                <a:gd name="T29" fmla="*/ 285 h 285"/>
                <a:gd name="T30" fmla="*/ 52 w 194"/>
                <a:gd name="T31" fmla="*/ 273 h 285"/>
                <a:gd name="T32" fmla="*/ 69 w 194"/>
                <a:gd name="T33" fmla="*/ 284 h 285"/>
                <a:gd name="T34" fmla="*/ 87 w 194"/>
                <a:gd name="T35" fmla="*/ 274 h 285"/>
                <a:gd name="T36" fmla="*/ 87 w 194"/>
                <a:gd name="T37" fmla="*/ 220 h 285"/>
                <a:gd name="T38" fmla="*/ 87 w 194"/>
                <a:gd name="T39" fmla="*/ 185 h 285"/>
                <a:gd name="T40" fmla="*/ 87 w 194"/>
                <a:gd name="T41" fmla="*/ 106 h 285"/>
                <a:gd name="T42" fmla="*/ 167 w 194"/>
                <a:gd name="T43" fmla="*/ 47 h 285"/>
                <a:gd name="T44" fmla="*/ 183 w 194"/>
                <a:gd name="T45" fmla="*/ 69 h 285"/>
                <a:gd name="T46" fmla="*/ 186 w 194"/>
                <a:gd name="T47" fmla="*/ 65 h 285"/>
                <a:gd name="T48" fmla="*/ 194 w 194"/>
                <a:gd name="T49" fmla="*/ 14 h 285"/>
                <a:gd name="T50" fmla="*/ 189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189" y="8"/>
                  </a:moveTo>
                  <a:cubicBezTo>
                    <a:pt x="137" y="0"/>
                    <a:pt x="137" y="0"/>
                    <a:pt x="137" y="0"/>
                  </a:cubicBezTo>
                  <a:cubicBezTo>
                    <a:pt x="136" y="0"/>
                    <a:pt x="134" y="0"/>
                    <a:pt x="133" y="1"/>
                  </a:cubicBezTo>
                  <a:cubicBezTo>
                    <a:pt x="149" y="22"/>
                    <a:pt x="149" y="22"/>
                    <a:pt x="149" y="22"/>
                  </a:cubicBezTo>
                  <a:cubicBezTo>
                    <a:pt x="86" y="68"/>
                    <a:pt x="86" y="68"/>
                    <a:pt x="86" y="68"/>
                  </a:cubicBezTo>
                  <a:cubicBezTo>
                    <a:pt x="77" y="68"/>
                    <a:pt x="68" y="68"/>
                    <a:pt x="68" y="68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35" y="68"/>
                    <a:pt x="35" y="68"/>
                    <a:pt x="35" y="68"/>
                  </a:cubicBezTo>
                  <a:cubicBezTo>
                    <a:pt x="35" y="68"/>
                    <a:pt x="26" y="68"/>
                    <a:pt x="16" y="68"/>
                  </a:cubicBezTo>
                  <a:cubicBezTo>
                    <a:pt x="5" y="68"/>
                    <a:pt x="0" y="67"/>
                    <a:pt x="0" y="76"/>
                  </a:cubicBezTo>
                  <a:cubicBezTo>
                    <a:pt x="0" y="85"/>
                    <a:pt x="0" y="166"/>
                    <a:pt x="0" y="173"/>
                  </a:cubicBezTo>
                  <a:cubicBezTo>
                    <a:pt x="0" y="183"/>
                    <a:pt x="0" y="186"/>
                    <a:pt x="6" y="186"/>
                  </a:cubicBezTo>
                  <a:cubicBezTo>
                    <a:pt x="10" y="186"/>
                    <a:pt x="17" y="186"/>
                    <a:pt x="17" y="186"/>
                  </a:cubicBezTo>
                  <a:cubicBezTo>
                    <a:pt x="17" y="186"/>
                    <a:pt x="17" y="262"/>
                    <a:pt x="17" y="271"/>
                  </a:cubicBezTo>
                  <a:cubicBezTo>
                    <a:pt x="17" y="282"/>
                    <a:pt x="19" y="285"/>
                    <a:pt x="38" y="285"/>
                  </a:cubicBezTo>
                  <a:cubicBezTo>
                    <a:pt x="50" y="285"/>
                    <a:pt x="52" y="277"/>
                    <a:pt x="52" y="273"/>
                  </a:cubicBezTo>
                  <a:cubicBezTo>
                    <a:pt x="53" y="283"/>
                    <a:pt x="57" y="284"/>
                    <a:pt x="69" y="284"/>
                  </a:cubicBezTo>
                  <a:cubicBezTo>
                    <a:pt x="80" y="284"/>
                    <a:pt x="87" y="285"/>
                    <a:pt x="87" y="274"/>
                  </a:cubicBezTo>
                  <a:cubicBezTo>
                    <a:pt x="87" y="267"/>
                    <a:pt x="87" y="242"/>
                    <a:pt x="87" y="220"/>
                  </a:cubicBezTo>
                  <a:cubicBezTo>
                    <a:pt x="87" y="201"/>
                    <a:pt x="87" y="185"/>
                    <a:pt x="87" y="185"/>
                  </a:cubicBezTo>
                  <a:cubicBezTo>
                    <a:pt x="87" y="106"/>
                    <a:pt x="87" y="106"/>
                    <a:pt x="87" y="106"/>
                  </a:cubicBezTo>
                  <a:cubicBezTo>
                    <a:pt x="167" y="47"/>
                    <a:pt x="167" y="47"/>
                    <a:pt x="167" y="47"/>
                  </a:cubicBezTo>
                  <a:cubicBezTo>
                    <a:pt x="183" y="69"/>
                    <a:pt x="183" y="69"/>
                    <a:pt x="183" y="69"/>
                  </a:cubicBezTo>
                  <a:cubicBezTo>
                    <a:pt x="185" y="68"/>
                    <a:pt x="186" y="67"/>
                    <a:pt x="186" y="65"/>
                  </a:cubicBezTo>
                  <a:cubicBezTo>
                    <a:pt x="194" y="14"/>
                    <a:pt x="194" y="14"/>
                    <a:pt x="194" y="14"/>
                  </a:cubicBezTo>
                  <a:cubicBezTo>
                    <a:pt x="194" y="11"/>
                    <a:pt x="192" y="8"/>
                    <a:pt x="189" y="8"/>
                  </a:cubicBezTo>
                  <a:close/>
                </a:path>
              </a:pathLst>
            </a:custGeom>
            <a:solidFill>
              <a:srgbClr val="969696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17" y="0"/>
              <a:ext cx="310" cy="306"/>
            </a:xfrm>
            <a:prstGeom prst="ellipse">
              <a:avLst/>
            </a:prstGeom>
            <a:solidFill>
              <a:srgbClr val="969696"/>
            </a:solidFill>
            <a:ln w="12700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34" name="Group 6"/>
          <p:cNvGrpSpPr/>
          <p:nvPr/>
        </p:nvGrpSpPr>
        <p:grpSpPr bwMode="auto">
          <a:xfrm>
            <a:off x="3512172" y="2816186"/>
            <a:ext cx="1639127" cy="2673226"/>
            <a:chOff x="0" y="0"/>
            <a:chExt cx="639" cy="1043"/>
          </a:xfrm>
        </p:grpSpPr>
        <p:sp>
          <p:nvSpPr>
            <p:cNvPr id="35" name="Freeform 7"/>
            <p:cNvSpPr/>
            <p:nvPr/>
          </p:nvSpPr>
          <p:spPr bwMode="auto">
            <a:xfrm>
              <a:off x="0" y="105"/>
              <a:ext cx="639" cy="938"/>
            </a:xfrm>
            <a:custGeom>
              <a:avLst/>
              <a:gdLst>
                <a:gd name="T0" fmla="*/ 5 w 194"/>
                <a:gd name="T1" fmla="*/ 8 h 285"/>
                <a:gd name="T2" fmla="*/ 57 w 194"/>
                <a:gd name="T3" fmla="*/ 0 h 285"/>
                <a:gd name="T4" fmla="*/ 61 w 194"/>
                <a:gd name="T5" fmla="*/ 1 h 285"/>
                <a:gd name="T6" fmla="*/ 46 w 194"/>
                <a:gd name="T7" fmla="*/ 22 h 285"/>
                <a:gd name="T8" fmla="*/ 108 w 194"/>
                <a:gd name="T9" fmla="*/ 68 h 285"/>
                <a:gd name="T10" fmla="*/ 126 w 194"/>
                <a:gd name="T11" fmla="*/ 68 h 285"/>
                <a:gd name="T12" fmla="*/ 142 w 194"/>
                <a:gd name="T13" fmla="*/ 85 h 285"/>
                <a:gd name="T14" fmla="*/ 159 w 194"/>
                <a:gd name="T15" fmla="*/ 68 h 285"/>
                <a:gd name="T16" fmla="*/ 179 w 194"/>
                <a:gd name="T17" fmla="*/ 68 h 285"/>
                <a:gd name="T18" fmla="*/ 194 w 194"/>
                <a:gd name="T19" fmla="*/ 76 h 285"/>
                <a:gd name="T20" fmla="*/ 194 w 194"/>
                <a:gd name="T21" fmla="*/ 173 h 285"/>
                <a:gd name="T22" fmla="*/ 189 w 194"/>
                <a:gd name="T23" fmla="*/ 186 h 285"/>
                <a:gd name="T24" fmla="*/ 177 w 194"/>
                <a:gd name="T25" fmla="*/ 186 h 285"/>
                <a:gd name="T26" fmla="*/ 177 w 194"/>
                <a:gd name="T27" fmla="*/ 271 h 285"/>
                <a:gd name="T28" fmla="*/ 156 w 194"/>
                <a:gd name="T29" fmla="*/ 285 h 285"/>
                <a:gd name="T30" fmla="*/ 142 w 194"/>
                <a:gd name="T31" fmla="*/ 273 h 285"/>
                <a:gd name="T32" fmla="*/ 125 w 194"/>
                <a:gd name="T33" fmla="*/ 284 h 285"/>
                <a:gd name="T34" fmla="*/ 108 w 194"/>
                <a:gd name="T35" fmla="*/ 274 h 285"/>
                <a:gd name="T36" fmla="*/ 108 w 194"/>
                <a:gd name="T37" fmla="*/ 220 h 285"/>
                <a:gd name="T38" fmla="*/ 108 w 194"/>
                <a:gd name="T39" fmla="*/ 185 h 285"/>
                <a:gd name="T40" fmla="*/ 108 w 194"/>
                <a:gd name="T41" fmla="*/ 106 h 285"/>
                <a:gd name="T42" fmla="*/ 27 w 194"/>
                <a:gd name="T43" fmla="*/ 47 h 285"/>
                <a:gd name="T44" fmla="*/ 11 w 194"/>
                <a:gd name="T45" fmla="*/ 69 h 285"/>
                <a:gd name="T46" fmla="*/ 8 w 194"/>
                <a:gd name="T47" fmla="*/ 65 h 285"/>
                <a:gd name="T48" fmla="*/ 1 w 194"/>
                <a:gd name="T49" fmla="*/ 14 h 285"/>
                <a:gd name="T50" fmla="*/ 5 w 194"/>
                <a:gd name="T51" fmla="*/ 8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4" h="285">
                  <a:moveTo>
                    <a:pt x="5" y="8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59" y="0"/>
                    <a:pt x="60" y="0"/>
                    <a:pt x="61" y="1"/>
                  </a:cubicBezTo>
                  <a:cubicBezTo>
                    <a:pt x="46" y="22"/>
                    <a:pt x="46" y="22"/>
                    <a:pt x="46" y="22"/>
                  </a:cubicBezTo>
                  <a:cubicBezTo>
                    <a:pt x="108" y="68"/>
                    <a:pt x="108" y="68"/>
                    <a:pt x="108" y="68"/>
                  </a:cubicBezTo>
                  <a:cubicBezTo>
                    <a:pt x="117" y="68"/>
                    <a:pt x="126" y="68"/>
                    <a:pt x="126" y="68"/>
                  </a:cubicBezTo>
                  <a:cubicBezTo>
                    <a:pt x="142" y="85"/>
                    <a:pt x="142" y="85"/>
                    <a:pt x="142" y="85"/>
                  </a:cubicBezTo>
                  <a:cubicBezTo>
                    <a:pt x="159" y="68"/>
                    <a:pt x="159" y="68"/>
                    <a:pt x="159" y="68"/>
                  </a:cubicBezTo>
                  <a:cubicBezTo>
                    <a:pt x="159" y="68"/>
                    <a:pt x="169" y="68"/>
                    <a:pt x="179" y="68"/>
                  </a:cubicBezTo>
                  <a:cubicBezTo>
                    <a:pt x="189" y="68"/>
                    <a:pt x="194" y="67"/>
                    <a:pt x="194" y="76"/>
                  </a:cubicBezTo>
                  <a:cubicBezTo>
                    <a:pt x="194" y="85"/>
                    <a:pt x="194" y="166"/>
                    <a:pt x="194" y="173"/>
                  </a:cubicBezTo>
                  <a:cubicBezTo>
                    <a:pt x="194" y="183"/>
                    <a:pt x="194" y="186"/>
                    <a:pt x="189" y="186"/>
                  </a:cubicBezTo>
                  <a:cubicBezTo>
                    <a:pt x="185" y="186"/>
                    <a:pt x="177" y="186"/>
                    <a:pt x="177" y="186"/>
                  </a:cubicBezTo>
                  <a:cubicBezTo>
                    <a:pt x="177" y="186"/>
                    <a:pt x="177" y="262"/>
                    <a:pt x="177" y="271"/>
                  </a:cubicBezTo>
                  <a:cubicBezTo>
                    <a:pt x="177" y="282"/>
                    <a:pt x="175" y="285"/>
                    <a:pt x="156" y="285"/>
                  </a:cubicBezTo>
                  <a:cubicBezTo>
                    <a:pt x="145" y="285"/>
                    <a:pt x="143" y="277"/>
                    <a:pt x="142" y="273"/>
                  </a:cubicBezTo>
                  <a:cubicBezTo>
                    <a:pt x="142" y="283"/>
                    <a:pt x="137" y="284"/>
                    <a:pt x="125" y="284"/>
                  </a:cubicBezTo>
                  <a:cubicBezTo>
                    <a:pt x="115" y="284"/>
                    <a:pt x="108" y="285"/>
                    <a:pt x="108" y="274"/>
                  </a:cubicBezTo>
                  <a:cubicBezTo>
                    <a:pt x="108" y="267"/>
                    <a:pt x="108" y="242"/>
                    <a:pt x="108" y="220"/>
                  </a:cubicBezTo>
                  <a:cubicBezTo>
                    <a:pt x="108" y="201"/>
                    <a:pt x="108" y="185"/>
                    <a:pt x="108" y="185"/>
                  </a:cubicBezTo>
                  <a:cubicBezTo>
                    <a:pt x="108" y="106"/>
                    <a:pt x="108" y="106"/>
                    <a:pt x="108" y="106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0" y="68"/>
                    <a:pt x="9" y="67"/>
                    <a:pt x="8" y="6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1"/>
                    <a:pt x="2" y="8"/>
                    <a:pt x="5" y="8"/>
                  </a:cubicBezTo>
                  <a:close/>
                </a:path>
              </a:pathLst>
            </a:custGeom>
            <a:solidFill>
              <a:srgbClr val="969696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316" y="0"/>
              <a:ext cx="306" cy="306"/>
            </a:xfrm>
            <a:prstGeom prst="ellipse">
              <a:avLst/>
            </a:prstGeom>
            <a:solidFill>
              <a:srgbClr val="969696"/>
            </a:solidFill>
            <a:ln w="12700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37" name="Group 9"/>
          <p:cNvGrpSpPr/>
          <p:nvPr/>
        </p:nvGrpSpPr>
        <p:grpSpPr bwMode="auto">
          <a:xfrm>
            <a:off x="4068783" y="2977632"/>
            <a:ext cx="1734036" cy="2742495"/>
            <a:chOff x="0" y="0"/>
            <a:chExt cx="676" cy="1070"/>
          </a:xfrm>
        </p:grpSpPr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343" y="0"/>
              <a:ext cx="313" cy="3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0" y="250"/>
              <a:ext cx="676" cy="820"/>
            </a:xfrm>
            <a:custGeom>
              <a:avLst/>
              <a:gdLst>
                <a:gd name="T0" fmla="*/ 2 w 205"/>
                <a:gd name="T1" fmla="*/ 40 h 249"/>
                <a:gd name="T2" fmla="*/ 41 w 205"/>
                <a:gd name="T3" fmla="*/ 2 h 249"/>
                <a:gd name="T4" fmla="*/ 44 w 205"/>
                <a:gd name="T5" fmla="*/ 0 h 249"/>
                <a:gd name="T6" fmla="*/ 44 w 205"/>
                <a:gd name="T7" fmla="*/ 27 h 249"/>
                <a:gd name="T8" fmla="*/ 116 w 205"/>
                <a:gd name="T9" fmla="*/ 27 h 249"/>
                <a:gd name="T10" fmla="*/ 117 w 205"/>
                <a:gd name="T11" fmla="*/ 27 h 249"/>
                <a:gd name="T12" fmla="*/ 135 w 205"/>
                <a:gd name="T13" fmla="*/ 27 h 249"/>
                <a:gd name="T14" fmla="*/ 151 w 205"/>
                <a:gd name="T15" fmla="*/ 44 h 249"/>
                <a:gd name="T16" fmla="*/ 168 w 205"/>
                <a:gd name="T17" fmla="*/ 27 h 249"/>
                <a:gd name="T18" fmla="*/ 189 w 205"/>
                <a:gd name="T19" fmla="*/ 27 h 249"/>
                <a:gd name="T20" fmla="*/ 205 w 205"/>
                <a:gd name="T21" fmla="*/ 35 h 249"/>
                <a:gd name="T22" fmla="*/ 205 w 205"/>
                <a:gd name="T23" fmla="*/ 135 h 249"/>
                <a:gd name="T24" fmla="*/ 199 w 205"/>
                <a:gd name="T25" fmla="*/ 148 h 249"/>
                <a:gd name="T26" fmla="*/ 187 w 205"/>
                <a:gd name="T27" fmla="*/ 148 h 249"/>
                <a:gd name="T28" fmla="*/ 187 w 205"/>
                <a:gd name="T29" fmla="*/ 234 h 249"/>
                <a:gd name="T30" fmla="*/ 166 w 205"/>
                <a:gd name="T31" fmla="*/ 249 h 249"/>
                <a:gd name="T32" fmla="*/ 151 w 205"/>
                <a:gd name="T33" fmla="*/ 237 h 249"/>
                <a:gd name="T34" fmla="*/ 134 w 205"/>
                <a:gd name="T35" fmla="*/ 248 h 249"/>
                <a:gd name="T36" fmla="*/ 116 w 205"/>
                <a:gd name="T37" fmla="*/ 238 h 249"/>
                <a:gd name="T38" fmla="*/ 116 w 205"/>
                <a:gd name="T39" fmla="*/ 176 h 249"/>
                <a:gd name="T40" fmla="*/ 116 w 205"/>
                <a:gd name="T41" fmla="*/ 147 h 249"/>
                <a:gd name="T42" fmla="*/ 116 w 205"/>
                <a:gd name="T43" fmla="*/ 59 h 249"/>
                <a:gd name="T44" fmla="*/ 44 w 205"/>
                <a:gd name="T45" fmla="*/ 59 h 249"/>
                <a:gd name="T46" fmla="*/ 44 w 205"/>
                <a:gd name="T47" fmla="*/ 87 h 249"/>
                <a:gd name="T48" fmla="*/ 40 w 205"/>
                <a:gd name="T49" fmla="*/ 85 h 249"/>
                <a:gd name="T50" fmla="*/ 3 w 205"/>
                <a:gd name="T51" fmla="*/ 48 h 249"/>
                <a:gd name="T52" fmla="*/ 2 w 205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5" h="249">
                  <a:moveTo>
                    <a:pt x="2" y="40"/>
                  </a:moveTo>
                  <a:cubicBezTo>
                    <a:pt x="41" y="2"/>
                    <a:pt x="41" y="2"/>
                    <a:pt x="41" y="2"/>
                  </a:cubicBezTo>
                  <a:cubicBezTo>
                    <a:pt x="42" y="1"/>
                    <a:pt x="43" y="0"/>
                    <a:pt x="44" y="0"/>
                  </a:cubicBezTo>
                  <a:cubicBezTo>
                    <a:pt x="44" y="27"/>
                    <a:pt x="44" y="27"/>
                    <a:pt x="44" y="27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17" y="27"/>
                    <a:pt x="117" y="27"/>
                    <a:pt x="117" y="27"/>
                  </a:cubicBezTo>
                  <a:cubicBezTo>
                    <a:pt x="126" y="27"/>
                    <a:pt x="135" y="27"/>
                    <a:pt x="135" y="27"/>
                  </a:cubicBezTo>
                  <a:cubicBezTo>
                    <a:pt x="151" y="44"/>
                    <a:pt x="151" y="44"/>
                    <a:pt x="151" y="44"/>
                  </a:cubicBezTo>
                  <a:cubicBezTo>
                    <a:pt x="168" y="27"/>
                    <a:pt x="168" y="27"/>
                    <a:pt x="168" y="27"/>
                  </a:cubicBezTo>
                  <a:cubicBezTo>
                    <a:pt x="168" y="27"/>
                    <a:pt x="178" y="27"/>
                    <a:pt x="189" y="27"/>
                  </a:cubicBezTo>
                  <a:cubicBezTo>
                    <a:pt x="199" y="27"/>
                    <a:pt x="205" y="26"/>
                    <a:pt x="205" y="35"/>
                  </a:cubicBezTo>
                  <a:cubicBezTo>
                    <a:pt x="205" y="44"/>
                    <a:pt x="205" y="127"/>
                    <a:pt x="205" y="135"/>
                  </a:cubicBezTo>
                  <a:cubicBezTo>
                    <a:pt x="205" y="144"/>
                    <a:pt x="205" y="148"/>
                    <a:pt x="199" y="148"/>
                  </a:cubicBezTo>
                  <a:cubicBezTo>
                    <a:pt x="195" y="148"/>
                    <a:pt x="187" y="148"/>
                    <a:pt x="187" y="148"/>
                  </a:cubicBezTo>
                  <a:cubicBezTo>
                    <a:pt x="187" y="148"/>
                    <a:pt x="187" y="226"/>
                    <a:pt x="187" y="234"/>
                  </a:cubicBezTo>
                  <a:cubicBezTo>
                    <a:pt x="187" y="246"/>
                    <a:pt x="185" y="249"/>
                    <a:pt x="166" y="249"/>
                  </a:cubicBezTo>
                  <a:cubicBezTo>
                    <a:pt x="154" y="249"/>
                    <a:pt x="151" y="241"/>
                    <a:pt x="151" y="237"/>
                  </a:cubicBezTo>
                  <a:cubicBezTo>
                    <a:pt x="151" y="247"/>
                    <a:pt x="146" y="248"/>
                    <a:pt x="134" y="248"/>
                  </a:cubicBezTo>
                  <a:cubicBezTo>
                    <a:pt x="123" y="248"/>
                    <a:pt x="116" y="249"/>
                    <a:pt x="116" y="238"/>
                  </a:cubicBezTo>
                  <a:cubicBezTo>
                    <a:pt x="116" y="230"/>
                    <a:pt x="116" y="199"/>
                    <a:pt x="116" y="176"/>
                  </a:cubicBezTo>
                  <a:cubicBezTo>
                    <a:pt x="116" y="160"/>
                    <a:pt x="116" y="147"/>
                    <a:pt x="116" y="147"/>
                  </a:cubicBezTo>
                  <a:cubicBezTo>
                    <a:pt x="116" y="59"/>
                    <a:pt x="116" y="59"/>
                    <a:pt x="116" y="59"/>
                  </a:cubicBezTo>
                  <a:cubicBezTo>
                    <a:pt x="44" y="59"/>
                    <a:pt x="44" y="59"/>
                    <a:pt x="44" y="59"/>
                  </a:cubicBezTo>
                  <a:cubicBezTo>
                    <a:pt x="44" y="87"/>
                    <a:pt x="44" y="87"/>
                    <a:pt x="44" y="87"/>
                  </a:cubicBezTo>
                  <a:cubicBezTo>
                    <a:pt x="43" y="87"/>
                    <a:pt x="41" y="87"/>
                    <a:pt x="40" y="85"/>
                  </a:cubicBezTo>
                  <a:cubicBezTo>
                    <a:pt x="3" y="48"/>
                    <a:pt x="3" y="48"/>
                    <a:pt x="3" y="48"/>
                  </a:cubicBezTo>
                  <a:cubicBezTo>
                    <a:pt x="0" y="46"/>
                    <a:pt x="0" y="42"/>
                    <a:pt x="2" y="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40" name="Group 12"/>
          <p:cNvGrpSpPr/>
          <p:nvPr/>
        </p:nvGrpSpPr>
        <p:grpSpPr bwMode="auto">
          <a:xfrm>
            <a:off x="6178825" y="2941649"/>
            <a:ext cx="1723776" cy="2742494"/>
            <a:chOff x="0" y="0"/>
            <a:chExt cx="672" cy="1070"/>
          </a:xfrm>
        </p:grpSpPr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17" y="0"/>
              <a:ext cx="316" cy="316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12700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2" name="Freeform 14"/>
            <p:cNvSpPr/>
            <p:nvPr/>
          </p:nvSpPr>
          <p:spPr bwMode="auto">
            <a:xfrm>
              <a:off x="0" y="250"/>
              <a:ext cx="672" cy="820"/>
            </a:xfrm>
            <a:custGeom>
              <a:avLst/>
              <a:gdLst>
                <a:gd name="T0" fmla="*/ 202 w 204"/>
                <a:gd name="T1" fmla="*/ 40 h 249"/>
                <a:gd name="T2" fmla="*/ 164 w 204"/>
                <a:gd name="T3" fmla="*/ 2 h 249"/>
                <a:gd name="T4" fmla="*/ 160 w 204"/>
                <a:gd name="T5" fmla="*/ 0 h 249"/>
                <a:gd name="T6" fmla="*/ 160 w 204"/>
                <a:gd name="T7" fmla="*/ 27 h 249"/>
                <a:gd name="T8" fmla="*/ 89 w 204"/>
                <a:gd name="T9" fmla="*/ 27 h 249"/>
                <a:gd name="T10" fmla="*/ 87 w 204"/>
                <a:gd name="T11" fmla="*/ 27 h 249"/>
                <a:gd name="T12" fmla="*/ 69 w 204"/>
                <a:gd name="T13" fmla="*/ 27 h 249"/>
                <a:gd name="T14" fmla="*/ 53 w 204"/>
                <a:gd name="T15" fmla="*/ 44 h 249"/>
                <a:gd name="T16" fmla="*/ 36 w 204"/>
                <a:gd name="T17" fmla="*/ 27 h 249"/>
                <a:gd name="T18" fmla="*/ 16 w 204"/>
                <a:gd name="T19" fmla="*/ 27 h 249"/>
                <a:gd name="T20" fmla="*/ 0 w 204"/>
                <a:gd name="T21" fmla="*/ 35 h 249"/>
                <a:gd name="T22" fmla="*/ 0 w 204"/>
                <a:gd name="T23" fmla="*/ 135 h 249"/>
                <a:gd name="T24" fmla="*/ 5 w 204"/>
                <a:gd name="T25" fmla="*/ 148 h 249"/>
                <a:gd name="T26" fmla="*/ 17 w 204"/>
                <a:gd name="T27" fmla="*/ 148 h 249"/>
                <a:gd name="T28" fmla="*/ 17 w 204"/>
                <a:gd name="T29" fmla="*/ 234 h 249"/>
                <a:gd name="T30" fmla="*/ 39 w 204"/>
                <a:gd name="T31" fmla="*/ 249 h 249"/>
                <a:gd name="T32" fmla="*/ 53 w 204"/>
                <a:gd name="T33" fmla="*/ 237 h 249"/>
                <a:gd name="T34" fmla="*/ 71 w 204"/>
                <a:gd name="T35" fmla="*/ 248 h 249"/>
                <a:gd name="T36" fmla="*/ 89 w 204"/>
                <a:gd name="T37" fmla="*/ 238 h 249"/>
                <a:gd name="T38" fmla="*/ 89 w 204"/>
                <a:gd name="T39" fmla="*/ 176 h 249"/>
                <a:gd name="T40" fmla="*/ 89 w 204"/>
                <a:gd name="T41" fmla="*/ 147 h 249"/>
                <a:gd name="T42" fmla="*/ 89 w 204"/>
                <a:gd name="T43" fmla="*/ 59 h 249"/>
                <a:gd name="T44" fmla="*/ 160 w 204"/>
                <a:gd name="T45" fmla="*/ 59 h 249"/>
                <a:gd name="T46" fmla="*/ 160 w 204"/>
                <a:gd name="T47" fmla="*/ 87 h 249"/>
                <a:gd name="T48" fmla="*/ 164 w 204"/>
                <a:gd name="T49" fmla="*/ 85 h 249"/>
                <a:gd name="T50" fmla="*/ 202 w 204"/>
                <a:gd name="T51" fmla="*/ 48 h 249"/>
                <a:gd name="T52" fmla="*/ 202 w 204"/>
                <a:gd name="T53" fmla="*/ 4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04" h="249">
                  <a:moveTo>
                    <a:pt x="202" y="40"/>
                  </a:moveTo>
                  <a:cubicBezTo>
                    <a:pt x="164" y="2"/>
                    <a:pt x="164" y="2"/>
                    <a:pt x="164" y="2"/>
                  </a:cubicBezTo>
                  <a:cubicBezTo>
                    <a:pt x="163" y="1"/>
                    <a:pt x="161" y="0"/>
                    <a:pt x="160" y="0"/>
                  </a:cubicBezTo>
                  <a:cubicBezTo>
                    <a:pt x="160" y="27"/>
                    <a:pt x="160" y="27"/>
                    <a:pt x="160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7" y="27"/>
                    <a:pt x="87" y="27"/>
                    <a:pt x="87" y="27"/>
                  </a:cubicBezTo>
                  <a:cubicBezTo>
                    <a:pt x="78" y="27"/>
                    <a:pt x="69" y="27"/>
                    <a:pt x="69" y="27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36" y="27"/>
                    <a:pt x="36" y="27"/>
                    <a:pt x="36" y="27"/>
                  </a:cubicBezTo>
                  <a:cubicBezTo>
                    <a:pt x="36" y="27"/>
                    <a:pt x="26" y="27"/>
                    <a:pt x="16" y="27"/>
                  </a:cubicBezTo>
                  <a:cubicBezTo>
                    <a:pt x="5" y="27"/>
                    <a:pt x="0" y="26"/>
                    <a:pt x="0" y="35"/>
                  </a:cubicBezTo>
                  <a:cubicBezTo>
                    <a:pt x="0" y="44"/>
                    <a:pt x="0" y="127"/>
                    <a:pt x="0" y="135"/>
                  </a:cubicBezTo>
                  <a:cubicBezTo>
                    <a:pt x="0" y="144"/>
                    <a:pt x="0" y="148"/>
                    <a:pt x="5" y="148"/>
                  </a:cubicBezTo>
                  <a:cubicBezTo>
                    <a:pt x="10" y="148"/>
                    <a:pt x="17" y="148"/>
                    <a:pt x="17" y="148"/>
                  </a:cubicBezTo>
                  <a:cubicBezTo>
                    <a:pt x="17" y="148"/>
                    <a:pt x="17" y="226"/>
                    <a:pt x="17" y="234"/>
                  </a:cubicBezTo>
                  <a:cubicBezTo>
                    <a:pt x="17" y="246"/>
                    <a:pt x="19" y="249"/>
                    <a:pt x="39" y="249"/>
                  </a:cubicBezTo>
                  <a:cubicBezTo>
                    <a:pt x="51" y="249"/>
                    <a:pt x="53" y="241"/>
                    <a:pt x="53" y="237"/>
                  </a:cubicBezTo>
                  <a:cubicBezTo>
                    <a:pt x="54" y="247"/>
                    <a:pt x="58" y="248"/>
                    <a:pt x="71" y="248"/>
                  </a:cubicBezTo>
                  <a:cubicBezTo>
                    <a:pt x="81" y="248"/>
                    <a:pt x="89" y="249"/>
                    <a:pt x="89" y="238"/>
                  </a:cubicBezTo>
                  <a:cubicBezTo>
                    <a:pt x="89" y="230"/>
                    <a:pt x="89" y="199"/>
                    <a:pt x="89" y="176"/>
                  </a:cubicBezTo>
                  <a:cubicBezTo>
                    <a:pt x="89" y="160"/>
                    <a:pt x="89" y="147"/>
                    <a:pt x="89" y="147"/>
                  </a:cubicBezTo>
                  <a:cubicBezTo>
                    <a:pt x="89" y="59"/>
                    <a:pt x="89" y="59"/>
                    <a:pt x="89" y="59"/>
                  </a:cubicBezTo>
                  <a:cubicBezTo>
                    <a:pt x="160" y="59"/>
                    <a:pt x="160" y="59"/>
                    <a:pt x="160" y="59"/>
                  </a:cubicBezTo>
                  <a:cubicBezTo>
                    <a:pt x="160" y="87"/>
                    <a:pt x="160" y="87"/>
                    <a:pt x="160" y="87"/>
                  </a:cubicBezTo>
                  <a:cubicBezTo>
                    <a:pt x="162" y="87"/>
                    <a:pt x="163" y="87"/>
                    <a:pt x="164" y="85"/>
                  </a:cubicBezTo>
                  <a:cubicBezTo>
                    <a:pt x="202" y="48"/>
                    <a:pt x="202" y="48"/>
                    <a:pt x="202" y="48"/>
                  </a:cubicBezTo>
                  <a:cubicBezTo>
                    <a:pt x="204" y="46"/>
                    <a:pt x="204" y="42"/>
                    <a:pt x="202" y="4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grpSp>
        <p:nvGrpSpPr>
          <p:cNvPr id="43" name="Group 15"/>
          <p:cNvGrpSpPr/>
          <p:nvPr/>
        </p:nvGrpSpPr>
        <p:grpSpPr bwMode="auto">
          <a:xfrm>
            <a:off x="5429620" y="2839179"/>
            <a:ext cx="1046579" cy="3170930"/>
            <a:chOff x="0" y="0"/>
            <a:chExt cx="408" cy="1238"/>
          </a:xfrm>
        </p:grpSpPr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19" y="0"/>
              <a:ext cx="366" cy="366"/>
            </a:xfrm>
            <a:prstGeom prst="ellipse">
              <a:avLst/>
            </a:prstGeom>
            <a:solidFill>
              <a:schemeClr val="accent1"/>
            </a:solidFill>
            <a:ln w="12700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  <p:sp>
          <p:nvSpPr>
            <p:cNvPr id="45" name="Freeform 17"/>
            <p:cNvSpPr/>
            <p:nvPr/>
          </p:nvSpPr>
          <p:spPr bwMode="auto">
            <a:xfrm>
              <a:off x="0" y="389"/>
              <a:ext cx="408" cy="849"/>
            </a:xfrm>
            <a:custGeom>
              <a:avLst/>
              <a:gdLst>
                <a:gd name="T0" fmla="*/ 62 w 124"/>
                <a:gd name="T1" fmla="*/ 21 h 258"/>
                <a:gd name="T2" fmla="*/ 81 w 124"/>
                <a:gd name="T3" fmla="*/ 1 h 258"/>
                <a:gd name="T4" fmla="*/ 112 w 124"/>
                <a:gd name="T5" fmla="*/ 1 h 258"/>
                <a:gd name="T6" fmla="*/ 124 w 124"/>
                <a:gd name="T7" fmla="*/ 25 h 258"/>
                <a:gd name="T8" fmla="*/ 124 w 124"/>
                <a:gd name="T9" fmla="*/ 130 h 258"/>
                <a:gd name="T10" fmla="*/ 103 w 124"/>
                <a:gd name="T11" fmla="*/ 140 h 258"/>
                <a:gd name="T12" fmla="*/ 103 w 124"/>
                <a:gd name="T13" fmla="*/ 246 h 258"/>
                <a:gd name="T14" fmla="*/ 82 w 124"/>
                <a:gd name="T15" fmla="*/ 257 h 258"/>
                <a:gd name="T16" fmla="*/ 62 w 124"/>
                <a:gd name="T17" fmla="*/ 240 h 258"/>
                <a:gd name="T18" fmla="*/ 45 w 124"/>
                <a:gd name="T19" fmla="*/ 258 h 258"/>
                <a:gd name="T20" fmla="*/ 20 w 124"/>
                <a:gd name="T21" fmla="*/ 241 h 258"/>
                <a:gd name="T22" fmla="*/ 20 w 124"/>
                <a:gd name="T23" fmla="*/ 141 h 258"/>
                <a:gd name="T24" fmla="*/ 7 w 124"/>
                <a:gd name="T25" fmla="*/ 141 h 258"/>
                <a:gd name="T26" fmla="*/ 0 w 124"/>
                <a:gd name="T27" fmla="*/ 126 h 258"/>
                <a:gd name="T28" fmla="*/ 0 w 124"/>
                <a:gd name="T29" fmla="*/ 11 h 258"/>
                <a:gd name="T30" fmla="*/ 19 w 124"/>
                <a:gd name="T31" fmla="*/ 1 h 258"/>
                <a:gd name="T32" fmla="*/ 42 w 124"/>
                <a:gd name="T33" fmla="*/ 1 h 258"/>
                <a:gd name="T34" fmla="*/ 62 w 124"/>
                <a:gd name="T35" fmla="*/ 21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4" h="258">
                  <a:moveTo>
                    <a:pt x="62" y="21"/>
                  </a:moveTo>
                  <a:cubicBezTo>
                    <a:pt x="81" y="1"/>
                    <a:pt x="81" y="1"/>
                    <a:pt x="81" y="1"/>
                  </a:cubicBezTo>
                  <a:cubicBezTo>
                    <a:pt x="81" y="1"/>
                    <a:pt x="101" y="1"/>
                    <a:pt x="112" y="1"/>
                  </a:cubicBezTo>
                  <a:cubicBezTo>
                    <a:pt x="124" y="1"/>
                    <a:pt x="124" y="2"/>
                    <a:pt x="124" y="25"/>
                  </a:cubicBezTo>
                  <a:cubicBezTo>
                    <a:pt x="124" y="48"/>
                    <a:pt x="124" y="120"/>
                    <a:pt x="124" y="130"/>
                  </a:cubicBezTo>
                  <a:cubicBezTo>
                    <a:pt x="124" y="141"/>
                    <a:pt x="119" y="140"/>
                    <a:pt x="103" y="140"/>
                  </a:cubicBezTo>
                  <a:cubicBezTo>
                    <a:pt x="103" y="140"/>
                    <a:pt x="103" y="230"/>
                    <a:pt x="103" y="246"/>
                  </a:cubicBezTo>
                  <a:cubicBezTo>
                    <a:pt x="103" y="258"/>
                    <a:pt x="95" y="257"/>
                    <a:pt x="82" y="257"/>
                  </a:cubicBezTo>
                  <a:cubicBezTo>
                    <a:pt x="67" y="257"/>
                    <a:pt x="62" y="256"/>
                    <a:pt x="62" y="240"/>
                  </a:cubicBezTo>
                  <a:cubicBezTo>
                    <a:pt x="62" y="240"/>
                    <a:pt x="65" y="258"/>
                    <a:pt x="45" y="258"/>
                  </a:cubicBezTo>
                  <a:cubicBezTo>
                    <a:pt x="23" y="258"/>
                    <a:pt x="20" y="255"/>
                    <a:pt x="20" y="241"/>
                  </a:cubicBezTo>
                  <a:cubicBezTo>
                    <a:pt x="20" y="231"/>
                    <a:pt x="20" y="141"/>
                    <a:pt x="20" y="141"/>
                  </a:cubicBezTo>
                  <a:cubicBezTo>
                    <a:pt x="20" y="141"/>
                    <a:pt x="12" y="141"/>
                    <a:pt x="7" y="141"/>
                  </a:cubicBezTo>
                  <a:cubicBezTo>
                    <a:pt x="0" y="141"/>
                    <a:pt x="0" y="137"/>
                    <a:pt x="0" y="126"/>
                  </a:cubicBezTo>
                  <a:cubicBezTo>
                    <a:pt x="0" y="117"/>
                    <a:pt x="0" y="21"/>
                    <a:pt x="0" y="11"/>
                  </a:cubicBezTo>
                  <a:cubicBezTo>
                    <a:pt x="0" y="0"/>
                    <a:pt x="7" y="1"/>
                    <a:pt x="19" y="1"/>
                  </a:cubicBezTo>
                  <a:cubicBezTo>
                    <a:pt x="31" y="1"/>
                    <a:pt x="42" y="1"/>
                    <a:pt x="42" y="1"/>
                  </a:cubicBezTo>
                  <a:lnTo>
                    <a:pt x="62" y="21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>
              <a:solidFill>
                <a:srgbClr val="FFFFFF"/>
              </a:solidFill>
              <a:round/>
            </a:ln>
          </p:spPr>
          <p:txBody>
            <a:bodyPr/>
            <a:lstStyle/>
            <a:p>
              <a:endParaRPr lang="zh-CN" altLang="en-US">
                <a:cs typeface="+mn-ea"/>
              </a:endParaRPr>
            </a:p>
          </p:txBody>
        </p:sp>
      </p:grpSp>
      <p:sp>
        <p:nvSpPr>
          <p:cNvPr id="51" name="Text Box 38"/>
          <p:cNvSpPr txBox="1">
            <a:spLocks noChangeArrowheads="1"/>
          </p:cNvSpPr>
          <p:nvPr/>
        </p:nvSpPr>
        <p:spPr bwMode="auto">
          <a:xfrm>
            <a:off x="8565612" y="2276541"/>
            <a:ext cx="2811002" cy="4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4" rIns="121908" bIns="6095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+mn-ea"/>
                <a:cs typeface="+mn-ea"/>
              </a:rPr>
              <a:t>纠缠与琐碎之事的隐喻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52" name="Text Box 38"/>
          <p:cNvSpPr txBox="1">
            <a:spLocks noChangeArrowheads="1"/>
          </p:cNvSpPr>
          <p:nvPr/>
        </p:nvSpPr>
        <p:spPr bwMode="auto">
          <a:xfrm>
            <a:off x="8693852" y="4115925"/>
            <a:ext cx="2554521" cy="4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4" rIns="121908" bIns="6095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+mn-ea"/>
                <a:cs typeface="+mn-ea"/>
              </a:rPr>
              <a:t>经济生活的双面符号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344656" y="2276541"/>
            <a:ext cx="3803261" cy="528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4" rIns="121908" bIns="6095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ea typeface="+mn-ea"/>
                <a:cs typeface="+mn-ea"/>
              </a:rPr>
              <a:t>	纠缠与琐碎之事的隐喻</a:t>
            </a:r>
            <a:endParaRPr lang="zh-CN" altLang="en-US" dirty="0">
              <a:solidFill>
                <a:schemeClr val="bg1">
                  <a:lumMod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54" name="Text Box 38"/>
          <p:cNvSpPr txBox="1">
            <a:spLocks noChangeArrowheads="1"/>
          </p:cNvSpPr>
          <p:nvPr/>
        </p:nvSpPr>
        <p:spPr bwMode="auto">
          <a:xfrm>
            <a:off x="675124" y="3835537"/>
            <a:ext cx="3177399" cy="4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08" tIns="60954" rIns="121908" bIns="6095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+mn-ea"/>
                <a:cs typeface="+mn-ea"/>
              </a:rPr>
              <a:t>讽刺之用（贪念、愤恨）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55" name="Text Box 38"/>
          <p:cNvSpPr txBox="1">
            <a:spLocks noChangeArrowheads="1"/>
          </p:cNvSpPr>
          <p:nvPr/>
        </p:nvSpPr>
        <p:spPr bwMode="auto">
          <a:xfrm>
            <a:off x="5169597" y="2117209"/>
            <a:ext cx="1785081" cy="460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08" tIns="60954" rIns="121908" bIns="60954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ea typeface="+mn-ea"/>
                <a:cs typeface="+mn-ea"/>
              </a:rPr>
              <a:t>阴湿污秽之物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ea typeface="+mn-ea"/>
              <a:cs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a typeface="+mn-ea"/>
                <a:cs typeface="+mn-ea"/>
              </a:rPr>
              <a:t>蚰蜒的文化象征与信仰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7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7" presetClass="entr" presetSubtype="0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2" presetClass="entr" presetSubtype="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2" presetClass="entr" presetSubtype="8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utoUpdateAnimBg="0"/>
      <p:bldP spid="52" grpId="0" autoUpdateAnimBg="0"/>
      <p:bldP spid="53" grpId="0" autoUpdateAnimBg="0"/>
      <p:bldP spid="54" grpId="0" autoUpdateAnimBg="0"/>
      <p:bldP spid="5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790D0-5CF3-754A-E952-EFB7A96B5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E7E6A32B-0D24-9209-FA18-7D6D05C65547}"/>
              </a:ext>
            </a:extLst>
          </p:cNvPr>
          <p:cNvSpPr/>
          <p:nvPr/>
        </p:nvSpPr>
        <p:spPr>
          <a:xfrm>
            <a:off x="488548" y="1481096"/>
            <a:ext cx="3016204" cy="731543"/>
          </a:xfrm>
          <a:prstGeom prst="rect">
            <a:avLst/>
          </a:prstGeom>
        </p:spPr>
        <p:txBody>
          <a:bodyPr wrap="none" lIns="121917" tIns="60958" rIns="121917" bIns="60958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zh-CN" altLang="en-US" sz="36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rPr>
              <a:t>阴湿污秽之物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7D1E216-CD47-7268-7FA0-A9EB74FC9A88}"/>
              </a:ext>
            </a:extLst>
          </p:cNvPr>
          <p:cNvGrpSpPr/>
          <p:nvPr/>
        </p:nvGrpSpPr>
        <p:grpSpPr>
          <a:xfrm>
            <a:off x="431425" y="2368001"/>
            <a:ext cx="7423036" cy="3782895"/>
            <a:chOff x="495012" y="1053383"/>
            <a:chExt cx="5787502" cy="283716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59B350-A7B1-EAB7-FFE6-814162261498}"/>
                </a:ext>
              </a:extLst>
            </p:cNvPr>
            <p:cNvSpPr/>
            <p:nvPr/>
          </p:nvSpPr>
          <p:spPr>
            <a:xfrm>
              <a:off x="495012" y="1594012"/>
              <a:ext cx="138566" cy="31013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fontAlgn="base">
                <a:lnSpc>
                  <a:spcPct val="120000"/>
                </a:lnSpc>
              </a:pPr>
              <a:endParaRPr lang="zh-CN" altLang="en-US" sz="1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2F7AB5-6A2C-CCE4-8DD2-5B3F04BD7ECF}"/>
                </a:ext>
              </a:extLst>
            </p:cNvPr>
            <p:cNvSpPr/>
            <p:nvPr/>
          </p:nvSpPr>
          <p:spPr>
            <a:xfrm>
              <a:off x="763482" y="1053383"/>
              <a:ext cx="5519032" cy="28371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AutoNum type="alphaLcParenR"/>
              </a:pP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	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蚰蜒常出没于阴暗潮湿的墙角、朽木或废墟，其存在被视为环境脏乱、家宅不宁的征兆。如清代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燕京岁时记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 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载：“蚰蜒上墙，家宅必败”，民间建房时甚至刻意用石灰涂抹墙缝以驱虫辟秽。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AutoNum type="alphaLcParenR" startAt="2"/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 	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九思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·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哀岁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巷有兮蚰蜒，邑多兮螳螂 。（最早的出处）</a:t>
              </a:r>
              <a:endPara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342900" indent="-342900">
                <a:lnSpc>
                  <a:spcPct val="150000"/>
                </a:lnSpc>
                <a:buAutoNum type="alphaLcParenR" startAt="2"/>
              </a:pPr>
              <a:endPara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c)	《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榆社县志</a:t>
              </a:r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》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二月一日，各家用灰围住房子，煮芥菜来驱赶蚰蜒。东人呼皆今蚰蜒，喜入耳者也。</a:t>
              </a:r>
            </a:p>
          </p:txBody>
        </p:sp>
      </p:grpSp>
      <p:sp>
        <p:nvSpPr>
          <p:cNvPr id="21" name="标题 20">
            <a:extLst>
              <a:ext uri="{FF2B5EF4-FFF2-40B4-BE49-F238E27FC236}">
                <a16:creationId xmlns:a16="http://schemas.microsoft.com/office/drawing/2014/main" id="{075471C6-5829-FB6C-ACAC-99B57E43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+mn-ea"/>
                <a:cs typeface="+mn-ea"/>
              </a:rPr>
              <a:t>蚰蜒的文化象征与信仰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429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0">
        <p:fade/>
      </p:transition>
    </mc:Choice>
    <mc:Fallback xmlns="">
      <p:transition spd="med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主题">
  <a:themeElements>
    <a:clrScheme name="自定义 1367">
      <a:dk1>
        <a:sysClr val="windowText" lastClr="000000"/>
      </a:dk1>
      <a:lt1>
        <a:sysClr val="window" lastClr="FFFFFF"/>
      </a:lt1>
      <a:dk2>
        <a:srgbClr val="47ABB9"/>
      </a:dk2>
      <a:lt2>
        <a:srgbClr val="92CED6"/>
      </a:lt2>
      <a:accent1>
        <a:srgbClr val="92CED6"/>
      </a:accent1>
      <a:accent2>
        <a:srgbClr val="47ABB9"/>
      </a:accent2>
      <a:accent3>
        <a:srgbClr val="92CED6"/>
      </a:accent3>
      <a:accent4>
        <a:srgbClr val="47ABB9"/>
      </a:accent4>
      <a:accent5>
        <a:srgbClr val="92CED6"/>
      </a:accent5>
      <a:accent6>
        <a:srgbClr val="47ABB9"/>
      </a:accent6>
      <a:hlink>
        <a:srgbClr val="0563C1"/>
      </a:hlink>
      <a:folHlink>
        <a:srgbClr val="954F7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1089</Words>
  <Application>Microsoft Office PowerPoint</Application>
  <PresentationFormat>宽屏</PresentationFormat>
  <Paragraphs>90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宋体</vt:lpstr>
      <vt:lpstr>微软雅黑</vt:lpstr>
      <vt:lpstr>微软雅黑 Light</vt:lpstr>
      <vt:lpstr>Arial</vt:lpstr>
      <vt:lpstr>Arial Black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初见蚰蜒</vt:lpstr>
      <vt:lpstr>PowerPoint 演示文稿</vt:lpstr>
      <vt:lpstr>生态地位</vt:lpstr>
      <vt:lpstr>PowerPoint 演示文稿</vt:lpstr>
      <vt:lpstr>蚰蜒的文化象征与信仰</vt:lpstr>
      <vt:lpstr>蚰蜒的文化象征与信仰</vt:lpstr>
      <vt:lpstr>蚰蜒的文化象征与信仰</vt:lpstr>
      <vt:lpstr>蚰蜒的文化象征与信仰</vt:lpstr>
      <vt:lpstr>蚰蜒的文化象征与信仰</vt:lpstr>
      <vt:lpstr>蚰蜒的文化象征与信仰</vt:lpstr>
      <vt:lpstr>PowerPoint 演示文稿</vt:lpstr>
      <vt:lpstr>社会习俗</vt:lpstr>
      <vt:lpstr>社会习俗</vt:lpstr>
      <vt:lpstr>蚰蜒的文化象征与信仰</vt:lpstr>
      <vt:lpstr>PowerPoint 演示文稿</vt:lpstr>
      <vt:lpstr>跨文化：中外对比</vt:lpstr>
      <vt:lpstr>跨文化：中外对比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MICHAEL</dc:creator>
  <cp:lastModifiedBy>铭源 何</cp:lastModifiedBy>
  <cp:revision>68</cp:revision>
  <dcterms:created xsi:type="dcterms:W3CDTF">2015-05-05T08:02:00Z</dcterms:created>
  <dcterms:modified xsi:type="dcterms:W3CDTF">2025-02-27T13:32:53Z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2052-10.1.0.6490</vt:lpwstr>
  </property>
</Properties>
</file>