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60" r:id="rId2"/>
    <p:sldId id="263" r:id="rId3"/>
    <p:sldId id="265" r:id="rId4"/>
    <p:sldId id="262" r:id="rId5"/>
    <p:sldId id="266" r:id="rId6"/>
    <p:sldId id="267" r:id="rId7"/>
    <p:sldId id="268" r:id="rId8"/>
    <p:sldId id="264" r:id="rId9"/>
    <p:sldId id="278" r:id="rId10"/>
    <p:sldId id="279" r:id="rId11"/>
    <p:sldId id="280" r:id="rId12"/>
    <p:sldId id="283" r:id="rId13"/>
    <p:sldId id="284" r:id="rId14"/>
    <p:sldId id="281" r:id="rId15"/>
    <p:sldId id="282" r:id="rId16"/>
    <p:sldId id="287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13" r:id="rId25"/>
    <p:sldId id="314" r:id="rId26"/>
    <p:sldId id="315" r:id="rId27"/>
    <p:sldId id="285" r:id="rId28"/>
    <p:sldId id="301" r:id="rId29"/>
    <p:sldId id="302" r:id="rId30"/>
    <p:sldId id="303" r:id="rId31"/>
    <p:sldId id="304" r:id="rId32"/>
    <p:sldId id="305" r:id="rId33"/>
    <p:sldId id="286" r:id="rId34"/>
    <p:sldId id="307" r:id="rId35"/>
    <p:sldId id="257" r:id="rId36"/>
    <p:sldId id="272" r:id="rId37"/>
    <p:sldId id="269" r:id="rId38"/>
    <p:sldId id="270" r:id="rId39"/>
    <p:sldId id="259" r:id="rId40"/>
    <p:sldId id="273" r:id="rId41"/>
    <p:sldId id="276" r:id="rId42"/>
    <p:sldId id="316" r:id="rId43"/>
    <p:sldId id="317" r:id="rId4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7FA"/>
    <a:srgbClr val="AD92ED"/>
    <a:srgbClr val="4FC1E9"/>
    <a:srgbClr val="C4C7CE"/>
    <a:srgbClr val="CDD0DA"/>
    <a:srgbClr val="FA8150"/>
    <a:srgbClr val="E37553"/>
    <a:srgbClr val="E0653F"/>
    <a:srgbClr val="959697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74" autoAdjust="0"/>
  </p:normalViewPr>
  <p:slideViewPr>
    <p:cSldViewPr>
      <p:cViewPr varScale="1">
        <p:scale>
          <a:sx n="113" d="100"/>
          <a:sy n="113" d="100"/>
        </p:scale>
        <p:origin x="614" y="11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Medicine PP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A75BE195-CAC4-4286-AC70-CE51B0E49145}"/>
              </a:ext>
            </a:extLst>
          </p:cNvPr>
          <p:cNvSpPr>
            <a:spLocks/>
          </p:cNvSpPr>
          <p:nvPr userDrawn="1"/>
        </p:nvSpPr>
        <p:spPr bwMode="auto">
          <a:xfrm>
            <a:off x="1588" y="0"/>
            <a:ext cx="9140825" cy="3492500"/>
          </a:xfrm>
          <a:custGeom>
            <a:avLst/>
            <a:gdLst>
              <a:gd name="T0" fmla="*/ 11516 w 11516"/>
              <a:gd name="T1" fmla="*/ 0 h 4400"/>
              <a:gd name="T2" fmla="*/ 11516 w 11516"/>
              <a:gd name="T3" fmla="*/ 3893 h 4400"/>
              <a:gd name="T4" fmla="*/ 0 w 11516"/>
              <a:gd name="T5" fmla="*/ 4400 h 4400"/>
              <a:gd name="T6" fmla="*/ 0 w 11516"/>
              <a:gd name="T7" fmla="*/ 0 h 4400"/>
              <a:gd name="T8" fmla="*/ 11516 w 11516"/>
              <a:gd name="T9" fmla="*/ 0 h 4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16" h="4400">
                <a:moveTo>
                  <a:pt x="11516" y="0"/>
                </a:moveTo>
                <a:lnTo>
                  <a:pt x="11516" y="3893"/>
                </a:lnTo>
                <a:lnTo>
                  <a:pt x="0" y="4400"/>
                </a:lnTo>
                <a:lnTo>
                  <a:pt x="0" y="0"/>
                </a:lnTo>
                <a:lnTo>
                  <a:pt x="1151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8789B9-CB1C-4597-98ED-8ECD3D90B1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"/>
            <a:ext cx="9144000" cy="514258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DEA5E68-6719-460D-A6B3-DF1D22FF2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4876" y="1608376"/>
            <a:ext cx="3673549" cy="857250"/>
          </a:xfrm>
        </p:spPr>
        <p:txBody>
          <a:bodyPr>
            <a:noAutofit/>
          </a:bodyPr>
          <a:lstStyle>
            <a:lvl1pPr algn="l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Medicine</a:t>
            </a:r>
            <a:endParaRPr lang="en-US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37768C29-AB79-4698-A3C9-F8EBC48029B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51222" y="2284980"/>
            <a:ext cx="3664315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PowerPoint template</a:t>
            </a:r>
          </a:p>
        </p:txBody>
      </p:sp>
      <p:sp>
        <p:nvSpPr>
          <p:cNvPr id="24" name="Line 7">
            <a:extLst>
              <a:ext uri="{FF2B5EF4-FFF2-40B4-BE49-F238E27FC236}">
                <a16:creationId xmlns:a16="http://schemas.microsoft.com/office/drawing/2014/main" id="{63D2AC83-F2B0-49F9-BDA7-DB3B0260C93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405438" y="23574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8">
            <a:extLst>
              <a:ext uri="{FF2B5EF4-FFF2-40B4-BE49-F238E27FC236}">
                <a16:creationId xmlns:a16="http://schemas.microsoft.com/office/drawing/2014/main" id="{2CE14EC4-B413-4616-B649-AF9C5D93B91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405438" y="23574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9">
            <a:extLst>
              <a:ext uri="{FF2B5EF4-FFF2-40B4-BE49-F238E27FC236}">
                <a16:creationId xmlns:a16="http://schemas.microsoft.com/office/drawing/2014/main" id="{C995C9A3-5E22-4F59-923E-EDA28E168AC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567363" y="23574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10">
            <a:extLst>
              <a:ext uri="{FF2B5EF4-FFF2-40B4-BE49-F238E27FC236}">
                <a16:creationId xmlns:a16="http://schemas.microsoft.com/office/drawing/2014/main" id="{215034CD-622D-4BC6-B5C2-E65DE991916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567363" y="23574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43">
            <a:extLst>
              <a:ext uri="{FF2B5EF4-FFF2-40B4-BE49-F238E27FC236}">
                <a16:creationId xmlns:a16="http://schemas.microsoft.com/office/drawing/2014/main" id="{A45DD12B-70A3-4EE0-8696-EE929D4D339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405439" y="235585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44">
            <a:extLst>
              <a:ext uri="{FF2B5EF4-FFF2-40B4-BE49-F238E27FC236}">
                <a16:creationId xmlns:a16="http://schemas.microsoft.com/office/drawing/2014/main" id="{AB5EC6A9-24E3-4BD9-A2A8-BA4B26ECDBE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405439" y="235585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45">
            <a:extLst>
              <a:ext uri="{FF2B5EF4-FFF2-40B4-BE49-F238E27FC236}">
                <a16:creationId xmlns:a16="http://schemas.microsoft.com/office/drawing/2014/main" id="{514DB191-8C28-4D4B-82A4-F71FF550456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567364" y="235585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46">
            <a:extLst>
              <a:ext uri="{FF2B5EF4-FFF2-40B4-BE49-F238E27FC236}">
                <a16:creationId xmlns:a16="http://schemas.microsoft.com/office/drawing/2014/main" id="{653630ED-0EFC-433B-BE76-9D49B965408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567364" y="235585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8F955A95-4EB8-4C07-98E3-3EB72528CAF6}"/>
              </a:ext>
            </a:extLst>
          </p:cNvPr>
          <p:cNvGrpSpPr/>
          <p:nvPr userDrawn="1"/>
        </p:nvGrpSpPr>
        <p:grpSpPr>
          <a:xfrm>
            <a:off x="4625976" y="2811463"/>
            <a:ext cx="939800" cy="919163"/>
            <a:chOff x="4625976" y="2811463"/>
            <a:chExt cx="939800" cy="919163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0CB3D88-C282-4EBE-B16B-D634BAC952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4876" y="2881313"/>
              <a:ext cx="850900" cy="849313"/>
            </a:xfrm>
            <a:custGeom>
              <a:avLst/>
              <a:gdLst>
                <a:gd name="T0" fmla="*/ 1071 w 1072"/>
                <a:gd name="T1" fmla="*/ 564 h 1072"/>
                <a:gd name="T2" fmla="*/ 1060 w 1072"/>
                <a:gd name="T3" fmla="*/ 645 h 1072"/>
                <a:gd name="T4" fmla="*/ 1039 w 1072"/>
                <a:gd name="T5" fmla="*/ 721 h 1072"/>
                <a:gd name="T6" fmla="*/ 1006 w 1072"/>
                <a:gd name="T7" fmla="*/ 792 h 1072"/>
                <a:gd name="T8" fmla="*/ 965 w 1072"/>
                <a:gd name="T9" fmla="*/ 857 h 1072"/>
                <a:gd name="T10" fmla="*/ 914 w 1072"/>
                <a:gd name="T11" fmla="*/ 915 h 1072"/>
                <a:gd name="T12" fmla="*/ 857 w 1072"/>
                <a:gd name="T13" fmla="*/ 966 h 1072"/>
                <a:gd name="T14" fmla="*/ 791 w 1072"/>
                <a:gd name="T15" fmla="*/ 1007 h 1072"/>
                <a:gd name="T16" fmla="*/ 720 w 1072"/>
                <a:gd name="T17" fmla="*/ 1040 h 1072"/>
                <a:gd name="T18" fmla="*/ 644 w 1072"/>
                <a:gd name="T19" fmla="*/ 1062 h 1072"/>
                <a:gd name="T20" fmla="*/ 563 w 1072"/>
                <a:gd name="T21" fmla="*/ 1072 h 1072"/>
                <a:gd name="T22" fmla="*/ 508 w 1072"/>
                <a:gd name="T23" fmla="*/ 1072 h 1072"/>
                <a:gd name="T24" fmla="*/ 428 w 1072"/>
                <a:gd name="T25" fmla="*/ 1062 h 1072"/>
                <a:gd name="T26" fmla="*/ 351 w 1072"/>
                <a:gd name="T27" fmla="*/ 1040 h 1072"/>
                <a:gd name="T28" fmla="*/ 281 w 1072"/>
                <a:gd name="T29" fmla="*/ 1007 h 1072"/>
                <a:gd name="T30" fmla="*/ 215 w 1072"/>
                <a:gd name="T31" fmla="*/ 966 h 1072"/>
                <a:gd name="T32" fmla="*/ 156 w 1072"/>
                <a:gd name="T33" fmla="*/ 915 h 1072"/>
                <a:gd name="T34" fmla="*/ 106 w 1072"/>
                <a:gd name="T35" fmla="*/ 857 h 1072"/>
                <a:gd name="T36" fmla="*/ 64 w 1072"/>
                <a:gd name="T37" fmla="*/ 792 h 1072"/>
                <a:gd name="T38" fmla="*/ 32 w 1072"/>
                <a:gd name="T39" fmla="*/ 721 h 1072"/>
                <a:gd name="T40" fmla="*/ 10 w 1072"/>
                <a:gd name="T41" fmla="*/ 645 h 1072"/>
                <a:gd name="T42" fmla="*/ 1 w 1072"/>
                <a:gd name="T43" fmla="*/ 564 h 1072"/>
                <a:gd name="T44" fmla="*/ 1 w 1072"/>
                <a:gd name="T45" fmla="*/ 509 h 1072"/>
                <a:gd name="T46" fmla="*/ 10 w 1072"/>
                <a:gd name="T47" fmla="*/ 428 h 1072"/>
                <a:gd name="T48" fmla="*/ 32 w 1072"/>
                <a:gd name="T49" fmla="*/ 352 h 1072"/>
                <a:gd name="T50" fmla="*/ 64 w 1072"/>
                <a:gd name="T51" fmla="*/ 280 h 1072"/>
                <a:gd name="T52" fmla="*/ 106 w 1072"/>
                <a:gd name="T53" fmla="*/ 216 h 1072"/>
                <a:gd name="T54" fmla="*/ 156 w 1072"/>
                <a:gd name="T55" fmla="*/ 157 h 1072"/>
                <a:gd name="T56" fmla="*/ 215 w 1072"/>
                <a:gd name="T57" fmla="*/ 106 h 1072"/>
                <a:gd name="T58" fmla="*/ 281 w 1072"/>
                <a:gd name="T59" fmla="*/ 65 h 1072"/>
                <a:gd name="T60" fmla="*/ 351 w 1072"/>
                <a:gd name="T61" fmla="*/ 33 h 1072"/>
                <a:gd name="T62" fmla="*/ 428 w 1072"/>
                <a:gd name="T63" fmla="*/ 11 h 1072"/>
                <a:gd name="T64" fmla="*/ 508 w 1072"/>
                <a:gd name="T65" fmla="*/ 0 h 1072"/>
                <a:gd name="T66" fmla="*/ 563 w 1072"/>
                <a:gd name="T67" fmla="*/ 0 h 1072"/>
                <a:gd name="T68" fmla="*/ 644 w 1072"/>
                <a:gd name="T69" fmla="*/ 11 h 1072"/>
                <a:gd name="T70" fmla="*/ 720 w 1072"/>
                <a:gd name="T71" fmla="*/ 33 h 1072"/>
                <a:gd name="T72" fmla="*/ 791 w 1072"/>
                <a:gd name="T73" fmla="*/ 65 h 1072"/>
                <a:gd name="T74" fmla="*/ 857 w 1072"/>
                <a:gd name="T75" fmla="*/ 106 h 1072"/>
                <a:gd name="T76" fmla="*/ 914 w 1072"/>
                <a:gd name="T77" fmla="*/ 157 h 1072"/>
                <a:gd name="T78" fmla="*/ 965 w 1072"/>
                <a:gd name="T79" fmla="*/ 216 h 1072"/>
                <a:gd name="T80" fmla="*/ 1006 w 1072"/>
                <a:gd name="T81" fmla="*/ 280 h 1072"/>
                <a:gd name="T82" fmla="*/ 1039 w 1072"/>
                <a:gd name="T83" fmla="*/ 352 h 1072"/>
                <a:gd name="T84" fmla="*/ 1060 w 1072"/>
                <a:gd name="T85" fmla="*/ 428 h 1072"/>
                <a:gd name="T86" fmla="*/ 1071 w 1072"/>
                <a:gd name="T87" fmla="*/ 509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2" h="1072">
                  <a:moveTo>
                    <a:pt x="1072" y="536"/>
                  </a:moveTo>
                  <a:lnTo>
                    <a:pt x="1072" y="536"/>
                  </a:lnTo>
                  <a:lnTo>
                    <a:pt x="1071" y="564"/>
                  </a:lnTo>
                  <a:lnTo>
                    <a:pt x="1068" y="590"/>
                  </a:lnTo>
                  <a:lnTo>
                    <a:pt x="1065" y="618"/>
                  </a:lnTo>
                  <a:lnTo>
                    <a:pt x="1060" y="645"/>
                  </a:lnTo>
                  <a:lnTo>
                    <a:pt x="1055" y="670"/>
                  </a:lnTo>
                  <a:lnTo>
                    <a:pt x="1048" y="695"/>
                  </a:lnTo>
                  <a:lnTo>
                    <a:pt x="1039" y="721"/>
                  </a:lnTo>
                  <a:lnTo>
                    <a:pt x="1029" y="745"/>
                  </a:lnTo>
                  <a:lnTo>
                    <a:pt x="1019" y="769"/>
                  </a:lnTo>
                  <a:lnTo>
                    <a:pt x="1006" y="792"/>
                  </a:lnTo>
                  <a:lnTo>
                    <a:pt x="994" y="814"/>
                  </a:lnTo>
                  <a:lnTo>
                    <a:pt x="980" y="836"/>
                  </a:lnTo>
                  <a:lnTo>
                    <a:pt x="965" y="857"/>
                  </a:lnTo>
                  <a:lnTo>
                    <a:pt x="949" y="877"/>
                  </a:lnTo>
                  <a:lnTo>
                    <a:pt x="933" y="897"/>
                  </a:lnTo>
                  <a:lnTo>
                    <a:pt x="914" y="915"/>
                  </a:lnTo>
                  <a:lnTo>
                    <a:pt x="896" y="933"/>
                  </a:lnTo>
                  <a:lnTo>
                    <a:pt x="876" y="950"/>
                  </a:lnTo>
                  <a:lnTo>
                    <a:pt x="857" y="966"/>
                  </a:lnTo>
                  <a:lnTo>
                    <a:pt x="835" y="981"/>
                  </a:lnTo>
                  <a:lnTo>
                    <a:pt x="814" y="995"/>
                  </a:lnTo>
                  <a:lnTo>
                    <a:pt x="791" y="1007"/>
                  </a:lnTo>
                  <a:lnTo>
                    <a:pt x="768" y="1019"/>
                  </a:lnTo>
                  <a:lnTo>
                    <a:pt x="744" y="1031"/>
                  </a:lnTo>
                  <a:lnTo>
                    <a:pt x="720" y="1040"/>
                  </a:lnTo>
                  <a:lnTo>
                    <a:pt x="695" y="1048"/>
                  </a:lnTo>
                  <a:lnTo>
                    <a:pt x="670" y="1055"/>
                  </a:lnTo>
                  <a:lnTo>
                    <a:pt x="644" y="1062"/>
                  </a:lnTo>
                  <a:lnTo>
                    <a:pt x="617" y="1066"/>
                  </a:lnTo>
                  <a:lnTo>
                    <a:pt x="591" y="1070"/>
                  </a:lnTo>
                  <a:lnTo>
                    <a:pt x="563" y="1072"/>
                  </a:lnTo>
                  <a:lnTo>
                    <a:pt x="535" y="1072"/>
                  </a:lnTo>
                  <a:lnTo>
                    <a:pt x="535" y="1072"/>
                  </a:lnTo>
                  <a:lnTo>
                    <a:pt x="508" y="1072"/>
                  </a:lnTo>
                  <a:lnTo>
                    <a:pt x="481" y="1070"/>
                  </a:lnTo>
                  <a:lnTo>
                    <a:pt x="454" y="1066"/>
                  </a:lnTo>
                  <a:lnTo>
                    <a:pt x="428" y="1062"/>
                  </a:lnTo>
                  <a:lnTo>
                    <a:pt x="402" y="1055"/>
                  </a:lnTo>
                  <a:lnTo>
                    <a:pt x="376" y="1048"/>
                  </a:lnTo>
                  <a:lnTo>
                    <a:pt x="351" y="1040"/>
                  </a:lnTo>
                  <a:lnTo>
                    <a:pt x="327" y="1031"/>
                  </a:lnTo>
                  <a:lnTo>
                    <a:pt x="304" y="1019"/>
                  </a:lnTo>
                  <a:lnTo>
                    <a:pt x="281" y="1007"/>
                  </a:lnTo>
                  <a:lnTo>
                    <a:pt x="258" y="995"/>
                  </a:lnTo>
                  <a:lnTo>
                    <a:pt x="236" y="981"/>
                  </a:lnTo>
                  <a:lnTo>
                    <a:pt x="215" y="966"/>
                  </a:lnTo>
                  <a:lnTo>
                    <a:pt x="194" y="950"/>
                  </a:lnTo>
                  <a:lnTo>
                    <a:pt x="175" y="933"/>
                  </a:lnTo>
                  <a:lnTo>
                    <a:pt x="156" y="915"/>
                  </a:lnTo>
                  <a:lnTo>
                    <a:pt x="139" y="897"/>
                  </a:lnTo>
                  <a:lnTo>
                    <a:pt x="122" y="877"/>
                  </a:lnTo>
                  <a:lnTo>
                    <a:pt x="106" y="857"/>
                  </a:lnTo>
                  <a:lnTo>
                    <a:pt x="92" y="836"/>
                  </a:lnTo>
                  <a:lnTo>
                    <a:pt x="77" y="814"/>
                  </a:lnTo>
                  <a:lnTo>
                    <a:pt x="64" y="792"/>
                  </a:lnTo>
                  <a:lnTo>
                    <a:pt x="53" y="769"/>
                  </a:lnTo>
                  <a:lnTo>
                    <a:pt x="42" y="745"/>
                  </a:lnTo>
                  <a:lnTo>
                    <a:pt x="32" y="721"/>
                  </a:lnTo>
                  <a:lnTo>
                    <a:pt x="24" y="695"/>
                  </a:lnTo>
                  <a:lnTo>
                    <a:pt x="17" y="670"/>
                  </a:lnTo>
                  <a:lnTo>
                    <a:pt x="10" y="645"/>
                  </a:lnTo>
                  <a:lnTo>
                    <a:pt x="6" y="618"/>
                  </a:lnTo>
                  <a:lnTo>
                    <a:pt x="2" y="590"/>
                  </a:lnTo>
                  <a:lnTo>
                    <a:pt x="1" y="564"/>
                  </a:lnTo>
                  <a:lnTo>
                    <a:pt x="0" y="536"/>
                  </a:lnTo>
                  <a:lnTo>
                    <a:pt x="0" y="536"/>
                  </a:lnTo>
                  <a:lnTo>
                    <a:pt x="1" y="509"/>
                  </a:lnTo>
                  <a:lnTo>
                    <a:pt x="2" y="481"/>
                  </a:lnTo>
                  <a:lnTo>
                    <a:pt x="6" y="454"/>
                  </a:lnTo>
                  <a:lnTo>
                    <a:pt x="10" y="428"/>
                  </a:lnTo>
                  <a:lnTo>
                    <a:pt x="17" y="403"/>
                  </a:lnTo>
                  <a:lnTo>
                    <a:pt x="24" y="377"/>
                  </a:lnTo>
                  <a:lnTo>
                    <a:pt x="32" y="352"/>
                  </a:lnTo>
                  <a:lnTo>
                    <a:pt x="42" y="328"/>
                  </a:lnTo>
                  <a:lnTo>
                    <a:pt x="53" y="303"/>
                  </a:lnTo>
                  <a:lnTo>
                    <a:pt x="64" y="280"/>
                  </a:lnTo>
                  <a:lnTo>
                    <a:pt x="77" y="259"/>
                  </a:lnTo>
                  <a:lnTo>
                    <a:pt x="92" y="237"/>
                  </a:lnTo>
                  <a:lnTo>
                    <a:pt x="106" y="216"/>
                  </a:lnTo>
                  <a:lnTo>
                    <a:pt x="122" y="195"/>
                  </a:lnTo>
                  <a:lnTo>
                    <a:pt x="139" y="176"/>
                  </a:lnTo>
                  <a:lnTo>
                    <a:pt x="156" y="157"/>
                  </a:lnTo>
                  <a:lnTo>
                    <a:pt x="175" y="140"/>
                  </a:lnTo>
                  <a:lnTo>
                    <a:pt x="194" y="123"/>
                  </a:lnTo>
                  <a:lnTo>
                    <a:pt x="215" y="106"/>
                  </a:lnTo>
                  <a:lnTo>
                    <a:pt x="236" y="91"/>
                  </a:lnTo>
                  <a:lnTo>
                    <a:pt x="258" y="78"/>
                  </a:lnTo>
                  <a:lnTo>
                    <a:pt x="281" y="65"/>
                  </a:lnTo>
                  <a:lnTo>
                    <a:pt x="304" y="53"/>
                  </a:lnTo>
                  <a:lnTo>
                    <a:pt x="327" y="42"/>
                  </a:lnTo>
                  <a:lnTo>
                    <a:pt x="351" y="33"/>
                  </a:lnTo>
                  <a:lnTo>
                    <a:pt x="376" y="25"/>
                  </a:lnTo>
                  <a:lnTo>
                    <a:pt x="402" y="17"/>
                  </a:lnTo>
                  <a:lnTo>
                    <a:pt x="428" y="11"/>
                  </a:lnTo>
                  <a:lnTo>
                    <a:pt x="454" y="6"/>
                  </a:lnTo>
                  <a:lnTo>
                    <a:pt x="481" y="3"/>
                  </a:lnTo>
                  <a:lnTo>
                    <a:pt x="508" y="0"/>
                  </a:lnTo>
                  <a:lnTo>
                    <a:pt x="535" y="0"/>
                  </a:lnTo>
                  <a:lnTo>
                    <a:pt x="535" y="0"/>
                  </a:lnTo>
                  <a:lnTo>
                    <a:pt x="563" y="0"/>
                  </a:lnTo>
                  <a:lnTo>
                    <a:pt x="591" y="3"/>
                  </a:lnTo>
                  <a:lnTo>
                    <a:pt x="617" y="6"/>
                  </a:lnTo>
                  <a:lnTo>
                    <a:pt x="644" y="11"/>
                  </a:lnTo>
                  <a:lnTo>
                    <a:pt x="670" y="17"/>
                  </a:lnTo>
                  <a:lnTo>
                    <a:pt x="695" y="25"/>
                  </a:lnTo>
                  <a:lnTo>
                    <a:pt x="720" y="33"/>
                  </a:lnTo>
                  <a:lnTo>
                    <a:pt x="744" y="42"/>
                  </a:lnTo>
                  <a:lnTo>
                    <a:pt x="768" y="53"/>
                  </a:lnTo>
                  <a:lnTo>
                    <a:pt x="791" y="65"/>
                  </a:lnTo>
                  <a:lnTo>
                    <a:pt x="814" y="78"/>
                  </a:lnTo>
                  <a:lnTo>
                    <a:pt x="835" y="91"/>
                  </a:lnTo>
                  <a:lnTo>
                    <a:pt x="857" y="106"/>
                  </a:lnTo>
                  <a:lnTo>
                    <a:pt x="876" y="123"/>
                  </a:lnTo>
                  <a:lnTo>
                    <a:pt x="896" y="140"/>
                  </a:lnTo>
                  <a:lnTo>
                    <a:pt x="914" y="157"/>
                  </a:lnTo>
                  <a:lnTo>
                    <a:pt x="933" y="176"/>
                  </a:lnTo>
                  <a:lnTo>
                    <a:pt x="949" y="195"/>
                  </a:lnTo>
                  <a:lnTo>
                    <a:pt x="965" y="216"/>
                  </a:lnTo>
                  <a:lnTo>
                    <a:pt x="980" y="237"/>
                  </a:lnTo>
                  <a:lnTo>
                    <a:pt x="994" y="259"/>
                  </a:lnTo>
                  <a:lnTo>
                    <a:pt x="1006" y="280"/>
                  </a:lnTo>
                  <a:lnTo>
                    <a:pt x="1019" y="303"/>
                  </a:lnTo>
                  <a:lnTo>
                    <a:pt x="1029" y="328"/>
                  </a:lnTo>
                  <a:lnTo>
                    <a:pt x="1039" y="352"/>
                  </a:lnTo>
                  <a:lnTo>
                    <a:pt x="1048" y="377"/>
                  </a:lnTo>
                  <a:lnTo>
                    <a:pt x="1055" y="403"/>
                  </a:lnTo>
                  <a:lnTo>
                    <a:pt x="1060" y="428"/>
                  </a:lnTo>
                  <a:lnTo>
                    <a:pt x="1065" y="454"/>
                  </a:lnTo>
                  <a:lnTo>
                    <a:pt x="1068" y="481"/>
                  </a:lnTo>
                  <a:lnTo>
                    <a:pt x="1071" y="509"/>
                  </a:lnTo>
                  <a:lnTo>
                    <a:pt x="1072" y="536"/>
                  </a:lnTo>
                  <a:lnTo>
                    <a:pt x="1072" y="536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9">
              <a:extLst>
                <a:ext uri="{FF2B5EF4-FFF2-40B4-BE49-F238E27FC236}">
                  <a16:creationId xmlns:a16="http://schemas.microsoft.com/office/drawing/2014/main" id="{6887B88D-4DB0-4772-8723-C8D9EF57D22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625976" y="28114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0">
              <a:extLst>
                <a:ext uri="{FF2B5EF4-FFF2-40B4-BE49-F238E27FC236}">
                  <a16:creationId xmlns:a16="http://schemas.microsoft.com/office/drawing/2014/main" id="{E4940CE4-B1C4-426B-8F80-0195B492140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625976" y="28114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DFDB7B1C-CF78-4FA7-9AF3-D3852F9EDB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99039" y="3471863"/>
              <a:ext cx="252413" cy="131763"/>
            </a:xfrm>
            <a:custGeom>
              <a:avLst/>
              <a:gdLst>
                <a:gd name="T0" fmla="*/ 62 w 317"/>
                <a:gd name="T1" fmla="*/ 30 h 166"/>
                <a:gd name="T2" fmla="*/ 58 w 317"/>
                <a:gd name="T3" fmla="*/ 38 h 166"/>
                <a:gd name="T4" fmla="*/ 45 w 317"/>
                <a:gd name="T5" fmla="*/ 67 h 166"/>
                <a:gd name="T6" fmla="*/ 45 w 317"/>
                <a:gd name="T7" fmla="*/ 67 h 166"/>
                <a:gd name="T8" fmla="*/ 63 w 317"/>
                <a:gd name="T9" fmla="*/ 26 h 166"/>
                <a:gd name="T10" fmla="*/ 62 w 317"/>
                <a:gd name="T11" fmla="*/ 30 h 166"/>
                <a:gd name="T12" fmla="*/ 267 w 317"/>
                <a:gd name="T13" fmla="*/ 59 h 166"/>
                <a:gd name="T14" fmla="*/ 256 w 317"/>
                <a:gd name="T15" fmla="*/ 32 h 166"/>
                <a:gd name="T16" fmla="*/ 253 w 317"/>
                <a:gd name="T17" fmla="*/ 29 h 166"/>
                <a:gd name="T18" fmla="*/ 248 w 317"/>
                <a:gd name="T19" fmla="*/ 20 h 166"/>
                <a:gd name="T20" fmla="*/ 238 w 317"/>
                <a:gd name="T21" fmla="*/ 11 h 166"/>
                <a:gd name="T22" fmla="*/ 218 w 317"/>
                <a:gd name="T23" fmla="*/ 1 h 166"/>
                <a:gd name="T24" fmla="*/ 111 w 317"/>
                <a:gd name="T25" fmla="*/ 0 h 166"/>
                <a:gd name="T26" fmla="*/ 99 w 317"/>
                <a:gd name="T27" fmla="*/ 1 h 166"/>
                <a:gd name="T28" fmla="*/ 79 w 317"/>
                <a:gd name="T29" fmla="*/ 10 h 166"/>
                <a:gd name="T30" fmla="*/ 70 w 317"/>
                <a:gd name="T31" fmla="*/ 17 h 166"/>
                <a:gd name="T32" fmla="*/ 63 w 317"/>
                <a:gd name="T33" fmla="*/ 26 h 166"/>
                <a:gd name="T34" fmla="*/ 63 w 317"/>
                <a:gd name="T35" fmla="*/ 26 h 166"/>
                <a:gd name="T36" fmla="*/ 63 w 317"/>
                <a:gd name="T37" fmla="*/ 26 h 166"/>
                <a:gd name="T38" fmla="*/ 62 w 317"/>
                <a:gd name="T39" fmla="*/ 30 h 166"/>
                <a:gd name="T40" fmla="*/ 61 w 317"/>
                <a:gd name="T41" fmla="*/ 32 h 166"/>
                <a:gd name="T42" fmla="*/ 49 w 317"/>
                <a:gd name="T43" fmla="*/ 56 h 166"/>
                <a:gd name="T44" fmla="*/ 0 w 317"/>
                <a:gd name="T45" fmla="*/ 166 h 166"/>
                <a:gd name="T46" fmla="*/ 272 w 317"/>
                <a:gd name="T47" fmla="*/ 69 h 166"/>
                <a:gd name="T48" fmla="*/ 71 w 317"/>
                <a:gd name="T49" fmla="*/ 37 h 166"/>
                <a:gd name="T50" fmla="*/ 78 w 317"/>
                <a:gd name="T51" fmla="*/ 26 h 166"/>
                <a:gd name="T52" fmla="*/ 87 w 317"/>
                <a:gd name="T53" fmla="*/ 18 h 166"/>
                <a:gd name="T54" fmla="*/ 98 w 317"/>
                <a:gd name="T55" fmla="*/ 13 h 166"/>
                <a:gd name="T56" fmla="*/ 111 w 317"/>
                <a:gd name="T57" fmla="*/ 11 h 166"/>
                <a:gd name="T58" fmla="*/ 205 w 317"/>
                <a:gd name="T59" fmla="*/ 11 h 166"/>
                <a:gd name="T60" fmla="*/ 218 w 317"/>
                <a:gd name="T61" fmla="*/ 13 h 166"/>
                <a:gd name="T62" fmla="*/ 229 w 317"/>
                <a:gd name="T63" fmla="*/ 18 h 166"/>
                <a:gd name="T64" fmla="*/ 238 w 317"/>
                <a:gd name="T65" fmla="*/ 26 h 166"/>
                <a:gd name="T66" fmla="*/ 245 w 317"/>
                <a:gd name="T67" fmla="*/ 37 h 166"/>
                <a:gd name="T68" fmla="*/ 17 w 317"/>
                <a:gd name="T69" fmla="*/ 15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7" h="166">
                  <a:moveTo>
                    <a:pt x="62" y="30"/>
                  </a:moveTo>
                  <a:lnTo>
                    <a:pt x="62" y="30"/>
                  </a:lnTo>
                  <a:lnTo>
                    <a:pt x="61" y="32"/>
                  </a:lnTo>
                  <a:lnTo>
                    <a:pt x="58" y="38"/>
                  </a:lnTo>
                  <a:lnTo>
                    <a:pt x="49" y="56"/>
                  </a:lnTo>
                  <a:lnTo>
                    <a:pt x="45" y="67"/>
                  </a:lnTo>
                  <a:lnTo>
                    <a:pt x="45" y="67"/>
                  </a:lnTo>
                  <a:lnTo>
                    <a:pt x="45" y="67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2" y="30"/>
                  </a:lnTo>
                  <a:lnTo>
                    <a:pt x="62" y="30"/>
                  </a:lnTo>
                  <a:close/>
                  <a:moveTo>
                    <a:pt x="272" y="69"/>
                  </a:moveTo>
                  <a:lnTo>
                    <a:pt x="267" y="59"/>
                  </a:lnTo>
                  <a:lnTo>
                    <a:pt x="256" y="32"/>
                  </a:lnTo>
                  <a:lnTo>
                    <a:pt x="256" y="32"/>
                  </a:lnTo>
                  <a:lnTo>
                    <a:pt x="253" y="29"/>
                  </a:lnTo>
                  <a:lnTo>
                    <a:pt x="253" y="29"/>
                  </a:lnTo>
                  <a:lnTo>
                    <a:pt x="248" y="20"/>
                  </a:lnTo>
                  <a:lnTo>
                    <a:pt x="248" y="20"/>
                  </a:lnTo>
                  <a:lnTo>
                    <a:pt x="248" y="20"/>
                  </a:lnTo>
                  <a:lnTo>
                    <a:pt x="238" y="11"/>
                  </a:lnTo>
                  <a:lnTo>
                    <a:pt x="228" y="5"/>
                  </a:lnTo>
                  <a:lnTo>
                    <a:pt x="218" y="1"/>
                  </a:lnTo>
                  <a:lnTo>
                    <a:pt x="205" y="0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99" y="1"/>
                  </a:lnTo>
                  <a:lnTo>
                    <a:pt x="89" y="5"/>
                  </a:lnTo>
                  <a:lnTo>
                    <a:pt x="79" y="10"/>
                  </a:lnTo>
                  <a:lnTo>
                    <a:pt x="70" y="17"/>
                  </a:lnTo>
                  <a:lnTo>
                    <a:pt x="70" y="17"/>
                  </a:lnTo>
                  <a:lnTo>
                    <a:pt x="70" y="17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2" y="30"/>
                  </a:lnTo>
                  <a:lnTo>
                    <a:pt x="62" y="30"/>
                  </a:lnTo>
                  <a:lnTo>
                    <a:pt x="61" y="32"/>
                  </a:lnTo>
                  <a:lnTo>
                    <a:pt x="58" y="38"/>
                  </a:lnTo>
                  <a:lnTo>
                    <a:pt x="49" y="56"/>
                  </a:lnTo>
                  <a:lnTo>
                    <a:pt x="45" y="67"/>
                  </a:lnTo>
                  <a:lnTo>
                    <a:pt x="0" y="166"/>
                  </a:lnTo>
                  <a:lnTo>
                    <a:pt x="317" y="166"/>
                  </a:lnTo>
                  <a:lnTo>
                    <a:pt x="272" y="69"/>
                  </a:lnTo>
                  <a:close/>
                  <a:moveTo>
                    <a:pt x="71" y="37"/>
                  </a:moveTo>
                  <a:lnTo>
                    <a:pt x="71" y="37"/>
                  </a:lnTo>
                  <a:lnTo>
                    <a:pt x="74" y="31"/>
                  </a:lnTo>
                  <a:lnTo>
                    <a:pt x="78" y="26"/>
                  </a:lnTo>
                  <a:lnTo>
                    <a:pt x="83" y="22"/>
                  </a:lnTo>
                  <a:lnTo>
                    <a:pt x="87" y="18"/>
                  </a:lnTo>
                  <a:lnTo>
                    <a:pt x="92" y="15"/>
                  </a:lnTo>
                  <a:lnTo>
                    <a:pt x="98" y="13"/>
                  </a:lnTo>
                  <a:lnTo>
                    <a:pt x="105" y="11"/>
                  </a:lnTo>
                  <a:lnTo>
                    <a:pt x="111" y="11"/>
                  </a:lnTo>
                  <a:lnTo>
                    <a:pt x="205" y="11"/>
                  </a:lnTo>
                  <a:lnTo>
                    <a:pt x="205" y="11"/>
                  </a:lnTo>
                  <a:lnTo>
                    <a:pt x="212" y="11"/>
                  </a:lnTo>
                  <a:lnTo>
                    <a:pt x="218" y="13"/>
                  </a:lnTo>
                  <a:lnTo>
                    <a:pt x="223" y="15"/>
                  </a:lnTo>
                  <a:lnTo>
                    <a:pt x="229" y="18"/>
                  </a:lnTo>
                  <a:lnTo>
                    <a:pt x="234" y="22"/>
                  </a:lnTo>
                  <a:lnTo>
                    <a:pt x="238" y="26"/>
                  </a:lnTo>
                  <a:lnTo>
                    <a:pt x="242" y="31"/>
                  </a:lnTo>
                  <a:lnTo>
                    <a:pt x="245" y="37"/>
                  </a:lnTo>
                  <a:lnTo>
                    <a:pt x="298" y="154"/>
                  </a:lnTo>
                  <a:lnTo>
                    <a:pt x="17" y="154"/>
                  </a:lnTo>
                  <a:lnTo>
                    <a:pt x="71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FC256B4A-E6F2-47E3-B998-FA8D0F2BE4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95889" y="3446463"/>
              <a:ext cx="104775" cy="80963"/>
            </a:xfrm>
            <a:custGeom>
              <a:avLst/>
              <a:gdLst>
                <a:gd name="T0" fmla="*/ 24 w 132"/>
                <a:gd name="T1" fmla="*/ 102 h 102"/>
                <a:gd name="T2" fmla="*/ 24 w 132"/>
                <a:gd name="T3" fmla="*/ 102 h 102"/>
                <a:gd name="T4" fmla="*/ 38 w 132"/>
                <a:gd name="T5" fmla="*/ 95 h 102"/>
                <a:gd name="T6" fmla="*/ 49 w 132"/>
                <a:gd name="T7" fmla="*/ 87 h 102"/>
                <a:gd name="T8" fmla="*/ 62 w 132"/>
                <a:gd name="T9" fmla="*/ 79 h 102"/>
                <a:gd name="T10" fmla="*/ 73 w 132"/>
                <a:gd name="T11" fmla="*/ 70 h 102"/>
                <a:gd name="T12" fmla="*/ 84 w 132"/>
                <a:gd name="T13" fmla="*/ 61 h 102"/>
                <a:gd name="T14" fmla="*/ 94 w 132"/>
                <a:gd name="T15" fmla="*/ 50 h 102"/>
                <a:gd name="T16" fmla="*/ 104 w 132"/>
                <a:gd name="T17" fmla="*/ 39 h 102"/>
                <a:gd name="T18" fmla="*/ 114 w 132"/>
                <a:gd name="T19" fmla="*/ 27 h 102"/>
                <a:gd name="T20" fmla="*/ 114 w 132"/>
                <a:gd name="T21" fmla="*/ 27 h 102"/>
                <a:gd name="T22" fmla="*/ 129 w 132"/>
                <a:gd name="T23" fmla="*/ 8 h 102"/>
                <a:gd name="T24" fmla="*/ 132 w 132"/>
                <a:gd name="T25" fmla="*/ 2 h 102"/>
                <a:gd name="T26" fmla="*/ 132 w 132"/>
                <a:gd name="T27" fmla="*/ 2 h 102"/>
                <a:gd name="T28" fmla="*/ 132 w 132"/>
                <a:gd name="T29" fmla="*/ 1 h 102"/>
                <a:gd name="T30" fmla="*/ 132 w 132"/>
                <a:gd name="T31" fmla="*/ 1 h 102"/>
                <a:gd name="T32" fmla="*/ 131 w 132"/>
                <a:gd name="T33" fmla="*/ 0 h 102"/>
                <a:gd name="T34" fmla="*/ 65 w 132"/>
                <a:gd name="T35" fmla="*/ 0 h 102"/>
                <a:gd name="T36" fmla="*/ 63 w 132"/>
                <a:gd name="T37" fmla="*/ 1 h 102"/>
                <a:gd name="T38" fmla="*/ 63 w 132"/>
                <a:gd name="T39" fmla="*/ 1 h 102"/>
                <a:gd name="T40" fmla="*/ 49 w 132"/>
                <a:gd name="T41" fmla="*/ 16 h 102"/>
                <a:gd name="T42" fmla="*/ 33 w 132"/>
                <a:gd name="T43" fmla="*/ 29 h 102"/>
                <a:gd name="T44" fmla="*/ 17 w 132"/>
                <a:gd name="T45" fmla="*/ 42 h 102"/>
                <a:gd name="T46" fmla="*/ 0 w 132"/>
                <a:gd name="T47" fmla="*/ 53 h 102"/>
                <a:gd name="T48" fmla="*/ 0 w 132"/>
                <a:gd name="T49" fmla="*/ 53 h 102"/>
                <a:gd name="T50" fmla="*/ 5 w 132"/>
                <a:gd name="T51" fmla="*/ 62 h 102"/>
                <a:gd name="T52" fmla="*/ 5 w 132"/>
                <a:gd name="T53" fmla="*/ 62 h 102"/>
                <a:gd name="T54" fmla="*/ 24 w 132"/>
                <a:gd name="T55" fmla="*/ 51 h 102"/>
                <a:gd name="T56" fmla="*/ 40 w 132"/>
                <a:gd name="T57" fmla="*/ 39 h 102"/>
                <a:gd name="T58" fmla="*/ 56 w 132"/>
                <a:gd name="T59" fmla="*/ 26 h 102"/>
                <a:gd name="T60" fmla="*/ 70 w 132"/>
                <a:gd name="T61" fmla="*/ 11 h 102"/>
                <a:gd name="T62" fmla="*/ 112 w 132"/>
                <a:gd name="T63" fmla="*/ 11 h 102"/>
                <a:gd name="T64" fmla="*/ 112 w 132"/>
                <a:gd name="T65" fmla="*/ 11 h 102"/>
                <a:gd name="T66" fmla="*/ 104 w 132"/>
                <a:gd name="T67" fmla="*/ 20 h 102"/>
                <a:gd name="T68" fmla="*/ 104 w 132"/>
                <a:gd name="T69" fmla="*/ 20 h 102"/>
                <a:gd name="T70" fmla="*/ 96 w 132"/>
                <a:gd name="T71" fmla="*/ 32 h 102"/>
                <a:gd name="T72" fmla="*/ 86 w 132"/>
                <a:gd name="T73" fmla="*/ 42 h 102"/>
                <a:gd name="T74" fmla="*/ 77 w 132"/>
                <a:gd name="T75" fmla="*/ 51 h 102"/>
                <a:gd name="T76" fmla="*/ 66 w 132"/>
                <a:gd name="T77" fmla="*/ 61 h 102"/>
                <a:gd name="T78" fmla="*/ 55 w 132"/>
                <a:gd name="T79" fmla="*/ 70 h 102"/>
                <a:gd name="T80" fmla="*/ 43 w 132"/>
                <a:gd name="T81" fmla="*/ 77 h 102"/>
                <a:gd name="T82" fmla="*/ 32 w 132"/>
                <a:gd name="T83" fmla="*/ 85 h 102"/>
                <a:gd name="T84" fmla="*/ 19 w 132"/>
                <a:gd name="T85" fmla="*/ 92 h 102"/>
                <a:gd name="T86" fmla="*/ 24 w 132"/>
                <a:gd name="T8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2" h="102">
                  <a:moveTo>
                    <a:pt x="24" y="102"/>
                  </a:moveTo>
                  <a:lnTo>
                    <a:pt x="24" y="102"/>
                  </a:lnTo>
                  <a:lnTo>
                    <a:pt x="38" y="95"/>
                  </a:lnTo>
                  <a:lnTo>
                    <a:pt x="49" y="87"/>
                  </a:lnTo>
                  <a:lnTo>
                    <a:pt x="62" y="79"/>
                  </a:lnTo>
                  <a:lnTo>
                    <a:pt x="73" y="70"/>
                  </a:lnTo>
                  <a:lnTo>
                    <a:pt x="84" y="61"/>
                  </a:lnTo>
                  <a:lnTo>
                    <a:pt x="94" y="50"/>
                  </a:lnTo>
                  <a:lnTo>
                    <a:pt x="104" y="39"/>
                  </a:lnTo>
                  <a:lnTo>
                    <a:pt x="114" y="27"/>
                  </a:lnTo>
                  <a:lnTo>
                    <a:pt x="114" y="27"/>
                  </a:lnTo>
                  <a:lnTo>
                    <a:pt x="129" y="8"/>
                  </a:lnTo>
                  <a:lnTo>
                    <a:pt x="132" y="2"/>
                  </a:lnTo>
                  <a:lnTo>
                    <a:pt x="132" y="2"/>
                  </a:lnTo>
                  <a:lnTo>
                    <a:pt x="132" y="1"/>
                  </a:lnTo>
                  <a:lnTo>
                    <a:pt x="132" y="1"/>
                  </a:lnTo>
                  <a:lnTo>
                    <a:pt x="131" y="0"/>
                  </a:lnTo>
                  <a:lnTo>
                    <a:pt x="65" y="0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49" y="16"/>
                  </a:lnTo>
                  <a:lnTo>
                    <a:pt x="33" y="29"/>
                  </a:lnTo>
                  <a:lnTo>
                    <a:pt x="17" y="42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5" y="62"/>
                  </a:lnTo>
                  <a:lnTo>
                    <a:pt x="5" y="62"/>
                  </a:lnTo>
                  <a:lnTo>
                    <a:pt x="24" y="51"/>
                  </a:lnTo>
                  <a:lnTo>
                    <a:pt x="40" y="39"/>
                  </a:lnTo>
                  <a:lnTo>
                    <a:pt x="56" y="26"/>
                  </a:lnTo>
                  <a:lnTo>
                    <a:pt x="70" y="11"/>
                  </a:lnTo>
                  <a:lnTo>
                    <a:pt x="112" y="11"/>
                  </a:lnTo>
                  <a:lnTo>
                    <a:pt x="112" y="11"/>
                  </a:lnTo>
                  <a:lnTo>
                    <a:pt x="104" y="20"/>
                  </a:lnTo>
                  <a:lnTo>
                    <a:pt x="104" y="20"/>
                  </a:lnTo>
                  <a:lnTo>
                    <a:pt x="96" y="32"/>
                  </a:lnTo>
                  <a:lnTo>
                    <a:pt x="86" y="42"/>
                  </a:lnTo>
                  <a:lnTo>
                    <a:pt x="77" y="51"/>
                  </a:lnTo>
                  <a:lnTo>
                    <a:pt x="66" y="61"/>
                  </a:lnTo>
                  <a:lnTo>
                    <a:pt x="55" y="70"/>
                  </a:lnTo>
                  <a:lnTo>
                    <a:pt x="43" y="77"/>
                  </a:lnTo>
                  <a:lnTo>
                    <a:pt x="32" y="85"/>
                  </a:lnTo>
                  <a:lnTo>
                    <a:pt x="19" y="92"/>
                  </a:lnTo>
                  <a:lnTo>
                    <a:pt x="24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0BDAB3DE-ADC3-45A8-A0F9-0552E1815ED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1601" y="3398838"/>
              <a:ext cx="180975" cy="36513"/>
            </a:xfrm>
            <a:custGeom>
              <a:avLst/>
              <a:gdLst>
                <a:gd name="T0" fmla="*/ 214 w 228"/>
                <a:gd name="T1" fmla="*/ 0 h 46"/>
                <a:gd name="T2" fmla="*/ 14 w 228"/>
                <a:gd name="T3" fmla="*/ 0 h 46"/>
                <a:gd name="T4" fmla="*/ 14 w 228"/>
                <a:gd name="T5" fmla="*/ 0 h 46"/>
                <a:gd name="T6" fmla="*/ 8 w 228"/>
                <a:gd name="T7" fmla="*/ 1 h 46"/>
                <a:gd name="T8" fmla="*/ 4 w 228"/>
                <a:gd name="T9" fmla="*/ 3 h 46"/>
                <a:gd name="T10" fmla="*/ 1 w 228"/>
                <a:gd name="T11" fmla="*/ 8 h 46"/>
                <a:gd name="T12" fmla="*/ 0 w 228"/>
                <a:gd name="T13" fmla="*/ 12 h 46"/>
                <a:gd name="T14" fmla="*/ 0 w 228"/>
                <a:gd name="T15" fmla="*/ 32 h 46"/>
                <a:gd name="T16" fmla="*/ 0 w 228"/>
                <a:gd name="T17" fmla="*/ 32 h 46"/>
                <a:gd name="T18" fmla="*/ 1 w 228"/>
                <a:gd name="T19" fmla="*/ 38 h 46"/>
                <a:gd name="T20" fmla="*/ 4 w 228"/>
                <a:gd name="T21" fmla="*/ 42 h 46"/>
                <a:gd name="T22" fmla="*/ 8 w 228"/>
                <a:gd name="T23" fmla="*/ 45 h 46"/>
                <a:gd name="T24" fmla="*/ 14 w 228"/>
                <a:gd name="T25" fmla="*/ 46 h 46"/>
                <a:gd name="T26" fmla="*/ 214 w 228"/>
                <a:gd name="T27" fmla="*/ 46 h 46"/>
                <a:gd name="T28" fmla="*/ 214 w 228"/>
                <a:gd name="T29" fmla="*/ 46 h 46"/>
                <a:gd name="T30" fmla="*/ 219 w 228"/>
                <a:gd name="T31" fmla="*/ 45 h 46"/>
                <a:gd name="T32" fmla="*/ 224 w 228"/>
                <a:gd name="T33" fmla="*/ 42 h 46"/>
                <a:gd name="T34" fmla="*/ 227 w 228"/>
                <a:gd name="T35" fmla="*/ 38 h 46"/>
                <a:gd name="T36" fmla="*/ 228 w 228"/>
                <a:gd name="T37" fmla="*/ 32 h 46"/>
                <a:gd name="T38" fmla="*/ 228 w 228"/>
                <a:gd name="T39" fmla="*/ 12 h 46"/>
                <a:gd name="T40" fmla="*/ 228 w 228"/>
                <a:gd name="T41" fmla="*/ 12 h 46"/>
                <a:gd name="T42" fmla="*/ 227 w 228"/>
                <a:gd name="T43" fmla="*/ 8 h 46"/>
                <a:gd name="T44" fmla="*/ 224 w 228"/>
                <a:gd name="T45" fmla="*/ 3 h 46"/>
                <a:gd name="T46" fmla="*/ 219 w 228"/>
                <a:gd name="T47" fmla="*/ 1 h 46"/>
                <a:gd name="T48" fmla="*/ 214 w 228"/>
                <a:gd name="T49" fmla="*/ 0 h 46"/>
                <a:gd name="T50" fmla="*/ 214 w 228"/>
                <a:gd name="T51" fmla="*/ 0 h 46"/>
                <a:gd name="T52" fmla="*/ 217 w 228"/>
                <a:gd name="T53" fmla="*/ 32 h 46"/>
                <a:gd name="T54" fmla="*/ 217 w 228"/>
                <a:gd name="T55" fmla="*/ 32 h 46"/>
                <a:gd name="T56" fmla="*/ 215 w 228"/>
                <a:gd name="T57" fmla="*/ 34 h 46"/>
                <a:gd name="T58" fmla="*/ 214 w 228"/>
                <a:gd name="T59" fmla="*/ 34 h 46"/>
                <a:gd name="T60" fmla="*/ 14 w 228"/>
                <a:gd name="T61" fmla="*/ 34 h 46"/>
                <a:gd name="T62" fmla="*/ 14 w 228"/>
                <a:gd name="T63" fmla="*/ 34 h 46"/>
                <a:gd name="T64" fmla="*/ 12 w 228"/>
                <a:gd name="T65" fmla="*/ 34 h 46"/>
                <a:gd name="T66" fmla="*/ 12 w 228"/>
                <a:gd name="T67" fmla="*/ 32 h 46"/>
                <a:gd name="T68" fmla="*/ 12 w 228"/>
                <a:gd name="T69" fmla="*/ 12 h 46"/>
                <a:gd name="T70" fmla="*/ 12 w 228"/>
                <a:gd name="T71" fmla="*/ 12 h 46"/>
                <a:gd name="T72" fmla="*/ 12 w 228"/>
                <a:gd name="T73" fmla="*/ 11 h 46"/>
                <a:gd name="T74" fmla="*/ 14 w 228"/>
                <a:gd name="T75" fmla="*/ 11 h 46"/>
                <a:gd name="T76" fmla="*/ 214 w 228"/>
                <a:gd name="T77" fmla="*/ 11 h 46"/>
                <a:gd name="T78" fmla="*/ 214 w 228"/>
                <a:gd name="T79" fmla="*/ 11 h 46"/>
                <a:gd name="T80" fmla="*/ 215 w 228"/>
                <a:gd name="T81" fmla="*/ 11 h 46"/>
                <a:gd name="T82" fmla="*/ 217 w 228"/>
                <a:gd name="T83" fmla="*/ 12 h 46"/>
                <a:gd name="T84" fmla="*/ 217 w 228"/>
                <a:gd name="T85" fmla="*/ 3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8" h="46">
                  <a:moveTo>
                    <a:pt x="214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4" y="42"/>
                  </a:lnTo>
                  <a:lnTo>
                    <a:pt x="8" y="45"/>
                  </a:lnTo>
                  <a:lnTo>
                    <a:pt x="14" y="46"/>
                  </a:lnTo>
                  <a:lnTo>
                    <a:pt x="214" y="46"/>
                  </a:lnTo>
                  <a:lnTo>
                    <a:pt x="214" y="46"/>
                  </a:lnTo>
                  <a:lnTo>
                    <a:pt x="219" y="45"/>
                  </a:lnTo>
                  <a:lnTo>
                    <a:pt x="224" y="42"/>
                  </a:lnTo>
                  <a:lnTo>
                    <a:pt x="227" y="38"/>
                  </a:lnTo>
                  <a:lnTo>
                    <a:pt x="228" y="32"/>
                  </a:lnTo>
                  <a:lnTo>
                    <a:pt x="228" y="12"/>
                  </a:lnTo>
                  <a:lnTo>
                    <a:pt x="228" y="12"/>
                  </a:lnTo>
                  <a:lnTo>
                    <a:pt x="227" y="8"/>
                  </a:lnTo>
                  <a:lnTo>
                    <a:pt x="224" y="3"/>
                  </a:lnTo>
                  <a:lnTo>
                    <a:pt x="219" y="1"/>
                  </a:lnTo>
                  <a:lnTo>
                    <a:pt x="214" y="0"/>
                  </a:lnTo>
                  <a:lnTo>
                    <a:pt x="214" y="0"/>
                  </a:lnTo>
                  <a:close/>
                  <a:moveTo>
                    <a:pt x="217" y="32"/>
                  </a:moveTo>
                  <a:lnTo>
                    <a:pt x="217" y="32"/>
                  </a:lnTo>
                  <a:lnTo>
                    <a:pt x="215" y="34"/>
                  </a:lnTo>
                  <a:lnTo>
                    <a:pt x="214" y="34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214" y="11"/>
                  </a:lnTo>
                  <a:lnTo>
                    <a:pt x="214" y="11"/>
                  </a:lnTo>
                  <a:lnTo>
                    <a:pt x="215" y="11"/>
                  </a:lnTo>
                  <a:lnTo>
                    <a:pt x="217" y="12"/>
                  </a:lnTo>
                  <a:lnTo>
                    <a:pt x="217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E0C07D75-7407-42C7-9848-FDD42ACCC5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97464" y="3500438"/>
              <a:ext cx="57150" cy="57150"/>
            </a:xfrm>
            <a:custGeom>
              <a:avLst/>
              <a:gdLst>
                <a:gd name="T0" fmla="*/ 66 w 73"/>
                <a:gd name="T1" fmla="*/ 17 h 73"/>
                <a:gd name="T2" fmla="*/ 53 w 73"/>
                <a:gd name="T3" fmla="*/ 5 h 73"/>
                <a:gd name="T4" fmla="*/ 36 w 73"/>
                <a:gd name="T5" fmla="*/ 0 h 73"/>
                <a:gd name="T6" fmla="*/ 29 w 73"/>
                <a:gd name="T7" fmla="*/ 2 h 73"/>
                <a:gd name="T8" fmla="*/ 16 w 73"/>
                <a:gd name="T9" fmla="*/ 7 h 73"/>
                <a:gd name="T10" fmla="*/ 6 w 73"/>
                <a:gd name="T11" fmla="*/ 17 h 73"/>
                <a:gd name="T12" fmla="*/ 0 w 73"/>
                <a:gd name="T13" fmla="*/ 29 h 73"/>
                <a:gd name="T14" fmla="*/ 0 w 73"/>
                <a:gd name="T15" fmla="*/ 37 h 73"/>
                <a:gd name="T16" fmla="*/ 0 w 73"/>
                <a:gd name="T17" fmla="*/ 44 h 73"/>
                <a:gd name="T18" fmla="*/ 5 w 73"/>
                <a:gd name="T19" fmla="*/ 55 h 73"/>
                <a:gd name="T20" fmla="*/ 12 w 73"/>
                <a:gd name="T21" fmla="*/ 64 h 73"/>
                <a:gd name="T22" fmla="*/ 17 w 73"/>
                <a:gd name="T23" fmla="*/ 68 h 73"/>
                <a:gd name="T24" fmla="*/ 30 w 73"/>
                <a:gd name="T25" fmla="*/ 73 h 73"/>
                <a:gd name="T26" fmla="*/ 36 w 73"/>
                <a:gd name="T27" fmla="*/ 73 h 73"/>
                <a:gd name="T28" fmla="*/ 50 w 73"/>
                <a:gd name="T29" fmla="*/ 71 h 73"/>
                <a:gd name="T30" fmla="*/ 61 w 73"/>
                <a:gd name="T31" fmla="*/ 64 h 73"/>
                <a:gd name="T32" fmla="*/ 69 w 73"/>
                <a:gd name="T33" fmla="*/ 52 h 73"/>
                <a:gd name="T34" fmla="*/ 73 w 73"/>
                <a:gd name="T35" fmla="*/ 39 h 73"/>
                <a:gd name="T36" fmla="*/ 73 w 73"/>
                <a:gd name="T37" fmla="*/ 37 h 73"/>
                <a:gd name="T38" fmla="*/ 70 w 73"/>
                <a:gd name="T39" fmla="*/ 26 h 73"/>
                <a:gd name="T40" fmla="*/ 66 w 73"/>
                <a:gd name="T41" fmla="*/ 17 h 73"/>
                <a:gd name="T42" fmla="*/ 61 w 73"/>
                <a:gd name="T43" fmla="*/ 39 h 73"/>
                <a:gd name="T44" fmla="*/ 60 w 73"/>
                <a:gd name="T45" fmla="*/ 43 h 73"/>
                <a:gd name="T46" fmla="*/ 56 w 73"/>
                <a:gd name="T47" fmla="*/ 51 h 73"/>
                <a:gd name="T48" fmla="*/ 50 w 73"/>
                <a:gd name="T49" fmla="*/ 58 h 73"/>
                <a:gd name="T50" fmla="*/ 41 w 73"/>
                <a:gd name="T51" fmla="*/ 62 h 73"/>
                <a:gd name="T52" fmla="*/ 36 w 73"/>
                <a:gd name="T53" fmla="*/ 62 h 73"/>
                <a:gd name="T54" fmla="*/ 28 w 73"/>
                <a:gd name="T55" fmla="*/ 60 h 73"/>
                <a:gd name="T56" fmla="*/ 20 w 73"/>
                <a:gd name="T57" fmla="*/ 56 h 73"/>
                <a:gd name="T58" fmla="*/ 14 w 73"/>
                <a:gd name="T59" fmla="*/ 49 h 73"/>
                <a:gd name="T60" fmla="*/ 12 w 73"/>
                <a:gd name="T61" fmla="*/ 42 h 73"/>
                <a:gd name="T62" fmla="*/ 12 w 73"/>
                <a:gd name="T63" fmla="*/ 37 h 73"/>
                <a:gd name="T64" fmla="*/ 13 w 73"/>
                <a:gd name="T65" fmla="*/ 27 h 73"/>
                <a:gd name="T66" fmla="*/ 18 w 73"/>
                <a:gd name="T67" fmla="*/ 19 h 73"/>
                <a:gd name="T68" fmla="*/ 27 w 73"/>
                <a:gd name="T69" fmla="*/ 14 h 73"/>
                <a:gd name="T70" fmla="*/ 36 w 73"/>
                <a:gd name="T71" fmla="*/ 12 h 73"/>
                <a:gd name="T72" fmla="*/ 43 w 73"/>
                <a:gd name="T73" fmla="*/ 13 h 73"/>
                <a:gd name="T74" fmla="*/ 53 w 73"/>
                <a:gd name="T75" fmla="*/ 19 h 73"/>
                <a:gd name="T76" fmla="*/ 56 w 73"/>
                <a:gd name="T77" fmla="*/ 22 h 73"/>
                <a:gd name="T78" fmla="*/ 61 w 73"/>
                <a:gd name="T79" fmla="*/ 37 h 73"/>
                <a:gd name="T80" fmla="*/ 61 w 73"/>
                <a:gd name="T81" fmla="*/ 3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" h="73">
                  <a:moveTo>
                    <a:pt x="66" y="17"/>
                  </a:moveTo>
                  <a:lnTo>
                    <a:pt x="66" y="17"/>
                  </a:lnTo>
                  <a:lnTo>
                    <a:pt x="60" y="10"/>
                  </a:lnTo>
                  <a:lnTo>
                    <a:pt x="53" y="5"/>
                  </a:lnTo>
                  <a:lnTo>
                    <a:pt x="45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9" y="2"/>
                  </a:lnTo>
                  <a:lnTo>
                    <a:pt x="22" y="4"/>
                  </a:lnTo>
                  <a:lnTo>
                    <a:pt x="16" y="7"/>
                  </a:lnTo>
                  <a:lnTo>
                    <a:pt x="10" y="11"/>
                  </a:lnTo>
                  <a:lnTo>
                    <a:pt x="6" y="17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" y="50"/>
                  </a:lnTo>
                  <a:lnTo>
                    <a:pt x="5" y="55"/>
                  </a:lnTo>
                  <a:lnTo>
                    <a:pt x="8" y="60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17" y="68"/>
                  </a:lnTo>
                  <a:lnTo>
                    <a:pt x="23" y="71"/>
                  </a:lnTo>
                  <a:lnTo>
                    <a:pt x="30" y="73"/>
                  </a:lnTo>
                  <a:lnTo>
                    <a:pt x="36" y="73"/>
                  </a:lnTo>
                  <a:lnTo>
                    <a:pt x="36" y="73"/>
                  </a:lnTo>
                  <a:lnTo>
                    <a:pt x="44" y="73"/>
                  </a:lnTo>
                  <a:lnTo>
                    <a:pt x="50" y="71"/>
                  </a:lnTo>
                  <a:lnTo>
                    <a:pt x="56" y="67"/>
                  </a:lnTo>
                  <a:lnTo>
                    <a:pt x="61" y="64"/>
                  </a:lnTo>
                  <a:lnTo>
                    <a:pt x="66" y="58"/>
                  </a:lnTo>
                  <a:lnTo>
                    <a:pt x="69" y="52"/>
                  </a:lnTo>
                  <a:lnTo>
                    <a:pt x="71" y="45"/>
                  </a:lnTo>
                  <a:lnTo>
                    <a:pt x="73" y="39"/>
                  </a:lnTo>
                  <a:lnTo>
                    <a:pt x="73" y="37"/>
                  </a:lnTo>
                  <a:lnTo>
                    <a:pt x="73" y="37"/>
                  </a:lnTo>
                  <a:lnTo>
                    <a:pt x="73" y="32"/>
                  </a:lnTo>
                  <a:lnTo>
                    <a:pt x="70" y="26"/>
                  </a:lnTo>
                  <a:lnTo>
                    <a:pt x="69" y="21"/>
                  </a:lnTo>
                  <a:lnTo>
                    <a:pt x="66" y="17"/>
                  </a:lnTo>
                  <a:lnTo>
                    <a:pt x="66" y="17"/>
                  </a:lnTo>
                  <a:close/>
                  <a:moveTo>
                    <a:pt x="61" y="39"/>
                  </a:moveTo>
                  <a:lnTo>
                    <a:pt x="61" y="39"/>
                  </a:lnTo>
                  <a:lnTo>
                    <a:pt x="60" y="43"/>
                  </a:lnTo>
                  <a:lnTo>
                    <a:pt x="59" y="48"/>
                  </a:lnTo>
                  <a:lnTo>
                    <a:pt x="56" y="51"/>
                  </a:lnTo>
                  <a:lnTo>
                    <a:pt x="53" y="55"/>
                  </a:lnTo>
                  <a:lnTo>
                    <a:pt x="50" y="58"/>
                  </a:lnTo>
                  <a:lnTo>
                    <a:pt x="46" y="60"/>
                  </a:lnTo>
                  <a:lnTo>
                    <a:pt x="41" y="62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1" y="62"/>
                  </a:lnTo>
                  <a:lnTo>
                    <a:pt x="28" y="60"/>
                  </a:lnTo>
                  <a:lnTo>
                    <a:pt x="23" y="58"/>
                  </a:lnTo>
                  <a:lnTo>
                    <a:pt x="20" y="56"/>
                  </a:lnTo>
                  <a:lnTo>
                    <a:pt x="20" y="56"/>
                  </a:lnTo>
                  <a:lnTo>
                    <a:pt x="14" y="49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2"/>
                  </a:lnTo>
                  <a:lnTo>
                    <a:pt x="13" y="27"/>
                  </a:lnTo>
                  <a:lnTo>
                    <a:pt x="15" y="24"/>
                  </a:lnTo>
                  <a:lnTo>
                    <a:pt x="18" y="19"/>
                  </a:lnTo>
                  <a:lnTo>
                    <a:pt x="22" y="17"/>
                  </a:lnTo>
                  <a:lnTo>
                    <a:pt x="27" y="14"/>
                  </a:lnTo>
                  <a:lnTo>
                    <a:pt x="31" y="13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43" y="13"/>
                  </a:lnTo>
                  <a:lnTo>
                    <a:pt x="47" y="15"/>
                  </a:lnTo>
                  <a:lnTo>
                    <a:pt x="53" y="19"/>
                  </a:lnTo>
                  <a:lnTo>
                    <a:pt x="56" y="22"/>
                  </a:lnTo>
                  <a:lnTo>
                    <a:pt x="56" y="22"/>
                  </a:lnTo>
                  <a:lnTo>
                    <a:pt x="60" y="29"/>
                  </a:lnTo>
                  <a:lnTo>
                    <a:pt x="61" y="37"/>
                  </a:lnTo>
                  <a:lnTo>
                    <a:pt x="61" y="37"/>
                  </a:lnTo>
                  <a:lnTo>
                    <a:pt x="61" y="39"/>
                  </a:lnTo>
                  <a:lnTo>
                    <a:pt x="61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83718C5C-57ED-49E8-A5D2-786BB992EE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8564" y="3086101"/>
              <a:ext cx="111125" cy="120650"/>
            </a:xfrm>
            <a:custGeom>
              <a:avLst/>
              <a:gdLst>
                <a:gd name="T0" fmla="*/ 134 w 141"/>
                <a:gd name="T1" fmla="*/ 104 h 153"/>
                <a:gd name="T2" fmla="*/ 126 w 141"/>
                <a:gd name="T3" fmla="*/ 118 h 153"/>
                <a:gd name="T4" fmla="*/ 113 w 141"/>
                <a:gd name="T5" fmla="*/ 129 h 153"/>
                <a:gd name="T6" fmla="*/ 100 w 141"/>
                <a:gd name="T7" fmla="*/ 137 h 153"/>
                <a:gd name="T8" fmla="*/ 83 w 141"/>
                <a:gd name="T9" fmla="*/ 141 h 153"/>
                <a:gd name="T10" fmla="*/ 72 w 141"/>
                <a:gd name="T11" fmla="*/ 141 h 153"/>
                <a:gd name="T12" fmla="*/ 49 w 141"/>
                <a:gd name="T13" fmla="*/ 135 h 153"/>
                <a:gd name="T14" fmla="*/ 38 w 141"/>
                <a:gd name="T15" fmla="*/ 130 h 153"/>
                <a:gd name="T16" fmla="*/ 23 w 141"/>
                <a:gd name="T17" fmla="*/ 115 h 153"/>
                <a:gd name="T18" fmla="*/ 14 w 141"/>
                <a:gd name="T19" fmla="*/ 96 h 153"/>
                <a:gd name="T20" fmla="*/ 12 w 141"/>
                <a:gd name="T21" fmla="*/ 84 h 153"/>
                <a:gd name="T22" fmla="*/ 12 w 141"/>
                <a:gd name="T23" fmla="*/ 71 h 153"/>
                <a:gd name="T24" fmla="*/ 19 w 141"/>
                <a:gd name="T25" fmla="*/ 47 h 153"/>
                <a:gd name="T26" fmla="*/ 34 w 141"/>
                <a:gd name="T27" fmla="*/ 27 h 153"/>
                <a:gd name="T28" fmla="*/ 56 w 141"/>
                <a:gd name="T29" fmla="*/ 15 h 153"/>
                <a:gd name="T30" fmla="*/ 68 w 141"/>
                <a:gd name="T31" fmla="*/ 12 h 153"/>
                <a:gd name="T32" fmla="*/ 83 w 141"/>
                <a:gd name="T33" fmla="*/ 12 h 153"/>
                <a:gd name="T34" fmla="*/ 78 w 141"/>
                <a:gd name="T35" fmla="*/ 0 h 153"/>
                <a:gd name="T36" fmla="*/ 67 w 141"/>
                <a:gd name="T37" fmla="*/ 1 h 153"/>
                <a:gd name="T38" fmla="*/ 52 w 141"/>
                <a:gd name="T39" fmla="*/ 4 h 153"/>
                <a:gd name="T40" fmla="*/ 38 w 141"/>
                <a:gd name="T41" fmla="*/ 10 h 153"/>
                <a:gd name="T42" fmla="*/ 27 w 141"/>
                <a:gd name="T43" fmla="*/ 18 h 153"/>
                <a:gd name="T44" fmla="*/ 17 w 141"/>
                <a:gd name="T45" fmla="*/ 29 h 153"/>
                <a:gd name="T46" fmla="*/ 9 w 141"/>
                <a:gd name="T47" fmla="*/ 41 h 153"/>
                <a:gd name="T48" fmla="*/ 3 w 141"/>
                <a:gd name="T49" fmla="*/ 55 h 153"/>
                <a:gd name="T50" fmla="*/ 0 w 141"/>
                <a:gd name="T51" fmla="*/ 70 h 153"/>
                <a:gd name="T52" fmla="*/ 0 w 141"/>
                <a:gd name="T53" fmla="*/ 85 h 153"/>
                <a:gd name="T54" fmla="*/ 2 w 141"/>
                <a:gd name="T55" fmla="*/ 93 h 153"/>
                <a:gd name="T56" fmla="*/ 4 w 141"/>
                <a:gd name="T57" fmla="*/ 100 h 153"/>
                <a:gd name="T58" fmla="*/ 14 w 141"/>
                <a:gd name="T59" fmla="*/ 122 h 153"/>
                <a:gd name="T60" fmla="*/ 33 w 141"/>
                <a:gd name="T61" fmla="*/ 139 h 153"/>
                <a:gd name="T62" fmla="*/ 42 w 141"/>
                <a:gd name="T63" fmla="*/ 145 h 153"/>
                <a:gd name="T64" fmla="*/ 65 w 141"/>
                <a:gd name="T65" fmla="*/ 152 h 153"/>
                <a:gd name="T66" fmla="*/ 76 w 141"/>
                <a:gd name="T67" fmla="*/ 153 h 153"/>
                <a:gd name="T68" fmla="*/ 86 w 141"/>
                <a:gd name="T69" fmla="*/ 152 h 153"/>
                <a:gd name="T70" fmla="*/ 102 w 141"/>
                <a:gd name="T71" fmla="*/ 148 h 153"/>
                <a:gd name="T72" fmla="*/ 117 w 141"/>
                <a:gd name="T73" fmla="*/ 140 h 153"/>
                <a:gd name="T74" fmla="*/ 131 w 141"/>
                <a:gd name="T75" fmla="*/ 130 h 153"/>
                <a:gd name="T76" fmla="*/ 141 w 141"/>
                <a:gd name="T77" fmla="*/ 1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1" h="153">
                  <a:moveTo>
                    <a:pt x="134" y="104"/>
                  </a:moveTo>
                  <a:lnTo>
                    <a:pt x="134" y="104"/>
                  </a:lnTo>
                  <a:lnTo>
                    <a:pt x="131" y="111"/>
                  </a:lnTo>
                  <a:lnTo>
                    <a:pt x="126" y="118"/>
                  </a:lnTo>
                  <a:lnTo>
                    <a:pt x="120" y="124"/>
                  </a:lnTo>
                  <a:lnTo>
                    <a:pt x="113" y="129"/>
                  </a:lnTo>
                  <a:lnTo>
                    <a:pt x="106" y="133"/>
                  </a:lnTo>
                  <a:lnTo>
                    <a:pt x="100" y="137"/>
                  </a:lnTo>
                  <a:lnTo>
                    <a:pt x="91" y="139"/>
                  </a:lnTo>
                  <a:lnTo>
                    <a:pt x="83" y="141"/>
                  </a:lnTo>
                  <a:lnTo>
                    <a:pt x="83" y="141"/>
                  </a:lnTo>
                  <a:lnTo>
                    <a:pt x="72" y="141"/>
                  </a:lnTo>
                  <a:lnTo>
                    <a:pt x="60" y="139"/>
                  </a:lnTo>
                  <a:lnTo>
                    <a:pt x="49" y="135"/>
                  </a:lnTo>
                  <a:lnTo>
                    <a:pt x="38" y="130"/>
                  </a:lnTo>
                  <a:lnTo>
                    <a:pt x="38" y="130"/>
                  </a:lnTo>
                  <a:lnTo>
                    <a:pt x="30" y="123"/>
                  </a:lnTo>
                  <a:lnTo>
                    <a:pt x="23" y="115"/>
                  </a:lnTo>
                  <a:lnTo>
                    <a:pt x="19" y="106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71"/>
                  </a:lnTo>
                  <a:lnTo>
                    <a:pt x="14" y="58"/>
                  </a:lnTo>
                  <a:lnTo>
                    <a:pt x="19" y="47"/>
                  </a:lnTo>
                  <a:lnTo>
                    <a:pt x="26" y="36"/>
                  </a:lnTo>
                  <a:lnTo>
                    <a:pt x="34" y="27"/>
                  </a:lnTo>
                  <a:lnTo>
                    <a:pt x="44" y="20"/>
                  </a:lnTo>
                  <a:lnTo>
                    <a:pt x="56" y="15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76" y="11"/>
                  </a:lnTo>
                  <a:lnTo>
                    <a:pt x="83" y="1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59" y="2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8" y="10"/>
                  </a:lnTo>
                  <a:lnTo>
                    <a:pt x="33" y="15"/>
                  </a:lnTo>
                  <a:lnTo>
                    <a:pt x="27" y="18"/>
                  </a:lnTo>
                  <a:lnTo>
                    <a:pt x="21" y="24"/>
                  </a:lnTo>
                  <a:lnTo>
                    <a:pt x="17" y="29"/>
                  </a:lnTo>
                  <a:lnTo>
                    <a:pt x="12" y="35"/>
                  </a:lnTo>
                  <a:lnTo>
                    <a:pt x="9" y="41"/>
                  </a:lnTo>
                  <a:lnTo>
                    <a:pt x="5" y="48"/>
                  </a:lnTo>
                  <a:lnTo>
                    <a:pt x="3" y="55"/>
                  </a:lnTo>
                  <a:lnTo>
                    <a:pt x="2" y="63"/>
                  </a:lnTo>
                  <a:lnTo>
                    <a:pt x="0" y="70"/>
                  </a:lnTo>
                  <a:lnTo>
                    <a:pt x="0" y="78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2" y="93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9" y="111"/>
                  </a:lnTo>
                  <a:lnTo>
                    <a:pt x="14" y="122"/>
                  </a:lnTo>
                  <a:lnTo>
                    <a:pt x="22" y="131"/>
                  </a:lnTo>
                  <a:lnTo>
                    <a:pt x="33" y="139"/>
                  </a:lnTo>
                  <a:lnTo>
                    <a:pt x="33" y="139"/>
                  </a:lnTo>
                  <a:lnTo>
                    <a:pt x="42" y="145"/>
                  </a:lnTo>
                  <a:lnTo>
                    <a:pt x="53" y="149"/>
                  </a:lnTo>
                  <a:lnTo>
                    <a:pt x="65" y="152"/>
                  </a:lnTo>
                  <a:lnTo>
                    <a:pt x="76" y="153"/>
                  </a:lnTo>
                  <a:lnTo>
                    <a:pt x="76" y="153"/>
                  </a:lnTo>
                  <a:lnTo>
                    <a:pt x="86" y="152"/>
                  </a:lnTo>
                  <a:lnTo>
                    <a:pt x="86" y="152"/>
                  </a:lnTo>
                  <a:lnTo>
                    <a:pt x="94" y="150"/>
                  </a:lnTo>
                  <a:lnTo>
                    <a:pt x="102" y="148"/>
                  </a:lnTo>
                  <a:lnTo>
                    <a:pt x="110" y="145"/>
                  </a:lnTo>
                  <a:lnTo>
                    <a:pt x="117" y="140"/>
                  </a:lnTo>
                  <a:lnTo>
                    <a:pt x="124" y="135"/>
                  </a:lnTo>
                  <a:lnTo>
                    <a:pt x="131" y="130"/>
                  </a:lnTo>
                  <a:lnTo>
                    <a:pt x="136" y="124"/>
                  </a:lnTo>
                  <a:lnTo>
                    <a:pt x="141" y="117"/>
                  </a:lnTo>
                  <a:lnTo>
                    <a:pt x="134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6">
              <a:extLst>
                <a:ext uri="{FF2B5EF4-FFF2-40B4-BE49-F238E27FC236}">
                  <a16:creationId xmlns:a16="http://schemas.microsoft.com/office/drawing/2014/main" id="{0C5AF289-3812-4CE1-8BC9-81FB41FE3A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0314" y="3117851"/>
              <a:ext cx="57150" cy="57150"/>
            </a:xfrm>
            <a:custGeom>
              <a:avLst/>
              <a:gdLst>
                <a:gd name="T0" fmla="*/ 72 w 72"/>
                <a:gd name="T1" fmla="*/ 33 h 72"/>
                <a:gd name="T2" fmla="*/ 72 w 72"/>
                <a:gd name="T3" fmla="*/ 32 h 72"/>
                <a:gd name="T4" fmla="*/ 70 w 72"/>
                <a:gd name="T5" fmla="*/ 22 h 72"/>
                <a:gd name="T6" fmla="*/ 63 w 72"/>
                <a:gd name="T7" fmla="*/ 13 h 72"/>
                <a:gd name="T8" fmla="*/ 57 w 72"/>
                <a:gd name="T9" fmla="*/ 7 h 72"/>
                <a:gd name="T10" fmla="*/ 41 w 72"/>
                <a:gd name="T11" fmla="*/ 0 h 72"/>
                <a:gd name="T12" fmla="*/ 32 w 72"/>
                <a:gd name="T13" fmla="*/ 0 h 72"/>
                <a:gd name="T14" fmla="*/ 18 w 72"/>
                <a:gd name="T15" fmla="*/ 4 h 72"/>
                <a:gd name="T16" fmla="*/ 8 w 72"/>
                <a:gd name="T17" fmla="*/ 14 h 72"/>
                <a:gd name="T18" fmla="*/ 4 w 72"/>
                <a:gd name="T19" fmla="*/ 19 h 72"/>
                <a:gd name="T20" fmla="*/ 0 w 72"/>
                <a:gd name="T21" fmla="*/ 33 h 72"/>
                <a:gd name="T22" fmla="*/ 0 w 72"/>
                <a:gd name="T23" fmla="*/ 40 h 72"/>
                <a:gd name="T24" fmla="*/ 2 w 72"/>
                <a:gd name="T25" fmla="*/ 47 h 72"/>
                <a:gd name="T26" fmla="*/ 7 w 72"/>
                <a:gd name="T27" fmla="*/ 57 h 72"/>
                <a:gd name="T28" fmla="*/ 16 w 72"/>
                <a:gd name="T29" fmla="*/ 66 h 72"/>
                <a:gd name="T30" fmla="*/ 20 w 72"/>
                <a:gd name="T31" fmla="*/ 69 h 72"/>
                <a:gd name="T32" fmla="*/ 31 w 72"/>
                <a:gd name="T33" fmla="*/ 72 h 72"/>
                <a:gd name="T34" fmla="*/ 36 w 72"/>
                <a:gd name="T35" fmla="*/ 72 h 72"/>
                <a:gd name="T36" fmla="*/ 40 w 72"/>
                <a:gd name="T37" fmla="*/ 72 h 72"/>
                <a:gd name="T38" fmla="*/ 54 w 72"/>
                <a:gd name="T39" fmla="*/ 68 h 72"/>
                <a:gd name="T40" fmla="*/ 64 w 72"/>
                <a:gd name="T41" fmla="*/ 60 h 72"/>
                <a:gd name="T42" fmla="*/ 71 w 72"/>
                <a:gd name="T43" fmla="*/ 47 h 72"/>
                <a:gd name="T44" fmla="*/ 72 w 72"/>
                <a:gd name="T45" fmla="*/ 33 h 72"/>
                <a:gd name="T46" fmla="*/ 39 w 72"/>
                <a:gd name="T47" fmla="*/ 61 h 72"/>
                <a:gd name="T48" fmla="*/ 34 w 72"/>
                <a:gd name="T49" fmla="*/ 61 h 72"/>
                <a:gd name="T50" fmla="*/ 26 w 72"/>
                <a:gd name="T51" fmla="*/ 59 h 72"/>
                <a:gd name="T52" fmla="*/ 21 w 72"/>
                <a:gd name="T53" fmla="*/ 56 h 72"/>
                <a:gd name="T54" fmla="*/ 12 w 72"/>
                <a:gd name="T55" fmla="*/ 44 h 72"/>
                <a:gd name="T56" fmla="*/ 11 w 72"/>
                <a:gd name="T57" fmla="*/ 39 h 72"/>
                <a:gd name="T58" fmla="*/ 11 w 72"/>
                <a:gd name="T59" fmla="*/ 34 h 72"/>
                <a:gd name="T60" fmla="*/ 13 w 72"/>
                <a:gd name="T61" fmla="*/ 25 h 72"/>
                <a:gd name="T62" fmla="*/ 17 w 72"/>
                <a:gd name="T63" fmla="*/ 21 h 72"/>
                <a:gd name="T64" fmla="*/ 24 w 72"/>
                <a:gd name="T65" fmla="*/ 15 h 72"/>
                <a:gd name="T66" fmla="*/ 33 w 72"/>
                <a:gd name="T67" fmla="*/ 11 h 72"/>
                <a:gd name="T68" fmla="*/ 36 w 72"/>
                <a:gd name="T69" fmla="*/ 11 h 72"/>
                <a:gd name="T70" fmla="*/ 41 w 72"/>
                <a:gd name="T71" fmla="*/ 11 h 72"/>
                <a:gd name="T72" fmla="*/ 51 w 72"/>
                <a:gd name="T73" fmla="*/ 16 h 72"/>
                <a:gd name="T74" fmla="*/ 55 w 72"/>
                <a:gd name="T75" fmla="*/ 19 h 72"/>
                <a:gd name="T76" fmla="*/ 61 w 72"/>
                <a:gd name="T77" fmla="*/ 33 h 72"/>
                <a:gd name="T78" fmla="*/ 61 w 72"/>
                <a:gd name="T79" fmla="*/ 34 h 72"/>
                <a:gd name="T80" fmla="*/ 61 w 72"/>
                <a:gd name="T81" fmla="*/ 39 h 72"/>
                <a:gd name="T82" fmla="*/ 58 w 72"/>
                <a:gd name="T83" fmla="*/ 48 h 72"/>
                <a:gd name="T84" fmla="*/ 53 w 72"/>
                <a:gd name="T85" fmla="*/ 55 h 72"/>
                <a:gd name="T86" fmla="*/ 43 w 72"/>
                <a:gd name="T87" fmla="*/ 60 h 72"/>
                <a:gd name="T88" fmla="*/ 39 w 72"/>
                <a:gd name="T89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" h="72">
                  <a:moveTo>
                    <a:pt x="72" y="33"/>
                  </a:moveTo>
                  <a:lnTo>
                    <a:pt x="72" y="33"/>
                  </a:lnTo>
                  <a:lnTo>
                    <a:pt x="72" y="32"/>
                  </a:lnTo>
                  <a:lnTo>
                    <a:pt x="72" y="32"/>
                  </a:lnTo>
                  <a:lnTo>
                    <a:pt x="71" y="26"/>
                  </a:lnTo>
                  <a:lnTo>
                    <a:pt x="70" y="22"/>
                  </a:lnTo>
                  <a:lnTo>
                    <a:pt x="66" y="17"/>
                  </a:lnTo>
                  <a:lnTo>
                    <a:pt x="63" y="13"/>
                  </a:lnTo>
                  <a:lnTo>
                    <a:pt x="63" y="13"/>
                  </a:lnTo>
                  <a:lnTo>
                    <a:pt x="57" y="7"/>
                  </a:lnTo>
                  <a:lnTo>
                    <a:pt x="49" y="2"/>
                  </a:lnTo>
                  <a:lnTo>
                    <a:pt x="4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5" y="2"/>
                  </a:lnTo>
                  <a:lnTo>
                    <a:pt x="18" y="4"/>
                  </a:lnTo>
                  <a:lnTo>
                    <a:pt x="12" y="9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4" y="19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4" y="53"/>
                  </a:lnTo>
                  <a:lnTo>
                    <a:pt x="7" y="57"/>
                  </a:lnTo>
                  <a:lnTo>
                    <a:pt x="11" y="62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20" y="69"/>
                  </a:lnTo>
                  <a:lnTo>
                    <a:pt x="25" y="71"/>
                  </a:lnTo>
                  <a:lnTo>
                    <a:pt x="31" y="72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8" y="71"/>
                  </a:lnTo>
                  <a:lnTo>
                    <a:pt x="54" y="68"/>
                  </a:lnTo>
                  <a:lnTo>
                    <a:pt x="60" y="64"/>
                  </a:lnTo>
                  <a:lnTo>
                    <a:pt x="64" y="60"/>
                  </a:lnTo>
                  <a:lnTo>
                    <a:pt x="68" y="54"/>
                  </a:lnTo>
                  <a:lnTo>
                    <a:pt x="71" y="47"/>
                  </a:lnTo>
                  <a:lnTo>
                    <a:pt x="72" y="41"/>
                  </a:lnTo>
                  <a:lnTo>
                    <a:pt x="72" y="33"/>
                  </a:lnTo>
                  <a:lnTo>
                    <a:pt x="72" y="33"/>
                  </a:lnTo>
                  <a:close/>
                  <a:moveTo>
                    <a:pt x="39" y="61"/>
                  </a:moveTo>
                  <a:lnTo>
                    <a:pt x="39" y="61"/>
                  </a:lnTo>
                  <a:lnTo>
                    <a:pt x="34" y="61"/>
                  </a:lnTo>
                  <a:lnTo>
                    <a:pt x="30" y="61"/>
                  </a:lnTo>
                  <a:lnTo>
                    <a:pt x="26" y="59"/>
                  </a:lnTo>
                  <a:lnTo>
                    <a:pt x="21" y="56"/>
                  </a:lnTo>
                  <a:lnTo>
                    <a:pt x="21" y="56"/>
                  </a:lnTo>
                  <a:lnTo>
                    <a:pt x="16" y="51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4"/>
                  </a:lnTo>
                  <a:lnTo>
                    <a:pt x="12" y="30"/>
                  </a:lnTo>
                  <a:lnTo>
                    <a:pt x="13" y="25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20" y="17"/>
                  </a:lnTo>
                  <a:lnTo>
                    <a:pt x="24" y="15"/>
                  </a:lnTo>
                  <a:lnTo>
                    <a:pt x="28" y="13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41" y="11"/>
                  </a:lnTo>
                  <a:lnTo>
                    <a:pt x="47" y="14"/>
                  </a:lnTo>
                  <a:lnTo>
                    <a:pt x="51" y="16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60" y="26"/>
                  </a:lnTo>
                  <a:lnTo>
                    <a:pt x="61" y="33"/>
                  </a:lnTo>
                  <a:lnTo>
                    <a:pt x="61" y="33"/>
                  </a:lnTo>
                  <a:lnTo>
                    <a:pt x="61" y="34"/>
                  </a:lnTo>
                  <a:lnTo>
                    <a:pt x="61" y="34"/>
                  </a:lnTo>
                  <a:lnTo>
                    <a:pt x="61" y="39"/>
                  </a:lnTo>
                  <a:lnTo>
                    <a:pt x="60" y="44"/>
                  </a:lnTo>
                  <a:lnTo>
                    <a:pt x="58" y="48"/>
                  </a:lnTo>
                  <a:lnTo>
                    <a:pt x="55" y="52"/>
                  </a:lnTo>
                  <a:lnTo>
                    <a:pt x="53" y="55"/>
                  </a:lnTo>
                  <a:lnTo>
                    <a:pt x="48" y="59"/>
                  </a:lnTo>
                  <a:lnTo>
                    <a:pt x="43" y="60"/>
                  </a:lnTo>
                  <a:lnTo>
                    <a:pt x="39" y="61"/>
                  </a:lnTo>
                  <a:lnTo>
                    <a:pt x="3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7">
              <a:extLst>
                <a:ext uri="{FF2B5EF4-FFF2-40B4-BE49-F238E27FC236}">
                  <a16:creationId xmlns:a16="http://schemas.microsoft.com/office/drawing/2014/main" id="{6CA3D96D-5169-499E-A1AF-768633AB24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9701" y="3287713"/>
              <a:ext cx="41275" cy="36513"/>
            </a:xfrm>
            <a:custGeom>
              <a:avLst/>
              <a:gdLst>
                <a:gd name="T0" fmla="*/ 11 w 52"/>
                <a:gd name="T1" fmla="*/ 19 h 46"/>
                <a:gd name="T2" fmla="*/ 19 w 52"/>
                <a:gd name="T3" fmla="*/ 34 h 46"/>
                <a:gd name="T4" fmla="*/ 19 w 52"/>
                <a:gd name="T5" fmla="*/ 34 h 46"/>
                <a:gd name="T6" fmla="*/ 20 w 52"/>
                <a:gd name="T7" fmla="*/ 35 h 46"/>
                <a:gd name="T8" fmla="*/ 20 w 52"/>
                <a:gd name="T9" fmla="*/ 35 h 46"/>
                <a:gd name="T10" fmla="*/ 20 w 52"/>
                <a:gd name="T11" fmla="*/ 35 h 46"/>
                <a:gd name="T12" fmla="*/ 41 w 52"/>
                <a:gd name="T13" fmla="*/ 23 h 46"/>
                <a:gd name="T14" fmla="*/ 41 w 52"/>
                <a:gd name="T15" fmla="*/ 23 h 46"/>
                <a:gd name="T16" fmla="*/ 41 w 52"/>
                <a:gd name="T17" fmla="*/ 22 h 46"/>
                <a:gd name="T18" fmla="*/ 33 w 52"/>
                <a:gd name="T19" fmla="*/ 6 h 46"/>
                <a:gd name="T20" fmla="*/ 42 w 52"/>
                <a:gd name="T21" fmla="*/ 0 h 46"/>
                <a:gd name="T22" fmla="*/ 51 w 52"/>
                <a:gd name="T23" fmla="*/ 16 h 46"/>
                <a:gd name="T24" fmla="*/ 51 w 52"/>
                <a:gd name="T25" fmla="*/ 16 h 46"/>
                <a:gd name="T26" fmla="*/ 52 w 52"/>
                <a:gd name="T27" fmla="*/ 21 h 46"/>
                <a:gd name="T28" fmla="*/ 52 w 52"/>
                <a:gd name="T29" fmla="*/ 26 h 46"/>
                <a:gd name="T30" fmla="*/ 50 w 52"/>
                <a:gd name="T31" fmla="*/ 30 h 46"/>
                <a:gd name="T32" fmla="*/ 47 w 52"/>
                <a:gd name="T33" fmla="*/ 34 h 46"/>
                <a:gd name="T34" fmla="*/ 26 w 52"/>
                <a:gd name="T35" fmla="*/ 45 h 46"/>
                <a:gd name="T36" fmla="*/ 26 w 52"/>
                <a:gd name="T37" fmla="*/ 45 h 46"/>
                <a:gd name="T38" fmla="*/ 24 w 52"/>
                <a:gd name="T39" fmla="*/ 46 h 46"/>
                <a:gd name="T40" fmla="*/ 20 w 52"/>
                <a:gd name="T41" fmla="*/ 46 h 46"/>
                <a:gd name="T42" fmla="*/ 20 w 52"/>
                <a:gd name="T43" fmla="*/ 46 h 46"/>
                <a:gd name="T44" fmla="*/ 17 w 52"/>
                <a:gd name="T45" fmla="*/ 45 h 46"/>
                <a:gd name="T46" fmla="*/ 17 w 52"/>
                <a:gd name="T47" fmla="*/ 45 h 46"/>
                <a:gd name="T48" fmla="*/ 12 w 52"/>
                <a:gd name="T49" fmla="*/ 44 h 46"/>
                <a:gd name="T50" fmla="*/ 9 w 52"/>
                <a:gd name="T51" fmla="*/ 39 h 46"/>
                <a:gd name="T52" fmla="*/ 0 w 52"/>
                <a:gd name="T53" fmla="*/ 23 h 46"/>
                <a:gd name="T54" fmla="*/ 11 w 52"/>
                <a:gd name="T55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2" h="46">
                  <a:moveTo>
                    <a:pt x="11" y="19"/>
                  </a:moveTo>
                  <a:lnTo>
                    <a:pt x="19" y="34"/>
                  </a:lnTo>
                  <a:lnTo>
                    <a:pt x="19" y="34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41" y="23"/>
                  </a:lnTo>
                  <a:lnTo>
                    <a:pt x="41" y="23"/>
                  </a:lnTo>
                  <a:lnTo>
                    <a:pt x="41" y="22"/>
                  </a:lnTo>
                  <a:lnTo>
                    <a:pt x="33" y="6"/>
                  </a:lnTo>
                  <a:lnTo>
                    <a:pt x="42" y="0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52" y="21"/>
                  </a:lnTo>
                  <a:lnTo>
                    <a:pt x="52" y="26"/>
                  </a:lnTo>
                  <a:lnTo>
                    <a:pt x="50" y="30"/>
                  </a:lnTo>
                  <a:lnTo>
                    <a:pt x="47" y="34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24" y="46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2" y="44"/>
                  </a:lnTo>
                  <a:lnTo>
                    <a:pt x="9" y="39"/>
                  </a:lnTo>
                  <a:lnTo>
                    <a:pt x="0" y="23"/>
                  </a:lnTo>
                  <a:lnTo>
                    <a:pt x="11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8">
              <a:extLst>
                <a:ext uri="{FF2B5EF4-FFF2-40B4-BE49-F238E27FC236}">
                  <a16:creationId xmlns:a16="http://schemas.microsoft.com/office/drawing/2014/main" id="{CA929844-4B95-4F92-9F6D-63EBD1F4CE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6664" y="3001963"/>
              <a:ext cx="220663" cy="309563"/>
            </a:xfrm>
            <a:custGeom>
              <a:avLst/>
              <a:gdLst>
                <a:gd name="T0" fmla="*/ 274 w 277"/>
                <a:gd name="T1" fmla="*/ 323 h 389"/>
                <a:gd name="T2" fmla="*/ 97 w 277"/>
                <a:gd name="T3" fmla="*/ 0 h 389"/>
                <a:gd name="T4" fmla="*/ 0 w 277"/>
                <a:gd name="T5" fmla="*/ 53 h 389"/>
                <a:gd name="T6" fmla="*/ 29 w 277"/>
                <a:gd name="T7" fmla="*/ 105 h 389"/>
                <a:gd name="T8" fmla="*/ 34 w 277"/>
                <a:gd name="T9" fmla="*/ 117 h 389"/>
                <a:gd name="T10" fmla="*/ 85 w 277"/>
                <a:gd name="T11" fmla="*/ 209 h 389"/>
                <a:gd name="T12" fmla="*/ 92 w 277"/>
                <a:gd name="T13" fmla="*/ 222 h 389"/>
                <a:gd name="T14" fmla="*/ 177 w 277"/>
                <a:gd name="T15" fmla="*/ 378 h 389"/>
                <a:gd name="T16" fmla="*/ 177 w 277"/>
                <a:gd name="T17" fmla="*/ 378 h 389"/>
                <a:gd name="T18" fmla="*/ 181 w 277"/>
                <a:gd name="T19" fmla="*/ 382 h 389"/>
                <a:gd name="T20" fmla="*/ 186 w 277"/>
                <a:gd name="T21" fmla="*/ 387 h 389"/>
                <a:gd name="T22" fmla="*/ 192 w 277"/>
                <a:gd name="T23" fmla="*/ 389 h 389"/>
                <a:gd name="T24" fmla="*/ 198 w 277"/>
                <a:gd name="T25" fmla="*/ 389 h 389"/>
                <a:gd name="T26" fmla="*/ 198 w 277"/>
                <a:gd name="T27" fmla="*/ 389 h 389"/>
                <a:gd name="T28" fmla="*/ 205 w 277"/>
                <a:gd name="T29" fmla="*/ 389 h 389"/>
                <a:gd name="T30" fmla="*/ 209 w 277"/>
                <a:gd name="T31" fmla="*/ 387 h 389"/>
                <a:gd name="T32" fmla="*/ 217 w 277"/>
                <a:gd name="T33" fmla="*/ 382 h 389"/>
                <a:gd name="T34" fmla="*/ 228 w 277"/>
                <a:gd name="T35" fmla="*/ 378 h 389"/>
                <a:gd name="T36" fmla="*/ 259 w 277"/>
                <a:gd name="T37" fmla="*/ 359 h 389"/>
                <a:gd name="T38" fmla="*/ 265 w 277"/>
                <a:gd name="T39" fmla="*/ 357 h 389"/>
                <a:gd name="T40" fmla="*/ 265 w 277"/>
                <a:gd name="T41" fmla="*/ 357 h 389"/>
                <a:gd name="T42" fmla="*/ 268 w 277"/>
                <a:gd name="T43" fmla="*/ 353 h 389"/>
                <a:gd name="T44" fmla="*/ 272 w 277"/>
                <a:gd name="T45" fmla="*/ 350 h 389"/>
                <a:gd name="T46" fmla="*/ 274 w 277"/>
                <a:gd name="T47" fmla="*/ 347 h 389"/>
                <a:gd name="T48" fmla="*/ 276 w 277"/>
                <a:gd name="T49" fmla="*/ 342 h 389"/>
                <a:gd name="T50" fmla="*/ 277 w 277"/>
                <a:gd name="T51" fmla="*/ 337 h 389"/>
                <a:gd name="T52" fmla="*/ 277 w 277"/>
                <a:gd name="T53" fmla="*/ 333 h 389"/>
                <a:gd name="T54" fmla="*/ 276 w 277"/>
                <a:gd name="T55" fmla="*/ 328 h 389"/>
                <a:gd name="T56" fmla="*/ 274 w 277"/>
                <a:gd name="T57" fmla="*/ 323 h 389"/>
                <a:gd name="T58" fmla="*/ 274 w 277"/>
                <a:gd name="T59" fmla="*/ 323 h 389"/>
                <a:gd name="T60" fmla="*/ 259 w 277"/>
                <a:gd name="T61" fmla="*/ 347 h 389"/>
                <a:gd name="T62" fmla="*/ 205 w 277"/>
                <a:gd name="T63" fmla="*/ 376 h 389"/>
                <a:gd name="T64" fmla="*/ 205 w 277"/>
                <a:gd name="T65" fmla="*/ 376 h 389"/>
                <a:gd name="T66" fmla="*/ 201 w 277"/>
                <a:gd name="T67" fmla="*/ 378 h 389"/>
                <a:gd name="T68" fmla="*/ 198 w 277"/>
                <a:gd name="T69" fmla="*/ 378 h 389"/>
                <a:gd name="T70" fmla="*/ 198 w 277"/>
                <a:gd name="T71" fmla="*/ 378 h 389"/>
                <a:gd name="T72" fmla="*/ 194 w 277"/>
                <a:gd name="T73" fmla="*/ 378 h 389"/>
                <a:gd name="T74" fmla="*/ 192 w 277"/>
                <a:gd name="T75" fmla="*/ 376 h 389"/>
                <a:gd name="T76" fmla="*/ 189 w 277"/>
                <a:gd name="T77" fmla="*/ 374 h 389"/>
                <a:gd name="T78" fmla="*/ 188 w 277"/>
                <a:gd name="T79" fmla="*/ 372 h 389"/>
                <a:gd name="T80" fmla="*/ 15 w 277"/>
                <a:gd name="T81" fmla="*/ 57 h 389"/>
                <a:gd name="T82" fmla="*/ 92 w 277"/>
                <a:gd name="T83" fmla="*/ 16 h 389"/>
                <a:gd name="T84" fmla="*/ 264 w 277"/>
                <a:gd name="T85" fmla="*/ 329 h 389"/>
                <a:gd name="T86" fmla="*/ 264 w 277"/>
                <a:gd name="T87" fmla="*/ 329 h 389"/>
                <a:gd name="T88" fmla="*/ 266 w 277"/>
                <a:gd name="T89" fmla="*/ 334 h 389"/>
                <a:gd name="T90" fmla="*/ 265 w 277"/>
                <a:gd name="T91" fmla="*/ 340 h 389"/>
                <a:gd name="T92" fmla="*/ 262 w 277"/>
                <a:gd name="T93" fmla="*/ 343 h 389"/>
                <a:gd name="T94" fmla="*/ 259 w 277"/>
                <a:gd name="T95" fmla="*/ 347 h 389"/>
                <a:gd name="T96" fmla="*/ 259 w 277"/>
                <a:gd name="T97" fmla="*/ 34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7" h="389">
                  <a:moveTo>
                    <a:pt x="274" y="323"/>
                  </a:moveTo>
                  <a:lnTo>
                    <a:pt x="97" y="0"/>
                  </a:lnTo>
                  <a:lnTo>
                    <a:pt x="0" y="53"/>
                  </a:lnTo>
                  <a:lnTo>
                    <a:pt x="29" y="105"/>
                  </a:lnTo>
                  <a:lnTo>
                    <a:pt x="34" y="117"/>
                  </a:lnTo>
                  <a:lnTo>
                    <a:pt x="85" y="209"/>
                  </a:lnTo>
                  <a:lnTo>
                    <a:pt x="92" y="222"/>
                  </a:lnTo>
                  <a:lnTo>
                    <a:pt x="177" y="378"/>
                  </a:lnTo>
                  <a:lnTo>
                    <a:pt x="177" y="378"/>
                  </a:lnTo>
                  <a:lnTo>
                    <a:pt x="181" y="382"/>
                  </a:lnTo>
                  <a:lnTo>
                    <a:pt x="186" y="387"/>
                  </a:lnTo>
                  <a:lnTo>
                    <a:pt x="192" y="389"/>
                  </a:lnTo>
                  <a:lnTo>
                    <a:pt x="198" y="389"/>
                  </a:lnTo>
                  <a:lnTo>
                    <a:pt x="198" y="389"/>
                  </a:lnTo>
                  <a:lnTo>
                    <a:pt x="205" y="389"/>
                  </a:lnTo>
                  <a:lnTo>
                    <a:pt x="209" y="387"/>
                  </a:lnTo>
                  <a:lnTo>
                    <a:pt x="217" y="382"/>
                  </a:lnTo>
                  <a:lnTo>
                    <a:pt x="228" y="378"/>
                  </a:lnTo>
                  <a:lnTo>
                    <a:pt x="259" y="359"/>
                  </a:lnTo>
                  <a:lnTo>
                    <a:pt x="265" y="357"/>
                  </a:lnTo>
                  <a:lnTo>
                    <a:pt x="265" y="357"/>
                  </a:lnTo>
                  <a:lnTo>
                    <a:pt x="268" y="353"/>
                  </a:lnTo>
                  <a:lnTo>
                    <a:pt x="272" y="350"/>
                  </a:lnTo>
                  <a:lnTo>
                    <a:pt x="274" y="347"/>
                  </a:lnTo>
                  <a:lnTo>
                    <a:pt x="276" y="342"/>
                  </a:lnTo>
                  <a:lnTo>
                    <a:pt x="277" y="337"/>
                  </a:lnTo>
                  <a:lnTo>
                    <a:pt x="277" y="333"/>
                  </a:lnTo>
                  <a:lnTo>
                    <a:pt x="276" y="328"/>
                  </a:lnTo>
                  <a:lnTo>
                    <a:pt x="274" y="323"/>
                  </a:lnTo>
                  <a:lnTo>
                    <a:pt x="274" y="323"/>
                  </a:lnTo>
                  <a:close/>
                  <a:moveTo>
                    <a:pt x="259" y="347"/>
                  </a:moveTo>
                  <a:lnTo>
                    <a:pt x="205" y="376"/>
                  </a:lnTo>
                  <a:lnTo>
                    <a:pt x="205" y="376"/>
                  </a:lnTo>
                  <a:lnTo>
                    <a:pt x="201" y="378"/>
                  </a:lnTo>
                  <a:lnTo>
                    <a:pt x="198" y="378"/>
                  </a:lnTo>
                  <a:lnTo>
                    <a:pt x="198" y="378"/>
                  </a:lnTo>
                  <a:lnTo>
                    <a:pt x="194" y="378"/>
                  </a:lnTo>
                  <a:lnTo>
                    <a:pt x="192" y="376"/>
                  </a:lnTo>
                  <a:lnTo>
                    <a:pt x="189" y="374"/>
                  </a:lnTo>
                  <a:lnTo>
                    <a:pt x="188" y="372"/>
                  </a:lnTo>
                  <a:lnTo>
                    <a:pt x="15" y="57"/>
                  </a:lnTo>
                  <a:lnTo>
                    <a:pt x="92" y="16"/>
                  </a:lnTo>
                  <a:lnTo>
                    <a:pt x="264" y="329"/>
                  </a:lnTo>
                  <a:lnTo>
                    <a:pt x="264" y="329"/>
                  </a:lnTo>
                  <a:lnTo>
                    <a:pt x="266" y="334"/>
                  </a:lnTo>
                  <a:lnTo>
                    <a:pt x="265" y="340"/>
                  </a:lnTo>
                  <a:lnTo>
                    <a:pt x="262" y="343"/>
                  </a:lnTo>
                  <a:lnTo>
                    <a:pt x="259" y="347"/>
                  </a:lnTo>
                  <a:lnTo>
                    <a:pt x="259" y="3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9">
              <a:extLst>
                <a:ext uri="{FF2B5EF4-FFF2-40B4-BE49-F238E27FC236}">
                  <a16:creationId xmlns:a16="http://schemas.microsoft.com/office/drawing/2014/main" id="{4F382950-2E63-443C-A709-1E9878DC5F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3489" y="2989263"/>
              <a:ext cx="74613" cy="46038"/>
            </a:xfrm>
            <a:custGeom>
              <a:avLst/>
              <a:gdLst>
                <a:gd name="T0" fmla="*/ 79 w 95"/>
                <a:gd name="T1" fmla="*/ 0 h 57"/>
                <a:gd name="T2" fmla="*/ 79 w 95"/>
                <a:gd name="T3" fmla="*/ 0 h 57"/>
                <a:gd name="T4" fmla="*/ 73 w 95"/>
                <a:gd name="T5" fmla="*/ 1 h 57"/>
                <a:gd name="T6" fmla="*/ 67 w 95"/>
                <a:gd name="T7" fmla="*/ 3 h 57"/>
                <a:gd name="T8" fmla="*/ 13 w 95"/>
                <a:gd name="T9" fmla="*/ 33 h 57"/>
                <a:gd name="T10" fmla="*/ 13 w 95"/>
                <a:gd name="T11" fmla="*/ 33 h 57"/>
                <a:gd name="T12" fmla="*/ 8 w 95"/>
                <a:gd name="T13" fmla="*/ 35 h 57"/>
                <a:gd name="T14" fmla="*/ 6 w 95"/>
                <a:gd name="T15" fmla="*/ 39 h 57"/>
                <a:gd name="T16" fmla="*/ 3 w 95"/>
                <a:gd name="T17" fmla="*/ 43 h 57"/>
                <a:gd name="T18" fmla="*/ 1 w 95"/>
                <a:gd name="T19" fmla="*/ 47 h 57"/>
                <a:gd name="T20" fmla="*/ 1 w 95"/>
                <a:gd name="T21" fmla="*/ 47 h 57"/>
                <a:gd name="T22" fmla="*/ 0 w 95"/>
                <a:gd name="T23" fmla="*/ 53 h 57"/>
                <a:gd name="T24" fmla="*/ 0 w 95"/>
                <a:gd name="T25" fmla="*/ 57 h 57"/>
                <a:gd name="T26" fmla="*/ 12 w 95"/>
                <a:gd name="T27" fmla="*/ 51 h 57"/>
                <a:gd name="T28" fmla="*/ 12 w 95"/>
                <a:gd name="T29" fmla="*/ 51 h 57"/>
                <a:gd name="T30" fmla="*/ 12 w 95"/>
                <a:gd name="T31" fmla="*/ 50 h 57"/>
                <a:gd name="T32" fmla="*/ 12 w 95"/>
                <a:gd name="T33" fmla="*/ 50 h 57"/>
                <a:gd name="T34" fmla="*/ 14 w 95"/>
                <a:gd name="T35" fmla="*/ 46 h 57"/>
                <a:gd name="T36" fmla="*/ 19 w 95"/>
                <a:gd name="T37" fmla="*/ 43 h 57"/>
                <a:gd name="T38" fmla="*/ 73 w 95"/>
                <a:gd name="T39" fmla="*/ 13 h 57"/>
                <a:gd name="T40" fmla="*/ 73 w 95"/>
                <a:gd name="T41" fmla="*/ 13 h 57"/>
                <a:gd name="T42" fmla="*/ 76 w 95"/>
                <a:gd name="T43" fmla="*/ 12 h 57"/>
                <a:gd name="T44" fmla="*/ 79 w 95"/>
                <a:gd name="T45" fmla="*/ 11 h 57"/>
                <a:gd name="T46" fmla="*/ 79 w 95"/>
                <a:gd name="T47" fmla="*/ 11 h 57"/>
                <a:gd name="T48" fmla="*/ 83 w 95"/>
                <a:gd name="T49" fmla="*/ 12 h 57"/>
                <a:gd name="T50" fmla="*/ 95 w 95"/>
                <a:gd name="T51" fmla="*/ 6 h 57"/>
                <a:gd name="T52" fmla="*/ 95 w 95"/>
                <a:gd name="T53" fmla="*/ 6 h 57"/>
                <a:gd name="T54" fmla="*/ 91 w 95"/>
                <a:gd name="T55" fmla="*/ 3 h 57"/>
                <a:gd name="T56" fmla="*/ 88 w 95"/>
                <a:gd name="T57" fmla="*/ 2 h 57"/>
                <a:gd name="T58" fmla="*/ 83 w 95"/>
                <a:gd name="T59" fmla="*/ 1 h 57"/>
                <a:gd name="T60" fmla="*/ 79 w 95"/>
                <a:gd name="T61" fmla="*/ 0 h 57"/>
                <a:gd name="T62" fmla="*/ 79 w 95"/>
                <a:gd name="T6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5" h="57">
                  <a:moveTo>
                    <a:pt x="79" y="0"/>
                  </a:moveTo>
                  <a:lnTo>
                    <a:pt x="79" y="0"/>
                  </a:lnTo>
                  <a:lnTo>
                    <a:pt x="73" y="1"/>
                  </a:lnTo>
                  <a:lnTo>
                    <a:pt x="67" y="3"/>
                  </a:lnTo>
                  <a:lnTo>
                    <a:pt x="13" y="33"/>
                  </a:lnTo>
                  <a:lnTo>
                    <a:pt x="13" y="33"/>
                  </a:lnTo>
                  <a:lnTo>
                    <a:pt x="8" y="35"/>
                  </a:lnTo>
                  <a:lnTo>
                    <a:pt x="6" y="39"/>
                  </a:lnTo>
                  <a:lnTo>
                    <a:pt x="3" y="43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12" y="51"/>
                  </a:lnTo>
                  <a:lnTo>
                    <a:pt x="12" y="51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6"/>
                  </a:lnTo>
                  <a:lnTo>
                    <a:pt x="19" y="43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76" y="12"/>
                  </a:lnTo>
                  <a:lnTo>
                    <a:pt x="79" y="11"/>
                  </a:lnTo>
                  <a:lnTo>
                    <a:pt x="79" y="11"/>
                  </a:lnTo>
                  <a:lnTo>
                    <a:pt x="83" y="12"/>
                  </a:lnTo>
                  <a:lnTo>
                    <a:pt x="95" y="6"/>
                  </a:lnTo>
                  <a:lnTo>
                    <a:pt x="95" y="6"/>
                  </a:lnTo>
                  <a:lnTo>
                    <a:pt x="91" y="3"/>
                  </a:lnTo>
                  <a:lnTo>
                    <a:pt x="88" y="2"/>
                  </a:lnTo>
                  <a:lnTo>
                    <a:pt x="83" y="1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0">
              <a:extLst>
                <a:ext uri="{FF2B5EF4-FFF2-40B4-BE49-F238E27FC236}">
                  <a16:creationId xmlns:a16="http://schemas.microsoft.com/office/drawing/2014/main" id="{5A709260-2572-4337-B612-CD990158E01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10176" y="3379788"/>
              <a:ext cx="125413" cy="28575"/>
            </a:xfrm>
            <a:custGeom>
              <a:avLst/>
              <a:gdLst>
                <a:gd name="T0" fmla="*/ 150 w 157"/>
                <a:gd name="T1" fmla="*/ 0 h 36"/>
                <a:gd name="T2" fmla="*/ 7 w 157"/>
                <a:gd name="T3" fmla="*/ 0 h 36"/>
                <a:gd name="T4" fmla="*/ 7 w 157"/>
                <a:gd name="T5" fmla="*/ 0 h 36"/>
                <a:gd name="T6" fmla="*/ 5 w 157"/>
                <a:gd name="T7" fmla="*/ 2 h 36"/>
                <a:gd name="T8" fmla="*/ 2 w 157"/>
                <a:gd name="T9" fmla="*/ 3 h 36"/>
                <a:gd name="T10" fmla="*/ 1 w 157"/>
                <a:gd name="T11" fmla="*/ 5 h 36"/>
                <a:gd name="T12" fmla="*/ 0 w 157"/>
                <a:gd name="T13" fmla="*/ 7 h 36"/>
                <a:gd name="T14" fmla="*/ 0 w 157"/>
                <a:gd name="T15" fmla="*/ 36 h 36"/>
                <a:gd name="T16" fmla="*/ 157 w 157"/>
                <a:gd name="T17" fmla="*/ 36 h 36"/>
                <a:gd name="T18" fmla="*/ 157 w 157"/>
                <a:gd name="T19" fmla="*/ 7 h 36"/>
                <a:gd name="T20" fmla="*/ 157 w 157"/>
                <a:gd name="T21" fmla="*/ 7 h 36"/>
                <a:gd name="T22" fmla="*/ 157 w 157"/>
                <a:gd name="T23" fmla="*/ 5 h 36"/>
                <a:gd name="T24" fmla="*/ 154 w 157"/>
                <a:gd name="T25" fmla="*/ 3 h 36"/>
                <a:gd name="T26" fmla="*/ 153 w 157"/>
                <a:gd name="T27" fmla="*/ 2 h 36"/>
                <a:gd name="T28" fmla="*/ 150 w 157"/>
                <a:gd name="T29" fmla="*/ 0 h 36"/>
                <a:gd name="T30" fmla="*/ 150 w 157"/>
                <a:gd name="T31" fmla="*/ 0 h 36"/>
                <a:gd name="T32" fmla="*/ 11 w 157"/>
                <a:gd name="T33" fmla="*/ 25 h 36"/>
                <a:gd name="T34" fmla="*/ 11 w 157"/>
                <a:gd name="T35" fmla="*/ 12 h 36"/>
                <a:gd name="T36" fmla="*/ 145 w 157"/>
                <a:gd name="T37" fmla="*/ 12 h 36"/>
                <a:gd name="T38" fmla="*/ 145 w 157"/>
                <a:gd name="T39" fmla="*/ 25 h 36"/>
                <a:gd name="T40" fmla="*/ 11 w 157"/>
                <a:gd name="T41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7" h="36">
                  <a:moveTo>
                    <a:pt x="150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2" y="3"/>
                  </a:lnTo>
                  <a:lnTo>
                    <a:pt x="1" y="5"/>
                  </a:lnTo>
                  <a:lnTo>
                    <a:pt x="0" y="7"/>
                  </a:lnTo>
                  <a:lnTo>
                    <a:pt x="0" y="36"/>
                  </a:lnTo>
                  <a:lnTo>
                    <a:pt x="157" y="36"/>
                  </a:lnTo>
                  <a:lnTo>
                    <a:pt x="157" y="7"/>
                  </a:lnTo>
                  <a:lnTo>
                    <a:pt x="157" y="7"/>
                  </a:lnTo>
                  <a:lnTo>
                    <a:pt x="157" y="5"/>
                  </a:lnTo>
                  <a:lnTo>
                    <a:pt x="154" y="3"/>
                  </a:lnTo>
                  <a:lnTo>
                    <a:pt x="153" y="2"/>
                  </a:lnTo>
                  <a:lnTo>
                    <a:pt x="150" y="0"/>
                  </a:lnTo>
                  <a:lnTo>
                    <a:pt x="150" y="0"/>
                  </a:lnTo>
                  <a:close/>
                  <a:moveTo>
                    <a:pt x="11" y="25"/>
                  </a:moveTo>
                  <a:lnTo>
                    <a:pt x="11" y="12"/>
                  </a:lnTo>
                  <a:lnTo>
                    <a:pt x="145" y="12"/>
                  </a:lnTo>
                  <a:lnTo>
                    <a:pt x="145" y="25"/>
                  </a:lnTo>
                  <a:lnTo>
                    <a:pt x="11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21">
              <a:extLst>
                <a:ext uri="{FF2B5EF4-FFF2-40B4-BE49-F238E27FC236}">
                  <a16:creationId xmlns:a16="http://schemas.microsoft.com/office/drawing/2014/main" id="{F95BD583-DD8F-4E07-A9CD-8D8BC05D72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19664" y="3163888"/>
              <a:ext cx="136525" cy="361950"/>
            </a:xfrm>
            <a:custGeom>
              <a:avLst/>
              <a:gdLst>
                <a:gd name="T0" fmla="*/ 129 w 171"/>
                <a:gd name="T1" fmla="*/ 446 h 457"/>
                <a:gd name="T2" fmla="*/ 80 w 171"/>
                <a:gd name="T3" fmla="*/ 408 h 457"/>
                <a:gd name="T4" fmla="*/ 46 w 171"/>
                <a:gd name="T5" fmla="*/ 367 h 457"/>
                <a:gd name="T6" fmla="*/ 11 w 171"/>
                <a:gd name="T7" fmla="*/ 293 h 457"/>
                <a:gd name="T8" fmla="*/ 0 w 171"/>
                <a:gd name="T9" fmla="*/ 212 h 457"/>
                <a:gd name="T10" fmla="*/ 5 w 171"/>
                <a:gd name="T11" fmla="*/ 158 h 457"/>
                <a:gd name="T12" fmla="*/ 32 w 171"/>
                <a:gd name="T13" fmla="*/ 82 h 457"/>
                <a:gd name="T14" fmla="*/ 80 w 171"/>
                <a:gd name="T15" fmla="*/ 17 h 457"/>
                <a:gd name="T16" fmla="*/ 96 w 171"/>
                <a:gd name="T17" fmla="*/ 2 h 457"/>
                <a:gd name="T18" fmla="*/ 102 w 171"/>
                <a:gd name="T19" fmla="*/ 0 h 457"/>
                <a:gd name="T20" fmla="*/ 106 w 171"/>
                <a:gd name="T21" fmla="*/ 5 h 457"/>
                <a:gd name="T22" fmla="*/ 114 w 171"/>
                <a:gd name="T23" fmla="*/ 25 h 457"/>
                <a:gd name="T24" fmla="*/ 127 w 171"/>
                <a:gd name="T25" fmla="*/ 41 h 457"/>
                <a:gd name="T26" fmla="*/ 130 w 171"/>
                <a:gd name="T27" fmla="*/ 45 h 457"/>
                <a:gd name="T28" fmla="*/ 127 w 171"/>
                <a:gd name="T29" fmla="*/ 49 h 457"/>
                <a:gd name="T30" fmla="*/ 111 w 171"/>
                <a:gd name="T31" fmla="*/ 66 h 457"/>
                <a:gd name="T32" fmla="*/ 74 w 171"/>
                <a:gd name="T33" fmla="*/ 124 h 457"/>
                <a:gd name="T34" fmla="*/ 56 w 171"/>
                <a:gd name="T35" fmla="*/ 189 h 457"/>
                <a:gd name="T36" fmla="*/ 56 w 171"/>
                <a:gd name="T37" fmla="*/ 227 h 457"/>
                <a:gd name="T38" fmla="*/ 63 w 171"/>
                <a:gd name="T39" fmla="*/ 272 h 457"/>
                <a:gd name="T40" fmla="*/ 79 w 171"/>
                <a:gd name="T41" fmla="*/ 313 h 457"/>
                <a:gd name="T42" fmla="*/ 103 w 171"/>
                <a:gd name="T43" fmla="*/ 351 h 457"/>
                <a:gd name="T44" fmla="*/ 134 w 171"/>
                <a:gd name="T45" fmla="*/ 382 h 457"/>
                <a:gd name="T46" fmla="*/ 171 w 171"/>
                <a:gd name="T47" fmla="*/ 407 h 457"/>
                <a:gd name="T48" fmla="*/ 164 w 171"/>
                <a:gd name="T49" fmla="*/ 416 h 457"/>
                <a:gd name="T50" fmla="*/ 138 w 171"/>
                <a:gd name="T51" fmla="*/ 399 h 457"/>
                <a:gd name="T52" fmla="*/ 103 w 171"/>
                <a:gd name="T53" fmla="*/ 368 h 457"/>
                <a:gd name="T54" fmla="*/ 77 w 171"/>
                <a:gd name="T55" fmla="*/ 331 h 457"/>
                <a:gd name="T56" fmla="*/ 57 w 171"/>
                <a:gd name="T57" fmla="*/ 290 h 457"/>
                <a:gd name="T58" fmla="*/ 46 w 171"/>
                <a:gd name="T59" fmla="*/ 244 h 457"/>
                <a:gd name="T60" fmla="*/ 43 w 171"/>
                <a:gd name="T61" fmla="*/ 212 h 457"/>
                <a:gd name="T62" fmla="*/ 55 w 171"/>
                <a:gd name="T63" fmla="*/ 143 h 457"/>
                <a:gd name="T64" fmla="*/ 85 w 171"/>
                <a:gd name="T65" fmla="*/ 81 h 457"/>
                <a:gd name="T66" fmla="*/ 115 w 171"/>
                <a:gd name="T67" fmla="*/ 45 h 457"/>
                <a:gd name="T68" fmla="*/ 101 w 171"/>
                <a:gd name="T69" fmla="*/ 24 h 457"/>
                <a:gd name="T70" fmla="*/ 88 w 171"/>
                <a:gd name="T71" fmla="*/ 25 h 457"/>
                <a:gd name="T72" fmla="*/ 56 w 171"/>
                <a:gd name="T73" fmla="*/ 65 h 457"/>
                <a:gd name="T74" fmla="*/ 23 w 171"/>
                <a:gd name="T75" fmla="*/ 135 h 457"/>
                <a:gd name="T76" fmla="*/ 11 w 171"/>
                <a:gd name="T77" fmla="*/ 212 h 457"/>
                <a:gd name="T78" fmla="*/ 16 w 171"/>
                <a:gd name="T79" fmla="*/ 264 h 457"/>
                <a:gd name="T80" fmla="*/ 42 w 171"/>
                <a:gd name="T81" fmla="*/ 338 h 457"/>
                <a:gd name="T82" fmla="*/ 88 w 171"/>
                <a:gd name="T83" fmla="*/ 400 h 457"/>
                <a:gd name="T84" fmla="*/ 118 w 171"/>
                <a:gd name="T85" fmla="*/ 426 h 457"/>
                <a:gd name="T86" fmla="*/ 162 w 171"/>
                <a:gd name="T87" fmla="*/ 422 h 457"/>
                <a:gd name="T88" fmla="*/ 164 w 171"/>
                <a:gd name="T89" fmla="*/ 41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1" h="457">
                  <a:moveTo>
                    <a:pt x="146" y="457"/>
                  </a:moveTo>
                  <a:lnTo>
                    <a:pt x="146" y="457"/>
                  </a:lnTo>
                  <a:lnTo>
                    <a:pt x="129" y="446"/>
                  </a:lnTo>
                  <a:lnTo>
                    <a:pt x="111" y="435"/>
                  </a:lnTo>
                  <a:lnTo>
                    <a:pt x="95" y="422"/>
                  </a:lnTo>
                  <a:lnTo>
                    <a:pt x="80" y="408"/>
                  </a:lnTo>
                  <a:lnTo>
                    <a:pt x="80" y="408"/>
                  </a:lnTo>
                  <a:lnTo>
                    <a:pt x="62" y="389"/>
                  </a:lnTo>
                  <a:lnTo>
                    <a:pt x="46" y="367"/>
                  </a:lnTo>
                  <a:lnTo>
                    <a:pt x="32" y="343"/>
                  </a:lnTo>
                  <a:lnTo>
                    <a:pt x="20" y="318"/>
                  </a:lnTo>
                  <a:lnTo>
                    <a:pt x="11" y="293"/>
                  </a:lnTo>
                  <a:lnTo>
                    <a:pt x="5" y="267"/>
                  </a:lnTo>
                  <a:lnTo>
                    <a:pt x="1" y="240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1" y="185"/>
                  </a:lnTo>
                  <a:lnTo>
                    <a:pt x="5" y="158"/>
                  </a:lnTo>
                  <a:lnTo>
                    <a:pt x="11" y="132"/>
                  </a:lnTo>
                  <a:lnTo>
                    <a:pt x="20" y="106"/>
                  </a:lnTo>
                  <a:lnTo>
                    <a:pt x="32" y="82"/>
                  </a:lnTo>
                  <a:lnTo>
                    <a:pt x="46" y="59"/>
                  </a:lnTo>
                  <a:lnTo>
                    <a:pt x="62" y="3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9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04" y="3"/>
                  </a:lnTo>
                  <a:lnTo>
                    <a:pt x="106" y="5"/>
                  </a:lnTo>
                  <a:lnTo>
                    <a:pt x="106" y="5"/>
                  </a:lnTo>
                  <a:lnTo>
                    <a:pt x="106" y="5"/>
                  </a:lnTo>
                  <a:lnTo>
                    <a:pt x="109" y="14"/>
                  </a:lnTo>
                  <a:lnTo>
                    <a:pt x="114" y="25"/>
                  </a:lnTo>
                  <a:lnTo>
                    <a:pt x="121" y="33"/>
                  </a:lnTo>
                  <a:lnTo>
                    <a:pt x="127" y="41"/>
                  </a:lnTo>
                  <a:lnTo>
                    <a:pt x="127" y="41"/>
                  </a:lnTo>
                  <a:lnTo>
                    <a:pt x="127" y="41"/>
                  </a:lnTo>
                  <a:lnTo>
                    <a:pt x="129" y="43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29" y="48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11" y="66"/>
                  </a:lnTo>
                  <a:lnTo>
                    <a:pt x="96" y="83"/>
                  </a:lnTo>
                  <a:lnTo>
                    <a:pt x="85" y="103"/>
                  </a:lnTo>
                  <a:lnTo>
                    <a:pt x="74" y="124"/>
                  </a:lnTo>
                  <a:lnTo>
                    <a:pt x="66" y="145"/>
                  </a:lnTo>
                  <a:lnTo>
                    <a:pt x="61" y="166"/>
                  </a:lnTo>
                  <a:lnTo>
                    <a:pt x="56" y="189"/>
                  </a:lnTo>
                  <a:lnTo>
                    <a:pt x="55" y="212"/>
                  </a:lnTo>
                  <a:lnTo>
                    <a:pt x="55" y="212"/>
                  </a:lnTo>
                  <a:lnTo>
                    <a:pt x="56" y="227"/>
                  </a:lnTo>
                  <a:lnTo>
                    <a:pt x="57" y="242"/>
                  </a:lnTo>
                  <a:lnTo>
                    <a:pt x="59" y="257"/>
                  </a:lnTo>
                  <a:lnTo>
                    <a:pt x="63" y="272"/>
                  </a:lnTo>
                  <a:lnTo>
                    <a:pt x="68" y="286"/>
                  </a:lnTo>
                  <a:lnTo>
                    <a:pt x="73" y="300"/>
                  </a:lnTo>
                  <a:lnTo>
                    <a:pt x="79" y="313"/>
                  </a:lnTo>
                  <a:lnTo>
                    <a:pt x="86" y="327"/>
                  </a:lnTo>
                  <a:lnTo>
                    <a:pt x="94" y="338"/>
                  </a:lnTo>
                  <a:lnTo>
                    <a:pt x="103" y="351"/>
                  </a:lnTo>
                  <a:lnTo>
                    <a:pt x="112" y="361"/>
                  </a:lnTo>
                  <a:lnTo>
                    <a:pt x="123" y="371"/>
                  </a:lnTo>
                  <a:lnTo>
                    <a:pt x="134" y="382"/>
                  </a:lnTo>
                  <a:lnTo>
                    <a:pt x="146" y="391"/>
                  </a:lnTo>
                  <a:lnTo>
                    <a:pt x="159" y="399"/>
                  </a:lnTo>
                  <a:lnTo>
                    <a:pt x="171" y="407"/>
                  </a:lnTo>
                  <a:lnTo>
                    <a:pt x="171" y="407"/>
                  </a:lnTo>
                  <a:lnTo>
                    <a:pt x="164" y="416"/>
                  </a:lnTo>
                  <a:lnTo>
                    <a:pt x="164" y="416"/>
                  </a:lnTo>
                  <a:lnTo>
                    <a:pt x="164" y="416"/>
                  </a:lnTo>
                  <a:lnTo>
                    <a:pt x="150" y="408"/>
                  </a:lnTo>
                  <a:lnTo>
                    <a:pt x="138" y="399"/>
                  </a:lnTo>
                  <a:lnTo>
                    <a:pt x="126" y="390"/>
                  </a:lnTo>
                  <a:lnTo>
                    <a:pt x="115" y="380"/>
                  </a:lnTo>
                  <a:lnTo>
                    <a:pt x="103" y="368"/>
                  </a:lnTo>
                  <a:lnTo>
                    <a:pt x="94" y="357"/>
                  </a:lnTo>
                  <a:lnTo>
                    <a:pt x="85" y="344"/>
                  </a:lnTo>
                  <a:lnTo>
                    <a:pt x="77" y="331"/>
                  </a:lnTo>
                  <a:lnTo>
                    <a:pt x="69" y="317"/>
                  </a:lnTo>
                  <a:lnTo>
                    <a:pt x="63" y="304"/>
                  </a:lnTo>
                  <a:lnTo>
                    <a:pt x="57" y="290"/>
                  </a:lnTo>
                  <a:lnTo>
                    <a:pt x="53" y="275"/>
                  </a:lnTo>
                  <a:lnTo>
                    <a:pt x="49" y="260"/>
                  </a:lnTo>
                  <a:lnTo>
                    <a:pt x="46" y="244"/>
                  </a:lnTo>
                  <a:lnTo>
                    <a:pt x="45" y="229"/>
                  </a:lnTo>
                  <a:lnTo>
                    <a:pt x="43" y="212"/>
                  </a:lnTo>
                  <a:lnTo>
                    <a:pt x="43" y="212"/>
                  </a:lnTo>
                  <a:lnTo>
                    <a:pt x="46" y="189"/>
                  </a:lnTo>
                  <a:lnTo>
                    <a:pt x="49" y="166"/>
                  </a:lnTo>
                  <a:lnTo>
                    <a:pt x="55" y="143"/>
                  </a:lnTo>
                  <a:lnTo>
                    <a:pt x="63" y="121"/>
                  </a:lnTo>
                  <a:lnTo>
                    <a:pt x="73" y="101"/>
                  </a:lnTo>
                  <a:lnTo>
                    <a:pt x="85" y="81"/>
                  </a:lnTo>
                  <a:lnTo>
                    <a:pt x="99" y="62"/>
                  </a:lnTo>
                  <a:lnTo>
                    <a:pt x="115" y="45"/>
                  </a:lnTo>
                  <a:lnTo>
                    <a:pt x="115" y="45"/>
                  </a:lnTo>
                  <a:lnTo>
                    <a:pt x="110" y="38"/>
                  </a:lnTo>
                  <a:lnTo>
                    <a:pt x="106" y="32"/>
                  </a:lnTo>
                  <a:lnTo>
                    <a:pt x="101" y="24"/>
                  </a:lnTo>
                  <a:lnTo>
                    <a:pt x="97" y="17"/>
                  </a:lnTo>
                  <a:lnTo>
                    <a:pt x="97" y="17"/>
                  </a:lnTo>
                  <a:lnTo>
                    <a:pt x="88" y="25"/>
                  </a:lnTo>
                  <a:lnTo>
                    <a:pt x="88" y="25"/>
                  </a:lnTo>
                  <a:lnTo>
                    <a:pt x="71" y="44"/>
                  </a:lnTo>
                  <a:lnTo>
                    <a:pt x="56" y="65"/>
                  </a:lnTo>
                  <a:lnTo>
                    <a:pt x="42" y="87"/>
                  </a:lnTo>
                  <a:lnTo>
                    <a:pt x="31" y="111"/>
                  </a:lnTo>
                  <a:lnTo>
                    <a:pt x="23" y="135"/>
                  </a:lnTo>
                  <a:lnTo>
                    <a:pt x="16" y="161"/>
                  </a:lnTo>
                  <a:lnTo>
                    <a:pt x="12" y="186"/>
                  </a:lnTo>
                  <a:lnTo>
                    <a:pt x="11" y="212"/>
                  </a:lnTo>
                  <a:lnTo>
                    <a:pt x="11" y="212"/>
                  </a:lnTo>
                  <a:lnTo>
                    <a:pt x="12" y="239"/>
                  </a:lnTo>
                  <a:lnTo>
                    <a:pt x="16" y="264"/>
                  </a:lnTo>
                  <a:lnTo>
                    <a:pt x="23" y="290"/>
                  </a:lnTo>
                  <a:lnTo>
                    <a:pt x="31" y="314"/>
                  </a:lnTo>
                  <a:lnTo>
                    <a:pt x="42" y="338"/>
                  </a:lnTo>
                  <a:lnTo>
                    <a:pt x="56" y="360"/>
                  </a:lnTo>
                  <a:lnTo>
                    <a:pt x="71" y="381"/>
                  </a:lnTo>
                  <a:lnTo>
                    <a:pt x="88" y="400"/>
                  </a:lnTo>
                  <a:lnTo>
                    <a:pt x="88" y="400"/>
                  </a:lnTo>
                  <a:lnTo>
                    <a:pt x="103" y="414"/>
                  </a:lnTo>
                  <a:lnTo>
                    <a:pt x="118" y="426"/>
                  </a:lnTo>
                  <a:lnTo>
                    <a:pt x="134" y="437"/>
                  </a:lnTo>
                  <a:lnTo>
                    <a:pt x="150" y="446"/>
                  </a:lnTo>
                  <a:lnTo>
                    <a:pt x="162" y="422"/>
                  </a:lnTo>
                  <a:lnTo>
                    <a:pt x="162" y="422"/>
                  </a:lnTo>
                  <a:lnTo>
                    <a:pt x="164" y="416"/>
                  </a:lnTo>
                  <a:lnTo>
                    <a:pt x="164" y="416"/>
                  </a:lnTo>
                  <a:lnTo>
                    <a:pt x="146" y="4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950DD3E9-8140-4333-8E3B-959AAD612A26}"/>
              </a:ext>
            </a:extLst>
          </p:cNvPr>
          <p:cNvGrpSpPr/>
          <p:nvPr userDrawn="1"/>
        </p:nvGrpSpPr>
        <p:grpSpPr>
          <a:xfrm>
            <a:off x="5756276" y="2881313"/>
            <a:ext cx="850900" cy="849313"/>
            <a:chOff x="5756276" y="2881313"/>
            <a:chExt cx="850900" cy="849313"/>
          </a:xfrm>
        </p:grpSpPr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34F02877-79F4-42B0-B334-EC0F19AE18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56276" y="2881313"/>
              <a:ext cx="850900" cy="849313"/>
            </a:xfrm>
            <a:custGeom>
              <a:avLst/>
              <a:gdLst>
                <a:gd name="T0" fmla="*/ 1071 w 1073"/>
                <a:gd name="T1" fmla="*/ 564 h 1072"/>
                <a:gd name="T2" fmla="*/ 1061 w 1073"/>
                <a:gd name="T3" fmla="*/ 645 h 1072"/>
                <a:gd name="T4" fmla="*/ 1040 w 1073"/>
                <a:gd name="T5" fmla="*/ 721 h 1072"/>
                <a:gd name="T6" fmla="*/ 1008 w 1073"/>
                <a:gd name="T7" fmla="*/ 792 h 1072"/>
                <a:gd name="T8" fmla="*/ 966 w 1073"/>
                <a:gd name="T9" fmla="*/ 857 h 1072"/>
                <a:gd name="T10" fmla="*/ 915 w 1073"/>
                <a:gd name="T11" fmla="*/ 915 h 1072"/>
                <a:gd name="T12" fmla="*/ 857 w 1073"/>
                <a:gd name="T13" fmla="*/ 966 h 1072"/>
                <a:gd name="T14" fmla="*/ 792 w 1073"/>
                <a:gd name="T15" fmla="*/ 1007 h 1072"/>
                <a:gd name="T16" fmla="*/ 720 w 1073"/>
                <a:gd name="T17" fmla="*/ 1040 h 1072"/>
                <a:gd name="T18" fmla="*/ 644 w 1073"/>
                <a:gd name="T19" fmla="*/ 1062 h 1072"/>
                <a:gd name="T20" fmla="*/ 564 w 1073"/>
                <a:gd name="T21" fmla="*/ 1072 h 1072"/>
                <a:gd name="T22" fmla="*/ 509 w 1073"/>
                <a:gd name="T23" fmla="*/ 1072 h 1072"/>
                <a:gd name="T24" fmla="*/ 429 w 1073"/>
                <a:gd name="T25" fmla="*/ 1062 h 1072"/>
                <a:gd name="T26" fmla="*/ 353 w 1073"/>
                <a:gd name="T27" fmla="*/ 1040 h 1072"/>
                <a:gd name="T28" fmla="*/ 281 w 1073"/>
                <a:gd name="T29" fmla="*/ 1007 h 1072"/>
                <a:gd name="T30" fmla="*/ 216 w 1073"/>
                <a:gd name="T31" fmla="*/ 966 h 1072"/>
                <a:gd name="T32" fmla="*/ 158 w 1073"/>
                <a:gd name="T33" fmla="*/ 915 h 1072"/>
                <a:gd name="T34" fmla="*/ 108 w 1073"/>
                <a:gd name="T35" fmla="*/ 857 h 1072"/>
                <a:gd name="T36" fmla="*/ 65 w 1073"/>
                <a:gd name="T37" fmla="*/ 792 h 1072"/>
                <a:gd name="T38" fmla="*/ 34 w 1073"/>
                <a:gd name="T39" fmla="*/ 721 h 1072"/>
                <a:gd name="T40" fmla="*/ 12 w 1073"/>
                <a:gd name="T41" fmla="*/ 645 h 1072"/>
                <a:gd name="T42" fmla="*/ 2 w 1073"/>
                <a:gd name="T43" fmla="*/ 564 h 1072"/>
                <a:gd name="T44" fmla="*/ 2 w 1073"/>
                <a:gd name="T45" fmla="*/ 509 h 1072"/>
                <a:gd name="T46" fmla="*/ 12 w 1073"/>
                <a:gd name="T47" fmla="*/ 428 h 1072"/>
                <a:gd name="T48" fmla="*/ 34 w 1073"/>
                <a:gd name="T49" fmla="*/ 352 h 1072"/>
                <a:gd name="T50" fmla="*/ 65 w 1073"/>
                <a:gd name="T51" fmla="*/ 280 h 1072"/>
                <a:gd name="T52" fmla="*/ 108 w 1073"/>
                <a:gd name="T53" fmla="*/ 216 h 1072"/>
                <a:gd name="T54" fmla="*/ 158 w 1073"/>
                <a:gd name="T55" fmla="*/ 157 h 1072"/>
                <a:gd name="T56" fmla="*/ 216 w 1073"/>
                <a:gd name="T57" fmla="*/ 106 h 1072"/>
                <a:gd name="T58" fmla="*/ 281 w 1073"/>
                <a:gd name="T59" fmla="*/ 65 h 1072"/>
                <a:gd name="T60" fmla="*/ 353 w 1073"/>
                <a:gd name="T61" fmla="*/ 33 h 1072"/>
                <a:gd name="T62" fmla="*/ 429 w 1073"/>
                <a:gd name="T63" fmla="*/ 11 h 1072"/>
                <a:gd name="T64" fmla="*/ 509 w 1073"/>
                <a:gd name="T65" fmla="*/ 0 h 1072"/>
                <a:gd name="T66" fmla="*/ 564 w 1073"/>
                <a:gd name="T67" fmla="*/ 0 h 1072"/>
                <a:gd name="T68" fmla="*/ 644 w 1073"/>
                <a:gd name="T69" fmla="*/ 11 h 1072"/>
                <a:gd name="T70" fmla="*/ 720 w 1073"/>
                <a:gd name="T71" fmla="*/ 33 h 1072"/>
                <a:gd name="T72" fmla="*/ 792 w 1073"/>
                <a:gd name="T73" fmla="*/ 65 h 1072"/>
                <a:gd name="T74" fmla="*/ 857 w 1073"/>
                <a:gd name="T75" fmla="*/ 106 h 1072"/>
                <a:gd name="T76" fmla="*/ 915 w 1073"/>
                <a:gd name="T77" fmla="*/ 157 h 1072"/>
                <a:gd name="T78" fmla="*/ 966 w 1073"/>
                <a:gd name="T79" fmla="*/ 216 h 1072"/>
                <a:gd name="T80" fmla="*/ 1008 w 1073"/>
                <a:gd name="T81" fmla="*/ 280 h 1072"/>
                <a:gd name="T82" fmla="*/ 1040 w 1073"/>
                <a:gd name="T83" fmla="*/ 352 h 1072"/>
                <a:gd name="T84" fmla="*/ 1061 w 1073"/>
                <a:gd name="T85" fmla="*/ 428 h 1072"/>
                <a:gd name="T86" fmla="*/ 1071 w 1073"/>
                <a:gd name="T87" fmla="*/ 509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3" h="1072">
                  <a:moveTo>
                    <a:pt x="1073" y="536"/>
                  </a:moveTo>
                  <a:lnTo>
                    <a:pt x="1073" y="536"/>
                  </a:lnTo>
                  <a:lnTo>
                    <a:pt x="1071" y="564"/>
                  </a:lnTo>
                  <a:lnTo>
                    <a:pt x="1069" y="590"/>
                  </a:lnTo>
                  <a:lnTo>
                    <a:pt x="1066" y="618"/>
                  </a:lnTo>
                  <a:lnTo>
                    <a:pt x="1061" y="645"/>
                  </a:lnTo>
                  <a:lnTo>
                    <a:pt x="1055" y="670"/>
                  </a:lnTo>
                  <a:lnTo>
                    <a:pt x="1048" y="695"/>
                  </a:lnTo>
                  <a:lnTo>
                    <a:pt x="1040" y="721"/>
                  </a:lnTo>
                  <a:lnTo>
                    <a:pt x="1030" y="745"/>
                  </a:lnTo>
                  <a:lnTo>
                    <a:pt x="1020" y="769"/>
                  </a:lnTo>
                  <a:lnTo>
                    <a:pt x="1008" y="792"/>
                  </a:lnTo>
                  <a:lnTo>
                    <a:pt x="994" y="814"/>
                  </a:lnTo>
                  <a:lnTo>
                    <a:pt x="980" y="836"/>
                  </a:lnTo>
                  <a:lnTo>
                    <a:pt x="966" y="857"/>
                  </a:lnTo>
                  <a:lnTo>
                    <a:pt x="951" y="877"/>
                  </a:lnTo>
                  <a:lnTo>
                    <a:pt x="933" y="897"/>
                  </a:lnTo>
                  <a:lnTo>
                    <a:pt x="915" y="915"/>
                  </a:lnTo>
                  <a:lnTo>
                    <a:pt x="896" y="933"/>
                  </a:lnTo>
                  <a:lnTo>
                    <a:pt x="877" y="950"/>
                  </a:lnTo>
                  <a:lnTo>
                    <a:pt x="857" y="966"/>
                  </a:lnTo>
                  <a:lnTo>
                    <a:pt x="837" y="981"/>
                  </a:lnTo>
                  <a:lnTo>
                    <a:pt x="815" y="995"/>
                  </a:lnTo>
                  <a:lnTo>
                    <a:pt x="792" y="1007"/>
                  </a:lnTo>
                  <a:lnTo>
                    <a:pt x="769" y="1019"/>
                  </a:lnTo>
                  <a:lnTo>
                    <a:pt x="746" y="1031"/>
                  </a:lnTo>
                  <a:lnTo>
                    <a:pt x="720" y="1040"/>
                  </a:lnTo>
                  <a:lnTo>
                    <a:pt x="696" y="1048"/>
                  </a:lnTo>
                  <a:lnTo>
                    <a:pt x="671" y="1055"/>
                  </a:lnTo>
                  <a:lnTo>
                    <a:pt x="644" y="1062"/>
                  </a:lnTo>
                  <a:lnTo>
                    <a:pt x="618" y="1066"/>
                  </a:lnTo>
                  <a:lnTo>
                    <a:pt x="591" y="1070"/>
                  </a:lnTo>
                  <a:lnTo>
                    <a:pt x="564" y="1072"/>
                  </a:lnTo>
                  <a:lnTo>
                    <a:pt x="537" y="1072"/>
                  </a:lnTo>
                  <a:lnTo>
                    <a:pt x="537" y="1072"/>
                  </a:lnTo>
                  <a:lnTo>
                    <a:pt x="509" y="1072"/>
                  </a:lnTo>
                  <a:lnTo>
                    <a:pt x="482" y="1070"/>
                  </a:lnTo>
                  <a:lnTo>
                    <a:pt x="455" y="1066"/>
                  </a:lnTo>
                  <a:lnTo>
                    <a:pt x="429" y="1062"/>
                  </a:lnTo>
                  <a:lnTo>
                    <a:pt x="402" y="1055"/>
                  </a:lnTo>
                  <a:lnTo>
                    <a:pt x="377" y="1048"/>
                  </a:lnTo>
                  <a:lnTo>
                    <a:pt x="353" y="1040"/>
                  </a:lnTo>
                  <a:lnTo>
                    <a:pt x="328" y="1031"/>
                  </a:lnTo>
                  <a:lnTo>
                    <a:pt x="304" y="1019"/>
                  </a:lnTo>
                  <a:lnTo>
                    <a:pt x="281" y="1007"/>
                  </a:lnTo>
                  <a:lnTo>
                    <a:pt x="258" y="995"/>
                  </a:lnTo>
                  <a:lnTo>
                    <a:pt x="237" y="981"/>
                  </a:lnTo>
                  <a:lnTo>
                    <a:pt x="216" y="966"/>
                  </a:lnTo>
                  <a:lnTo>
                    <a:pt x="196" y="950"/>
                  </a:lnTo>
                  <a:lnTo>
                    <a:pt x="177" y="933"/>
                  </a:lnTo>
                  <a:lnTo>
                    <a:pt x="158" y="915"/>
                  </a:lnTo>
                  <a:lnTo>
                    <a:pt x="140" y="897"/>
                  </a:lnTo>
                  <a:lnTo>
                    <a:pt x="124" y="877"/>
                  </a:lnTo>
                  <a:lnTo>
                    <a:pt x="108" y="857"/>
                  </a:lnTo>
                  <a:lnTo>
                    <a:pt x="93" y="836"/>
                  </a:lnTo>
                  <a:lnTo>
                    <a:pt x="79" y="814"/>
                  </a:lnTo>
                  <a:lnTo>
                    <a:pt x="65" y="792"/>
                  </a:lnTo>
                  <a:lnTo>
                    <a:pt x="53" y="769"/>
                  </a:lnTo>
                  <a:lnTo>
                    <a:pt x="43" y="745"/>
                  </a:lnTo>
                  <a:lnTo>
                    <a:pt x="34" y="721"/>
                  </a:lnTo>
                  <a:lnTo>
                    <a:pt x="25" y="695"/>
                  </a:lnTo>
                  <a:lnTo>
                    <a:pt x="18" y="670"/>
                  </a:lnTo>
                  <a:lnTo>
                    <a:pt x="12" y="645"/>
                  </a:lnTo>
                  <a:lnTo>
                    <a:pt x="7" y="618"/>
                  </a:lnTo>
                  <a:lnTo>
                    <a:pt x="4" y="590"/>
                  </a:lnTo>
                  <a:lnTo>
                    <a:pt x="2" y="564"/>
                  </a:lnTo>
                  <a:lnTo>
                    <a:pt x="0" y="536"/>
                  </a:lnTo>
                  <a:lnTo>
                    <a:pt x="0" y="536"/>
                  </a:lnTo>
                  <a:lnTo>
                    <a:pt x="2" y="509"/>
                  </a:lnTo>
                  <a:lnTo>
                    <a:pt x="4" y="481"/>
                  </a:lnTo>
                  <a:lnTo>
                    <a:pt x="7" y="454"/>
                  </a:lnTo>
                  <a:lnTo>
                    <a:pt x="12" y="428"/>
                  </a:lnTo>
                  <a:lnTo>
                    <a:pt x="18" y="403"/>
                  </a:lnTo>
                  <a:lnTo>
                    <a:pt x="25" y="377"/>
                  </a:lnTo>
                  <a:lnTo>
                    <a:pt x="34" y="352"/>
                  </a:lnTo>
                  <a:lnTo>
                    <a:pt x="43" y="328"/>
                  </a:lnTo>
                  <a:lnTo>
                    <a:pt x="53" y="303"/>
                  </a:lnTo>
                  <a:lnTo>
                    <a:pt x="65" y="280"/>
                  </a:lnTo>
                  <a:lnTo>
                    <a:pt x="79" y="259"/>
                  </a:lnTo>
                  <a:lnTo>
                    <a:pt x="93" y="237"/>
                  </a:lnTo>
                  <a:lnTo>
                    <a:pt x="108" y="216"/>
                  </a:lnTo>
                  <a:lnTo>
                    <a:pt x="124" y="195"/>
                  </a:lnTo>
                  <a:lnTo>
                    <a:pt x="140" y="176"/>
                  </a:lnTo>
                  <a:lnTo>
                    <a:pt x="158" y="157"/>
                  </a:lnTo>
                  <a:lnTo>
                    <a:pt x="177" y="140"/>
                  </a:lnTo>
                  <a:lnTo>
                    <a:pt x="196" y="123"/>
                  </a:lnTo>
                  <a:lnTo>
                    <a:pt x="216" y="106"/>
                  </a:lnTo>
                  <a:lnTo>
                    <a:pt x="237" y="91"/>
                  </a:lnTo>
                  <a:lnTo>
                    <a:pt x="258" y="78"/>
                  </a:lnTo>
                  <a:lnTo>
                    <a:pt x="281" y="65"/>
                  </a:lnTo>
                  <a:lnTo>
                    <a:pt x="304" y="53"/>
                  </a:lnTo>
                  <a:lnTo>
                    <a:pt x="328" y="42"/>
                  </a:lnTo>
                  <a:lnTo>
                    <a:pt x="353" y="33"/>
                  </a:lnTo>
                  <a:lnTo>
                    <a:pt x="377" y="25"/>
                  </a:lnTo>
                  <a:lnTo>
                    <a:pt x="402" y="17"/>
                  </a:lnTo>
                  <a:lnTo>
                    <a:pt x="429" y="11"/>
                  </a:lnTo>
                  <a:lnTo>
                    <a:pt x="455" y="6"/>
                  </a:lnTo>
                  <a:lnTo>
                    <a:pt x="482" y="3"/>
                  </a:lnTo>
                  <a:lnTo>
                    <a:pt x="509" y="0"/>
                  </a:lnTo>
                  <a:lnTo>
                    <a:pt x="537" y="0"/>
                  </a:lnTo>
                  <a:lnTo>
                    <a:pt x="537" y="0"/>
                  </a:lnTo>
                  <a:lnTo>
                    <a:pt x="564" y="0"/>
                  </a:lnTo>
                  <a:lnTo>
                    <a:pt x="591" y="3"/>
                  </a:lnTo>
                  <a:lnTo>
                    <a:pt x="618" y="6"/>
                  </a:lnTo>
                  <a:lnTo>
                    <a:pt x="644" y="11"/>
                  </a:lnTo>
                  <a:lnTo>
                    <a:pt x="671" y="17"/>
                  </a:lnTo>
                  <a:lnTo>
                    <a:pt x="696" y="25"/>
                  </a:lnTo>
                  <a:lnTo>
                    <a:pt x="720" y="33"/>
                  </a:lnTo>
                  <a:lnTo>
                    <a:pt x="746" y="42"/>
                  </a:lnTo>
                  <a:lnTo>
                    <a:pt x="769" y="53"/>
                  </a:lnTo>
                  <a:lnTo>
                    <a:pt x="792" y="65"/>
                  </a:lnTo>
                  <a:lnTo>
                    <a:pt x="815" y="78"/>
                  </a:lnTo>
                  <a:lnTo>
                    <a:pt x="837" y="91"/>
                  </a:lnTo>
                  <a:lnTo>
                    <a:pt x="857" y="106"/>
                  </a:lnTo>
                  <a:lnTo>
                    <a:pt x="877" y="123"/>
                  </a:lnTo>
                  <a:lnTo>
                    <a:pt x="896" y="140"/>
                  </a:lnTo>
                  <a:lnTo>
                    <a:pt x="915" y="157"/>
                  </a:lnTo>
                  <a:lnTo>
                    <a:pt x="933" y="176"/>
                  </a:lnTo>
                  <a:lnTo>
                    <a:pt x="951" y="195"/>
                  </a:lnTo>
                  <a:lnTo>
                    <a:pt x="966" y="216"/>
                  </a:lnTo>
                  <a:lnTo>
                    <a:pt x="980" y="237"/>
                  </a:lnTo>
                  <a:lnTo>
                    <a:pt x="994" y="259"/>
                  </a:lnTo>
                  <a:lnTo>
                    <a:pt x="1008" y="280"/>
                  </a:lnTo>
                  <a:lnTo>
                    <a:pt x="1020" y="303"/>
                  </a:lnTo>
                  <a:lnTo>
                    <a:pt x="1030" y="328"/>
                  </a:lnTo>
                  <a:lnTo>
                    <a:pt x="1040" y="352"/>
                  </a:lnTo>
                  <a:lnTo>
                    <a:pt x="1048" y="377"/>
                  </a:lnTo>
                  <a:lnTo>
                    <a:pt x="1055" y="403"/>
                  </a:lnTo>
                  <a:lnTo>
                    <a:pt x="1061" y="428"/>
                  </a:lnTo>
                  <a:lnTo>
                    <a:pt x="1066" y="454"/>
                  </a:lnTo>
                  <a:lnTo>
                    <a:pt x="1069" y="481"/>
                  </a:lnTo>
                  <a:lnTo>
                    <a:pt x="1071" y="509"/>
                  </a:lnTo>
                  <a:lnTo>
                    <a:pt x="1073" y="536"/>
                  </a:lnTo>
                  <a:lnTo>
                    <a:pt x="1073" y="536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22">
              <a:extLst>
                <a:ext uri="{FF2B5EF4-FFF2-40B4-BE49-F238E27FC236}">
                  <a16:creationId xmlns:a16="http://schemas.microsoft.com/office/drawing/2014/main" id="{270DB2EC-DFEE-4644-88F7-23E05824A2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94389" y="3228976"/>
              <a:ext cx="581025" cy="190500"/>
            </a:xfrm>
            <a:custGeom>
              <a:avLst/>
              <a:gdLst>
                <a:gd name="T0" fmla="*/ 732 w 732"/>
                <a:gd name="T1" fmla="*/ 120 h 240"/>
                <a:gd name="T2" fmla="*/ 729 w 732"/>
                <a:gd name="T3" fmla="*/ 144 h 240"/>
                <a:gd name="T4" fmla="*/ 722 w 732"/>
                <a:gd name="T5" fmla="*/ 166 h 240"/>
                <a:gd name="T6" fmla="*/ 711 w 732"/>
                <a:gd name="T7" fmla="*/ 187 h 240"/>
                <a:gd name="T8" fmla="*/ 696 w 732"/>
                <a:gd name="T9" fmla="*/ 206 h 240"/>
                <a:gd name="T10" fmla="*/ 679 w 732"/>
                <a:gd name="T11" fmla="*/ 219 h 240"/>
                <a:gd name="T12" fmla="*/ 658 w 732"/>
                <a:gd name="T13" fmla="*/ 231 h 240"/>
                <a:gd name="T14" fmla="*/ 636 w 732"/>
                <a:gd name="T15" fmla="*/ 238 h 240"/>
                <a:gd name="T16" fmla="*/ 612 w 732"/>
                <a:gd name="T17" fmla="*/ 240 h 240"/>
                <a:gd name="T18" fmla="*/ 120 w 732"/>
                <a:gd name="T19" fmla="*/ 240 h 240"/>
                <a:gd name="T20" fmla="*/ 96 w 732"/>
                <a:gd name="T21" fmla="*/ 238 h 240"/>
                <a:gd name="T22" fmla="*/ 73 w 732"/>
                <a:gd name="T23" fmla="*/ 231 h 240"/>
                <a:gd name="T24" fmla="*/ 53 w 732"/>
                <a:gd name="T25" fmla="*/ 219 h 240"/>
                <a:gd name="T26" fmla="*/ 35 w 732"/>
                <a:gd name="T27" fmla="*/ 206 h 240"/>
                <a:gd name="T28" fmla="*/ 20 w 732"/>
                <a:gd name="T29" fmla="*/ 187 h 240"/>
                <a:gd name="T30" fmla="*/ 10 w 732"/>
                <a:gd name="T31" fmla="*/ 166 h 240"/>
                <a:gd name="T32" fmla="*/ 3 w 732"/>
                <a:gd name="T33" fmla="*/ 144 h 240"/>
                <a:gd name="T34" fmla="*/ 0 w 732"/>
                <a:gd name="T35" fmla="*/ 120 h 240"/>
                <a:gd name="T36" fmla="*/ 0 w 732"/>
                <a:gd name="T37" fmla="*/ 120 h 240"/>
                <a:gd name="T38" fmla="*/ 3 w 732"/>
                <a:gd name="T39" fmla="*/ 96 h 240"/>
                <a:gd name="T40" fmla="*/ 10 w 732"/>
                <a:gd name="T41" fmla="*/ 73 h 240"/>
                <a:gd name="T42" fmla="*/ 20 w 732"/>
                <a:gd name="T43" fmla="*/ 53 h 240"/>
                <a:gd name="T44" fmla="*/ 35 w 732"/>
                <a:gd name="T45" fmla="*/ 35 h 240"/>
                <a:gd name="T46" fmla="*/ 53 w 732"/>
                <a:gd name="T47" fmla="*/ 21 h 240"/>
                <a:gd name="T48" fmla="*/ 73 w 732"/>
                <a:gd name="T49" fmla="*/ 10 h 240"/>
                <a:gd name="T50" fmla="*/ 96 w 732"/>
                <a:gd name="T51" fmla="*/ 3 h 240"/>
                <a:gd name="T52" fmla="*/ 120 w 732"/>
                <a:gd name="T53" fmla="*/ 0 h 240"/>
                <a:gd name="T54" fmla="*/ 612 w 732"/>
                <a:gd name="T55" fmla="*/ 0 h 240"/>
                <a:gd name="T56" fmla="*/ 636 w 732"/>
                <a:gd name="T57" fmla="*/ 3 h 240"/>
                <a:gd name="T58" fmla="*/ 658 w 732"/>
                <a:gd name="T59" fmla="*/ 10 h 240"/>
                <a:gd name="T60" fmla="*/ 679 w 732"/>
                <a:gd name="T61" fmla="*/ 21 h 240"/>
                <a:gd name="T62" fmla="*/ 696 w 732"/>
                <a:gd name="T63" fmla="*/ 35 h 240"/>
                <a:gd name="T64" fmla="*/ 711 w 732"/>
                <a:gd name="T65" fmla="*/ 53 h 240"/>
                <a:gd name="T66" fmla="*/ 722 w 732"/>
                <a:gd name="T67" fmla="*/ 73 h 240"/>
                <a:gd name="T68" fmla="*/ 729 w 732"/>
                <a:gd name="T69" fmla="*/ 96 h 240"/>
                <a:gd name="T70" fmla="*/ 732 w 732"/>
                <a:gd name="T71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32" h="240">
                  <a:moveTo>
                    <a:pt x="732" y="120"/>
                  </a:moveTo>
                  <a:lnTo>
                    <a:pt x="732" y="120"/>
                  </a:lnTo>
                  <a:lnTo>
                    <a:pt x="730" y="133"/>
                  </a:lnTo>
                  <a:lnTo>
                    <a:pt x="729" y="144"/>
                  </a:lnTo>
                  <a:lnTo>
                    <a:pt x="726" y="156"/>
                  </a:lnTo>
                  <a:lnTo>
                    <a:pt x="722" y="166"/>
                  </a:lnTo>
                  <a:lnTo>
                    <a:pt x="717" y="178"/>
                  </a:lnTo>
                  <a:lnTo>
                    <a:pt x="711" y="187"/>
                  </a:lnTo>
                  <a:lnTo>
                    <a:pt x="704" y="196"/>
                  </a:lnTo>
                  <a:lnTo>
                    <a:pt x="696" y="206"/>
                  </a:lnTo>
                  <a:lnTo>
                    <a:pt x="688" y="212"/>
                  </a:lnTo>
                  <a:lnTo>
                    <a:pt x="679" y="219"/>
                  </a:lnTo>
                  <a:lnTo>
                    <a:pt x="668" y="226"/>
                  </a:lnTo>
                  <a:lnTo>
                    <a:pt x="658" y="231"/>
                  </a:lnTo>
                  <a:lnTo>
                    <a:pt x="648" y="234"/>
                  </a:lnTo>
                  <a:lnTo>
                    <a:pt x="636" y="238"/>
                  </a:lnTo>
                  <a:lnTo>
                    <a:pt x="623" y="240"/>
                  </a:lnTo>
                  <a:lnTo>
                    <a:pt x="612" y="240"/>
                  </a:lnTo>
                  <a:lnTo>
                    <a:pt x="120" y="240"/>
                  </a:lnTo>
                  <a:lnTo>
                    <a:pt x="120" y="240"/>
                  </a:lnTo>
                  <a:lnTo>
                    <a:pt x="107" y="240"/>
                  </a:lnTo>
                  <a:lnTo>
                    <a:pt x="96" y="238"/>
                  </a:lnTo>
                  <a:lnTo>
                    <a:pt x="84" y="234"/>
                  </a:lnTo>
                  <a:lnTo>
                    <a:pt x="73" y="231"/>
                  </a:lnTo>
                  <a:lnTo>
                    <a:pt x="63" y="226"/>
                  </a:lnTo>
                  <a:lnTo>
                    <a:pt x="53" y="219"/>
                  </a:lnTo>
                  <a:lnTo>
                    <a:pt x="44" y="212"/>
                  </a:lnTo>
                  <a:lnTo>
                    <a:pt x="35" y="206"/>
                  </a:lnTo>
                  <a:lnTo>
                    <a:pt x="27" y="196"/>
                  </a:lnTo>
                  <a:lnTo>
                    <a:pt x="20" y="187"/>
                  </a:lnTo>
                  <a:lnTo>
                    <a:pt x="14" y="178"/>
                  </a:lnTo>
                  <a:lnTo>
                    <a:pt x="10" y="166"/>
                  </a:lnTo>
                  <a:lnTo>
                    <a:pt x="5" y="156"/>
                  </a:lnTo>
                  <a:lnTo>
                    <a:pt x="3" y="144"/>
                  </a:lnTo>
                  <a:lnTo>
                    <a:pt x="0" y="13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3" y="96"/>
                  </a:lnTo>
                  <a:lnTo>
                    <a:pt x="5" y="85"/>
                  </a:lnTo>
                  <a:lnTo>
                    <a:pt x="10" y="73"/>
                  </a:lnTo>
                  <a:lnTo>
                    <a:pt x="14" y="63"/>
                  </a:lnTo>
                  <a:lnTo>
                    <a:pt x="20" y="53"/>
                  </a:lnTo>
                  <a:lnTo>
                    <a:pt x="27" y="44"/>
                  </a:lnTo>
                  <a:lnTo>
                    <a:pt x="35" y="35"/>
                  </a:lnTo>
                  <a:lnTo>
                    <a:pt x="44" y="28"/>
                  </a:lnTo>
                  <a:lnTo>
                    <a:pt x="53" y="21"/>
                  </a:lnTo>
                  <a:lnTo>
                    <a:pt x="63" y="14"/>
                  </a:lnTo>
                  <a:lnTo>
                    <a:pt x="73" y="10"/>
                  </a:lnTo>
                  <a:lnTo>
                    <a:pt x="84" y="5"/>
                  </a:lnTo>
                  <a:lnTo>
                    <a:pt x="96" y="3"/>
                  </a:lnTo>
                  <a:lnTo>
                    <a:pt x="107" y="0"/>
                  </a:lnTo>
                  <a:lnTo>
                    <a:pt x="120" y="0"/>
                  </a:lnTo>
                  <a:lnTo>
                    <a:pt x="612" y="0"/>
                  </a:lnTo>
                  <a:lnTo>
                    <a:pt x="612" y="0"/>
                  </a:lnTo>
                  <a:lnTo>
                    <a:pt x="623" y="0"/>
                  </a:lnTo>
                  <a:lnTo>
                    <a:pt x="636" y="3"/>
                  </a:lnTo>
                  <a:lnTo>
                    <a:pt x="648" y="5"/>
                  </a:lnTo>
                  <a:lnTo>
                    <a:pt x="658" y="10"/>
                  </a:lnTo>
                  <a:lnTo>
                    <a:pt x="668" y="14"/>
                  </a:lnTo>
                  <a:lnTo>
                    <a:pt x="679" y="21"/>
                  </a:lnTo>
                  <a:lnTo>
                    <a:pt x="688" y="28"/>
                  </a:lnTo>
                  <a:lnTo>
                    <a:pt x="696" y="35"/>
                  </a:lnTo>
                  <a:lnTo>
                    <a:pt x="704" y="44"/>
                  </a:lnTo>
                  <a:lnTo>
                    <a:pt x="711" y="53"/>
                  </a:lnTo>
                  <a:lnTo>
                    <a:pt x="717" y="63"/>
                  </a:lnTo>
                  <a:lnTo>
                    <a:pt x="722" y="73"/>
                  </a:lnTo>
                  <a:lnTo>
                    <a:pt x="726" y="85"/>
                  </a:lnTo>
                  <a:lnTo>
                    <a:pt x="729" y="96"/>
                  </a:lnTo>
                  <a:lnTo>
                    <a:pt x="730" y="108"/>
                  </a:lnTo>
                  <a:lnTo>
                    <a:pt x="732" y="120"/>
                  </a:lnTo>
                  <a:lnTo>
                    <a:pt x="732" y="120"/>
                  </a:lnTo>
                  <a:close/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3">
              <a:extLst>
                <a:ext uri="{FF2B5EF4-FFF2-40B4-BE49-F238E27FC236}">
                  <a16:creationId xmlns:a16="http://schemas.microsoft.com/office/drawing/2014/main" id="{B3C5DD9C-36B4-4B45-9126-D0D350B612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84901" y="3228976"/>
              <a:ext cx="290513" cy="190500"/>
            </a:xfrm>
            <a:custGeom>
              <a:avLst/>
              <a:gdLst>
                <a:gd name="T0" fmla="*/ 367 w 367"/>
                <a:gd name="T1" fmla="*/ 120 h 240"/>
                <a:gd name="T2" fmla="*/ 367 w 367"/>
                <a:gd name="T3" fmla="*/ 120 h 240"/>
                <a:gd name="T4" fmla="*/ 365 w 367"/>
                <a:gd name="T5" fmla="*/ 133 h 240"/>
                <a:gd name="T6" fmla="*/ 364 w 367"/>
                <a:gd name="T7" fmla="*/ 144 h 240"/>
                <a:gd name="T8" fmla="*/ 361 w 367"/>
                <a:gd name="T9" fmla="*/ 156 h 240"/>
                <a:gd name="T10" fmla="*/ 357 w 367"/>
                <a:gd name="T11" fmla="*/ 166 h 240"/>
                <a:gd name="T12" fmla="*/ 352 w 367"/>
                <a:gd name="T13" fmla="*/ 178 h 240"/>
                <a:gd name="T14" fmla="*/ 346 w 367"/>
                <a:gd name="T15" fmla="*/ 187 h 240"/>
                <a:gd name="T16" fmla="*/ 339 w 367"/>
                <a:gd name="T17" fmla="*/ 196 h 240"/>
                <a:gd name="T18" fmla="*/ 331 w 367"/>
                <a:gd name="T19" fmla="*/ 206 h 240"/>
                <a:gd name="T20" fmla="*/ 323 w 367"/>
                <a:gd name="T21" fmla="*/ 212 h 240"/>
                <a:gd name="T22" fmla="*/ 314 w 367"/>
                <a:gd name="T23" fmla="*/ 219 h 240"/>
                <a:gd name="T24" fmla="*/ 303 w 367"/>
                <a:gd name="T25" fmla="*/ 226 h 240"/>
                <a:gd name="T26" fmla="*/ 293 w 367"/>
                <a:gd name="T27" fmla="*/ 231 h 240"/>
                <a:gd name="T28" fmla="*/ 283 w 367"/>
                <a:gd name="T29" fmla="*/ 234 h 240"/>
                <a:gd name="T30" fmla="*/ 271 w 367"/>
                <a:gd name="T31" fmla="*/ 238 h 240"/>
                <a:gd name="T32" fmla="*/ 258 w 367"/>
                <a:gd name="T33" fmla="*/ 240 h 240"/>
                <a:gd name="T34" fmla="*/ 247 w 367"/>
                <a:gd name="T35" fmla="*/ 240 h 240"/>
                <a:gd name="T36" fmla="*/ 0 w 367"/>
                <a:gd name="T37" fmla="*/ 240 h 240"/>
                <a:gd name="T38" fmla="*/ 0 w 367"/>
                <a:gd name="T39" fmla="*/ 0 h 240"/>
                <a:gd name="T40" fmla="*/ 247 w 367"/>
                <a:gd name="T41" fmla="*/ 0 h 240"/>
                <a:gd name="T42" fmla="*/ 247 w 367"/>
                <a:gd name="T43" fmla="*/ 0 h 240"/>
                <a:gd name="T44" fmla="*/ 258 w 367"/>
                <a:gd name="T45" fmla="*/ 0 h 240"/>
                <a:gd name="T46" fmla="*/ 271 w 367"/>
                <a:gd name="T47" fmla="*/ 3 h 240"/>
                <a:gd name="T48" fmla="*/ 283 w 367"/>
                <a:gd name="T49" fmla="*/ 5 h 240"/>
                <a:gd name="T50" fmla="*/ 293 w 367"/>
                <a:gd name="T51" fmla="*/ 10 h 240"/>
                <a:gd name="T52" fmla="*/ 303 w 367"/>
                <a:gd name="T53" fmla="*/ 14 h 240"/>
                <a:gd name="T54" fmla="*/ 314 w 367"/>
                <a:gd name="T55" fmla="*/ 21 h 240"/>
                <a:gd name="T56" fmla="*/ 323 w 367"/>
                <a:gd name="T57" fmla="*/ 28 h 240"/>
                <a:gd name="T58" fmla="*/ 331 w 367"/>
                <a:gd name="T59" fmla="*/ 35 h 240"/>
                <a:gd name="T60" fmla="*/ 339 w 367"/>
                <a:gd name="T61" fmla="*/ 44 h 240"/>
                <a:gd name="T62" fmla="*/ 346 w 367"/>
                <a:gd name="T63" fmla="*/ 53 h 240"/>
                <a:gd name="T64" fmla="*/ 352 w 367"/>
                <a:gd name="T65" fmla="*/ 63 h 240"/>
                <a:gd name="T66" fmla="*/ 357 w 367"/>
                <a:gd name="T67" fmla="*/ 73 h 240"/>
                <a:gd name="T68" fmla="*/ 361 w 367"/>
                <a:gd name="T69" fmla="*/ 85 h 240"/>
                <a:gd name="T70" fmla="*/ 364 w 367"/>
                <a:gd name="T71" fmla="*/ 96 h 240"/>
                <a:gd name="T72" fmla="*/ 365 w 367"/>
                <a:gd name="T73" fmla="*/ 108 h 240"/>
                <a:gd name="T74" fmla="*/ 367 w 367"/>
                <a:gd name="T75" fmla="*/ 120 h 240"/>
                <a:gd name="T76" fmla="*/ 367 w 367"/>
                <a:gd name="T77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7" h="240">
                  <a:moveTo>
                    <a:pt x="367" y="120"/>
                  </a:moveTo>
                  <a:lnTo>
                    <a:pt x="367" y="120"/>
                  </a:lnTo>
                  <a:lnTo>
                    <a:pt x="365" y="133"/>
                  </a:lnTo>
                  <a:lnTo>
                    <a:pt x="364" y="144"/>
                  </a:lnTo>
                  <a:lnTo>
                    <a:pt x="361" y="156"/>
                  </a:lnTo>
                  <a:lnTo>
                    <a:pt x="357" y="166"/>
                  </a:lnTo>
                  <a:lnTo>
                    <a:pt x="352" y="178"/>
                  </a:lnTo>
                  <a:lnTo>
                    <a:pt x="346" y="187"/>
                  </a:lnTo>
                  <a:lnTo>
                    <a:pt x="339" y="196"/>
                  </a:lnTo>
                  <a:lnTo>
                    <a:pt x="331" y="206"/>
                  </a:lnTo>
                  <a:lnTo>
                    <a:pt x="323" y="212"/>
                  </a:lnTo>
                  <a:lnTo>
                    <a:pt x="314" y="219"/>
                  </a:lnTo>
                  <a:lnTo>
                    <a:pt x="303" y="226"/>
                  </a:lnTo>
                  <a:lnTo>
                    <a:pt x="293" y="231"/>
                  </a:lnTo>
                  <a:lnTo>
                    <a:pt x="283" y="234"/>
                  </a:lnTo>
                  <a:lnTo>
                    <a:pt x="271" y="238"/>
                  </a:lnTo>
                  <a:lnTo>
                    <a:pt x="258" y="240"/>
                  </a:lnTo>
                  <a:lnTo>
                    <a:pt x="247" y="240"/>
                  </a:lnTo>
                  <a:lnTo>
                    <a:pt x="0" y="240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247" y="0"/>
                  </a:lnTo>
                  <a:lnTo>
                    <a:pt x="258" y="0"/>
                  </a:lnTo>
                  <a:lnTo>
                    <a:pt x="271" y="3"/>
                  </a:lnTo>
                  <a:lnTo>
                    <a:pt x="283" y="5"/>
                  </a:lnTo>
                  <a:lnTo>
                    <a:pt x="293" y="10"/>
                  </a:lnTo>
                  <a:lnTo>
                    <a:pt x="303" y="14"/>
                  </a:lnTo>
                  <a:lnTo>
                    <a:pt x="314" y="21"/>
                  </a:lnTo>
                  <a:lnTo>
                    <a:pt x="323" y="28"/>
                  </a:lnTo>
                  <a:lnTo>
                    <a:pt x="331" y="35"/>
                  </a:lnTo>
                  <a:lnTo>
                    <a:pt x="339" y="44"/>
                  </a:lnTo>
                  <a:lnTo>
                    <a:pt x="346" y="53"/>
                  </a:lnTo>
                  <a:lnTo>
                    <a:pt x="352" y="63"/>
                  </a:lnTo>
                  <a:lnTo>
                    <a:pt x="357" y="73"/>
                  </a:lnTo>
                  <a:lnTo>
                    <a:pt x="361" y="85"/>
                  </a:lnTo>
                  <a:lnTo>
                    <a:pt x="364" y="96"/>
                  </a:lnTo>
                  <a:lnTo>
                    <a:pt x="365" y="108"/>
                  </a:lnTo>
                  <a:lnTo>
                    <a:pt x="367" y="120"/>
                  </a:lnTo>
                  <a:lnTo>
                    <a:pt x="367" y="120"/>
                  </a:lnTo>
                  <a:close/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DD8A7B7-E233-4C4B-ABBD-E820D5EA4C37}"/>
              </a:ext>
            </a:extLst>
          </p:cNvPr>
          <p:cNvGrpSpPr/>
          <p:nvPr userDrawn="1"/>
        </p:nvGrpSpPr>
        <p:grpSpPr>
          <a:xfrm>
            <a:off x="6802439" y="2881313"/>
            <a:ext cx="849313" cy="850900"/>
            <a:chOff x="6802439" y="2881313"/>
            <a:chExt cx="849313" cy="85090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7F1FFB1-7994-4931-8937-8FE13D60F7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02439" y="2881313"/>
              <a:ext cx="849313" cy="850900"/>
            </a:xfrm>
            <a:custGeom>
              <a:avLst/>
              <a:gdLst>
                <a:gd name="T0" fmla="*/ 1071 w 1071"/>
                <a:gd name="T1" fmla="*/ 565 h 1073"/>
                <a:gd name="T2" fmla="*/ 1061 w 1071"/>
                <a:gd name="T3" fmla="*/ 645 h 1073"/>
                <a:gd name="T4" fmla="*/ 1039 w 1071"/>
                <a:gd name="T5" fmla="*/ 722 h 1073"/>
                <a:gd name="T6" fmla="*/ 1006 w 1071"/>
                <a:gd name="T7" fmla="*/ 792 h 1073"/>
                <a:gd name="T8" fmla="*/ 965 w 1071"/>
                <a:gd name="T9" fmla="*/ 858 h 1073"/>
                <a:gd name="T10" fmla="*/ 914 w 1071"/>
                <a:gd name="T11" fmla="*/ 916 h 1073"/>
                <a:gd name="T12" fmla="*/ 856 w 1071"/>
                <a:gd name="T13" fmla="*/ 966 h 1073"/>
                <a:gd name="T14" fmla="*/ 791 w 1071"/>
                <a:gd name="T15" fmla="*/ 1009 h 1073"/>
                <a:gd name="T16" fmla="*/ 720 w 1071"/>
                <a:gd name="T17" fmla="*/ 1041 h 1073"/>
                <a:gd name="T18" fmla="*/ 644 w 1071"/>
                <a:gd name="T19" fmla="*/ 1062 h 1073"/>
                <a:gd name="T20" fmla="*/ 563 w 1071"/>
                <a:gd name="T21" fmla="*/ 1072 h 1073"/>
                <a:gd name="T22" fmla="*/ 508 w 1071"/>
                <a:gd name="T23" fmla="*/ 1072 h 1073"/>
                <a:gd name="T24" fmla="*/ 427 w 1071"/>
                <a:gd name="T25" fmla="*/ 1062 h 1073"/>
                <a:gd name="T26" fmla="*/ 351 w 1071"/>
                <a:gd name="T27" fmla="*/ 1041 h 1073"/>
                <a:gd name="T28" fmla="*/ 280 w 1071"/>
                <a:gd name="T29" fmla="*/ 1009 h 1073"/>
                <a:gd name="T30" fmla="*/ 215 w 1071"/>
                <a:gd name="T31" fmla="*/ 966 h 1073"/>
                <a:gd name="T32" fmla="*/ 157 w 1071"/>
                <a:gd name="T33" fmla="*/ 916 h 1073"/>
                <a:gd name="T34" fmla="*/ 106 w 1071"/>
                <a:gd name="T35" fmla="*/ 858 h 1073"/>
                <a:gd name="T36" fmla="*/ 64 w 1071"/>
                <a:gd name="T37" fmla="*/ 792 h 1073"/>
                <a:gd name="T38" fmla="*/ 32 w 1071"/>
                <a:gd name="T39" fmla="*/ 722 h 1073"/>
                <a:gd name="T40" fmla="*/ 10 w 1071"/>
                <a:gd name="T41" fmla="*/ 645 h 1073"/>
                <a:gd name="T42" fmla="*/ 0 w 1071"/>
                <a:gd name="T43" fmla="*/ 565 h 1073"/>
                <a:gd name="T44" fmla="*/ 0 w 1071"/>
                <a:gd name="T45" fmla="*/ 510 h 1073"/>
                <a:gd name="T46" fmla="*/ 10 w 1071"/>
                <a:gd name="T47" fmla="*/ 429 h 1073"/>
                <a:gd name="T48" fmla="*/ 32 w 1071"/>
                <a:gd name="T49" fmla="*/ 353 h 1073"/>
                <a:gd name="T50" fmla="*/ 64 w 1071"/>
                <a:gd name="T51" fmla="*/ 282 h 1073"/>
                <a:gd name="T52" fmla="*/ 106 w 1071"/>
                <a:gd name="T53" fmla="*/ 216 h 1073"/>
                <a:gd name="T54" fmla="*/ 157 w 1071"/>
                <a:gd name="T55" fmla="*/ 158 h 1073"/>
                <a:gd name="T56" fmla="*/ 215 w 1071"/>
                <a:gd name="T57" fmla="*/ 108 h 1073"/>
                <a:gd name="T58" fmla="*/ 280 w 1071"/>
                <a:gd name="T59" fmla="*/ 66 h 1073"/>
                <a:gd name="T60" fmla="*/ 351 w 1071"/>
                <a:gd name="T61" fmla="*/ 34 h 1073"/>
                <a:gd name="T62" fmla="*/ 427 w 1071"/>
                <a:gd name="T63" fmla="*/ 12 h 1073"/>
                <a:gd name="T64" fmla="*/ 508 w 1071"/>
                <a:gd name="T65" fmla="*/ 2 h 1073"/>
                <a:gd name="T66" fmla="*/ 563 w 1071"/>
                <a:gd name="T67" fmla="*/ 2 h 1073"/>
                <a:gd name="T68" fmla="*/ 644 w 1071"/>
                <a:gd name="T69" fmla="*/ 12 h 1073"/>
                <a:gd name="T70" fmla="*/ 720 w 1071"/>
                <a:gd name="T71" fmla="*/ 34 h 1073"/>
                <a:gd name="T72" fmla="*/ 791 w 1071"/>
                <a:gd name="T73" fmla="*/ 66 h 1073"/>
                <a:gd name="T74" fmla="*/ 856 w 1071"/>
                <a:gd name="T75" fmla="*/ 108 h 1073"/>
                <a:gd name="T76" fmla="*/ 914 w 1071"/>
                <a:gd name="T77" fmla="*/ 158 h 1073"/>
                <a:gd name="T78" fmla="*/ 965 w 1071"/>
                <a:gd name="T79" fmla="*/ 216 h 1073"/>
                <a:gd name="T80" fmla="*/ 1006 w 1071"/>
                <a:gd name="T81" fmla="*/ 282 h 1073"/>
                <a:gd name="T82" fmla="*/ 1039 w 1071"/>
                <a:gd name="T83" fmla="*/ 353 h 1073"/>
                <a:gd name="T84" fmla="*/ 1061 w 1071"/>
                <a:gd name="T85" fmla="*/ 429 h 1073"/>
                <a:gd name="T86" fmla="*/ 1071 w 1071"/>
                <a:gd name="T87" fmla="*/ 51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1073">
                  <a:moveTo>
                    <a:pt x="1071" y="537"/>
                  </a:moveTo>
                  <a:lnTo>
                    <a:pt x="1071" y="537"/>
                  </a:lnTo>
                  <a:lnTo>
                    <a:pt x="1071" y="565"/>
                  </a:lnTo>
                  <a:lnTo>
                    <a:pt x="1069" y="592"/>
                  </a:lnTo>
                  <a:lnTo>
                    <a:pt x="1065" y="619"/>
                  </a:lnTo>
                  <a:lnTo>
                    <a:pt x="1061" y="645"/>
                  </a:lnTo>
                  <a:lnTo>
                    <a:pt x="1055" y="671"/>
                  </a:lnTo>
                  <a:lnTo>
                    <a:pt x="1047" y="696"/>
                  </a:lnTo>
                  <a:lnTo>
                    <a:pt x="1039" y="722"/>
                  </a:lnTo>
                  <a:lnTo>
                    <a:pt x="1029" y="746"/>
                  </a:lnTo>
                  <a:lnTo>
                    <a:pt x="1018" y="769"/>
                  </a:lnTo>
                  <a:lnTo>
                    <a:pt x="1006" y="792"/>
                  </a:lnTo>
                  <a:lnTo>
                    <a:pt x="994" y="815"/>
                  </a:lnTo>
                  <a:lnTo>
                    <a:pt x="980" y="837"/>
                  </a:lnTo>
                  <a:lnTo>
                    <a:pt x="965" y="858"/>
                  </a:lnTo>
                  <a:lnTo>
                    <a:pt x="949" y="878"/>
                  </a:lnTo>
                  <a:lnTo>
                    <a:pt x="932" y="897"/>
                  </a:lnTo>
                  <a:lnTo>
                    <a:pt x="914" y="916"/>
                  </a:lnTo>
                  <a:lnTo>
                    <a:pt x="896" y="934"/>
                  </a:lnTo>
                  <a:lnTo>
                    <a:pt x="876" y="951"/>
                  </a:lnTo>
                  <a:lnTo>
                    <a:pt x="856" y="966"/>
                  </a:lnTo>
                  <a:lnTo>
                    <a:pt x="835" y="981"/>
                  </a:lnTo>
                  <a:lnTo>
                    <a:pt x="813" y="996"/>
                  </a:lnTo>
                  <a:lnTo>
                    <a:pt x="791" y="1009"/>
                  </a:lnTo>
                  <a:lnTo>
                    <a:pt x="768" y="1020"/>
                  </a:lnTo>
                  <a:lnTo>
                    <a:pt x="744" y="1031"/>
                  </a:lnTo>
                  <a:lnTo>
                    <a:pt x="720" y="1041"/>
                  </a:lnTo>
                  <a:lnTo>
                    <a:pt x="694" y="1049"/>
                  </a:lnTo>
                  <a:lnTo>
                    <a:pt x="669" y="1056"/>
                  </a:lnTo>
                  <a:lnTo>
                    <a:pt x="644" y="1062"/>
                  </a:lnTo>
                  <a:lnTo>
                    <a:pt x="617" y="1067"/>
                  </a:lnTo>
                  <a:lnTo>
                    <a:pt x="591" y="1070"/>
                  </a:lnTo>
                  <a:lnTo>
                    <a:pt x="563" y="1072"/>
                  </a:lnTo>
                  <a:lnTo>
                    <a:pt x="535" y="1073"/>
                  </a:lnTo>
                  <a:lnTo>
                    <a:pt x="535" y="1073"/>
                  </a:lnTo>
                  <a:lnTo>
                    <a:pt x="508" y="1072"/>
                  </a:lnTo>
                  <a:lnTo>
                    <a:pt x="480" y="1070"/>
                  </a:lnTo>
                  <a:lnTo>
                    <a:pt x="454" y="1067"/>
                  </a:lnTo>
                  <a:lnTo>
                    <a:pt x="427" y="1062"/>
                  </a:lnTo>
                  <a:lnTo>
                    <a:pt x="402" y="1056"/>
                  </a:lnTo>
                  <a:lnTo>
                    <a:pt x="376" y="1049"/>
                  </a:lnTo>
                  <a:lnTo>
                    <a:pt x="351" y="1041"/>
                  </a:lnTo>
                  <a:lnTo>
                    <a:pt x="327" y="1031"/>
                  </a:lnTo>
                  <a:lnTo>
                    <a:pt x="303" y="1020"/>
                  </a:lnTo>
                  <a:lnTo>
                    <a:pt x="280" y="1009"/>
                  </a:lnTo>
                  <a:lnTo>
                    <a:pt x="258" y="996"/>
                  </a:lnTo>
                  <a:lnTo>
                    <a:pt x="236" y="981"/>
                  </a:lnTo>
                  <a:lnTo>
                    <a:pt x="215" y="966"/>
                  </a:lnTo>
                  <a:lnTo>
                    <a:pt x="195" y="951"/>
                  </a:lnTo>
                  <a:lnTo>
                    <a:pt x="175" y="934"/>
                  </a:lnTo>
                  <a:lnTo>
                    <a:pt x="157" y="916"/>
                  </a:lnTo>
                  <a:lnTo>
                    <a:pt x="139" y="897"/>
                  </a:lnTo>
                  <a:lnTo>
                    <a:pt x="122" y="878"/>
                  </a:lnTo>
                  <a:lnTo>
                    <a:pt x="106" y="858"/>
                  </a:lnTo>
                  <a:lnTo>
                    <a:pt x="91" y="837"/>
                  </a:lnTo>
                  <a:lnTo>
                    <a:pt x="77" y="815"/>
                  </a:lnTo>
                  <a:lnTo>
                    <a:pt x="64" y="792"/>
                  </a:lnTo>
                  <a:lnTo>
                    <a:pt x="53" y="769"/>
                  </a:lnTo>
                  <a:lnTo>
                    <a:pt x="41" y="746"/>
                  </a:lnTo>
                  <a:lnTo>
                    <a:pt x="32" y="722"/>
                  </a:lnTo>
                  <a:lnTo>
                    <a:pt x="24" y="696"/>
                  </a:lnTo>
                  <a:lnTo>
                    <a:pt x="16" y="671"/>
                  </a:lnTo>
                  <a:lnTo>
                    <a:pt x="10" y="645"/>
                  </a:lnTo>
                  <a:lnTo>
                    <a:pt x="6" y="619"/>
                  </a:lnTo>
                  <a:lnTo>
                    <a:pt x="2" y="592"/>
                  </a:lnTo>
                  <a:lnTo>
                    <a:pt x="0" y="565"/>
                  </a:lnTo>
                  <a:lnTo>
                    <a:pt x="0" y="537"/>
                  </a:lnTo>
                  <a:lnTo>
                    <a:pt x="0" y="537"/>
                  </a:lnTo>
                  <a:lnTo>
                    <a:pt x="0" y="510"/>
                  </a:lnTo>
                  <a:lnTo>
                    <a:pt x="2" y="482"/>
                  </a:lnTo>
                  <a:lnTo>
                    <a:pt x="6" y="456"/>
                  </a:lnTo>
                  <a:lnTo>
                    <a:pt x="10" y="429"/>
                  </a:lnTo>
                  <a:lnTo>
                    <a:pt x="16" y="403"/>
                  </a:lnTo>
                  <a:lnTo>
                    <a:pt x="24" y="377"/>
                  </a:lnTo>
                  <a:lnTo>
                    <a:pt x="32" y="353"/>
                  </a:lnTo>
                  <a:lnTo>
                    <a:pt x="41" y="329"/>
                  </a:lnTo>
                  <a:lnTo>
                    <a:pt x="53" y="305"/>
                  </a:lnTo>
                  <a:lnTo>
                    <a:pt x="64" y="282"/>
                  </a:lnTo>
                  <a:lnTo>
                    <a:pt x="77" y="259"/>
                  </a:lnTo>
                  <a:lnTo>
                    <a:pt x="91" y="238"/>
                  </a:lnTo>
                  <a:lnTo>
                    <a:pt x="106" y="216"/>
                  </a:lnTo>
                  <a:lnTo>
                    <a:pt x="122" y="196"/>
                  </a:lnTo>
                  <a:lnTo>
                    <a:pt x="139" y="177"/>
                  </a:lnTo>
                  <a:lnTo>
                    <a:pt x="157" y="158"/>
                  </a:lnTo>
                  <a:lnTo>
                    <a:pt x="175" y="140"/>
                  </a:lnTo>
                  <a:lnTo>
                    <a:pt x="195" y="124"/>
                  </a:lnTo>
                  <a:lnTo>
                    <a:pt x="215" y="108"/>
                  </a:lnTo>
                  <a:lnTo>
                    <a:pt x="236" y="93"/>
                  </a:lnTo>
                  <a:lnTo>
                    <a:pt x="258" y="79"/>
                  </a:lnTo>
                  <a:lnTo>
                    <a:pt x="280" y="66"/>
                  </a:lnTo>
                  <a:lnTo>
                    <a:pt x="303" y="53"/>
                  </a:lnTo>
                  <a:lnTo>
                    <a:pt x="327" y="43"/>
                  </a:lnTo>
                  <a:lnTo>
                    <a:pt x="351" y="34"/>
                  </a:lnTo>
                  <a:lnTo>
                    <a:pt x="376" y="25"/>
                  </a:lnTo>
                  <a:lnTo>
                    <a:pt x="402" y="18"/>
                  </a:lnTo>
                  <a:lnTo>
                    <a:pt x="427" y="12"/>
                  </a:lnTo>
                  <a:lnTo>
                    <a:pt x="454" y="7"/>
                  </a:lnTo>
                  <a:lnTo>
                    <a:pt x="480" y="4"/>
                  </a:lnTo>
                  <a:lnTo>
                    <a:pt x="508" y="2"/>
                  </a:lnTo>
                  <a:lnTo>
                    <a:pt x="535" y="0"/>
                  </a:lnTo>
                  <a:lnTo>
                    <a:pt x="535" y="0"/>
                  </a:lnTo>
                  <a:lnTo>
                    <a:pt x="563" y="2"/>
                  </a:lnTo>
                  <a:lnTo>
                    <a:pt x="591" y="4"/>
                  </a:lnTo>
                  <a:lnTo>
                    <a:pt x="617" y="7"/>
                  </a:lnTo>
                  <a:lnTo>
                    <a:pt x="644" y="12"/>
                  </a:lnTo>
                  <a:lnTo>
                    <a:pt x="669" y="18"/>
                  </a:lnTo>
                  <a:lnTo>
                    <a:pt x="694" y="25"/>
                  </a:lnTo>
                  <a:lnTo>
                    <a:pt x="720" y="34"/>
                  </a:lnTo>
                  <a:lnTo>
                    <a:pt x="744" y="43"/>
                  </a:lnTo>
                  <a:lnTo>
                    <a:pt x="768" y="53"/>
                  </a:lnTo>
                  <a:lnTo>
                    <a:pt x="791" y="66"/>
                  </a:lnTo>
                  <a:lnTo>
                    <a:pt x="813" y="79"/>
                  </a:lnTo>
                  <a:lnTo>
                    <a:pt x="835" y="93"/>
                  </a:lnTo>
                  <a:lnTo>
                    <a:pt x="856" y="108"/>
                  </a:lnTo>
                  <a:lnTo>
                    <a:pt x="876" y="124"/>
                  </a:lnTo>
                  <a:lnTo>
                    <a:pt x="896" y="140"/>
                  </a:lnTo>
                  <a:lnTo>
                    <a:pt x="914" y="158"/>
                  </a:lnTo>
                  <a:lnTo>
                    <a:pt x="932" y="177"/>
                  </a:lnTo>
                  <a:lnTo>
                    <a:pt x="949" y="196"/>
                  </a:lnTo>
                  <a:lnTo>
                    <a:pt x="965" y="216"/>
                  </a:lnTo>
                  <a:lnTo>
                    <a:pt x="980" y="238"/>
                  </a:lnTo>
                  <a:lnTo>
                    <a:pt x="994" y="259"/>
                  </a:lnTo>
                  <a:lnTo>
                    <a:pt x="1006" y="282"/>
                  </a:lnTo>
                  <a:lnTo>
                    <a:pt x="1018" y="305"/>
                  </a:lnTo>
                  <a:lnTo>
                    <a:pt x="1029" y="329"/>
                  </a:lnTo>
                  <a:lnTo>
                    <a:pt x="1039" y="353"/>
                  </a:lnTo>
                  <a:lnTo>
                    <a:pt x="1047" y="377"/>
                  </a:lnTo>
                  <a:lnTo>
                    <a:pt x="1055" y="403"/>
                  </a:lnTo>
                  <a:lnTo>
                    <a:pt x="1061" y="429"/>
                  </a:lnTo>
                  <a:lnTo>
                    <a:pt x="1065" y="456"/>
                  </a:lnTo>
                  <a:lnTo>
                    <a:pt x="1069" y="482"/>
                  </a:lnTo>
                  <a:lnTo>
                    <a:pt x="1071" y="510"/>
                  </a:lnTo>
                  <a:lnTo>
                    <a:pt x="1071" y="537"/>
                  </a:lnTo>
                  <a:lnTo>
                    <a:pt x="1071" y="53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3" name="Freeform 24">
              <a:extLst>
                <a:ext uri="{FF2B5EF4-FFF2-40B4-BE49-F238E27FC236}">
                  <a16:creationId xmlns:a16="http://schemas.microsoft.com/office/drawing/2014/main" id="{DD37B842-9B54-4F4C-9E26-7F5CB9AA07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94526" y="3070226"/>
              <a:ext cx="481013" cy="473075"/>
            </a:xfrm>
            <a:custGeom>
              <a:avLst/>
              <a:gdLst>
                <a:gd name="T0" fmla="*/ 412 w 605"/>
                <a:gd name="T1" fmla="*/ 0 h 596"/>
                <a:gd name="T2" fmla="*/ 382 w 605"/>
                <a:gd name="T3" fmla="*/ 3 h 596"/>
                <a:gd name="T4" fmla="*/ 353 w 605"/>
                <a:gd name="T5" fmla="*/ 11 h 596"/>
                <a:gd name="T6" fmla="*/ 327 w 605"/>
                <a:gd name="T7" fmla="*/ 24 h 596"/>
                <a:gd name="T8" fmla="*/ 303 w 605"/>
                <a:gd name="T9" fmla="*/ 41 h 596"/>
                <a:gd name="T10" fmla="*/ 291 w 605"/>
                <a:gd name="T11" fmla="*/ 32 h 596"/>
                <a:gd name="T12" fmla="*/ 266 w 605"/>
                <a:gd name="T13" fmla="*/ 17 h 596"/>
                <a:gd name="T14" fmla="*/ 238 w 605"/>
                <a:gd name="T15" fmla="*/ 7 h 596"/>
                <a:gd name="T16" fmla="*/ 208 w 605"/>
                <a:gd name="T17" fmla="*/ 1 h 596"/>
                <a:gd name="T18" fmla="*/ 193 w 605"/>
                <a:gd name="T19" fmla="*/ 0 h 596"/>
                <a:gd name="T20" fmla="*/ 156 w 605"/>
                <a:gd name="T21" fmla="*/ 5 h 596"/>
                <a:gd name="T22" fmla="*/ 121 w 605"/>
                <a:gd name="T23" fmla="*/ 18 h 596"/>
                <a:gd name="T24" fmla="*/ 88 w 605"/>
                <a:gd name="T25" fmla="*/ 38 h 596"/>
                <a:gd name="T26" fmla="*/ 60 w 605"/>
                <a:gd name="T27" fmla="*/ 64 h 596"/>
                <a:gd name="T28" fmla="*/ 34 w 605"/>
                <a:gd name="T29" fmla="*/ 97 h 596"/>
                <a:gd name="T30" fmla="*/ 16 w 605"/>
                <a:gd name="T31" fmla="*/ 134 h 596"/>
                <a:gd name="T32" fmla="*/ 4 w 605"/>
                <a:gd name="T33" fmla="*/ 174 h 596"/>
                <a:gd name="T34" fmla="*/ 0 w 605"/>
                <a:gd name="T35" fmla="*/ 217 h 596"/>
                <a:gd name="T36" fmla="*/ 1 w 605"/>
                <a:gd name="T37" fmla="*/ 232 h 596"/>
                <a:gd name="T38" fmla="*/ 8 w 605"/>
                <a:gd name="T39" fmla="*/ 264 h 596"/>
                <a:gd name="T40" fmla="*/ 20 w 605"/>
                <a:gd name="T41" fmla="*/ 296 h 596"/>
                <a:gd name="T42" fmla="*/ 37 w 605"/>
                <a:gd name="T43" fmla="*/ 328 h 596"/>
                <a:gd name="T44" fmla="*/ 58 w 605"/>
                <a:gd name="T45" fmla="*/ 361 h 596"/>
                <a:gd name="T46" fmla="*/ 95 w 605"/>
                <a:gd name="T47" fmla="*/ 409 h 596"/>
                <a:gd name="T48" fmla="*/ 152 w 605"/>
                <a:gd name="T49" fmla="*/ 468 h 596"/>
                <a:gd name="T50" fmla="*/ 207 w 605"/>
                <a:gd name="T51" fmla="*/ 518 h 596"/>
                <a:gd name="T52" fmla="*/ 255 w 605"/>
                <a:gd name="T53" fmla="*/ 560 h 596"/>
                <a:gd name="T54" fmla="*/ 303 w 605"/>
                <a:gd name="T55" fmla="*/ 596 h 596"/>
                <a:gd name="T56" fmla="*/ 315 w 605"/>
                <a:gd name="T57" fmla="*/ 586 h 596"/>
                <a:gd name="T58" fmla="*/ 373 w 605"/>
                <a:gd name="T59" fmla="*/ 540 h 596"/>
                <a:gd name="T60" fmla="*/ 426 w 605"/>
                <a:gd name="T61" fmla="*/ 494 h 596"/>
                <a:gd name="T62" fmla="*/ 482 w 605"/>
                <a:gd name="T63" fmla="*/ 439 h 596"/>
                <a:gd name="T64" fmla="*/ 535 w 605"/>
                <a:gd name="T65" fmla="*/ 377 h 596"/>
                <a:gd name="T66" fmla="*/ 558 w 605"/>
                <a:gd name="T67" fmla="*/ 344 h 596"/>
                <a:gd name="T68" fmla="*/ 578 w 605"/>
                <a:gd name="T69" fmla="*/ 312 h 596"/>
                <a:gd name="T70" fmla="*/ 592 w 605"/>
                <a:gd name="T71" fmla="*/ 280 h 596"/>
                <a:gd name="T72" fmla="*/ 602 w 605"/>
                <a:gd name="T73" fmla="*/ 248 h 596"/>
                <a:gd name="T74" fmla="*/ 605 w 605"/>
                <a:gd name="T75" fmla="*/ 217 h 596"/>
                <a:gd name="T76" fmla="*/ 604 w 605"/>
                <a:gd name="T77" fmla="*/ 195 h 596"/>
                <a:gd name="T78" fmla="*/ 596 w 605"/>
                <a:gd name="T79" fmla="*/ 153 h 596"/>
                <a:gd name="T80" fmla="*/ 580 w 605"/>
                <a:gd name="T81" fmla="*/ 115 h 596"/>
                <a:gd name="T82" fmla="*/ 559 w 605"/>
                <a:gd name="T83" fmla="*/ 81 h 596"/>
                <a:gd name="T84" fmla="*/ 532 w 605"/>
                <a:gd name="T85" fmla="*/ 51 h 596"/>
                <a:gd name="T86" fmla="*/ 501 w 605"/>
                <a:gd name="T87" fmla="*/ 28 h 596"/>
                <a:gd name="T88" fmla="*/ 467 w 605"/>
                <a:gd name="T89" fmla="*/ 10 h 596"/>
                <a:gd name="T90" fmla="*/ 430 w 605"/>
                <a:gd name="T91" fmla="*/ 1 h 596"/>
                <a:gd name="T92" fmla="*/ 412 w 605"/>
                <a:gd name="T9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5" h="596">
                  <a:moveTo>
                    <a:pt x="412" y="0"/>
                  </a:moveTo>
                  <a:lnTo>
                    <a:pt x="412" y="0"/>
                  </a:lnTo>
                  <a:lnTo>
                    <a:pt x="397" y="1"/>
                  </a:lnTo>
                  <a:lnTo>
                    <a:pt x="382" y="3"/>
                  </a:lnTo>
                  <a:lnTo>
                    <a:pt x="367" y="7"/>
                  </a:lnTo>
                  <a:lnTo>
                    <a:pt x="353" y="11"/>
                  </a:lnTo>
                  <a:lnTo>
                    <a:pt x="339" y="17"/>
                  </a:lnTo>
                  <a:lnTo>
                    <a:pt x="327" y="24"/>
                  </a:lnTo>
                  <a:lnTo>
                    <a:pt x="314" y="32"/>
                  </a:lnTo>
                  <a:lnTo>
                    <a:pt x="303" y="41"/>
                  </a:lnTo>
                  <a:lnTo>
                    <a:pt x="303" y="41"/>
                  </a:lnTo>
                  <a:lnTo>
                    <a:pt x="291" y="32"/>
                  </a:lnTo>
                  <a:lnTo>
                    <a:pt x="278" y="24"/>
                  </a:lnTo>
                  <a:lnTo>
                    <a:pt x="266" y="17"/>
                  </a:lnTo>
                  <a:lnTo>
                    <a:pt x="252" y="11"/>
                  </a:lnTo>
                  <a:lnTo>
                    <a:pt x="238" y="7"/>
                  </a:lnTo>
                  <a:lnTo>
                    <a:pt x="223" y="3"/>
                  </a:lnTo>
                  <a:lnTo>
                    <a:pt x="208" y="1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75" y="1"/>
                  </a:lnTo>
                  <a:lnTo>
                    <a:pt x="156" y="5"/>
                  </a:lnTo>
                  <a:lnTo>
                    <a:pt x="138" y="10"/>
                  </a:lnTo>
                  <a:lnTo>
                    <a:pt x="121" y="18"/>
                  </a:lnTo>
                  <a:lnTo>
                    <a:pt x="105" y="28"/>
                  </a:lnTo>
                  <a:lnTo>
                    <a:pt x="88" y="38"/>
                  </a:lnTo>
                  <a:lnTo>
                    <a:pt x="73" y="51"/>
                  </a:lnTo>
                  <a:lnTo>
                    <a:pt x="60" y="64"/>
                  </a:lnTo>
                  <a:lnTo>
                    <a:pt x="46" y="81"/>
                  </a:lnTo>
                  <a:lnTo>
                    <a:pt x="34" y="97"/>
                  </a:lnTo>
                  <a:lnTo>
                    <a:pt x="25" y="115"/>
                  </a:lnTo>
                  <a:lnTo>
                    <a:pt x="16" y="134"/>
                  </a:lnTo>
                  <a:lnTo>
                    <a:pt x="9" y="153"/>
                  </a:lnTo>
                  <a:lnTo>
                    <a:pt x="4" y="174"/>
                  </a:lnTo>
                  <a:lnTo>
                    <a:pt x="1" y="195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1" y="232"/>
                  </a:lnTo>
                  <a:lnTo>
                    <a:pt x="3" y="248"/>
                  </a:lnTo>
                  <a:lnTo>
                    <a:pt x="8" y="264"/>
                  </a:lnTo>
                  <a:lnTo>
                    <a:pt x="14" y="280"/>
                  </a:lnTo>
                  <a:lnTo>
                    <a:pt x="20" y="296"/>
                  </a:lnTo>
                  <a:lnTo>
                    <a:pt x="29" y="312"/>
                  </a:lnTo>
                  <a:lnTo>
                    <a:pt x="37" y="328"/>
                  </a:lnTo>
                  <a:lnTo>
                    <a:pt x="47" y="344"/>
                  </a:lnTo>
                  <a:lnTo>
                    <a:pt x="58" y="361"/>
                  </a:lnTo>
                  <a:lnTo>
                    <a:pt x="70" y="377"/>
                  </a:lnTo>
                  <a:lnTo>
                    <a:pt x="95" y="409"/>
                  </a:lnTo>
                  <a:lnTo>
                    <a:pt x="123" y="439"/>
                  </a:lnTo>
                  <a:lnTo>
                    <a:pt x="152" y="468"/>
                  </a:lnTo>
                  <a:lnTo>
                    <a:pt x="179" y="494"/>
                  </a:lnTo>
                  <a:lnTo>
                    <a:pt x="207" y="518"/>
                  </a:lnTo>
                  <a:lnTo>
                    <a:pt x="232" y="540"/>
                  </a:lnTo>
                  <a:lnTo>
                    <a:pt x="255" y="560"/>
                  </a:lnTo>
                  <a:lnTo>
                    <a:pt x="290" y="586"/>
                  </a:lnTo>
                  <a:lnTo>
                    <a:pt x="303" y="596"/>
                  </a:lnTo>
                  <a:lnTo>
                    <a:pt x="303" y="596"/>
                  </a:lnTo>
                  <a:lnTo>
                    <a:pt x="315" y="586"/>
                  </a:lnTo>
                  <a:lnTo>
                    <a:pt x="350" y="560"/>
                  </a:lnTo>
                  <a:lnTo>
                    <a:pt x="373" y="540"/>
                  </a:lnTo>
                  <a:lnTo>
                    <a:pt x="398" y="518"/>
                  </a:lnTo>
                  <a:lnTo>
                    <a:pt x="426" y="494"/>
                  </a:lnTo>
                  <a:lnTo>
                    <a:pt x="453" y="468"/>
                  </a:lnTo>
                  <a:lnTo>
                    <a:pt x="482" y="439"/>
                  </a:lnTo>
                  <a:lnTo>
                    <a:pt x="510" y="409"/>
                  </a:lnTo>
                  <a:lnTo>
                    <a:pt x="535" y="377"/>
                  </a:lnTo>
                  <a:lnTo>
                    <a:pt x="547" y="361"/>
                  </a:lnTo>
                  <a:lnTo>
                    <a:pt x="558" y="344"/>
                  </a:lnTo>
                  <a:lnTo>
                    <a:pt x="569" y="328"/>
                  </a:lnTo>
                  <a:lnTo>
                    <a:pt x="578" y="312"/>
                  </a:lnTo>
                  <a:lnTo>
                    <a:pt x="586" y="296"/>
                  </a:lnTo>
                  <a:lnTo>
                    <a:pt x="592" y="280"/>
                  </a:lnTo>
                  <a:lnTo>
                    <a:pt x="597" y="264"/>
                  </a:lnTo>
                  <a:lnTo>
                    <a:pt x="602" y="248"/>
                  </a:lnTo>
                  <a:lnTo>
                    <a:pt x="604" y="232"/>
                  </a:lnTo>
                  <a:lnTo>
                    <a:pt x="605" y="217"/>
                  </a:lnTo>
                  <a:lnTo>
                    <a:pt x="605" y="217"/>
                  </a:lnTo>
                  <a:lnTo>
                    <a:pt x="604" y="195"/>
                  </a:lnTo>
                  <a:lnTo>
                    <a:pt x="601" y="174"/>
                  </a:lnTo>
                  <a:lnTo>
                    <a:pt x="596" y="153"/>
                  </a:lnTo>
                  <a:lnTo>
                    <a:pt x="589" y="134"/>
                  </a:lnTo>
                  <a:lnTo>
                    <a:pt x="580" y="115"/>
                  </a:lnTo>
                  <a:lnTo>
                    <a:pt x="571" y="97"/>
                  </a:lnTo>
                  <a:lnTo>
                    <a:pt x="559" y="81"/>
                  </a:lnTo>
                  <a:lnTo>
                    <a:pt x="547" y="64"/>
                  </a:lnTo>
                  <a:lnTo>
                    <a:pt x="532" y="51"/>
                  </a:lnTo>
                  <a:lnTo>
                    <a:pt x="517" y="38"/>
                  </a:lnTo>
                  <a:lnTo>
                    <a:pt x="501" y="28"/>
                  </a:lnTo>
                  <a:lnTo>
                    <a:pt x="485" y="18"/>
                  </a:lnTo>
                  <a:lnTo>
                    <a:pt x="467" y="10"/>
                  </a:lnTo>
                  <a:lnTo>
                    <a:pt x="449" y="5"/>
                  </a:lnTo>
                  <a:lnTo>
                    <a:pt x="430" y="1"/>
                  </a:lnTo>
                  <a:lnTo>
                    <a:pt x="412" y="0"/>
                  </a:lnTo>
                  <a:lnTo>
                    <a:pt x="412" y="0"/>
                  </a:lnTo>
                  <a:close/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5">
              <a:extLst>
                <a:ext uri="{FF2B5EF4-FFF2-40B4-BE49-F238E27FC236}">
                  <a16:creationId xmlns:a16="http://schemas.microsoft.com/office/drawing/2014/main" id="{966E4C31-6732-48AD-BB99-378F5FBE2D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46889" y="3133726"/>
              <a:ext cx="774700" cy="238125"/>
            </a:xfrm>
            <a:custGeom>
              <a:avLst/>
              <a:gdLst>
                <a:gd name="T0" fmla="*/ 832 w 977"/>
                <a:gd name="T1" fmla="*/ 268 h 298"/>
                <a:gd name="T2" fmla="*/ 800 w 977"/>
                <a:gd name="T3" fmla="*/ 254 h 298"/>
                <a:gd name="T4" fmla="*/ 755 w 977"/>
                <a:gd name="T5" fmla="*/ 192 h 298"/>
                <a:gd name="T6" fmla="*/ 713 w 977"/>
                <a:gd name="T7" fmla="*/ 140 h 298"/>
                <a:gd name="T8" fmla="*/ 671 w 977"/>
                <a:gd name="T9" fmla="*/ 145 h 298"/>
                <a:gd name="T10" fmla="*/ 619 w 977"/>
                <a:gd name="T11" fmla="*/ 199 h 298"/>
                <a:gd name="T12" fmla="*/ 595 w 977"/>
                <a:gd name="T13" fmla="*/ 247 h 298"/>
                <a:gd name="T14" fmla="*/ 555 w 977"/>
                <a:gd name="T15" fmla="*/ 265 h 298"/>
                <a:gd name="T16" fmla="*/ 504 w 977"/>
                <a:gd name="T17" fmla="*/ 263 h 298"/>
                <a:gd name="T18" fmla="*/ 459 w 977"/>
                <a:gd name="T19" fmla="*/ 266 h 298"/>
                <a:gd name="T20" fmla="*/ 433 w 977"/>
                <a:gd name="T21" fmla="*/ 280 h 298"/>
                <a:gd name="T22" fmla="*/ 420 w 977"/>
                <a:gd name="T23" fmla="*/ 270 h 298"/>
                <a:gd name="T24" fmla="*/ 403 w 977"/>
                <a:gd name="T25" fmla="*/ 122 h 298"/>
                <a:gd name="T26" fmla="*/ 393 w 977"/>
                <a:gd name="T27" fmla="*/ 15 h 298"/>
                <a:gd name="T28" fmla="*/ 386 w 977"/>
                <a:gd name="T29" fmla="*/ 0 h 298"/>
                <a:gd name="T30" fmla="*/ 378 w 977"/>
                <a:gd name="T31" fmla="*/ 4 h 298"/>
                <a:gd name="T32" fmla="*/ 373 w 977"/>
                <a:gd name="T33" fmla="*/ 46 h 298"/>
                <a:gd name="T34" fmla="*/ 348 w 977"/>
                <a:gd name="T35" fmla="*/ 278 h 298"/>
                <a:gd name="T36" fmla="*/ 284 w 977"/>
                <a:gd name="T37" fmla="*/ 262 h 298"/>
                <a:gd name="T38" fmla="*/ 247 w 977"/>
                <a:gd name="T39" fmla="*/ 236 h 298"/>
                <a:gd name="T40" fmla="*/ 209 w 977"/>
                <a:gd name="T41" fmla="*/ 184 h 298"/>
                <a:gd name="T42" fmla="*/ 180 w 977"/>
                <a:gd name="T43" fmla="*/ 179 h 298"/>
                <a:gd name="T44" fmla="*/ 135 w 977"/>
                <a:gd name="T45" fmla="*/ 235 h 298"/>
                <a:gd name="T46" fmla="*/ 104 w 977"/>
                <a:gd name="T47" fmla="*/ 272 h 298"/>
                <a:gd name="T48" fmla="*/ 60 w 977"/>
                <a:gd name="T49" fmla="*/ 284 h 298"/>
                <a:gd name="T50" fmla="*/ 3 w 977"/>
                <a:gd name="T51" fmla="*/ 274 h 298"/>
                <a:gd name="T52" fmla="*/ 58 w 977"/>
                <a:gd name="T53" fmla="*/ 289 h 298"/>
                <a:gd name="T54" fmla="*/ 104 w 977"/>
                <a:gd name="T55" fmla="*/ 280 h 298"/>
                <a:gd name="T56" fmla="*/ 137 w 977"/>
                <a:gd name="T57" fmla="*/ 246 h 298"/>
                <a:gd name="T58" fmla="*/ 178 w 977"/>
                <a:gd name="T59" fmla="*/ 197 h 298"/>
                <a:gd name="T60" fmla="*/ 198 w 977"/>
                <a:gd name="T61" fmla="*/ 191 h 298"/>
                <a:gd name="T62" fmla="*/ 244 w 977"/>
                <a:gd name="T63" fmla="*/ 252 h 298"/>
                <a:gd name="T64" fmla="*/ 279 w 977"/>
                <a:gd name="T65" fmla="*/ 275 h 298"/>
                <a:gd name="T66" fmla="*/ 329 w 977"/>
                <a:gd name="T67" fmla="*/ 284 h 298"/>
                <a:gd name="T68" fmla="*/ 346 w 977"/>
                <a:gd name="T69" fmla="*/ 293 h 298"/>
                <a:gd name="T70" fmla="*/ 356 w 977"/>
                <a:gd name="T71" fmla="*/ 296 h 298"/>
                <a:gd name="T72" fmla="*/ 358 w 977"/>
                <a:gd name="T73" fmla="*/ 291 h 298"/>
                <a:gd name="T74" fmla="*/ 379 w 977"/>
                <a:gd name="T75" fmla="*/ 100 h 298"/>
                <a:gd name="T76" fmla="*/ 401 w 977"/>
                <a:gd name="T77" fmla="*/ 242 h 298"/>
                <a:gd name="T78" fmla="*/ 415 w 977"/>
                <a:gd name="T79" fmla="*/ 285 h 298"/>
                <a:gd name="T80" fmla="*/ 437 w 977"/>
                <a:gd name="T81" fmla="*/ 291 h 298"/>
                <a:gd name="T82" fmla="*/ 462 w 977"/>
                <a:gd name="T83" fmla="*/ 277 h 298"/>
                <a:gd name="T84" fmla="*/ 504 w 977"/>
                <a:gd name="T85" fmla="*/ 276 h 298"/>
                <a:gd name="T86" fmla="*/ 581 w 977"/>
                <a:gd name="T87" fmla="*/ 273 h 298"/>
                <a:gd name="T88" fmla="*/ 612 w 977"/>
                <a:gd name="T89" fmla="*/ 244 h 298"/>
                <a:gd name="T90" fmla="*/ 633 w 977"/>
                <a:gd name="T91" fmla="*/ 201 h 298"/>
                <a:gd name="T92" fmla="*/ 671 w 977"/>
                <a:gd name="T93" fmla="*/ 160 h 298"/>
                <a:gd name="T94" fmla="*/ 704 w 977"/>
                <a:gd name="T95" fmla="*/ 151 h 298"/>
                <a:gd name="T96" fmla="*/ 729 w 977"/>
                <a:gd name="T97" fmla="*/ 175 h 298"/>
                <a:gd name="T98" fmla="*/ 779 w 977"/>
                <a:gd name="T99" fmla="*/ 251 h 298"/>
                <a:gd name="T100" fmla="*/ 844 w 977"/>
                <a:gd name="T101" fmla="*/ 276 h 298"/>
                <a:gd name="T102" fmla="*/ 961 w 977"/>
                <a:gd name="T103" fmla="*/ 281 h 298"/>
                <a:gd name="T104" fmla="*/ 948 w 977"/>
                <a:gd name="T105" fmla="*/ 278 h 298"/>
                <a:gd name="T106" fmla="*/ 346 w 977"/>
                <a:gd name="T107" fmla="*/ 288 h 298"/>
                <a:gd name="T108" fmla="*/ 346 w 977"/>
                <a:gd name="T109" fmla="*/ 288 h 298"/>
                <a:gd name="T110" fmla="*/ 357 w 977"/>
                <a:gd name="T111" fmla="*/ 28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77" h="298">
                  <a:moveTo>
                    <a:pt x="950" y="278"/>
                  </a:moveTo>
                  <a:lnTo>
                    <a:pt x="950" y="278"/>
                  </a:lnTo>
                  <a:lnTo>
                    <a:pt x="924" y="275"/>
                  </a:lnTo>
                  <a:lnTo>
                    <a:pt x="897" y="272"/>
                  </a:lnTo>
                  <a:lnTo>
                    <a:pt x="844" y="268"/>
                  </a:lnTo>
                  <a:lnTo>
                    <a:pt x="832" y="268"/>
                  </a:lnTo>
                  <a:lnTo>
                    <a:pt x="832" y="268"/>
                  </a:lnTo>
                  <a:lnTo>
                    <a:pt x="823" y="267"/>
                  </a:lnTo>
                  <a:lnTo>
                    <a:pt x="815" y="263"/>
                  </a:lnTo>
                  <a:lnTo>
                    <a:pt x="806" y="260"/>
                  </a:lnTo>
                  <a:lnTo>
                    <a:pt x="800" y="254"/>
                  </a:lnTo>
                  <a:lnTo>
                    <a:pt x="800" y="254"/>
                  </a:lnTo>
                  <a:lnTo>
                    <a:pt x="793" y="248"/>
                  </a:lnTo>
                  <a:lnTo>
                    <a:pt x="786" y="242"/>
                  </a:lnTo>
                  <a:lnTo>
                    <a:pt x="775" y="225"/>
                  </a:lnTo>
                  <a:lnTo>
                    <a:pt x="775" y="225"/>
                  </a:lnTo>
                  <a:lnTo>
                    <a:pt x="765" y="209"/>
                  </a:lnTo>
                  <a:lnTo>
                    <a:pt x="755" y="192"/>
                  </a:lnTo>
                  <a:lnTo>
                    <a:pt x="744" y="175"/>
                  </a:lnTo>
                  <a:lnTo>
                    <a:pt x="733" y="159"/>
                  </a:lnTo>
                  <a:lnTo>
                    <a:pt x="733" y="159"/>
                  </a:lnTo>
                  <a:lnTo>
                    <a:pt x="727" y="152"/>
                  </a:lnTo>
                  <a:lnTo>
                    <a:pt x="721" y="145"/>
                  </a:lnTo>
                  <a:lnTo>
                    <a:pt x="713" y="140"/>
                  </a:lnTo>
                  <a:lnTo>
                    <a:pt x="704" y="138"/>
                  </a:lnTo>
                  <a:lnTo>
                    <a:pt x="704" y="138"/>
                  </a:lnTo>
                  <a:lnTo>
                    <a:pt x="696" y="137"/>
                  </a:lnTo>
                  <a:lnTo>
                    <a:pt x="687" y="138"/>
                  </a:lnTo>
                  <a:lnTo>
                    <a:pt x="679" y="141"/>
                  </a:lnTo>
                  <a:lnTo>
                    <a:pt x="671" y="145"/>
                  </a:lnTo>
                  <a:lnTo>
                    <a:pt x="671" y="145"/>
                  </a:lnTo>
                  <a:lnTo>
                    <a:pt x="663" y="151"/>
                  </a:lnTo>
                  <a:lnTo>
                    <a:pt x="654" y="156"/>
                  </a:lnTo>
                  <a:lnTo>
                    <a:pt x="642" y="169"/>
                  </a:lnTo>
                  <a:lnTo>
                    <a:pt x="629" y="184"/>
                  </a:lnTo>
                  <a:lnTo>
                    <a:pt x="619" y="199"/>
                  </a:lnTo>
                  <a:lnTo>
                    <a:pt x="619" y="199"/>
                  </a:lnTo>
                  <a:lnTo>
                    <a:pt x="610" y="216"/>
                  </a:lnTo>
                  <a:lnTo>
                    <a:pt x="603" y="234"/>
                  </a:lnTo>
                  <a:lnTo>
                    <a:pt x="603" y="234"/>
                  </a:lnTo>
                  <a:lnTo>
                    <a:pt x="599" y="240"/>
                  </a:lnTo>
                  <a:lnTo>
                    <a:pt x="595" y="247"/>
                  </a:lnTo>
                  <a:lnTo>
                    <a:pt x="590" y="254"/>
                  </a:lnTo>
                  <a:lnTo>
                    <a:pt x="583" y="259"/>
                  </a:lnTo>
                  <a:lnTo>
                    <a:pt x="583" y="259"/>
                  </a:lnTo>
                  <a:lnTo>
                    <a:pt x="574" y="262"/>
                  </a:lnTo>
                  <a:lnTo>
                    <a:pt x="565" y="265"/>
                  </a:lnTo>
                  <a:lnTo>
                    <a:pt x="555" y="265"/>
                  </a:lnTo>
                  <a:lnTo>
                    <a:pt x="546" y="266"/>
                  </a:lnTo>
                  <a:lnTo>
                    <a:pt x="546" y="266"/>
                  </a:lnTo>
                  <a:lnTo>
                    <a:pt x="527" y="265"/>
                  </a:lnTo>
                  <a:lnTo>
                    <a:pt x="507" y="263"/>
                  </a:lnTo>
                  <a:lnTo>
                    <a:pt x="507" y="263"/>
                  </a:lnTo>
                  <a:lnTo>
                    <a:pt x="504" y="263"/>
                  </a:lnTo>
                  <a:lnTo>
                    <a:pt x="490" y="263"/>
                  </a:lnTo>
                  <a:lnTo>
                    <a:pt x="477" y="263"/>
                  </a:lnTo>
                  <a:lnTo>
                    <a:pt x="477" y="263"/>
                  </a:lnTo>
                  <a:lnTo>
                    <a:pt x="468" y="263"/>
                  </a:lnTo>
                  <a:lnTo>
                    <a:pt x="459" y="266"/>
                  </a:lnTo>
                  <a:lnTo>
                    <a:pt x="459" y="266"/>
                  </a:lnTo>
                  <a:lnTo>
                    <a:pt x="451" y="269"/>
                  </a:lnTo>
                  <a:lnTo>
                    <a:pt x="443" y="274"/>
                  </a:lnTo>
                  <a:lnTo>
                    <a:pt x="441" y="275"/>
                  </a:lnTo>
                  <a:lnTo>
                    <a:pt x="440" y="276"/>
                  </a:lnTo>
                  <a:lnTo>
                    <a:pt x="440" y="276"/>
                  </a:lnTo>
                  <a:lnTo>
                    <a:pt x="433" y="280"/>
                  </a:lnTo>
                  <a:lnTo>
                    <a:pt x="431" y="280"/>
                  </a:lnTo>
                  <a:lnTo>
                    <a:pt x="428" y="280"/>
                  </a:lnTo>
                  <a:lnTo>
                    <a:pt x="428" y="280"/>
                  </a:lnTo>
                  <a:lnTo>
                    <a:pt x="424" y="278"/>
                  </a:lnTo>
                  <a:lnTo>
                    <a:pt x="422" y="276"/>
                  </a:lnTo>
                  <a:lnTo>
                    <a:pt x="420" y="270"/>
                  </a:lnTo>
                  <a:lnTo>
                    <a:pt x="420" y="270"/>
                  </a:lnTo>
                  <a:lnTo>
                    <a:pt x="417" y="262"/>
                  </a:lnTo>
                  <a:lnTo>
                    <a:pt x="416" y="255"/>
                  </a:lnTo>
                  <a:lnTo>
                    <a:pt x="414" y="240"/>
                  </a:lnTo>
                  <a:lnTo>
                    <a:pt x="413" y="227"/>
                  </a:lnTo>
                  <a:lnTo>
                    <a:pt x="403" y="122"/>
                  </a:lnTo>
                  <a:lnTo>
                    <a:pt x="403" y="122"/>
                  </a:lnTo>
                  <a:lnTo>
                    <a:pt x="399" y="60"/>
                  </a:lnTo>
                  <a:lnTo>
                    <a:pt x="399" y="60"/>
                  </a:lnTo>
                  <a:lnTo>
                    <a:pt x="395" y="30"/>
                  </a:lnTo>
                  <a:lnTo>
                    <a:pt x="395" y="30"/>
                  </a:lnTo>
                  <a:lnTo>
                    <a:pt x="393" y="15"/>
                  </a:lnTo>
                  <a:lnTo>
                    <a:pt x="393" y="15"/>
                  </a:lnTo>
                  <a:lnTo>
                    <a:pt x="392" y="8"/>
                  </a:lnTo>
                  <a:lnTo>
                    <a:pt x="391" y="2"/>
                  </a:lnTo>
                  <a:lnTo>
                    <a:pt x="391" y="2"/>
                  </a:lnTo>
                  <a:lnTo>
                    <a:pt x="390" y="1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83" y="0"/>
                  </a:lnTo>
                  <a:lnTo>
                    <a:pt x="380" y="1"/>
                  </a:lnTo>
                  <a:lnTo>
                    <a:pt x="379" y="2"/>
                  </a:lnTo>
                  <a:lnTo>
                    <a:pt x="379" y="2"/>
                  </a:lnTo>
                  <a:lnTo>
                    <a:pt x="378" y="4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77" y="12"/>
                  </a:lnTo>
                  <a:lnTo>
                    <a:pt x="376" y="19"/>
                  </a:lnTo>
                  <a:lnTo>
                    <a:pt x="376" y="19"/>
                  </a:lnTo>
                  <a:lnTo>
                    <a:pt x="373" y="46"/>
                  </a:lnTo>
                  <a:lnTo>
                    <a:pt x="368" y="99"/>
                  </a:lnTo>
                  <a:lnTo>
                    <a:pt x="356" y="204"/>
                  </a:lnTo>
                  <a:lnTo>
                    <a:pt x="356" y="204"/>
                  </a:lnTo>
                  <a:lnTo>
                    <a:pt x="353" y="242"/>
                  </a:lnTo>
                  <a:lnTo>
                    <a:pt x="348" y="278"/>
                  </a:lnTo>
                  <a:lnTo>
                    <a:pt x="348" y="278"/>
                  </a:lnTo>
                  <a:lnTo>
                    <a:pt x="339" y="275"/>
                  </a:lnTo>
                  <a:lnTo>
                    <a:pt x="330" y="272"/>
                  </a:lnTo>
                  <a:lnTo>
                    <a:pt x="310" y="268"/>
                  </a:lnTo>
                  <a:lnTo>
                    <a:pt x="310" y="268"/>
                  </a:lnTo>
                  <a:lnTo>
                    <a:pt x="293" y="265"/>
                  </a:lnTo>
                  <a:lnTo>
                    <a:pt x="284" y="262"/>
                  </a:lnTo>
                  <a:lnTo>
                    <a:pt x="274" y="259"/>
                  </a:lnTo>
                  <a:lnTo>
                    <a:pt x="274" y="259"/>
                  </a:lnTo>
                  <a:lnTo>
                    <a:pt x="266" y="254"/>
                  </a:lnTo>
                  <a:lnTo>
                    <a:pt x="259" y="248"/>
                  </a:lnTo>
                  <a:lnTo>
                    <a:pt x="253" y="243"/>
                  </a:lnTo>
                  <a:lnTo>
                    <a:pt x="247" y="236"/>
                  </a:lnTo>
                  <a:lnTo>
                    <a:pt x="235" y="220"/>
                  </a:lnTo>
                  <a:lnTo>
                    <a:pt x="225" y="205"/>
                  </a:lnTo>
                  <a:lnTo>
                    <a:pt x="225" y="205"/>
                  </a:lnTo>
                  <a:lnTo>
                    <a:pt x="218" y="194"/>
                  </a:lnTo>
                  <a:lnTo>
                    <a:pt x="213" y="189"/>
                  </a:lnTo>
                  <a:lnTo>
                    <a:pt x="209" y="184"/>
                  </a:lnTo>
                  <a:lnTo>
                    <a:pt x="204" y="179"/>
                  </a:lnTo>
                  <a:lnTo>
                    <a:pt x="198" y="177"/>
                  </a:lnTo>
                  <a:lnTo>
                    <a:pt x="193" y="176"/>
                  </a:lnTo>
                  <a:lnTo>
                    <a:pt x="186" y="177"/>
                  </a:lnTo>
                  <a:lnTo>
                    <a:pt x="186" y="177"/>
                  </a:lnTo>
                  <a:lnTo>
                    <a:pt x="180" y="179"/>
                  </a:lnTo>
                  <a:lnTo>
                    <a:pt x="174" y="183"/>
                  </a:lnTo>
                  <a:lnTo>
                    <a:pt x="166" y="191"/>
                  </a:lnTo>
                  <a:lnTo>
                    <a:pt x="166" y="191"/>
                  </a:lnTo>
                  <a:lnTo>
                    <a:pt x="157" y="201"/>
                  </a:lnTo>
                  <a:lnTo>
                    <a:pt x="149" y="213"/>
                  </a:lnTo>
                  <a:lnTo>
                    <a:pt x="135" y="235"/>
                  </a:lnTo>
                  <a:lnTo>
                    <a:pt x="135" y="235"/>
                  </a:lnTo>
                  <a:lnTo>
                    <a:pt x="124" y="251"/>
                  </a:lnTo>
                  <a:lnTo>
                    <a:pt x="118" y="259"/>
                  </a:lnTo>
                  <a:lnTo>
                    <a:pt x="111" y="266"/>
                  </a:lnTo>
                  <a:lnTo>
                    <a:pt x="111" y="266"/>
                  </a:lnTo>
                  <a:lnTo>
                    <a:pt x="104" y="272"/>
                  </a:lnTo>
                  <a:lnTo>
                    <a:pt x="96" y="276"/>
                  </a:lnTo>
                  <a:lnTo>
                    <a:pt x="88" y="280"/>
                  </a:lnTo>
                  <a:lnTo>
                    <a:pt x="80" y="282"/>
                  </a:lnTo>
                  <a:lnTo>
                    <a:pt x="80" y="282"/>
                  </a:lnTo>
                  <a:lnTo>
                    <a:pt x="69" y="284"/>
                  </a:lnTo>
                  <a:lnTo>
                    <a:pt x="60" y="284"/>
                  </a:lnTo>
                  <a:lnTo>
                    <a:pt x="50" y="284"/>
                  </a:lnTo>
                  <a:lnTo>
                    <a:pt x="41" y="283"/>
                  </a:lnTo>
                  <a:lnTo>
                    <a:pt x="41" y="283"/>
                  </a:lnTo>
                  <a:lnTo>
                    <a:pt x="21" y="280"/>
                  </a:lnTo>
                  <a:lnTo>
                    <a:pt x="3" y="274"/>
                  </a:lnTo>
                  <a:lnTo>
                    <a:pt x="3" y="274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19" y="281"/>
                  </a:lnTo>
                  <a:lnTo>
                    <a:pt x="38" y="285"/>
                  </a:lnTo>
                  <a:lnTo>
                    <a:pt x="48" y="288"/>
                  </a:lnTo>
                  <a:lnTo>
                    <a:pt x="58" y="289"/>
                  </a:lnTo>
                  <a:lnTo>
                    <a:pt x="67" y="289"/>
                  </a:lnTo>
                  <a:lnTo>
                    <a:pt x="77" y="288"/>
                  </a:lnTo>
                  <a:lnTo>
                    <a:pt x="77" y="288"/>
                  </a:lnTo>
                  <a:lnTo>
                    <a:pt x="87" y="287"/>
                  </a:lnTo>
                  <a:lnTo>
                    <a:pt x="95" y="283"/>
                  </a:lnTo>
                  <a:lnTo>
                    <a:pt x="104" y="280"/>
                  </a:lnTo>
                  <a:lnTo>
                    <a:pt x="112" y="275"/>
                  </a:lnTo>
                  <a:lnTo>
                    <a:pt x="112" y="275"/>
                  </a:lnTo>
                  <a:lnTo>
                    <a:pt x="119" y="269"/>
                  </a:lnTo>
                  <a:lnTo>
                    <a:pt x="126" y="261"/>
                  </a:lnTo>
                  <a:lnTo>
                    <a:pt x="137" y="246"/>
                  </a:lnTo>
                  <a:lnTo>
                    <a:pt x="137" y="246"/>
                  </a:lnTo>
                  <a:lnTo>
                    <a:pt x="143" y="240"/>
                  </a:lnTo>
                  <a:lnTo>
                    <a:pt x="158" y="220"/>
                  </a:lnTo>
                  <a:lnTo>
                    <a:pt x="158" y="220"/>
                  </a:lnTo>
                  <a:lnTo>
                    <a:pt x="171" y="204"/>
                  </a:lnTo>
                  <a:lnTo>
                    <a:pt x="171" y="204"/>
                  </a:lnTo>
                  <a:lnTo>
                    <a:pt x="178" y="197"/>
                  </a:lnTo>
                  <a:lnTo>
                    <a:pt x="185" y="191"/>
                  </a:lnTo>
                  <a:lnTo>
                    <a:pt x="185" y="191"/>
                  </a:lnTo>
                  <a:lnTo>
                    <a:pt x="188" y="190"/>
                  </a:lnTo>
                  <a:lnTo>
                    <a:pt x="191" y="189"/>
                  </a:lnTo>
                  <a:lnTo>
                    <a:pt x="195" y="190"/>
                  </a:lnTo>
                  <a:lnTo>
                    <a:pt x="198" y="191"/>
                  </a:lnTo>
                  <a:lnTo>
                    <a:pt x="198" y="191"/>
                  </a:lnTo>
                  <a:lnTo>
                    <a:pt x="205" y="198"/>
                  </a:lnTo>
                  <a:lnTo>
                    <a:pt x="210" y="206"/>
                  </a:lnTo>
                  <a:lnTo>
                    <a:pt x="210" y="206"/>
                  </a:lnTo>
                  <a:lnTo>
                    <a:pt x="232" y="237"/>
                  </a:lnTo>
                  <a:lnTo>
                    <a:pt x="244" y="252"/>
                  </a:lnTo>
                  <a:lnTo>
                    <a:pt x="251" y="258"/>
                  </a:lnTo>
                  <a:lnTo>
                    <a:pt x="258" y="265"/>
                  </a:lnTo>
                  <a:lnTo>
                    <a:pt x="258" y="265"/>
                  </a:lnTo>
                  <a:lnTo>
                    <a:pt x="269" y="270"/>
                  </a:lnTo>
                  <a:lnTo>
                    <a:pt x="279" y="275"/>
                  </a:lnTo>
                  <a:lnTo>
                    <a:pt x="279" y="275"/>
                  </a:lnTo>
                  <a:lnTo>
                    <a:pt x="292" y="277"/>
                  </a:lnTo>
                  <a:lnTo>
                    <a:pt x="303" y="280"/>
                  </a:lnTo>
                  <a:lnTo>
                    <a:pt x="303" y="280"/>
                  </a:lnTo>
                  <a:lnTo>
                    <a:pt x="316" y="282"/>
                  </a:lnTo>
                  <a:lnTo>
                    <a:pt x="329" y="284"/>
                  </a:lnTo>
                  <a:lnTo>
                    <a:pt x="329" y="284"/>
                  </a:lnTo>
                  <a:lnTo>
                    <a:pt x="334" y="287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344" y="290"/>
                  </a:lnTo>
                  <a:lnTo>
                    <a:pt x="346" y="293"/>
                  </a:lnTo>
                  <a:lnTo>
                    <a:pt x="346" y="293"/>
                  </a:lnTo>
                  <a:lnTo>
                    <a:pt x="346" y="293"/>
                  </a:lnTo>
                  <a:lnTo>
                    <a:pt x="346" y="293"/>
                  </a:lnTo>
                  <a:lnTo>
                    <a:pt x="347" y="295"/>
                  </a:lnTo>
                  <a:lnTo>
                    <a:pt x="352" y="298"/>
                  </a:lnTo>
                  <a:lnTo>
                    <a:pt x="352" y="298"/>
                  </a:lnTo>
                  <a:lnTo>
                    <a:pt x="356" y="296"/>
                  </a:lnTo>
                  <a:lnTo>
                    <a:pt x="357" y="295"/>
                  </a:lnTo>
                  <a:lnTo>
                    <a:pt x="357" y="295"/>
                  </a:lnTo>
                  <a:lnTo>
                    <a:pt x="357" y="293"/>
                  </a:lnTo>
                  <a:lnTo>
                    <a:pt x="357" y="293"/>
                  </a:lnTo>
                  <a:lnTo>
                    <a:pt x="358" y="292"/>
                  </a:lnTo>
                  <a:lnTo>
                    <a:pt x="358" y="291"/>
                  </a:lnTo>
                  <a:lnTo>
                    <a:pt x="358" y="291"/>
                  </a:lnTo>
                  <a:lnTo>
                    <a:pt x="362" y="270"/>
                  </a:lnTo>
                  <a:lnTo>
                    <a:pt x="364" y="250"/>
                  </a:lnTo>
                  <a:lnTo>
                    <a:pt x="364" y="250"/>
                  </a:lnTo>
                  <a:lnTo>
                    <a:pt x="369" y="205"/>
                  </a:lnTo>
                  <a:lnTo>
                    <a:pt x="379" y="100"/>
                  </a:lnTo>
                  <a:lnTo>
                    <a:pt x="385" y="50"/>
                  </a:lnTo>
                  <a:lnTo>
                    <a:pt x="385" y="50"/>
                  </a:lnTo>
                  <a:lnTo>
                    <a:pt x="392" y="123"/>
                  </a:lnTo>
                  <a:lnTo>
                    <a:pt x="400" y="228"/>
                  </a:lnTo>
                  <a:lnTo>
                    <a:pt x="401" y="242"/>
                  </a:lnTo>
                  <a:lnTo>
                    <a:pt x="401" y="242"/>
                  </a:lnTo>
                  <a:lnTo>
                    <a:pt x="402" y="252"/>
                  </a:lnTo>
                  <a:lnTo>
                    <a:pt x="405" y="262"/>
                  </a:lnTo>
                  <a:lnTo>
                    <a:pt x="407" y="273"/>
                  </a:lnTo>
                  <a:lnTo>
                    <a:pt x="411" y="282"/>
                  </a:lnTo>
                  <a:lnTo>
                    <a:pt x="411" y="282"/>
                  </a:lnTo>
                  <a:lnTo>
                    <a:pt x="415" y="285"/>
                  </a:lnTo>
                  <a:lnTo>
                    <a:pt x="418" y="289"/>
                  </a:lnTo>
                  <a:lnTo>
                    <a:pt x="422" y="291"/>
                  </a:lnTo>
                  <a:lnTo>
                    <a:pt x="428" y="292"/>
                  </a:lnTo>
                  <a:lnTo>
                    <a:pt x="428" y="292"/>
                  </a:lnTo>
                  <a:lnTo>
                    <a:pt x="432" y="292"/>
                  </a:lnTo>
                  <a:lnTo>
                    <a:pt x="437" y="291"/>
                  </a:lnTo>
                  <a:lnTo>
                    <a:pt x="446" y="287"/>
                  </a:lnTo>
                  <a:lnTo>
                    <a:pt x="448" y="285"/>
                  </a:lnTo>
                  <a:lnTo>
                    <a:pt x="449" y="284"/>
                  </a:lnTo>
                  <a:lnTo>
                    <a:pt x="449" y="284"/>
                  </a:lnTo>
                  <a:lnTo>
                    <a:pt x="455" y="281"/>
                  </a:lnTo>
                  <a:lnTo>
                    <a:pt x="462" y="277"/>
                  </a:lnTo>
                  <a:lnTo>
                    <a:pt x="462" y="277"/>
                  </a:lnTo>
                  <a:lnTo>
                    <a:pt x="469" y="276"/>
                  </a:lnTo>
                  <a:lnTo>
                    <a:pt x="477" y="276"/>
                  </a:lnTo>
                  <a:lnTo>
                    <a:pt x="490" y="276"/>
                  </a:lnTo>
                  <a:lnTo>
                    <a:pt x="504" y="276"/>
                  </a:lnTo>
                  <a:lnTo>
                    <a:pt x="504" y="276"/>
                  </a:lnTo>
                  <a:lnTo>
                    <a:pt x="543" y="278"/>
                  </a:lnTo>
                  <a:lnTo>
                    <a:pt x="552" y="278"/>
                  </a:lnTo>
                  <a:lnTo>
                    <a:pt x="562" y="277"/>
                  </a:lnTo>
                  <a:lnTo>
                    <a:pt x="572" y="275"/>
                  </a:lnTo>
                  <a:lnTo>
                    <a:pt x="581" y="273"/>
                  </a:lnTo>
                  <a:lnTo>
                    <a:pt x="581" y="273"/>
                  </a:lnTo>
                  <a:lnTo>
                    <a:pt x="589" y="269"/>
                  </a:lnTo>
                  <a:lnTo>
                    <a:pt x="597" y="265"/>
                  </a:lnTo>
                  <a:lnTo>
                    <a:pt x="603" y="258"/>
                  </a:lnTo>
                  <a:lnTo>
                    <a:pt x="608" y="251"/>
                  </a:lnTo>
                  <a:lnTo>
                    <a:pt x="608" y="251"/>
                  </a:lnTo>
                  <a:lnTo>
                    <a:pt x="612" y="244"/>
                  </a:lnTo>
                  <a:lnTo>
                    <a:pt x="615" y="236"/>
                  </a:lnTo>
                  <a:lnTo>
                    <a:pt x="615" y="236"/>
                  </a:lnTo>
                  <a:lnTo>
                    <a:pt x="619" y="227"/>
                  </a:lnTo>
                  <a:lnTo>
                    <a:pt x="622" y="219"/>
                  </a:lnTo>
                  <a:lnTo>
                    <a:pt x="622" y="219"/>
                  </a:lnTo>
                  <a:lnTo>
                    <a:pt x="633" y="201"/>
                  </a:lnTo>
                  <a:lnTo>
                    <a:pt x="643" y="186"/>
                  </a:lnTo>
                  <a:lnTo>
                    <a:pt x="643" y="186"/>
                  </a:lnTo>
                  <a:lnTo>
                    <a:pt x="656" y="172"/>
                  </a:lnTo>
                  <a:lnTo>
                    <a:pt x="663" y="166"/>
                  </a:lnTo>
                  <a:lnTo>
                    <a:pt x="671" y="160"/>
                  </a:lnTo>
                  <a:lnTo>
                    <a:pt x="671" y="160"/>
                  </a:lnTo>
                  <a:lnTo>
                    <a:pt x="677" y="155"/>
                  </a:lnTo>
                  <a:lnTo>
                    <a:pt x="687" y="152"/>
                  </a:lnTo>
                  <a:lnTo>
                    <a:pt x="695" y="149"/>
                  </a:lnTo>
                  <a:lnTo>
                    <a:pt x="699" y="149"/>
                  </a:lnTo>
                  <a:lnTo>
                    <a:pt x="704" y="151"/>
                  </a:lnTo>
                  <a:lnTo>
                    <a:pt x="704" y="151"/>
                  </a:lnTo>
                  <a:lnTo>
                    <a:pt x="709" y="152"/>
                  </a:lnTo>
                  <a:lnTo>
                    <a:pt x="712" y="154"/>
                  </a:lnTo>
                  <a:lnTo>
                    <a:pt x="719" y="160"/>
                  </a:lnTo>
                  <a:lnTo>
                    <a:pt x="725" y="167"/>
                  </a:lnTo>
                  <a:lnTo>
                    <a:pt x="729" y="175"/>
                  </a:lnTo>
                  <a:lnTo>
                    <a:pt x="729" y="175"/>
                  </a:lnTo>
                  <a:lnTo>
                    <a:pt x="743" y="198"/>
                  </a:lnTo>
                  <a:lnTo>
                    <a:pt x="757" y="221"/>
                  </a:lnTo>
                  <a:lnTo>
                    <a:pt x="757" y="221"/>
                  </a:lnTo>
                  <a:lnTo>
                    <a:pt x="764" y="231"/>
                  </a:lnTo>
                  <a:lnTo>
                    <a:pt x="771" y="240"/>
                  </a:lnTo>
                  <a:lnTo>
                    <a:pt x="779" y="251"/>
                  </a:lnTo>
                  <a:lnTo>
                    <a:pt x="787" y="259"/>
                  </a:lnTo>
                  <a:lnTo>
                    <a:pt x="797" y="266"/>
                  </a:lnTo>
                  <a:lnTo>
                    <a:pt x="808" y="272"/>
                  </a:lnTo>
                  <a:lnTo>
                    <a:pt x="819" y="275"/>
                  </a:lnTo>
                  <a:lnTo>
                    <a:pt x="832" y="276"/>
                  </a:lnTo>
                  <a:lnTo>
                    <a:pt x="844" y="276"/>
                  </a:lnTo>
                  <a:lnTo>
                    <a:pt x="844" y="276"/>
                  </a:lnTo>
                  <a:lnTo>
                    <a:pt x="878" y="276"/>
                  </a:lnTo>
                  <a:lnTo>
                    <a:pt x="911" y="277"/>
                  </a:lnTo>
                  <a:lnTo>
                    <a:pt x="911" y="277"/>
                  </a:lnTo>
                  <a:lnTo>
                    <a:pt x="943" y="280"/>
                  </a:lnTo>
                  <a:lnTo>
                    <a:pt x="961" y="281"/>
                  </a:lnTo>
                  <a:lnTo>
                    <a:pt x="977" y="283"/>
                  </a:lnTo>
                  <a:lnTo>
                    <a:pt x="977" y="283"/>
                  </a:lnTo>
                  <a:lnTo>
                    <a:pt x="963" y="281"/>
                  </a:lnTo>
                  <a:lnTo>
                    <a:pt x="950" y="278"/>
                  </a:lnTo>
                  <a:lnTo>
                    <a:pt x="950" y="278"/>
                  </a:lnTo>
                  <a:lnTo>
                    <a:pt x="948" y="278"/>
                  </a:lnTo>
                  <a:lnTo>
                    <a:pt x="950" y="278"/>
                  </a:lnTo>
                  <a:lnTo>
                    <a:pt x="953" y="278"/>
                  </a:lnTo>
                  <a:lnTo>
                    <a:pt x="950" y="278"/>
                  </a:lnTo>
                  <a:lnTo>
                    <a:pt x="950" y="278"/>
                  </a:lnTo>
                  <a:close/>
                  <a:moveTo>
                    <a:pt x="346" y="288"/>
                  </a:moveTo>
                  <a:lnTo>
                    <a:pt x="346" y="288"/>
                  </a:lnTo>
                  <a:lnTo>
                    <a:pt x="346" y="289"/>
                  </a:lnTo>
                  <a:lnTo>
                    <a:pt x="346" y="289"/>
                  </a:lnTo>
                  <a:lnTo>
                    <a:pt x="346" y="289"/>
                  </a:lnTo>
                  <a:lnTo>
                    <a:pt x="346" y="288"/>
                  </a:lnTo>
                  <a:lnTo>
                    <a:pt x="346" y="288"/>
                  </a:lnTo>
                  <a:lnTo>
                    <a:pt x="346" y="288"/>
                  </a:lnTo>
                  <a:lnTo>
                    <a:pt x="346" y="288"/>
                  </a:lnTo>
                  <a:close/>
                  <a:moveTo>
                    <a:pt x="357" y="289"/>
                  </a:moveTo>
                  <a:lnTo>
                    <a:pt x="357" y="289"/>
                  </a:lnTo>
                  <a:lnTo>
                    <a:pt x="357" y="289"/>
                  </a:lnTo>
                  <a:lnTo>
                    <a:pt x="357" y="289"/>
                  </a:lnTo>
                  <a:lnTo>
                    <a:pt x="357" y="289"/>
                  </a:lnTo>
                  <a:lnTo>
                    <a:pt x="357" y="289"/>
                  </a:lnTo>
                  <a:lnTo>
                    <a:pt x="357" y="289"/>
                  </a:lnTo>
                  <a:lnTo>
                    <a:pt x="357" y="2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cine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537BF1B0-5E15-4C9E-A9F7-992312E946E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54400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id="{F726E919-B4D5-4C49-AFDB-F02778346EC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54400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72F6A280-C1C4-4059-B2CA-1B93B2BC0D9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31478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E8800583-4DB0-45E5-A2AB-02DAECB70D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31478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0580999F-0C11-4C8B-AF27-38FF9B461EF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5576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53DAC3CB-F19B-42EC-A3C2-1AE4349B56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5576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067E387-B8DB-404A-B267-2217214AF392}"/>
              </a:ext>
            </a:extLst>
          </p:cNvPr>
          <p:cNvGrpSpPr/>
          <p:nvPr userDrawn="1"/>
        </p:nvGrpSpPr>
        <p:grpSpPr>
          <a:xfrm>
            <a:off x="1161132" y="1565378"/>
            <a:ext cx="1320668" cy="1291668"/>
            <a:chOff x="4625976" y="2811463"/>
            <a:chExt cx="939800" cy="919163"/>
          </a:xfrm>
        </p:grpSpPr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C4B459FF-D962-4145-BE9B-DA92CFC27B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4876" y="2881313"/>
              <a:ext cx="850900" cy="849313"/>
            </a:xfrm>
            <a:custGeom>
              <a:avLst/>
              <a:gdLst>
                <a:gd name="T0" fmla="*/ 1071 w 1072"/>
                <a:gd name="T1" fmla="*/ 564 h 1072"/>
                <a:gd name="T2" fmla="*/ 1060 w 1072"/>
                <a:gd name="T3" fmla="*/ 645 h 1072"/>
                <a:gd name="T4" fmla="*/ 1039 w 1072"/>
                <a:gd name="T5" fmla="*/ 721 h 1072"/>
                <a:gd name="T6" fmla="*/ 1006 w 1072"/>
                <a:gd name="T7" fmla="*/ 792 h 1072"/>
                <a:gd name="T8" fmla="*/ 965 w 1072"/>
                <a:gd name="T9" fmla="*/ 857 h 1072"/>
                <a:gd name="T10" fmla="*/ 914 w 1072"/>
                <a:gd name="T11" fmla="*/ 915 h 1072"/>
                <a:gd name="T12" fmla="*/ 857 w 1072"/>
                <a:gd name="T13" fmla="*/ 966 h 1072"/>
                <a:gd name="T14" fmla="*/ 791 w 1072"/>
                <a:gd name="T15" fmla="*/ 1007 h 1072"/>
                <a:gd name="T16" fmla="*/ 720 w 1072"/>
                <a:gd name="T17" fmla="*/ 1040 h 1072"/>
                <a:gd name="T18" fmla="*/ 644 w 1072"/>
                <a:gd name="T19" fmla="*/ 1062 h 1072"/>
                <a:gd name="T20" fmla="*/ 563 w 1072"/>
                <a:gd name="T21" fmla="*/ 1072 h 1072"/>
                <a:gd name="T22" fmla="*/ 508 w 1072"/>
                <a:gd name="T23" fmla="*/ 1072 h 1072"/>
                <a:gd name="T24" fmla="*/ 428 w 1072"/>
                <a:gd name="T25" fmla="*/ 1062 h 1072"/>
                <a:gd name="T26" fmla="*/ 351 w 1072"/>
                <a:gd name="T27" fmla="*/ 1040 h 1072"/>
                <a:gd name="T28" fmla="*/ 281 w 1072"/>
                <a:gd name="T29" fmla="*/ 1007 h 1072"/>
                <a:gd name="T30" fmla="*/ 215 w 1072"/>
                <a:gd name="T31" fmla="*/ 966 h 1072"/>
                <a:gd name="T32" fmla="*/ 156 w 1072"/>
                <a:gd name="T33" fmla="*/ 915 h 1072"/>
                <a:gd name="T34" fmla="*/ 106 w 1072"/>
                <a:gd name="T35" fmla="*/ 857 h 1072"/>
                <a:gd name="T36" fmla="*/ 64 w 1072"/>
                <a:gd name="T37" fmla="*/ 792 h 1072"/>
                <a:gd name="T38" fmla="*/ 32 w 1072"/>
                <a:gd name="T39" fmla="*/ 721 h 1072"/>
                <a:gd name="T40" fmla="*/ 10 w 1072"/>
                <a:gd name="T41" fmla="*/ 645 h 1072"/>
                <a:gd name="T42" fmla="*/ 1 w 1072"/>
                <a:gd name="T43" fmla="*/ 564 h 1072"/>
                <a:gd name="T44" fmla="*/ 1 w 1072"/>
                <a:gd name="T45" fmla="*/ 509 h 1072"/>
                <a:gd name="T46" fmla="*/ 10 w 1072"/>
                <a:gd name="T47" fmla="*/ 428 h 1072"/>
                <a:gd name="T48" fmla="*/ 32 w 1072"/>
                <a:gd name="T49" fmla="*/ 352 h 1072"/>
                <a:gd name="T50" fmla="*/ 64 w 1072"/>
                <a:gd name="T51" fmla="*/ 280 h 1072"/>
                <a:gd name="T52" fmla="*/ 106 w 1072"/>
                <a:gd name="T53" fmla="*/ 216 h 1072"/>
                <a:gd name="T54" fmla="*/ 156 w 1072"/>
                <a:gd name="T55" fmla="*/ 157 h 1072"/>
                <a:gd name="T56" fmla="*/ 215 w 1072"/>
                <a:gd name="T57" fmla="*/ 106 h 1072"/>
                <a:gd name="T58" fmla="*/ 281 w 1072"/>
                <a:gd name="T59" fmla="*/ 65 h 1072"/>
                <a:gd name="T60" fmla="*/ 351 w 1072"/>
                <a:gd name="T61" fmla="*/ 33 h 1072"/>
                <a:gd name="T62" fmla="*/ 428 w 1072"/>
                <a:gd name="T63" fmla="*/ 11 h 1072"/>
                <a:gd name="T64" fmla="*/ 508 w 1072"/>
                <a:gd name="T65" fmla="*/ 0 h 1072"/>
                <a:gd name="T66" fmla="*/ 563 w 1072"/>
                <a:gd name="T67" fmla="*/ 0 h 1072"/>
                <a:gd name="T68" fmla="*/ 644 w 1072"/>
                <a:gd name="T69" fmla="*/ 11 h 1072"/>
                <a:gd name="T70" fmla="*/ 720 w 1072"/>
                <a:gd name="T71" fmla="*/ 33 h 1072"/>
                <a:gd name="T72" fmla="*/ 791 w 1072"/>
                <a:gd name="T73" fmla="*/ 65 h 1072"/>
                <a:gd name="T74" fmla="*/ 857 w 1072"/>
                <a:gd name="T75" fmla="*/ 106 h 1072"/>
                <a:gd name="T76" fmla="*/ 914 w 1072"/>
                <a:gd name="T77" fmla="*/ 157 h 1072"/>
                <a:gd name="T78" fmla="*/ 965 w 1072"/>
                <a:gd name="T79" fmla="*/ 216 h 1072"/>
                <a:gd name="T80" fmla="*/ 1006 w 1072"/>
                <a:gd name="T81" fmla="*/ 280 h 1072"/>
                <a:gd name="T82" fmla="*/ 1039 w 1072"/>
                <a:gd name="T83" fmla="*/ 352 h 1072"/>
                <a:gd name="T84" fmla="*/ 1060 w 1072"/>
                <a:gd name="T85" fmla="*/ 428 h 1072"/>
                <a:gd name="T86" fmla="*/ 1071 w 1072"/>
                <a:gd name="T87" fmla="*/ 509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2" h="1072">
                  <a:moveTo>
                    <a:pt x="1072" y="536"/>
                  </a:moveTo>
                  <a:lnTo>
                    <a:pt x="1072" y="536"/>
                  </a:lnTo>
                  <a:lnTo>
                    <a:pt x="1071" y="564"/>
                  </a:lnTo>
                  <a:lnTo>
                    <a:pt x="1068" y="590"/>
                  </a:lnTo>
                  <a:lnTo>
                    <a:pt x="1065" y="618"/>
                  </a:lnTo>
                  <a:lnTo>
                    <a:pt x="1060" y="645"/>
                  </a:lnTo>
                  <a:lnTo>
                    <a:pt x="1055" y="670"/>
                  </a:lnTo>
                  <a:lnTo>
                    <a:pt x="1048" y="695"/>
                  </a:lnTo>
                  <a:lnTo>
                    <a:pt x="1039" y="721"/>
                  </a:lnTo>
                  <a:lnTo>
                    <a:pt x="1029" y="745"/>
                  </a:lnTo>
                  <a:lnTo>
                    <a:pt x="1019" y="769"/>
                  </a:lnTo>
                  <a:lnTo>
                    <a:pt x="1006" y="792"/>
                  </a:lnTo>
                  <a:lnTo>
                    <a:pt x="994" y="814"/>
                  </a:lnTo>
                  <a:lnTo>
                    <a:pt x="980" y="836"/>
                  </a:lnTo>
                  <a:lnTo>
                    <a:pt x="965" y="857"/>
                  </a:lnTo>
                  <a:lnTo>
                    <a:pt x="949" y="877"/>
                  </a:lnTo>
                  <a:lnTo>
                    <a:pt x="933" y="897"/>
                  </a:lnTo>
                  <a:lnTo>
                    <a:pt x="914" y="915"/>
                  </a:lnTo>
                  <a:lnTo>
                    <a:pt x="896" y="933"/>
                  </a:lnTo>
                  <a:lnTo>
                    <a:pt x="876" y="950"/>
                  </a:lnTo>
                  <a:lnTo>
                    <a:pt x="857" y="966"/>
                  </a:lnTo>
                  <a:lnTo>
                    <a:pt x="835" y="981"/>
                  </a:lnTo>
                  <a:lnTo>
                    <a:pt x="814" y="995"/>
                  </a:lnTo>
                  <a:lnTo>
                    <a:pt x="791" y="1007"/>
                  </a:lnTo>
                  <a:lnTo>
                    <a:pt x="768" y="1019"/>
                  </a:lnTo>
                  <a:lnTo>
                    <a:pt x="744" y="1031"/>
                  </a:lnTo>
                  <a:lnTo>
                    <a:pt x="720" y="1040"/>
                  </a:lnTo>
                  <a:lnTo>
                    <a:pt x="695" y="1048"/>
                  </a:lnTo>
                  <a:lnTo>
                    <a:pt x="670" y="1055"/>
                  </a:lnTo>
                  <a:lnTo>
                    <a:pt x="644" y="1062"/>
                  </a:lnTo>
                  <a:lnTo>
                    <a:pt x="617" y="1066"/>
                  </a:lnTo>
                  <a:lnTo>
                    <a:pt x="591" y="1070"/>
                  </a:lnTo>
                  <a:lnTo>
                    <a:pt x="563" y="1072"/>
                  </a:lnTo>
                  <a:lnTo>
                    <a:pt x="535" y="1072"/>
                  </a:lnTo>
                  <a:lnTo>
                    <a:pt x="535" y="1072"/>
                  </a:lnTo>
                  <a:lnTo>
                    <a:pt x="508" y="1072"/>
                  </a:lnTo>
                  <a:lnTo>
                    <a:pt x="481" y="1070"/>
                  </a:lnTo>
                  <a:lnTo>
                    <a:pt x="454" y="1066"/>
                  </a:lnTo>
                  <a:lnTo>
                    <a:pt x="428" y="1062"/>
                  </a:lnTo>
                  <a:lnTo>
                    <a:pt x="402" y="1055"/>
                  </a:lnTo>
                  <a:lnTo>
                    <a:pt x="376" y="1048"/>
                  </a:lnTo>
                  <a:lnTo>
                    <a:pt x="351" y="1040"/>
                  </a:lnTo>
                  <a:lnTo>
                    <a:pt x="327" y="1031"/>
                  </a:lnTo>
                  <a:lnTo>
                    <a:pt x="304" y="1019"/>
                  </a:lnTo>
                  <a:lnTo>
                    <a:pt x="281" y="1007"/>
                  </a:lnTo>
                  <a:lnTo>
                    <a:pt x="258" y="995"/>
                  </a:lnTo>
                  <a:lnTo>
                    <a:pt x="236" y="981"/>
                  </a:lnTo>
                  <a:lnTo>
                    <a:pt x="215" y="966"/>
                  </a:lnTo>
                  <a:lnTo>
                    <a:pt x="194" y="950"/>
                  </a:lnTo>
                  <a:lnTo>
                    <a:pt x="175" y="933"/>
                  </a:lnTo>
                  <a:lnTo>
                    <a:pt x="156" y="915"/>
                  </a:lnTo>
                  <a:lnTo>
                    <a:pt x="139" y="897"/>
                  </a:lnTo>
                  <a:lnTo>
                    <a:pt x="122" y="877"/>
                  </a:lnTo>
                  <a:lnTo>
                    <a:pt x="106" y="857"/>
                  </a:lnTo>
                  <a:lnTo>
                    <a:pt x="92" y="836"/>
                  </a:lnTo>
                  <a:lnTo>
                    <a:pt x="77" y="814"/>
                  </a:lnTo>
                  <a:lnTo>
                    <a:pt x="64" y="792"/>
                  </a:lnTo>
                  <a:lnTo>
                    <a:pt x="53" y="769"/>
                  </a:lnTo>
                  <a:lnTo>
                    <a:pt x="42" y="745"/>
                  </a:lnTo>
                  <a:lnTo>
                    <a:pt x="32" y="721"/>
                  </a:lnTo>
                  <a:lnTo>
                    <a:pt x="24" y="695"/>
                  </a:lnTo>
                  <a:lnTo>
                    <a:pt x="17" y="670"/>
                  </a:lnTo>
                  <a:lnTo>
                    <a:pt x="10" y="645"/>
                  </a:lnTo>
                  <a:lnTo>
                    <a:pt x="6" y="618"/>
                  </a:lnTo>
                  <a:lnTo>
                    <a:pt x="2" y="590"/>
                  </a:lnTo>
                  <a:lnTo>
                    <a:pt x="1" y="564"/>
                  </a:lnTo>
                  <a:lnTo>
                    <a:pt x="0" y="536"/>
                  </a:lnTo>
                  <a:lnTo>
                    <a:pt x="0" y="536"/>
                  </a:lnTo>
                  <a:lnTo>
                    <a:pt x="1" y="509"/>
                  </a:lnTo>
                  <a:lnTo>
                    <a:pt x="2" y="481"/>
                  </a:lnTo>
                  <a:lnTo>
                    <a:pt x="6" y="454"/>
                  </a:lnTo>
                  <a:lnTo>
                    <a:pt x="10" y="428"/>
                  </a:lnTo>
                  <a:lnTo>
                    <a:pt x="17" y="403"/>
                  </a:lnTo>
                  <a:lnTo>
                    <a:pt x="24" y="377"/>
                  </a:lnTo>
                  <a:lnTo>
                    <a:pt x="32" y="352"/>
                  </a:lnTo>
                  <a:lnTo>
                    <a:pt x="42" y="328"/>
                  </a:lnTo>
                  <a:lnTo>
                    <a:pt x="53" y="303"/>
                  </a:lnTo>
                  <a:lnTo>
                    <a:pt x="64" y="280"/>
                  </a:lnTo>
                  <a:lnTo>
                    <a:pt x="77" y="259"/>
                  </a:lnTo>
                  <a:lnTo>
                    <a:pt x="92" y="237"/>
                  </a:lnTo>
                  <a:lnTo>
                    <a:pt x="106" y="216"/>
                  </a:lnTo>
                  <a:lnTo>
                    <a:pt x="122" y="195"/>
                  </a:lnTo>
                  <a:lnTo>
                    <a:pt x="139" y="176"/>
                  </a:lnTo>
                  <a:lnTo>
                    <a:pt x="156" y="157"/>
                  </a:lnTo>
                  <a:lnTo>
                    <a:pt x="175" y="140"/>
                  </a:lnTo>
                  <a:lnTo>
                    <a:pt x="194" y="123"/>
                  </a:lnTo>
                  <a:lnTo>
                    <a:pt x="215" y="106"/>
                  </a:lnTo>
                  <a:lnTo>
                    <a:pt x="236" y="91"/>
                  </a:lnTo>
                  <a:lnTo>
                    <a:pt x="258" y="78"/>
                  </a:lnTo>
                  <a:lnTo>
                    <a:pt x="281" y="65"/>
                  </a:lnTo>
                  <a:lnTo>
                    <a:pt x="304" y="53"/>
                  </a:lnTo>
                  <a:lnTo>
                    <a:pt x="327" y="42"/>
                  </a:lnTo>
                  <a:lnTo>
                    <a:pt x="351" y="33"/>
                  </a:lnTo>
                  <a:lnTo>
                    <a:pt x="376" y="25"/>
                  </a:lnTo>
                  <a:lnTo>
                    <a:pt x="402" y="17"/>
                  </a:lnTo>
                  <a:lnTo>
                    <a:pt x="428" y="11"/>
                  </a:lnTo>
                  <a:lnTo>
                    <a:pt x="454" y="6"/>
                  </a:lnTo>
                  <a:lnTo>
                    <a:pt x="481" y="3"/>
                  </a:lnTo>
                  <a:lnTo>
                    <a:pt x="508" y="0"/>
                  </a:lnTo>
                  <a:lnTo>
                    <a:pt x="535" y="0"/>
                  </a:lnTo>
                  <a:lnTo>
                    <a:pt x="535" y="0"/>
                  </a:lnTo>
                  <a:lnTo>
                    <a:pt x="563" y="0"/>
                  </a:lnTo>
                  <a:lnTo>
                    <a:pt x="591" y="3"/>
                  </a:lnTo>
                  <a:lnTo>
                    <a:pt x="617" y="6"/>
                  </a:lnTo>
                  <a:lnTo>
                    <a:pt x="644" y="11"/>
                  </a:lnTo>
                  <a:lnTo>
                    <a:pt x="670" y="17"/>
                  </a:lnTo>
                  <a:lnTo>
                    <a:pt x="695" y="25"/>
                  </a:lnTo>
                  <a:lnTo>
                    <a:pt x="720" y="33"/>
                  </a:lnTo>
                  <a:lnTo>
                    <a:pt x="744" y="42"/>
                  </a:lnTo>
                  <a:lnTo>
                    <a:pt x="768" y="53"/>
                  </a:lnTo>
                  <a:lnTo>
                    <a:pt x="791" y="65"/>
                  </a:lnTo>
                  <a:lnTo>
                    <a:pt x="814" y="78"/>
                  </a:lnTo>
                  <a:lnTo>
                    <a:pt x="835" y="91"/>
                  </a:lnTo>
                  <a:lnTo>
                    <a:pt x="857" y="106"/>
                  </a:lnTo>
                  <a:lnTo>
                    <a:pt x="876" y="123"/>
                  </a:lnTo>
                  <a:lnTo>
                    <a:pt x="896" y="140"/>
                  </a:lnTo>
                  <a:lnTo>
                    <a:pt x="914" y="157"/>
                  </a:lnTo>
                  <a:lnTo>
                    <a:pt x="933" y="176"/>
                  </a:lnTo>
                  <a:lnTo>
                    <a:pt x="949" y="195"/>
                  </a:lnTo>
                  <a:lnTo>
                    <a:pt x="965" y="216"/>
                  </a:lnTo>
                  <a:lnTo>
                    <a:pt x="980" y="237"/>
                  </a:lnTo>
                  <a:lnTo>
                    <a:pt x="994" y="259"/>
                  </a:lnTo>
                  <a:lnTo>
                    <a:pt x="1006" y="280"/>
                  </a:lnTo>
                  <a:lnTo>
                    <a:pt x="1019" y="303"/>
                  </a:lnTo>
                  <a:lnTo>
                    <a:pt x="1029" y="328"/>
                  </a:lnTo>
                  <a:lnTo>
                    <a:pt x="1039" y="352"/>
                  </a:lnTo>
                  <a:lnTo>
                    <a:pt x="1048" y="377"/>
                  </a:lnTo>
                  <a:lnTo>
                    <a:pt x="1055" y="403"/>
                  </a:lnTo>
                  <a:lnTo>
                    <a:pt x="1060" y="428"/>
                  </a:lnTo>
                  <a:lnTo>
                    <a:pt x="1065" y="454"/>
                  </a:lnTo>
                  <a:lnTo>
                    <a:pt x="1068" y="481"/>
                  </a:lnTo>
                  <a:lnTo>
                    <a:pt x="1071" y="509"/>
                  </a:lnTo>
                  <a:lnTo>
                    <a:pt x="1072" y="536"/>
                  </a:lnTo>
                  <a:lnTo>
                    <a:pt x="1072" y="536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9">
              <a:extLst>
                <a:ext uri="{FF2B5EF4-FFF2-40B4-BE49-F238E27FC236}">
                  <a16:creationId xmlns:a16="http://schemas.microsoft.com/office/drawing/2014/main" id="{D9E0E86A-7627-44AE-9ECF-AA3DF7702FE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625976" y="28114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0">
              <a:extLst>
                <a:ext uri="{FF2B5EF4-FFF2-40B4-BE49-F238E27FC236}">
                  <a16:creationId xmlns:a16="http://schemas.microsoft.com/office/drawing/2014/main" id="{6D73D958-E8EB-4094-A475-DD484F0309F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625976" y="28114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BBB62F05-F707-40DA-98E6-AA34C062E8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99039" y="3471863"/>
              <a:ext cx="252413" cy="131763"/>
            </a:xfrm>
            <a:custGeom>
              <a:avLst/>
              <a:gdLst>
                <a:gd name="T0" fmla="*/ 62 w 317"/>
                <a:gd name="T1" fmla="*/ 30 h 166"/>
                <a:gd name="T2" fmla="*/ 58 w 317"/>
                <a:gd name="T3" fmla="*/ 38 h 166"/>
                <a:gd name="T4" fmla="*/ 45 w 317"/>
                <a:gd name="T5" fmla="*/ 67 h 166"/>
                <a:gd name="T6" fmla="*/ 45 w 317"/>
                <a:gd name="T7" fmla="*/ 67 h 166"/>
                <a:gd name="T8" fmla="*/ 63 w 317"/>
                <a:gd name="T9" fmla="*/ 26 h 166"/>
                <a:gd name="T10" fmla="*/ 62 w 317"/>
                <a:gd name="T11" fmla="*/ 30 h 166"/>
                <a:gd name="T12" fmla="*/ 267 w 317"/>
                <a:gd name="T13" fmla="*/ 59 h 166"/>
                <a:gd name="T14" fmla="*/ 256 w 317"/>
                <a:gd name="T15" fmla="*/ 32 h 166"/>
                <a:gd name="T16" fmla="*/ 253 w 317"/>
                <a:gd name="T17" fmla="*/ 29 h 166"/>
                <a:gd name="T18" fmla="*/ 248 w 317"/>
                <a:gd name="T19" fmla="*/ 20 h 166"/>
                <a:gd name="T20" fmla="*/ 238 w 317"/>
                <a:gd name="T21" fmla="*/ 11 h 166"/>
                <a:gd name="T22" fmla="*/ 218 w 317"/>
                <a:gd name="T23" fmla="*/ 1 h 166"/>
                <a:gd name="T24" fmla="*/ 111 w 317"/>
                <a:gd name="T25" fmla="*/ 0 h 166"/>
                <a:gd name="T26" fmla="*/ 99 w 317"/>
                <a:gd name="T27" fmla="*/ 1 h 166"/>
                <a:gd name="T28" fmla="*/ 79 w 317"/>
                <a:gd name="T29" fmla="*/ 10 h 166"/>
                <a:gd name="T30" fmla="*/ 70 w 317"/>
                <a:gd name="T31" fmla="*/ 17 h 166"/>
                <a:gd name="T32" fmla="*/ 63 w 317"/>
                <a:gd name="T33" fmla="*/ 26 h 166"/>
                <a:gd name="T34" fmla="*/ 63 w 317"/>
                <a:gd name="T35" fmla="*/ 26 h 166"/>
                <a:gd name="T36" fmla="*/ 63 w 317"/>
                <a:gd name="T37" fmla="*/ 26 h 166"/>
                <a:gd name="T38" fmla="*/ 62 w 317"/>
                <a:gd name="T39" fmla="*/ 30 h 166"/>
                <a:gd name="T40" fmla="*/ 61 w 317"/>
                <a:gd name="T41" fmla="*/ 32 h 166"/>
                <a:gd name="T42" fmla="*/ 49 w 317"/>
                <a:gd name="T43" fmla="*/ 56 h 166"/>
                <a:gd name="T44" fmla="*/ 0 w 317"/>
                <a:gd name="T45" fmla="*/ 166 h 166"/>
                <a:gd name="T46" fmla="*/ 272 w 317"/>
                <a:gd name="T47" fmla="*/ 69 h 166"/>
                <a:gd name="T48" fmla="*/ 71 w 317"/>
                <a:gd name="T49" fmla="*/ 37 h 166"/>
                <a:gd name="T50" fmla="*/ 78 w 317"/>
                <a:gd name="T51" fmla="*/ 26 h 166"/>
                <a:gd name="T52" fmla="*/ 87 w 317"/>
                <a:gd name="T53" fmla="*/ 18 h 166"/>
                <a:gd name="T54" fmla="*/ 98 w 317"/>
                <a:gd name="T55" fmla="*/ 13 h 166"/>
                <a:gd name="T56" fmla="*/ 111 w 317"/>
                <a:gd name="T57" fmla="*/ 11 h 166"/>
                <a:gd name="T58" fmla="*/ 205 w 317"/>
                <a:gd name="T59" fmla="*/ 11 h 166"/>
                <a:gd name="T60" fmla="*/ 218 w 317"/>
                <a:gd name="T61" fmla="*/ 13 h 166"/>
                <a:gd name="T62" fmla="*/ 229 w 317"/>
                <a:gd name="T63" fmla="*/ 18 h 166"/>
                <a:gd name="T64" fmla="*/ 238 w 317"/>
                <a:gd name="T65" fmla="*/ 26 h 166"/>
                <a:gd name="T66" fmla="*/ 245 w 317"/>
                <a:gd name="T67" fmla="*/ 37 h 166"/>
                <a:gd name="T68" fmla="*/ 17 w 317"/>
                <a:gd name="T69" fmla="*/ 15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7" h="166">
                  <a:moveTo>
                    <a:pt x="62" y="30"/>
                  </a:moveTo>
                  <a:lnTo>
                    <a:pt x="62" y="30"/>
                  </a:lnTo>
                  <a:lnTo>
                    <a:pt x="61" y="32"/>
                  </a:lnTo>
                  <a:lnTo>
                    <a:pt x="58" y="38"/>
                  </a:lnTo>
                  <a:lnTo>
                    <a:pt x="49" y="56"/>
                  </a:lnTo>
                  <a:lnTo>
                    <a:pt x="45" y="67"/>
                  </a:lnTo>
                  <a:lnTo>
                    <a:pt x="45" y="67"/>
                  </a:lnTo>
                  <a:lnTo>
                    <a:pt x="45" y="67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2" y="30"/>
                  </a:lnTo>
                  <a:lnTo>
                    <a:pt x="62" y="30"/>
                  </a:lnTo>
                  <a:close/>
                  <a:moveTo>
                    <a:pt x="272" y="69"/>
                  </a:moveTo>
                  <a:lnTo>
                    <a:pt x="267" y="59"/>
                  </a:lnTo>
                  <a:lnTo>
                    <a:pt x="256" y="32"/>
                  </a:lnTo>
                  <a:lnTo>
                    <a:pt x="256" y="32"/>
                  </a:lnTo>
                  <a:lnTo>
                    <a:pt x="253" y="29"/>
                  </a:lnTo>
                  <a:lnTo>
                    <a:pt x="253" y="29"/>
                  </a:lnTo>
                  <a:lnTo>
                    <a:pt x="248" y="20"/>
                  </a:lnTo>
                  <a:lnTo>
                    <a:pt x="248" y="20"/>
                  </a:lnTo>
                  <a:lnTo>
                    <a:pt x="248" y="20"/>
                  </a:lnTo>
                  <a:lnTo>
                    <a:pt x="238" y="11"/>
                  </a:lnTo>
                  <a:lnTo>
                    <a:pt x="228" y="5"/>
                  </a:lnTo>
                  <a:lnTo>
                    <a:pt x="218" y="1"/>
                  </a:lnTo>
                  <a:lnTo>
                    <a:pt x="205" y="0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99" y="1"/>
                  </a:lnTo>
                  <a:lnTo>
                    <a:pt x="89" y="5"/>
                  </a:lnTo>
                  <a:lnTo>
                    <a:pt x="79" y="10"/>
                  </a:lnTo>
                  <a:lnTo>
                    <a:pt x="70" y="17"/>
                  </a:lnTo>
                  <a:lnTo>
                    <a:pt x="70" y="17"/>
                  </a:lnTo>
                  <a:lnTo>
                    <a:pt x="70" y="17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2" y="30"/>
                  </a:lnTo>
                  <a:lnTo>
                    <a:pt x="62" y="30"/>
                  </a:lnTo>
                  <a:lnTo>
                    <a:pt x="61" y="32"/>
                  </a:lnTo>
                  <a:lnTo>
                    <a:pt x="58" y="38"/>
                  </a:lnTo>
                  <a:lnTo>
                    <a:pt x="49" y="56"/>
                  </a:lnTo>
                  <a:lnTo>
                    <a:pt x="45" y="67"/>
                  </a:lnTo>
                  <a:lnTo>
                    <a:pt x="0" y="166"/>
                  </a:lnTo>
                  <a:lnTo>
                    <a:pt x="317" y="166"/>
                  </a:lnTo>
                  <a:lnTo>
                    <a:pt x="272" y="69"/>
                  </a:lnTo>
                  <a:close/>
                  <a:moveTo>
                    <a:pt x="71" y="37"/>
                  </a:moveTo>
                  <a:lnTo>
                    <a:pt x="71" y="37"/>
                  </a:lnTo>
                  <a:lnTo>
                    <a:pt x="74" y="31"/>
                  </a:lnTo>
                  <a:lnTo>
                    <a:pt x="78" y="26"/>
                  </a:lnTo>
                  <a:lnTo>
                    <a:pt x="83" y="22"/>
                  </a:lnTo>
                  <a:lnTo>
                    <a:pt x="87" y="18"/>
                  </a:lnTo>
                  <a:lnTo>
                    <a:pt x="92" y="15"/>
                  </a:lnTo>
                  <a:lnTo>
                    <a:pt x="98" y="13"/>
                  </a:lnTo>
                  <a:lnTo>
                    <a:pt x="105" y="11"/>
                  </a:lnTo>
                  <a:lnTo>
                    <a:pt x="111" y="11"/>
                  </a:lnTo>
                  <a:lnTo>
                    <a:pt x="205" y="11"/>
                  </a:lnTo>
                  <a:lnTo>
                    <a:pt x="205" y="11"/>
                  </a:lnTo>
                  <a:lnTo>
                    <a:pt x="212" y="11"/>
                  </a:lnTo>
                  <a:lnTo>
                    <a:pt x="218" y="13"/>
                  </a:lnTo>
                  <a:lnTo>
                    <a:pt x="223" y="15"/>
                  </a:lnTo>
                  <a:lnTo>
                    <a:pt x="229" y="18"/>
                  </a:lnTo>
                  <a:lnTo>
                    <a:pt x="234" y="22"/>
                  </a:lnTo>
                  <a:lnTo>
                    <a:pt x="238" y="26"/>
                  </a:lnTo>
                  <a:lnTo>
                    <a:pt x="242" y="31"/>
                  </a:lnTo>
                  <a:lnTo>
                    <a:pt x="245" y="37"/>
                  </a:lnTo>
                  <a:lnTo>
                    <a:pt x="298" y="154"/>
                  </a:lnTo>
                  <a:lnTo>
                    <a:pt x="17" y="154"/>
                  </a:lnTo>
                  <a:lnTo>
                    <a:pt x="71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D721EE2D-F469-4B63-87C2-6A4B93D6E3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95889" y="3446463"/>
              <a:ext cx="104775" cy="80963"/>
            </a:xfrm>
            <a:custGeom>
              <a:avLst/>
              <a:gdLst>
                <a:gd name="T0" fmla="*/ 24 w 132"/>
                <a:gd name="T1" fmla="*/ 102 h 102"/>
                <a:gd name="T2" fmla="*/ 24 w 132"/>
                <a:gd name="T3" fmla="*/ 102 h 102"/>
                <a:gd name="T4" fmla="*/ 38 w 132"/>
                <a:gd name="T5" fmla="*/ 95 h 102"/>
                <a:gd name="T6" fmla="*/ 49 w 132"/>
                <a:gd name="T7" fmla="*/ 87 h 102"/>
                <a:gd name="T8" fmla="*/ 62 w 132"/>
                <a:gd name="T9" fmla="*/ 79 h 102"/>
                <a:gd name="T10" fmla="*/ 73 w 132"/>
                <a:gd name="T11" fmla="*/ 70 h 102"/>
                <a:gd name="T12" fmla="*/ 84 w 132"/>
                <a:gd name="T13" fmla="*/ 61 h 102"/>
                <a:gd name="T14" fmla="*/ 94 w 132"/>
                <a:gd name="T15" fmla="*/ 50 h 102"/>
                <a:gd name="T16" fmla="*/ 104 w 132"/>
                <a:gd name="T17" fmla="*/ 39 h 102"/>
                <a:gd name="T18" fmla="*/ 114 w 132"/>
                <a:gd name="T19" fmla="*/ 27 h 102"/>
                <a:gd name="T20" fmla="*/ 114 w 132"/>
                <a:gd name="T21" fmla="*/ 27 h 102"/>
                <a:gd name="T22" fmla="*/ 129 w 132"/>
                <a:gd name="T23" fmla="*/ 8 h 102"/>
                <a:gd name="T24" fmla="*/ 132 w 132"/>
                <a:gd name="T25" fmla="*/ 2 h 102"/>
                <a:gd name="T26" fmla="*/ 132 w 132"/>
                <a:gd name="T27" fmla="*/ 2 h 102"/>
                <a:gd name="T28" fmla="*/ 132 w 132"/>
                <a:gd name="T29" fmla="*/ 1 h 102"/>
                <a:gd name="T30" fmla="*/ 132 w 132"/>
                <a:gd name="T31" fmla="*/ 1 h 102"/>
                <a:gd name="T32" fmla="*/ 131 w 132"/>
                <a:gd name="T33" fmla="*/ 0 h 102"/>
                <a:gd name="T34" fmla="*/ 65 w 132"/>
                <a:gd name="T35" fmla="*/ 0 h 102"/>
                <a:gd name="T36" fmla="*/ 63 w 132"/>
                <a:gd name="T37" fmla="*/ 1 h 102"/>
                <a:gd name="T38" fmla="*/ 63 w 132"/>
                <a:gd name="T39" fmla="*/ 1 h 102"/>
                <a:gd name="T40" fmla="*/ 49 w 132"/>
                <a:gd name="T41" fmla="*/ 16 h 102"/>
                <a:gd name="T42" fmla="*/ 33 w 132"/>
                <a:gd name="T43" fmla="*/ 29 h 102"/>
                <a:gd name="T44" fmla="*/ 17 w 132"/>
                <a:gd name="T45" fmla="*/ 42 h 102"/>
                <a:gd name="T46" fmla="*/ 0 w 132"/>
                <a:gd name="T47" fmla="*/ 53 h 102"/>
                <a:gd name="T48" fmla="*/ 0 w 132"/>
                <a:gd name="T49" fmla="*/ 53 h 102"/>
                <a:gd name="T50" fmla="*/ 5 w 132"/>
                <a:gd name="T51" fmla="*/ 62 h 102"/>
                <a:gd name="T52" fmla="*/ 5 w 132"/>
                <a:gd name="T53" fmla="*/ 62 h 102"/>
                <a:gd name="T54" fmla="*/ 24 w 132"/>
                <a:gd name="T55" fmla="*/ 51 h 102"/>
                <a:gd name="T56" fmla="*/ 40 w 132"/>
                <a:gd name="T57" fmla="*/ 39 h 102"/>
                <a:gd name="T58" fmla="*/ 56 w 132"/>
                <a:gd name="T59" fmla="*/ 26 h 102"/>
                <a:gd name="T60" fmla="*/ 70 w 132"/>
                <a:gd name="T61" fmla="*/ 11 h 102"/>
                <a:gd name="T62" fmla="*/ 112 w 132"/>
                <a:gd name="T63" fmla="*/ 11 h 102"/>
                <a:gd name="T64" fmla="*/ 112 w 132"/>
                <a:gd name="T65" fmla="*/ 11 h 102"/>
                <a:gd name="T66" fmla="*/ 104 w 132"/>
                <a:gd name="T67" fmla="*/ 20 h 102"/>
                <a:gd name="T68" fmla="*/ 104 w 132"/>
                <a:gd name="T69" fmla="*/ 20 h 102"/>
                <a:gd name="T70" fmla="*/ 96 w 132"/>
                <a:gd name="T71" fmla="*/ 32 h 102"/>
                <a:gd name="T72" fmla="*/ 86 w 132"/>
                <a:gd name="T73" fmla="*/ 42 h 102"/>
                <a:gd name="T74" fmla="*/ 77 w 132"/>
                <a:gd name="T75" fmla="*/ 51 h 102"/>
                <a:gd name="T76" fmla="*/ 66 w 132"/>
                <a:gd name="T77" fmla="*/ 61 h 102"/>
                <a:gd name="T78" fmla="*/ 55 w 132"/>
                <a:gd name="T79" fmla="*/ 70 h 102"/>
                <a:gd name="T80" fmla="*/ 43 w 132"/>
                <a:gd name="T81" fmla="*/ 77 h 102"/>
                <a:gd name="T82" fmla="*/ 32 w 132"/>
                <a:gd name="T83" fmla="*/ 85 h 102"/>
                <a:gd name="T84" fmla="*/ 19 w 132"/>
                <a:gd name="T85" fmla="*/ 92 h 102"/>
                <a:gd name="T86" fmla="*/ 24 w 132"/>
                <a:gd name="T8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2" h="102">
                  <a:moveTo>
                    <a:pt x="24" y="102"/>
                  </a:moveTo>
                  <a:lnTo>
                    <a:pt x="24" y="102"/>
                  </a:lnTo>
                  <a:lnTo>
                    <a:pt x="38" y="95"/>
                  </a:lnTo>
                  <a:lnTo>
                    <a:pt x="49" y="87"/>
                  </a:lnTo>
                  <a:lnTo>
                    <a:pt x="62" y="79"/>
                  </a:lnTo>
                  <a:lnTo>
                    <a:pt x="73" y="70"/>
                  </a:lnTo>
                  <a:lnTo>
                    <a:pt x="84" y="61"/>
                  </a:lnTo>
                  <a:lnTo>
                    <a:pt x="94" y="50"/>
                  </a:lnTo>
                  <a:lnTo>
                    <a:pt x="104" y="39"/>
                  </a:lnTo>
                  <a:lnTo>
                    <a:pt x="114" y="27"/>
                  </a:lnTo>
                  <a:lnTo>
                    <a:pt x="114" y="27"/>
                  </a:lnTo>
                  <a:lnTo>
                    <a:pt x="129" y="8"/>
                  </a:lnTo>
                  <a:lnTo>
                    <a:pt x="132" y="2"/>
                  </a:lnTo>
                  <a:lnTo>
                    <a:pt x="132" y="2"/>
                  </a:lnTo>
                  <a:lnTo>
                    <a:pt x="132" y="1"/>
                  </a:lnTo>
                  <a:lnTo>
                    <a:pt x="132" y="1"/>
                  </a:lnTo>
                  <a:lnTo>
                    <a:pt x="131" y="0"/>
                  </a:lnTo>
                  <a:lnTo>
                    <a:pt x="65" y="0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49" y="16"/>
                  </a:lnTo>
                  <a:lnTo>
                    <a:pt x="33" y="29"/>
                  </a:lnTo>
                  <a:lnTo>
                    <a:pt x="17" y="42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5" y="62"/>
                  </a:lnTo>
                  <a:lnTo>
                    <a:pt x="5" y="62"/>
                  </a:lnTo>
                  <a:lnTo>
                    <a:pt x="24" y="51"/>
                  </a:lnTo>
                  <a:lnTo>
                    <a:pt x="40" y="39"/>
                  </a:lnTo>
                  <a:lnTo>
                    <a:pt x="56" y="26"/>
                  </a:lnTo>
                  <a:lnTo>
                    <a:pt x="70" y="11"/>
                  </a:lnTo>
                  <a:lnTo>
                    <a:pt x="112" y="11"/>
                  </a:lnTo>
                  <a:lnTo>
                    <a:pt x="112" y="11"/>
                  </a:lnTo>
                  <a:lnTo>
                    <a:pt x="104" y="20"/>
                  </a:lnTo>
                  <a:lnTo>
                    <a:pt x="104" y="20"/>
                  </a:lnTo>
                  <a:lnTo>
                    <a:pt x="96" y="32"/>
                  </a:lnTo>
                  <a:lnTo>
                    <a:pt x="86" y="42"/>
                  </a:lnTo>
                  <a:lnTo>
                    <a:pt x="77" y="51"/>
                  </a:lnTo>
                  <a:lnTo>
                    <a:pt x="66" y="61"/>
                  </a:lnTo>
                  <a:lnTo>
                    <a:pt x="55" y="70"/>
                  </a:lnTo>
                  <a:lnTo>
                    <a:pt x="43" y="77"/>
                  </a:lnTo>
                  <a:lnTo>
                    <a:pt x="32" y="85"/>
                  </a:lnTo>
                  <a:lnTo>
                    <a:pt x="19" y="92"/>
                  </a:lnTo>
                  <a:lnTo>
                    <a:pt x="24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F6AF8940-8219-4A4E-99D4-58154D5200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1601" y="3398838"/>
              <a:ext cx="180975" cy="36513"/>
            </a:xfrm>
            <a:custGeom>
              <a:avLst/>
              <a:gdLst>
                <a:gd name="T0" fmla="*/ 214 w 228"/>
                <a:gd name="T1" fmla="*/ 0 h 46"/>
                <a:gd name="T2" fmla="*/ 14 w 228"/>
                <a:gd name="T3" fmla="*/ 0 h 46"/>
                <a:gd name="T4" fmla="*/ 14 w 228"/>
                <a:gd name="T5" fmla="*/ 0 h 46"/>
                <a:gd name="T6" fmla="*/ 8 w 228"/>
                <a:gd name="T7" fmla="*/ 1 h 46"/>
                <a:gd name="T8" fmla="*/ 4 w 228"/>
                <a:gd name="T9" fmla="*/ 3 h 46"/>
                <a:gd name="T10" fmla="*/ 1 w 228"/>
                <a:gd name="T11" fmla="*/ 8 h 46"/>
                <a:gd name="T12" fmla="*/ 0 w 228"/>
                <a:gd name="T13" fmla="*/ 12 h 46"/>
                <a:gd name="T14" fmla="*/ 0 w 228"/>
                <a:gd name="T15" fmla="*/ 32 h 46"/>
                <a:gd name="T16" fmla="*/ 0 w 228"/>
                <a:gd name="T17" fmla="*/ 32 h 46"/>
                <a:gd name="T18" fmla="*/ 1 w 228"/>
                <a:gd name="T19" fmla="*/ 38 h 46"/>
                <a:gd name="T20" fmla="*/ 4 w 228"/>
                <a:gd name="T21" fmla="*/ 42 h 46"/>
                <a:gd name="T22" fmla="*/ 8 w 228"/>
                <a:gd name="T23" fmla="*/ 45 h 46"/>
                <a:gd name="T24" fmla="*/ 14 w 228"/>
                <a:gd name="T25" fmla="*/ 46 h 46"/>
                <a:gd name="T26" fmla="*/ 214 w 228"/>
                <a:gd name="T27" fmla="*/ 46 h 46"/>
                <a:gd name="T28" fmla="*/ 214 w 228"/>
                <a:gd name="T29" fmla="*/ 46 h 46"/>
                <a:gd name="T30" fmla="*/ 219 w 228"/>
                <a:gd name="T31" fmla="*/ 45 h 46"/>
                <a:gd name="T32" fmla="*/ 224 w 228"/>
                <a:gd name="T33" fmla="*/ 42 h 46"/>
                <a:gd name="T34" fmla="*/ 227 w 228"/>
                <a:gd name="T35" fmla="*/ 38 h 46"/>
                <a:gd name="T36" fmla="*/ 228 w 228"/>
                <a:gd name="T37" fmla="*/ 32 h 46"/>
                <a:gd name="T38" fmla="*/ 228 w 228"/>
                <a:gd name="T39" fmla="*/ 12 h 46"/>
                <a:gd name="T40" fmla="*/ 228 w 228"/>
                <a:gd name="T41" fmla="*/ 12 h 46"/>
                <a:gd name="T42" fmla="*/ 227 w 228"/>
                <a:gd name="T43" fmla="*/ 8 h 46"/>
                <a:gd name="T44" fmla="*/ 224 w 228"/>
                <a:gd name="T45" fmla="*/ 3 h 46"/>
                <a:gd name="T46" fmla="*/ 219 w 228"/>
                <a:gd name="T47" fmla="*/ 1 h 46"/>
                <a:gd name="T48" fmla="*/ 214 w 228"/>
                <a:gd name="T49" fmla="*/ 0 h 46"/>
                <a:gd name="T50" fmla="*/ 214 w 228"/>
                <a:gd name="T51" fmla="*/ 0 h 46"/>
                <a:gd name="T52" fmla="*/ 217 w 228"/>
                <a:gd name="T53" fmla="*/ 32 h 46"/>
                <a:gd name="T54" fmla="*/ 217 w 228"/>
                <a:gd name="T55" fmla="*/ 32 h 46"/>
                <a:gd name="T56" fmla="*/ 215 w 228"/>
                <a:gd name="T57" fmla="*/ 34 h 46"/>
                <a:gd name="T58" fmla="*/ 214 w 228"/>
                <a:gd name="T59" fmla="*/ 34 h 46"/>
                <a:gd name="T60" fmla="*/ 14 w 228"/>
                <a:gd name="T61" fmla="*/ 34 h 46"/>
                <a:gd name="T62" fmla="*/ 14 w 228"/>
                <a:gd name="T63" fmla="*/ 34 h 46"/>
                <a:gd name="T64" fmla="*/ 12 w 228"/>
                <a:gd name="T65" fmla="*/ 34 h 46"/>
                <a:gd name="T66" fmla="*/ 12 w 228"/>
                <a:gd name="T67" fmla="*/ 32 h 46"/>
                <a:gd name="T68" fmla="*/ 12 w 228"/>
                <a:gd name="T69" fmla="*/ 12 h 46"/>
                <a:gd name="T70" fmla="*/ 12 w 228"/>
                <a:gd name="T71" fmla="*/ 12 h 46"/>
                <a:gd name="T72" fmla="*/ 12 w 228"/>
                <a:gd name="T73" fmla="*/ 11 h 46"/>
                <a:gd name="T74" fmla="*/ 14 w 228"/>
                <a:gd name="T75" fmla="*/ 11 h 46"/>
                <a:gd name="T76" fmla="*/ 214 w 228"/>
                <a:gd name="T77" fmla="*/ 11 h 46"/>
                <a:gd name="T78" fmla="*/ 214 w 228"/>
                <a:gd name="T79" fmla="*/ 11 h 46"/>
                <a:gd name="T80" fmla="*/ 215 w 228"/>
                <a:gd name="T81" fmla="*/ 11 h 46"/>
                <a:gd name="T82" fmla="*/ 217 w 228"/>
                <a:gd name="T83" fmla="*/ 12 h 46"/>
                <a:gd name="T84" fmla="*/ 217 w 228"/>
                <a:gd name="T85" fmla="*/ 3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8" h="46">
                  <a:moveTo>
                    <a:pt x="214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4" y="42"/>
                  </a:lnTo>
                  <a:lnTo>
                    <a:pt x="8" y="45"/>
                  </a:lnTo>
                  <a:lnTo>
                    <a:pt x="14" y="46"/>
                  </a:lnTo>
                  <a:lnTo>
                    <a:pt x="214" y="46"/>
                  </a:lnTo>
                  <a:lnTo>
                    <a:pt x="214" y="46"/>
                  </a:lnTo>
                  <a:lnTo>
                    <a:pt x="219" y="45"/>
                  </a:lnTo>
                  <a:lnTo>
                    <a:pt x="224" y="42"/>
                  </a:lnTo>
                  <a:lnTo>
                    <a:pt x="227" y="38"/>
                  </a:lnTo>
                  <a:lnTo>
                    <a:pt x="228" y="32"/>
                  </a:lnTo>
                  <a:lnTo>
                    <a:pt x="228" y="12"/>
                  </a:lnTo>
                  <a:lnTo>
                    <a:pt x="228" y="12"/>
                  </a:lnTo>
                  <a:lnTo>
                    <a:pt x="227" y="8"/>
                  </a:lnTo>
                  <a:lnTo>
                    <a:pt x="224" y="3"/>
                  </a:lnTo>
                  <a:lnTo>
                    <a:pt x="219" y="1"/>
                  </a:lnTo>
                  <a:lnTo>
                    <a:pt x="214" y="0"/>
                  </a:lnTo>
                  <a:lnTo>
                    <a:pt x="214" y="0"/>
                  </a:lnTo>
                  <a:close/>
                  <a:moveTo>
                    <a:pt x="217" y="32"/>
                  </a:moveTo>
                  <a:lnTo>
                    <a:pt x="217" y="32"/>
                  </a:lnTo>
                  <a:lnTo>
                    <a:pt x="215" y="34"/>
                  </a:lnTo>
                  <a:lnTo>
                    <a:pt x="214" y="34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214" y="11"/>
                  </a:lnTo>
                  <a:lnTo>
                    <a:pt x="214" y="11"/>
                  </a:lnTo>
                  <a:lnTo>
                    <a:pt x="215" y="11"/>
                  </a:lnTo>
                  <a:lnTo>
                    <a:pt x="217" y="12"/>
                  </a:lnTo>
                  <a:lnTo>
                    <a:pt x="217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32372D55-679F-4299-9919-5A9C243F22E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97464" y="3500438"/>
              <a:ext cx="57150" cy="57150"/>
            </a:xfrm>
            <a:custGeom>
              <a:avLst/>
              <a:gdLst>
                <a:gd name="T0" fmla="*/ 66 w 73"/>
                <a:gd name="T1" fmla="*/ 17 h 73"/>
                <a:gd name="T2" fmla="*/ 53 w 73"/>
                <a:gd name="T3" fmla="*/ 5 h 73"/>
                <a:gd name="T4" fmla="*/ 36 w 73"/>
                <a:gd name="T5" fmla="*/ 0 h 73"/>
                <a:gd name="T6" fmla="*/ 29 w 73"/>
                <a:gd name="T7" fmla="*/ 2 h 73"/>
                <a:gd name="T8" fmla="*/ 16 w 73"/>
                <a:gd name="T9" fmla="*/ 7 h 73"/>
                <a:gd name="T10" fmla="*/ 6 w 73"/>
                <a:gd name="T11" fmla="*/ 17 h 73"/>
                <a:gd name="T12" fmla="*/ 0 w 73"/>
                <a:gd name="T13" fmla="*/ 29 h 73"/>
                <a:gd name="T14" fmla="*/ 0 w 73"/>
                <a:gd name="T15" fmla="*/ 37 h 73"/>
                <a:gd name="T16" fmla="*/ 0 w 73"/>
                <a:gd name="T17" fmla="*/ 44 h 73"/>
                <a:gd name="T18" fmla="*/ 5 w 73"/>
                <a:gd name="T19" fmla="*/ 55 h 73"/>
                <a:gd name="T20" fmla="*/ 12 w 73"/>
                <a:gd name="T21" fmla="*/ 64 h 73"/>
                <a:gd name="T22" fmla="*/ 17 w 73"/>
                <a:gd name="T23" fmla="*/ 68 h 73"/>
                <a:gd name="T24" fmla="*/ 30 w 73"/>
                <a:gd name="T25" fmla="*/ 73 h 73"/>
                <a:gd name="T26" fmla="*/ 36 w 73"/>
                <a:gd name="T27" fmla="*/ 73 h 73"/>
                <a:gd name="T28" fmla="*/ 50 w 73"/>
                <a:gd name="T29" fmla="*/ 71 h 73"/>
                <a:gd name="T30" fmla="*/ 61 w 73"/>
                <a:gd name="T31" fmla="*/ 64 h 73"/>
                <a:gd name="T32" fmla="*/ 69 w 73"/>
                <a:gd name="T33" fmla="*/ 52 h 73"/>
                <a:gd name="T34" fmla="*/ 73 w 73"/>
                <a:gd name="T35" fmla="*/ 39 h 73"/>
                <a:gd name="T36" fmla="*/ 73 w 73"/>
                <a:gd name="T37" fmla="*/ 37 h 73"/>
                <a:gd name="T38" fmla="*/ 70 w 73"/>
                <a:gd name="T39" fmla="*/ 26 h 73"/>
                <a:gd name="T40" fmla="*/ 66 w 73"/>
                <a:gd name="T41" fmla="*/ 17 h 73"/>
                <a:gd name="T42" fmla="*/ 61 w 73"/>
                <a:gd name="T43" fmla="*/ 39 h 73"/>
                <a:gd name="T44" fmla="*/ 60 w 73"/>
                <a:gd name="T45" fmla="*/ 43 h 73"/>
                <a:gd name="T46" fmla="*/ 56 w 73"/>
                <a:gd name="T47" fmla="*/ 51 h 73"/>
                <a:gd name="T48" fmla="*/ 50 w 73"/>
                <a:gd name="T49" fmla="*/ 58 h 73"/>
                <a:gd name="T50" fmla="*/ 41 w 73"/>
                <a:gd name="T51" fmla="*/ 62 h 73"/>
                <a:gd name="T52" fmla="*/ 36 w 73"/>
                <a:gd name="T53" fmla="*/ 62 h 73"/>
                <a:gd name="T54" fmla="*/ 28 w 73"/>
                <a:gd name="T55" fmla="*/ 60 h 73"/>
                <a:gd name="T56" fmla="*/ 20 w 73"/>
                <a:gd name="T57" fmla="*/ 56 h 73"/>
                <a:gd name="T58" fmla="*/ 14 w 73"/>
                <a:gd name="T59" fmla="*/ 49 h 73"/>
                <a:gd name="T60" fmla="*/ 12 w 73"/>
                <a:gd name="T61" fmla="*/ 42 h 73"/>
                <a:gd name="T62" fmla="*/ 12 w 73"/>
                <a:gd name="T63" fmla="*/ 37 h 73"/>
                <a:gd name="T64" fmla="*/ 13 w 73"/>
                <a:gd name="T65" fmla="*/ 27 h 73"/>
                <a:gd name="T66" fmla="*/ 18 w 73"/>
                <a:gd name="T67" fmla="*/ 19 h 73"/>
                <a:gd name="T68" fmla="*/ 27 w 73"/>
                <a:gd name="T69" fmla="*/ 14 h 73"/>
                <a:gd name="T70" fmla="*/ 36 w 73"/>
                <a:gd name="T71" fmla="*/ 12 h 73"/>
                <a:gd name="T72" fmla="*/ 43 w 73"/>
                <a:gd name="T73" fmla="*/ 13 h 73"/>
                <a:gd name="T74" fmla="*/ 53 w 73"/>
                <a:gd name="T75" fmla="*/ 19 h 73"/>
                <a:gd name="T76" fmla="*/ 56 w 73"/>
                <a:gd name="T77" fmla="*/ 22 h 73"/>
                <a:gd name="T78" fmla="*/ 61 w 73"/>
                <a:gd name="T79" fmla="*/ 37 h 73"/>
                <a:gd name="T80" fmla="*/ 61 w 73"/>
                <a:gd name="T81" fmla="*/ 3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" h="73">
                  <a:moveTo>
                    <a:pt x="66" y="17"/>
                  </a:moveTo>
                  <a:lnTo>
                    <a:pt x="66" y="17"/>
                  </a:lnTo>
                  <a:lnTo>
                    <a:pt x="60" y="10"/>
                  </a:lnTo>
                  <a:lnTo>
                    <a:pt x="53" y="5"/>
                  </a:lnTo>
                  <a:lnTo>
                    <a:pt x="45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9" y="2"/>
                  </a:lnTo>
                  <a:lnTo>
                    <a:pt x="22" y="4"/>
                  </a:lnTo>
                  <a:lnTo>
                    <a:pt x="16" y="7"/>
                  </a:lnTo>
                  <a:lnTo>
                    <a:pt x="10" y="11"/>
                  </a:lnTo>
                  <a:lnTo>
                    <a:pt x="6" y="17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" y="50"/>
                  </a:lnTo>
                  <a:lnTo>
                    <a:pt x="5" y="55"/>
                  </a:lnTo>
                  <a:lnTo>
                    <a:pt x="8" y="60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17" y="68"/>
                  </a:lnTo>
                  <a:lnTo>
                    <a:pt x="23" y="71"/>
                  </a:lnTo>
                  <a:lnTo>
                    <a:pt x="30" y="73"/>
                  </a:lnTo>
                  <a:lnTo>
                    <a:pt x="36" y="73"/>
                  </a:lnTo>
                  <a:lnTo>
                    <a:pt x="36" y="73"/>
                  </a:lnTo>
                  <a:lnTo>
                    <a:pt x="44" y="73"/>
                  </a:lnTo>
                  <a:lnTo>
                    <a:pt x="50" y="71"/>
                  </a:lnTo>
                  <a:lnTo>
                    <a:pt x="56" y="67"/>
                  </a:lnTo>
                  <a:lnTo>
                    <a:pt x="61" y="64"/>
                  </a:lnTo>
                  <a:lnTo>
                    <a:pt x="66" y="58"/>
                  </a:lnTo>
                  <a:lnTo>
                    <a:pt x="69" y="52"/>
                  </a:lnTo>
                  <a:lnTo>
                    <a:pt x="71" y="45"/>
                  </a:lnTo>
                  <a:lnTo>
                    <a:pt x="73" y="39"/>
                  </a:lnTo>
                  <a:lnTo>
                    <a:pt x="73" y="37"/>
                  </a:lnTo>
                  <a:lnTo>
                    <a:pt x="73" y="37"/>
                  </a:lnTo>
                  <a:lnTo>
                    <a:pt x="73" y="32"/>
                  </a:lnTo>
                  <a:lnTo>
                    <a:pt x="70" y="26"/>
                  </a:lnTo>
                  <a:lnTo>
                    <a:pt x="69" y="21"/>
                  </a:lnTo>
                  <a:lnTo>
                    <a:pt x="66" y="17"/>
                  </a:lnTo>
                  <a:lnTo>
                    <a:pt x="66" y="17"/>
                  </a:lnTo>
                  <a:close/>
                  <a:moveTo>
                    <a:pt x="61" y="39"/>
                  </a:moveTo>
                  <a:lnTo>
                    <a:pt x="61" y="39"/>
                  </a:lnTo>
                  <a:lnTo>
                    <a:pt x="60" y="43"/>
                  </a:lnTo>
                  <a:lnTo>
                    <a:pt x="59" y="48"/>
                  </a:lnTo>
                  <a:lnTo>
                    <a:pt x="56" y="51"/>
                  </a:lnTo>
                  <a:lnTo>
                    <a:pt x="53" y="55"/>
                  </a:lnTo>
                  <a:lnTo>
                    <a:pt x="50" y="58"/>
                  </a:lnTo>
                  <a:lnTo>
                    <a:pt x="46" y="60"/>
                  </a:lnTo>
                  <a:lnTo>
                    <a:pt x="41" y="62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1" y="62"/>
                  </a:lnTo>
                  <a:lnTo>
                    <a:pt x="28" y="60"/>
                  </a:lnTo>
                  <a:lnTo>
                    <a:pt x="23" y="58"/>
                  </a:lnTo>
                  <a:lnTo>
                    <a:pt x="20" y="56"/>
                  </a:lnTo>
                  <a:lnTo>
                    <a:pt x="20" y="56"/>
                  </a:lnTo>
                  <a:lnTo>
                    <a:pt x="14" y="49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2"/>
                  </a:lnTo>
                  <a:lnTo>
                    <a:pt x="13" y="27"/>
                  </a:lnTo>
                  <a:lnTo>
                    <a:pt x="15" y="24"/>
                  </a:lnTo>
                  <a:lnTo>
                    <a:pt x="18" y="19"/>
                  </a:lnTo>
                  <a:lnTo>
                    <a:pt x="22" y="17"/>
                  </a:lnTo>
                  <a:lnTo>
                    <a:pt x="27" y="14"/>
                  </a:lnTo>
                  <a:lnTo>
                    <a:pt x="31" y="13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43" y="13"/>
                  </a:lnTo>
                  <a:lnTo>
                    <a:pt x="47" y="15"/>
                  </a:lnTo>
                  <a:lnTo>
                    <a:pt x="53" y="19"/>
                  </a:lnTo>
                  <a:lnTo>
                    <a:pt x="56" y="22"/>
                  </a:lnTo>
                  <a:lnTo>
                    <a:pt x="56" y="22"/>
                  </a:lnTo>
                  <a:lnTo>
                    <a:pt x="60" y="29"/>
                  </a:lnTo>
                  <a:lnTo>
                    <a:pt x="61" y="37"/>
                  </a:lnTo>
                  <a:lnTo>
                    <a:pt x="61" y="37"/>
                  </a:lnTo>
                  <a:lnTo>
                    <a:pt x="61" y="39"/>
                  </a:lnTo>
                  <a:lnTo>
                    <a:pt x="61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56F86E19-6393-42E8-BFB2-3804380D30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8564" y="3086101"/>
              <a:ext cx="111125" cy="120650"/>
            </a:xfrm>
            <a:custGeom>
              <a:avLst/>
              <a:gdLst>
                <a:gd name="T0" fmla="*/ 134 w 141"/>
                <a:gd name="T1" fmla="*/ 104 h 153"/>
                <a:gd name="T2" fmla="*/ 126 w 141"/>
                <a:gd name="T3" fmla="*/ 118 h 153"/>
                <a:gd name="T4" fmla="*/ 113 w 141"/>
                <a:gd name="T5" fmla="*/ 129 h 153"/>
                <a:gd name="T6" fmla="*/ 100 w 141"/>
                <a:gd name="T7" fmla="*/ 137 h 153"/>
                <a:gd name="T8" fmla="*/ 83 w 141"/>
                <a:gd name="T9" fmla="*/ 141 h 153"/>
                <a:gd name="T10" fmla="*/ 72 w 141"/>
                <a:gd name="T11" fmla="*/ 141 h 153"/>
                <a:gd name="T12" fmla="*/ 49 w 141"/>
                <a:gd name="T13" fmla="*/ 135 h 153"/>
                <a:gd name="T14" fmla="*/ 38 w 141"/>
                <a:gd name="T15" fmla="*/ 130 h 153"/>
                <a:gd name="T16" fmla="*/ 23 w 141"/>
                <a:gd name="T17" fmla="*/ 115 h 153"/>
                <a:gd name="T18" fmla="*/ 14 w 141"/>
                <a:gd name="T19" fmla="*/ 96 h 153"/>
                <a:gd name="T20" fmla="*/ 12 w 141"/>
                <a:gd name="T21" fmla="*/ 84 h 153"/>
                <a:gd name="T22" fmla="*/ 12 w 141"/>
                <a:gd name="T23" fmla="*/ 71 h 153"/>
                <a:gd name="T24" fmla="*/ 19 w 141"/>
                <a:gd name="T25" fmla="*/ 47 h 153"/>
                <a:gd name="T26" fmla="*/ 34 w 141"/>
                <a:gd name="T27" fmla="*/ 27 h 153"/>
                <a:gd name="T28" fmla="*/ 56 w 141"/>
                <a:gd name="T29" fmla="*/ 15 h 153"/>
                <a:gd name="T30" fmla="*/ 68 w 141"/>
                <a:gd name="T31" fmla="*/ 12 h 153"/>
                <a:gd name="T32" fmla="*/ 83 w 141"/>
                <a:gd name="T33" fmla="*/ 12 h 153"/>
                <a:gd name="T34" fmla="*/ 78 w 141"/>
                <a:gd name="T35" fmla="*/ 0 h 153"/>
                <a:gd name="T36" fmla="*/ 67 w 141"/>
                <a:gd name="T37" fmla="*/ 1 h 153"/>
                <a:gd name="T38" fmla="*/ 52 w 141"/>
                <a:gd name="T39" fmla="*/ 4 h 153"/>
                <a:gd name="T40" fmla="*/ 38 w 141"/>
                <a:gd name="T41" fmla="*/ 10 h 153"/>
                <a:gd name="T42" fmla="*/ 27 w 141"/>
                <a:gd name="T43" fmla="*/ 18 h 153"/>
                <a:gd name="T44" fmla="*/ 17 w 141"/>
                <a:gd name="T45" fmla="*/ 29 h 153"/>
                <a:gd name="T46" fmla="*/ 9 w 141"/>
                <a:gd name="T47" fmla="*/ 41 h 153"/>
                <a:gd name="T48" fmla="*/ 3 w 141"/>
                <a:gd name="T49" fmla="*/ 55 h 153"/>
                <a:gd name="T50" fmla="*/ 0 w 141"/>
                <a:gd name="T51" fmla="*/ 70 h 153"/>
                <a:gd name="T52" fmla="*/ 0 w 141"/>
                <a:gd name="T53" fmla="*/ 85 h 153"/>
                <a:gd name="T54" fmla="*/ 2 w 141"/>
                <a:gd name="T55" fmla="*/ 93 h 153"/>
                <a:gd name="T56" fmla="*/ 4 w 141"/>
                <a:gd name="T57" fmla="*/ 100 h 153"/>
                <a:gd name="T58" fmla="*/ 14 w 141"/>
                <a:gd name="T59" fmla="*/ 122 h 153"/>
                <a:gd name="T60" fmla="*/ 33 w 141"/>
                <a:gd name="T61" fmla="*/ 139 h 153"/>
                <a:gd name="T62" fmla="*/ 42 w 141"/>
                <a:gd name="T63" fmla="*/ 145 h 153"/>
                <a:gd name="T64" fmla="*/ 65 w 141"/>
                <a:gd name="T65" fmla="*/ 152 h 153"/>
                <a:gd name="T66" fmla="*/ 76 w 141"/>
                <a:gd name="T67" fmla="*/ 153 h 153"/>
                <a:gd name="T68" fmla="*/ 86 w 141"/>
                <a:gd name="T69" fmla="*/ 152 h 153"/>
                <a:gd name="T70" fmla="*/ 102 w 141"/>
                <a:gd name="T71" fmla="*/ 148 h 153"/>
                <a:gd name="T72" fmla="*/ 117 w 141"/>
                <a:gd name="T73" fmla="*/ 140 h 153"/>
                <a:gd name="T74" fmla="*/ 131 w 141"/>
                <a:gd name="T75" fmla="*/ 130 h 153"/>
                <a:gd name="T76" fmla="*/ 141 w 141"/>
                <a:gd name="T77" fmla="*/ 1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1" h="153">
                  <a:moveTo>
                    <a:pt x="134" y="104"/>
                  </a:moveTo>
                  <a:lnTo>
                    <a:pt x="134" y="104"/>
                  </a:lnTo>
                  <a:lnTo>
                    <a:pt x="131" y="111"/>
                  </a:lnTo>
                  <a:lnTo>
                    <a:pt x="126" y="118"/>
                  </a:lnTo>
                  <a:lnTo>
                    <a:pt x="120" y="124"/>
                  </a:lnTo>
                  <a:lnTo>
                    <a:pt x="113" y="129"/>
                  </a:lnTo>
                  <a:lnTo>
                    <a:pt x="106" y="133"/>
                  </a:lnTo>
                  <a:lnTo>
                    <a:pt x="100" y="137"/>
                  </a:lnTo>
                  <a:lnTo>
                    <a:pt x="91" y="139"/>
                  </a:lnTo>
                  <a:lnTo>
                    <a:pt x="83" y="141"/>
                  </a:lnTo>
                  <a:lnTo>
                    <a:pt x="83" y="141"/>
                  </a:lnTo>
                  <a:lnTo>
                    <a:pt x="72" y="141"/>
                  </a:lnTo>
                  <a:lnTo>
                    <a:pt x="60" y="139"/>
                  </a:lnTo>
                  <a:lnTo>
                    <a:pt x="49" y="135"/>
                  </a:lnTo>
                  <a:lnTo>
                    <a:pt x="38" y="130"/>
                  </a:lnTo>
                  <a:lnTo>
                    <a:pt x="38" y="130"/>
                  </a:lnTo>
                  <a:lnTo>
                    <a:pt x="30" y="123"/>
                  </a:lnTo>
                  <a:lnTo>
                    <a:pt x="23" y="115"/>
                  </a:lnTo>
                  <a:lnTo>
                    <a:pt x="19" y="106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71"/>
                  </a:lnTo>
                  <a:lnTo>
                    <a:pt x="14" y="58"/>
                  </a:lnTo>
                  <a:lnTo>
                    <a:pt x="19" y="47"/>
                  </a:lnTo>
                  <a:lnTo>
                    <a:pt x="26" y="36"/>
                  </a:lnTo>
                  <a:lnTo>
                    <a:pt x="34" y="27"/>
                  </a:lnTo>
                  <a:lnTo>
                    <a:pt x="44" y="20"/>
                  </a:lnTo>
                  <a:lnTo>
                    <a:pt x="56" y="15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76" y="11"/>
                  </a:lnTo>
                  <a:lnTo>
                    <a:pt x="83" y="1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59" y="2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8" y="10"/>
                  </a:lnTo>
                  <a:lnTo>
                    <a:pt x="33" y="15"/>
                  </a:lnTo>
                  <a:lnTo>
                    <a:pt x="27" y="18"/>
                  </a:lnTo>
                  <a:lnTo>
                    <a:pt x="21" y="24"/>
                  </a:lnTo>
                  <a:lnTo>
                    <a:pt x="17" y="29"/>
                  </a:lnTo>
                  <a:lnTo>
                    <a:pt x="12" y="35"/>
                  </a:lnTo>
                  <a:lnTo>
                    <a:pt x="9" y="41"/>
                  </a:lnTo>
                  <a:lnTo>
                    <a:pt x="5" y="48"/>
                  </a:lnTo>
                  <a:lnTo>
                    <a:pt x="3" y="55"/>
                  </a:lnTo>
                  <a:lnTo>
                    <a:pt x="2" y="63"/>
                  </a:lnTo>
                  <a:lnTo>
                    <a:pt x="0" y="70"/>
                  </a:lnTo>
                  <a:lnTo>
                    <a:pt x="0" y="78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2" y="93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9" y="111"/>
                  </a:lnTo>
                  <a:lnTo>
                    <a:pt x="14" y="122"/>
                  </a:lnTo>
                  <a:lnTo>
                    <a:pt x="22" y="131"/>
                  </a:lnTo>
                  <a:lnTo>
                    <a:pt x="33" y="139"/>
                  </a:lnTo>
                  <a:lnTo>
                    <a:pt x="33" y="139"/>
                  </a:lnTo>
                  <a:lnTo>
                    <a:pt x="42" y="145"/>
                  </a:lnTo>
                  <a:lnTo>
                    <a:pt x="53" y="149"/>
                  </a:lnTo>
                  <a:lnTo>
                    <a:pt x="65" y="152"/>
                  </a:lnTo>
                  <a:lnTo>
                    <a:pt x="76" y="153"/>
                  </a:lnTo>
                  <a:lnTo>
                    <a:pt x="76" y="153"/>
                  </a:lnTo>
                  <a:lnTo>
                    <a:pt x="86" y="152"/>
                  </a:lnTo>
                  <a:lnTo>
                    <a:pt x="86" y="152"/>
                  </a:lnTo>
                  <a:lnTo>
                    <a:pt x="94" y="150"/>
                  </a:lnTo>
                  <a:lnTo>
                    <a:pt x="102" y="148"/>
                  </a:lnTo>
                  <a:lnTo>
                    <a:pt x="110" y="145"/>
                  </a:lnTo>
                  <a:lnTo>
                    <a:pt x="117" y="140"/>
                  </a:lnTo>
                  <a:lnTo>
                    <a:pt x="124" y="135"/>
                  </a:lnTo>
                  <a:lnTo>
                    <a:pt x="131" y="130"/>
                  </a:lnTo>
                  <a:lnTo>
                    <a:pt x="136" y="124"/>
                  </a:lnTo>
                  <a:lnTo>
                    <a:pt x="141" y="117"/>
                  </a:lnTo>
                  <a:lnTo>
                    <a:pt x="134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6">
              <a:extLst>
                <a:ext uri="{FF2B5EF4-FFF2-40B4-BE49-F238E27FC236}">
                  <a16:creationId xmlns:a16="http://schemas.microsoft.com/office/drawing/2014/main" id="{7C6ADF7B-3E5E-425D-9EBE-DEE3544C6A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0314" y="3117851"/>
              <a:ext cx="57150" cy="57150"/>
            </a:xfrm>
            <a:custGeom>
              <a:avLst/>
              <a:gdLst>
                <a:gd name="T0" fmla="*/ 72 w 72"/>
                <a:gd name="T1" fmla="*/ 33 h 72"/>
                <a:gd name="T2" fmla="*/ 72 w 72"/>
                <a:gd name="T3" fmla="*/ 32 h 72"/>
                <a:gd name="T4" fmla="*/ 70 w 72"/>
                <a:gd name="T5" fmla="*/ 22 h 72"/>
                <a:gd name="T6" fmla="*/ 63 w 72"/>
                <a:gd name="T7" fmla="*/ 13 h 72"/>
                <a:gd name="T8" fmla="*/ 57 w 72"/>
                <a:gd name="T9" fmla="*/ 7 h 72"/>
                <a:gd name="T10" fmla="*/ 41 w 72"/>
                <a:gd name="T11" fmla="*/ 0 h 72"/>
                <a:gd name="T12" fmla="*/ 32 w 72"/>
                <a:gd name="T13" fmla="*/ 0 h 72"/>
                <a:gd name="T14" fmla="*/ 18 w 72"/>
                <a:gd name="T15" fmla="*/ 4 h 72"/>
                <a:gd name="T16" fmla="*/ 8 w 72"/>
                <a:gd name="T17" fmla="*/ 14 h 72"/>
                <a:gd name="T18" fmla="*/ 4 w 72"/>
                <a:gd name="T19" fmla="*/ 19 h 72"/>
                <a:gd name="T20" fmla="*/ 0 w 72"/>
                <a:gd name="T21" fmla="*/ 33 h 72"/>
                <a:gd name="T22" fmla="*/ 0 w 72"/>
                <a:gd name="T23" fmla="*/ 40 h 72"/>
                <a:gd name="T24" fmla="*/ 2 w 72"/>
                <a:gd name="T25" fmla="*/ 47 h 72"/>
                <a:gd name="T26" fmla="*/ 7 w 72"/>
                <a:gd name="T27" fmla="*/ 57 h 72"/>
                <a:gd name="T28" fmla="*/ 16 w 72"/>
                <a:gd name="T29" fmla="*/ 66 h 72"/>
                <a:gd name="T30" fmla="*/ 20 w 72"/>
                <a:gd name="T31" fmla="*/ 69 h 72"/>
                <a:gd name="T32" fmla="*/ 31 w 72"/>
                <a:gd name="T33" fmla="*/ 72 h 72"/>
                <a:gd name="T34" fmla="*/ 36 w 72"/>
                <a:gd name="T35" fmla="*/ 72 h 72"/>
                <a:gd name="T36" fmla="*/ 40 w 72"/>
                <a:gd name="T37" fmla="*/ 72 h 72"/>
                <a:gd name="T38" fmla="*/ 54 w 72"/>
                <a:gd name="T39" fmla="*/ 68 h 72"/>
                <a:gd name="T40" fmla="*/ 64 w 72"/>
                <a:gd name="T41" fmla="*/ 60 h 72"/>
                <a:gd name="T42" fmla="*/ 71 w 72"/>
                <a:gd name="T43" fmla="*/ 47 h 72"/>
                <a:gd name="T44" fmla="*/ 72 w 72"/>
                <a:gd name="T45" fmla="*/ 33 h 72"/>
                <a:gd name="T46" fmla="*/ 39 w 72"/>
                <a:gd name="T47" fmla="*/ 61 h 72"/>
                <a:gd name="T48" fmla="*/ 34 w 72"/>
                <a:gd name="T49" fmla="*/ 61 h 72"/>
                <a:gd name="T50" fmla="*/ 26 w 72"/>
                <a:gd name="T51" fmla="*/ 59 h 72"/>
                <a:gd name="T52" fmla="*/ 21 w 72"/>
                <a:gd name="T53" fmla="*/ 56 h 72"/>
                <a:gd name="T54" fmla="*/ 12 w 72"/>
                <a:gd name="T55" fmla="*/ 44 h 72"/>
                <a:gd name="T56" fmla="*/ 11 w 72"/>
                <a:gd name="T57" fmla="*/ 39 h 72"/>
                <a:gd name="T58" fmla="*/ 11 w 72"/>
                <a:gd name="T59" fmla="*/ 34 h 72"/>
                <a:gd name="T60" fmla="*/ 13 w 72"/>
                <a:gd name="T61" fmla="*/ 25 h 72"/>
                <a:gd name="T62" fmla="*/ 17 w 72"/>
                <a:gd name="T63" fmla="*/ 21 h 72"/>
                <a:gd name="T64" fmla="*/ 24 w 72"/>
                <a:gd name="T65" fmla="*/ 15 h 72"/>
                <a:gd name="T66" fmla="*/ 33 w 72"/>
                <a:gd name="T67" fmla="*/ 11 h 72"/>
                <a:gd name="T68" fmla="*/ 36 w 72"/>
                <a:gd name="T69" fmla="*/ 11 h 72"/>
                <a:gd name="T70" fmla="*/ 41 w 72"/>
                <a:gd name="T71" fmla="*/ 11 h 72"/>
                <a:gd name="T72" fmla="*/ 51 w 72"/>
                <a:gd name="T73" fmla="*/ 16 h 72"/>
                <a:gd name="T74" fmla="*/ 55 w 72"/>
                <a:gd name="T75" fmla="*/ 19 h 72"/>
                <a:gd name="T76" fmla="*/ 61 w 72"/>
                <a:gd name="T77" fmla="*/ 33 h 72"/>
                <a:gd name="T78" fmla="*/ 61 w 72"/>
                <a:gd name="T79" fmla="*/ 34 h 72"/>
                <a:gd name="T80" fmla="*/ 61 w 72"/>
                <a:gd name="T81" fmla="*/ 39 h 72"/>
                <a:gd name="T82" fmla="*/ 58 w 72"/>
                <a:gd name="T83" fmla="*/ 48 h 72"/>
                <a:gd name="T84" fmla="*/ 53 w 72"/>
                <a:gd name="T85" fmla="*/ 55 h 72"/>
                <a:gd name="T86" fmla="*/ 43 w 72"/>
                <a:gd name="T87" fmla="*/ 60 h 72"/>
                <a:gd name="T88" fmla="*/ 39 w 72"/>
                <a:gd name="T89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" h="72">
                  <a:moveTo>
                    <a:pt x="72" y="33"/>
                  </a:moveTo>
                  <a:lnTo>
                    <a:pt x="72" y="33"/>
                  </a:lnTo>
                  <a:lnTo>
                    <a:pt x="72" y="32"/>
                  </a:lnTo>
                  <a:lnTo>
                    <a:pt x="72" y="32"/>
                  </a:lnTo>
                  <a:lnTo>
                    <a:pt x="71" y="26"/>
                  </a:lnTo>
                  <a:lnTo>
                    <a:pt x="70" y="22"/>
                  </a:lnTo>
                  <a:lnTo>
                    <a:pt x="66" y="17"/>
                  </a:lnTo>
                  <a:lnTo>
                    <a:pt x="63" y="13"/>
                  </a:lnTo>
                  <a:lnTo>
                    <a:pt x="63" y="13"/>
                  </a:lnTo>
                  <a:lnTo>
                    <a:pt x="57" y="7"/>
                  </a:lnTo>
                  <a:lnTo>
                    <a:pt x="49" y="2"/>
                  </a:lnTo>
                  <a:lnTo>
                    <a:pt x="4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5" y="2"/>
                  </a:lnTo>
                  <a:lnTo>
                    <a:pt x="18" y="4"/>
                  </a:lnTo>
                  <a:lnTo>
                    <a:pt x="12" y="9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4" y="19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4" y="53"/>
                  </a:lnTo>
                  <a:lnTo>
                    <a:pt x="7" y="57"/>
                  </a:lnTo>
                  <a:lnTo>
                    <a:pt x="11" y="62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20" y="69"/>
                  </a:lnTo>
                  <a:lnTo>
                    <a:pt x="25" y="71"/>
                  </a:lnTo>
                  <a:lnTo>
                    <a:pt x="31" y="72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8" y="71"/>
                  </a:lnTo>
                  <a:lnTo>
                    <a:pt x="54" y="68"/>
                  </a:lnTo>
                  <a:lnTo>
                    <a:pt x="60" y="64"/>
                  </a:lnTo>
                  <a:lnTo>
                    <a:pt x="64" y="60"/>
                  </a:lnTo>
                  <a:lnTo>
                    <a:pt x="68" y="54"/>
                  </a:lnTo>
                  <a:lnTo>
                    <a:pt x="71" y="47"/>
                  </a:lnTo>
                  <a:lnTo>
                    <a:pt x="72" y="41"/>
                  </a:lnTo>
                  <a:lnTo>
                    <a:pt x="72" y="33"/>
                  </a:lnTo>
                  <a:lnTo>
                    <a:pt x="72" y="33"/>
                  </a:lnTo>
                  <a:close/>
                  <a:moveTo>
                    <a:pt x="39" y="61"/>
                  </a:moveTo>
                  <a:lnTo>
                    <a:pt x="39" y="61"/>
                  </a:lnTo>
                  <a:lnTo>
                    <a:pt x="34" y="61"/>
                  </a:lnTo>
                  <a:lnTo>
                    <a:pt x="30" y="61"/>
                  </a:lnTo>
                  <a:lnTo>
                    <a:pt x="26" y="59"/>
                  </a:lnTo>
                  <a:lnTo>
                    <a:pt x="21" y="56"/>
                  </a:lnTo>
                  <a:lnTo>
                    <a:pt x="21" y="56"/>
                  </a:lnTo>
                  <a:lnTo>
                    <a:pt x="16" y="51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4"/>
                  </a:lnTo>
                  <a:lnTo>
                    <a:pt x="12" y="30"/>
                  </a:lnTo>
                  <a:lnTo>
                    <a:pt x="13" y="25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20" y="17"/>
                  </a:lnTo>
                  <a:lnTo>
                    <a:pt x="24" y="15"/>
                  </a:lnTo>
                  <a:lnTo>
                    <a:pt x="28" y="13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41" y="11"/>
                  </a:lnTo>
                  <a:lnTo>
                    <a:pt x="47" y="14"/>
                  </a:lnTo>
                  <a:lnTo>
                    <a:pt x="51" y="16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60" y="26"/>
                  </a:lnTo>
                  <a:lnTo>
                    <a:pt x="61" y="33"/>
                  </a:lnTo>
                  <a:lnTo>
                    <a:pt x="61" y="33"/>
                  </a:lnTo>
                  <a:lnTo>
                    <a:pt x="61" y="34"/>
                  </a:lnTo>
                  <a:lnTo>
                    <a:pt x="61" y="34"/>
                  </a:lnTo>
                  <a:lnTo>
                    <a:pt x="61" y="39"/>
                  </a:lnTo>
                  <a:lnTo>
                    <a:pt x="60" y="44"/>
                  </a:lnTo>
                  <a:lnTo>
                    <a:pt x="58" y="48"/>
                  </a:lnTo>
                  <a:lnTo>
                    <a:pt x="55" y="52"/>
                  </a:lnTo>
                  <a:lnTo>
                    <a:pt x="53" y="55"/>
                  </a:lnTo>
                  <a:lnTo>
                    <a:pt x="48" y="59"/>
                  </a:lnTo>
                  <a:lnTo>
                    <a:pt x="43" y="60"/>
                  </a:lnTo>
                  <a:lnTo>
                    <a:pt x="39" y="61"/>
                  </a:lnTo>
                  <a:lnTo>
                    <a:pt x="3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FB15B5FC-0369-4C47-B13A-BF05E312A3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9701" y="3287713"/>
              <a:ext cx="41275" cy="36513"/>
            </a:xfrm>
            <a:custGeom>
              <a:avLst/>
              <a:gdLst>
                <a:gd name="T0" fmla="*/ 11 w 52"/>
                <a:gd name="T1" fmla="*/ 19 h 46"/>
                <a:gd name="T2" fmla="*/ 19 w 52"/>
                <a:gd name="T3" fmla="*/ 34 h 46"/>
                <a:gd name="T4" fmla="*/ 19 w 52"/>
                <a:gd name="T5" fmla="*/ 34 h 46"/>
                <a:gd name="T6" fmla="*/ 20 w 52"/>
                <a:gd name="T7" fmla="*/ 35 h 46"/>
                <a:gd name="T8" fmla="*/ 20 w 52"/>
                <a:gd name="T9" fmla="*/ 35 h 46"/>
                <a:gd name="T10" fmla="*/ 20 w 52"/>
                <a:gd name="T11" fmla="*/ 35 h 46"/>
                <a:gd name="T12" fmla="*/ 41 w 52"/>
                <a:gd name="T13" fmla="*/ 23 h 46"/>
                <a:gd name="T14" fmla="*/ 41 w 52"/>
                <a:gd name="T15" fmla="*/ 23 h 46"/>
                <a:gd name="T16" fmla="*/ 41 w 52"/>
                <a:gd name="T17" fmla="*/ 22 h 46"/>
                <a:gd name="T18" fmla="*/ 33 w 52"/>
                <a:gd name="T19" fmla="*/ 6 h 46"/>
                <a:gd name="T20" fmla="*/ 42 w 52"/>
                <a:gd name="T21" fmla="*/ 0 h 46"/>
                <a:gd name="T22" fmla="*/ 51 w 52"/>
                <a:gd name="T23" fmla="*/ 16 h 46"/>
                <a:gd name="T24" fmla="*/ 51 w 52"/>
                <a:gd name="T25" fmla="*/ 16 h 46"/>
                <a:gd name="T26" fmla="*/ 52 w 52"/>
                <a:gd name="T27" fmla="*/ 21 h 46"/>
                <a:gd name="T28" fmla="*/ 52 w 52"/>
                <a:gd name="T29" fmla="*/ 26 h 46"/>
                <a:gd name="T30" fmla="*/ 50 w 52"/>
                <a:gd name="T31" fmla="*/ 30 h 46"/>
                <a:gd name="T32" fmla="*/ 47 w 52"/>
                <a:gd name="T33" fmla="*/ 34 h 46"/>
                <a:gd name="T34" fmla="*/ 26 w 52"/>
                <a:gd name="T35" fmla="*/ 45 h 46"/>
                <a:gd name="T36" fmla="*/ 26 w 52"/>
                <a:gd name="T37" fmla="*/ 45 h 46"/>
                <a:gd name="T38" fmla="*/ 24 w 52"/>
                <a:gd name="T39" fmla="*/ 46 h 46"/>
                <a:gd name="T40" fmla="*/ 20 w 52"/>
                <a:gd name="T41" fmla="*/ 46 h 46"/>
                <a:gd name="T42" fmla="*/ 20 w 52"/>
                <a:gd name="T43" fmla="*/ 46 h 46"/>
                <a:gd name="T44" fmla="*/ 17 w 52"/>
                <a:gd name="T45" fmla="*/ 45 h 46"/>
                <a:gd name="T46" fmla="*/ 17 w 52"/>
                <a:gd name="T47" fmla="*/ 45 h 46"/>
                <a:gd name="T48" fmla="*/ 12 w 52"/>
                <a:gd name="T49" fmla="*/ 44 h 46"/>
                <a:gd name="T50" fmla="*/ 9 w 52"/>
                <a:gd name="T51" fmla="*/ 39 h 46"/>
                <a:gd name="T52" fmla="*/ 0 w 52"/>
                <a:gd name="T53" fmla="*/ 23 h 46"/>
                <a:gd name="T54" fmla="*/ 11 w 52"/>
                <a:gd name="T55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2" h="46">
                  <a:moveTo>
                    <a:pt x="11" y="19"/>
                  </a:moveTo>
                  <a:lnTo>
                    <a:pt x="19" y="34"/>
                  </a:lnTo>
                  <a:lnTo>
                    <a:pt x="19" y="34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41" y="23"/>
                  </a:lnTo>
                  <a:lnTo>
                    <a:pt x="41" y="23"/>
                  </a:lnTo>
                  <a:lnTo>
                    <a:pt x="41" y="22"/>
                  </a:lnTo>
                  <a:lnTo>
                    <a:pt x="33" y="6"/>
                  </a:lnTo>
                  <a:lnTo>
                    <a:pt x="42" y="0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52" y="21"/>
                  </a:lnTo>
                  <a:lnTo>
                    <a:pt x="52" y="26"/>
                  </a:lnTo>
                  <a:lnTo>
                    <a:pt x="50" y="30"/>
                  </a:lnTo>
                  <a:lnTo>
                    <a:pt x="47" y="34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24" y="46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2" y="44"/>
                  </a:lnTo>
                  <a:lnTo>
                    <a:pt x="9" y="39"/>
                  </a:lnTo>
                  <a:lnTo>
                    <a:pt x="0" y="23"/>
                  </a:lnTo>
                  <a:lnTo>
                    <a:pt x="11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BF37D109-9979-4420-96A1-99831C2E95D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6664" y="3001963"/>
              <a:ext cx="220663" cy="309563"/>
            </a:xfrm>
            <a:custGeom>
              <a:avLst/>
              <a:gdLst>
                <a:gd name="T0" fmla="*/ 274 w 277"/>
                <a:gd name="T1" fmla="*/ 323 h 389"/>
                <a:gd name="T2" fmla="*/ 97 w 277"/>
                <a:gd name="T3" fmla="*/ 0 h 389"/>
                <a:gd name="T4" fmla="*/ 0 w 277"/>
                <a:gd name="T5" fmla="*/ 53 h 389"/>
                <a:gd name="T6" fmla="*/ 29 w 277"/>
                <a:gd name="T7" fmla="*/ 105 h 389"/>
                <a:gd name="T8" fmla="*/ 34 w 277"/>
                <a:gd name="T9" fmla="*/ 117 h 389"/>
                <a:gd name="T10" fmla="*/ 85 w 277"/>
                <a:gd name="T11" fmla="*/ 209 h 389"/>
                <a:gd name="T12" fmla="*/ 92 w 277"/>
                <a:gd name="T13" fmla="*/ 222 h 389"/>
                <a:gd name="T14" fmla="*/ 177 w 277"/>
                <a:gd name="T15" fmla="*/ 378 h 389"/>
                <a:gd name="T16" fmla="*/ 177 w 277"/>
                <a:gd name="T17" fmla="*/ 378 h 389"/>
                <a:gd name="T18" fmla="*/ 181 w 277"/>
                <a:gd name="T19" fmla="*/ 382 h 389"/>
                <a:gd name="T20" fmla="*/ 186 w 277"/>
                <a:gd name="T21" fmla="*/ 387 h 389"/>
                <a:gd name="T22" fmla="*/ 192 w 277"/>
                <a:gd name="T23" fmla="*/ 389 h 389"/>
                <a:gd name="T24" fmla="*/ 198 w 277"/>
                <a:gd name="T25" fmla="*/ 389 h 389"/>
                <a:gd name="T26" fmla="*/ 198 w 277"/>
                <a:gd name="T27" fmla="*/ 389 h 389"/>
                <a:gd name="T28" fmla="*/ 205 w 277"/>
                <a:gd name="T29" fmla="*/ 389 h 389"/>
                <a:gd name="T30" fmla="*/ 209 w 277"/>
                <a:gd name="T31" fmla="*/ 387 h 389"/>
                <a:gd name="T32" fmla="*/ 217 w 277"/>
                <a:gd name="T33" fmla="*/ 382 h 389"/>
                <a:gd name="T34" fmla="*/ 228 w 277"/>
                <a:gd name="T35" fmla="*/ 378 h 389"/>
                <a:gd name="T36" fmla="*/ 259 w 277"/>
                <a:gd name="T37" fmla="*/ 359 h 389"/>
                <a:gd name="T38" fmla="*/ 265 w 277"/>
                <a:gd name="T39" fmla="*/ 357 h 389"/>
                <a:gd name="T40" fmla="*/ 265 w 277"/>
                <a:gd name="T41" fmla="*/ 357 h 389"/>
                <a:gd name="T42" fmla="*/ 268 w 277"/>
                <a:gd name="T43" fmla="*/ 353 h 389"/>
                <a:gd name="T44" fmla="*/ 272 w 277"/>
                <a:gd name="T45" fmla="*/ 350 h 389"/>
                <a:gd name="T46" fmla="*/ 274 w 277"/>
                <a:gd name="T47" fmla="*/ 347 h 389"/>
                <a:gd name="T48" fmla="*/ 276 w 277"/>
                <a:gd name="T49" fmla="*/ 342 h 389"/>
                <a:gd name="T50" fmla="*/ 277 w 277"/>
                <a:gd name="T51" fmla="*/ 337 h 389"/>
                <a:gd name="T52" fmla="*/ 277 w 277"/>
                <a:gd name="T53" fmla="*/ 333 h 389"/>
                <a:gd name="T54" fmla="*/ 276 w 277"/>
                <a:gd name="T55" fmla="*/ 328 h 389"/>
                <a:gd name="T56" fmla="*/ 274 w 277"/>
                <a:gd name="T57" fmla="*/ 323 h 389"/>
                <a:gd name="T58" fmla="*/ 274 w 277"/>
                <a:gd name="T59" fmla="*/ 323 h 389"/>
                <a:gd name="T60" fmla="*/ 259 w 277"/>
                <a:gd name="T61" fmla="*/ 347 h 389"/>
                <a:gd name="T62" fmla="*/ 205 w 277"/>
                <a:gd name="T63" fmla="*/ 376 h 389"/>
                <a:gd name="T64" fmla="*/ 205 w 277"/>
                <a:gd name="T65" fmla="*/ 376 h 389"/>
                <a:gd name="T66" fmla="*/ 201 w 277"/>
                <a:gd name="T67" fmla="*/ 378 h 389"/>
                <a:gd name="T68" fmla="*/ 198 w 277"/>
                <a:gd name="T69" fmla="*/ 378 h 389"/>
                <a:gd name="T70" fmla="*/ 198 w 277"/>
                <a:gd name="T71" fmla="*/ 378 h 389"/>
                <a:gd name="T72" fmla="*/ 194 w 277"/>
                <a:gd name="T73" fmla="*/ 378 h 389"/>
                <a:gd name="T74" fmla="*/ 192 w 277"/>
                <a:gd name="T75" fmla="*/ 376 h 389"/>
                <a:gd name="T76" fmla="*/ 189 w 277"/>
                <a:gd name="T77" fmla="*/ 374 h 389"/>
                <a:gd name="T78" fmla="*/ 188 w 277"/>
                <a:gd name="T79" fmla="*/ 372 h 389"/>
                <a:gd name="T80" fmla="*/ 15 w 277"/>
                <a:gd name="T81" fmla="*/ 57 h 389"/>
                <a:gd name="T82" fmla="*/ 92 w 277"/>
                <a:gd name="T83" fmla="*/ 16 h 389"/>
                <a:gd name="T84" fmla="*/ 264 w 277"/>
                <a:gd name="T85" fmla="*/ 329 h 389"/>
                <a:gd name="T86" fmla="*/ 264 w 277"/>
                <a:gd name="T87" fmla="*/ 329 h 389"/>
                <a:gd name="T88" fmla="*/ 266 w 277"/>
                <a:gd name="T89" fmla="*/ 334 h 389"/>
                <a:gd name="T90" fmla="*/ 265 w 277"/>
                <a:gd name="T91" fmla="*/ 340 h 389"/>
                <a:gd name="T92" fmla="*/ 262 w 277"/>
                <a:gd name="T93" fmla="*/ 343 h 389"/>
                <a:gd name="T94" fmla="*/ 259 w 277"/>
                <a:gd name="T95" fmla="*/ 347 h 389"/>
                <a:gd name="T96" fmla="*/ 259 w 277"/>
                <a:gd name="T97" fmla="*/ 34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7" h="389">
                  <a:moveTo>
                    <a:pt x="274" y="323"/>
                  </a:moveTo>
                  <a:lnTo>
                    <a:pt x="97" y="0"/>
                  </a:lnTo>
                  <a:lnTo>
                    <a:pt x="0" y="53"/>
                  </a:lnTo>
                  <a:lnTo>
                    <a:pt x="29" y="105"/>
                  </a:lnTo>
                  <a:lnTo>
                    <a:pt x="34" y="117"/>
                  </a:lnTo>
                  <a:lnTo>
                    <a:pt x="85" y="209"/>
                  </a:lnTo>
                  <a:lnTo>
                    <a:pt x="92" y="222"/>
                  </a:lnTo>
                  <a:lnTo>
                    <a:pt x="177" y="378"/>
                  </a:lnTo>
                  <a:lnTo>
                    <a:pt x="177" y="378"/>
                  </a:lnTo>
                  <a:lnTo>
                    <a:pt x="181" y="382"/>
                  </a:lnTo>
                  <a:lnTo>
                    <a:pt x="186" y="387"/>
                  </a:lnTo>
                  <a:lnTo>
                    <a:pt x="192" y="389"/>
                  </a:lnTo>
                  <a:lnTo>
                    <a:pt x="198" y="389"/>
                  </a:lnTo>
                  <a:lnTo>
                    <a:pt x="198" y="389"/>
                  </a:lnTo>
                  <a:lnTo>
                    <a:pt x="205" y="389"/>
                  </a:lnTo>
                  <a:lnTo>
                    <a:pt x="209" y="387"/>
                  </a:lnTo>
                  <a:lnTo>
                    <a:pt x="217" y="382"/>
                  </a:lnTo>
                  <a:lnTo>
                    <a:pt x="228" y="378"/>
                  </a:lnTo>
                  <a:lnTo>
                    <a:pt x="259" y="359"/>
                  </a:lnTo>
                  <a:lnTo>
                    <a:pt x="265" y="357"/>
                  </a:lnTo>
                  <a:lnTo>
                    <a:pt x="265" y="357"/>
                  </a:lnTo>
                  <a:lnTo>
                    <a:pt x="268" y="353"/>
                  </a:lnTo>
                  <a:lnTo>
                    <a:pt x="272" y="350"/>
                  </a:lnTo>
                  <a:lnTo>
                    <a:pt x="274" y="347"/>
                  </a:lnTo>
                  <a:lnTo>
                    <a:pt x="276" y="342"/>
                  </a:lnTo>
                  <a:lnTo>
                    <a:pt x="277" y="337"/>
                  </a:lnTo>
                  <a:lnTo>
                    <a:pt x="277" y="333"/>
                  </a:lnTo>
                  <a:lnTo>
                    <a:pt x="276" y="328"/>
                  </a:lnTo>
                  <a:lnTo>
                    <a:pt x="274" y="323"/>
                  </a:lnTo>
                  <a:lnTo>
                    <a:pt x="274" y="323"/>
                  </a:lnTo>
                  <a:close/>
                  <a:moveTo>
                    <a:pt x="259" y="347"/>
                  </a:moveTo>
                  <a:lnTo>
                    <a:pt x="205" y="376"/>
                  </a:lnTo>
                  <a:lnTo>
                    <a:pt x="205" y="376"/>
                  </a:lnTo>
                  <a:lnTo>
                    <a:pt x="201" y="378"/>
                  </a:lnTo>
                  <a:lnTo>
                    <a:pt x="198" y="378"/>
                  </a:lnTo>
                  <a:lnTo>
                    <a:pt x="198" y="378"/>
                  </a:lnTo>
                  <a:lnTo>
                    <a:pt x="194" y="378"/>
                  </a:lnTo>
                  <a:lnTo>
                    <a:pt x="192" y="376"/>
                  </a:lnTo>
                  <a:lnTo>
                    <a:pt x="189" y="374"/>
                  </a:lnTo>
                  <a:lnTo>
                    <a:pt x="188" y="372"/>
                  </a:lnTo>
                  <a:lnTo>
                    <a:pt x="15" y="57"/>
                  </a:lnTo>
                  <a:lnTo>
                    <a:pt x="92" y="16"/>
                  </a:lnTo>
                  <a:lnTo>
                    <a:pt x="264" y="329"/>
                  </a:lnTo>
                  <a:lnTo>
                    <a:pt x="264" y="329"/>
                  </a:lnTo>
                  <a:lnTo>
                    <a:pt x="266" y="334"/>
                  </a:lnTo>
                  <a:lnTo>
                    <a:pt x="265" y="340"/>
                  </a:lnTo>
                  <a:lnTo>
                    <a:pt x="262" y="343"/>
                  </a:lnTo>
                  <a:lnTo>
                    <a:pt x="259" y="347"/>
                  </a:lnTo>
                  <a:lnTo>
                    <a:pt x="259" y="3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46F55EA8-0C01-4A5D-BB33-0DC4B44E05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3489" y="2989263"/>
              <a:ext cx="74613" cy="46038"/>
            </a:xfrm>
            <a:custGeom>
              <a:avLst/>
              <a:gdLst>
                <a:gd name="T0" fmla="*/ 79 w 95"/>
                <a:gd name="T1" fmla="*/ 0 h 57"/>
                <a:gd name="T2" fmla="*/ 79 w 95"/>
                <a:gd name="T3" fmla="*/ 0 h 57"/>
                <a:gd name="T4" fmla="*/ 73 w 95"/>
                <a:gd name="T5" fmla="*/ 1 h 57"/>
                <a:gd name="T6" fmla="*/ 67 w 95"/>
                <a:gd name="T7" fmla="*/ 3 h 57"/>
                <a:gd name="T8" fmla="*/ 13 w 95"/>
                <a:gd name="T9" fmla="*/ 33 h 57"/>
                <a:gd name="T10" fmla="*/ 13 w 95"/>
                <a:gd name="T11" fmla="*/ 33 h 57"/>
                <a:gd name="T12" fmla="*/ 8 w 95"/>
                <a:gd name="T13" fmla="*/ 35 h 57"/>
                <a:gd name="T14" fmla="*/ 6 w 95"/>
                <a:gd name="T15" fmla="*/ 39 h 57"/>
                <a:gd name="T16" fmla="*/ 3 w 95"/>
                <a:gd name="T17" fmla="*/ 43 h 57"/>
                <a:gd name="T18" fmla="*/ 1 w 95"/>
                <a:gd name="T19" fmla="*/ 47 h 57"/>
                <a:gd name="T20" fmla="*/ 1 w 95"/>
                <a:gd name="T21" fmla="*/ 47 h 57"/>
                <a:gd name="T22" fmla="*/ 0 w 95"/>
                <a:gd name="T23" fmla="*/ 53 h 57"/>
                <a:gd name="T24" fmla="*/ 0 w 95"/>
                <a:gd name="T25" fmla="*/ 57 h 57"/>
                <a:gd name="T26" fmla="*/ 12 w 95"/>
                <a:gd name="T27" fmla="*/ 51 h 57"/>
                <a:gd name="T28" fmla="*/ 12 w 95"/>
                <a:gd name="T29" fmla="*/ 51 h 57"/>
                <a:gd name="T30" fmla="*/ 12 w 95"/>
                <a:gd name="T31" fmla="*/ 50 h 57"/>
                <a:gd name="T32" fmla="*/ 12 w 95"/>
                <a:gd name="T33" fmla="*/ 50 h 57"/>
                <a:gd name="T34" fmla="*/ 14 w 95"/>
                <a:gd name="T35" fmla="*/ 46 h 57"/>
                <a:gd name="T36" fmla="*/ 19 w 95"/>
                <a:gd name="T37" fmla="*/ 43 h 57"/>
                <a:gd name="T38" fmla="*/ 73 w 95"/>
                <a:gd name="T39" fmla="*/ 13 h 57"/>
                <a:gd name="T40" fmla="*/ 73 w 95"/>
                <a:gd name="T41" fmla="*/ 13 h 57"/>
                <a:gd name="T42" fmla="*/ 76 w 95"/>
                <a:gd name="T43" fmla="*/ 12 h 57"/>
                <a:gd name="T44" fmla="*/ 79 w 95"/>
                <a:gd name="T45" fmla="*/ 11 h 57"/>
                <a:gd name="T46" fmla="*/ 79 w 95"/>
                <a:gd name="T47" fmla="*/ 11 h 57"/>
                <a:gd name="T48" fmla="*/ 83 w 95"/>
                <a:gd name="T49" fmla="*/ 12 h 57"/>
                <a:gd name="T50" fmla="*/ 95 w 95"/>
                <a:gd name="T51" fmla="*/ 6 h 57"/>
                <a:gd name="T52" fmla="*/ 95 w 95"/>
                <a:gd name="T53" fmla="*/ 6 h 57"/>
                <a:gd name="T54" fmla="*/ 91 w 95"/>
                <a:gd name="T55" fmla="*/ 3 h 57"/>
                <a:gd name="T56" fmla="*/ 88 w 95"/>
                <a:gd name="T57" fmla="*/ 2 h 57"/>
                <a:gd name="T58" fmla="*/ 83 w 95"/>
                <a:gd name="T59" fmla="*/ 1 h 57"/>
                <a:gd name="T60" fmla="*/ 79 w 95"/>
                <a:gd name="T61" fmla="*/ 0 h 57"/>
                <a:gd name="T62" fmla="*/ 79 w 95"/>
                <a:gd name="T6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5" h="57">
                  <a:moveTo>
                    <a:pt x="79" y="0"/>
                  </a:moveTo>
                  <a:lnTo>
                    <a:pt x="79" y="0"/>
                  </a:lnTo>
                  <a:lnTo>
                    <a:pt x="73" y="1"/>
                  </a:lnTo>
                  <a:lnTo>
                    <a:pt x="67" y="3"/>
                  </a:lnTo>
                  <a:lnTo>
                    <a:pt x="13" y="33"/>
                  </a:lnTo>
                  <a:lnTo>
                    <a:pt x="13" y="33"/>
                  </a:lnTo>
                  <a:lnTo>
                    <a:pt x="8" y="35"/>
                  </a:lnTo>
                  <a:lnTo>
                    <a:pt x="6" y="39"/>
                  </a:lnTo>
                  <a:lnTo>
                    <a:pt x="3" y="43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12" y="51"/>
                  </a:lnTo>
                  <a:lnTo>
                    <a:pt x="12" y="51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6"/>
                  </a:lnTo>
                  <a:lnTo>
                    <a:pt x="19" y="43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76" y="12"/>
                  </a:lnTo>
                  <a:lnTo>
                    <a:pt x="79" y="11"/>
                  </a:lnTo>
                  <a:lnTo>
                    <a:pt x="79" y="11"/>
                  </a:lnTo>
                  <a:lnTo>
                    <a:pt x="83" y="12"/>
                  </a:lnTo>
                  <a:lnTo>
                    <a:pt x="95" y="6"/>
                  </a:lnTo>
                  <a:lnTo>
                    <a:pt x="95" y="6"/>
                  </a:lnTo>
                  <a:lnTo>
                    <a:pt x="91" y="3"/>
                  </a:lnTo>
                  <a:lnTo>
                    <a:pt x="88" y="2"/>
                  </a:lnTo>
                  <a:lnTo>
                    <a:pt x="83" y="1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B704F073-426D-4BF9-ADB1-C0C9E236B1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10176" y="3379788"/>
              <a:ext cx="125413" cy="28575"/>
            </a:xfrm>
            <a:custGeom>
              <a:avLst/>
              <a:gdLst>
                <a:gd name="T0" fmla="*/ 150 w 157"/>
                <a:gd name="T1" fmla="*/ 0 h 36"/>
                <a:gd name="T2" fmla="*/ 7 w 157"/>
                <a:gd name="T3" fmla="*/ 0 h 36"/>
                <a:gd name="T4" fmla="*/ 7 w 157"/>
                <a:gd name="T5" fmla="*/ 0 h 36"/>
                <a:gd name="T6" fmla="*/ 5 w 157"/>
                <a:gd name="T7" fmla="*/ 2 h 36"/>
                <a:gd name="T8" fmla="*/ 2 w 157"/>
                <a:gd name="T9" fmla="*/ 3 h 36"/>
                <a:gd name="T10" fmla="*/ 1 w 157"/>
                <a:gd name="T11" fmla="*/ 5 h 36"/>
                <a:gd name="T12" fmla="*/ 0 w 157"/>
                <a:gd name="T13" fmla="*/ 7 h 36"/>
                <a:gd name="T14" fmla="*/ 0 w 157"/>
                <a:gd name="T15" fmla="*/ 36 h 36"/>
                <a:gd name="T16" fmla="*/ 157 w 157"/>
                <a:gd name="T17" fmla="*/ 36 h 36"/>
                <a:gd name="T18" fmla="*/ 157 w 157"/>
                <a:gd name="T19" fmla="*/ 7 h 36"/>
                <a:gd name="T20" fmla="*/ 157 w 157"/>
                <a:gd name="T21" fmla="*/ 7 h 36"/>
                <a:gd name="T22" fmla="*/ 157 w 157"/>
                <a:gd name="T23" fmla="*/ 5 h 36"/>
                <a:gd name="T24" fmla="*/ 154 w 157"/>
                <a:gd name="T25" fmla="*/ 3 h 36"/>
                <a:gd name="T26" fmla="*/ 153 w 157"/>
                <a:gd name="T27" fmla="*/ 2 h 36"/>
                <a:gd name="T28" fmla="*/ 150 w 157"/>
                <a:gd name="T29" fmla="*/ 0 h 36"/>
                <a:gd name="T30" fmla="*/ 150 w 157"/>
                <a:gd name="T31" fmla="*/ 0 h 36"/>
                <a:gd name="T32" fmla="*/ 11 w 157"/>
                <a:gd name="T33" fmla="*/ 25 h 36"/>
                <a:gd name="T34" fmla="*/ 11 w 157"/>
                <a:gd name="T35" fmla="*/ 12 h 36"/>
                <a:gd name="T36" fmla="*/ 145 w 157"/>
                <a:gd name="T37" fmla="*/ 12 h 36"/>
                <a:gd name="T38" fmla="*/ 145 w 157"/>
                <a:gd name="T39" fmla="*/ 25 h 36"/>
                <a:gd name="T40" fmla="*/ 11 w 157"/>
                <a:gd name="T41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7" h="36">
                  <a:moveTo>
                    <a:pt x="150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2" y="3"/>
                  </a:lnTo>
                  <a:lnTo>
                    <a:pt x="1" y="5"/>
                  </a:lnTo>
                  <a:lnTo>
                    <a:pt x="0" y="7"/>
                  </a:lnTo>
                  <a:lnTo>
                    <a:pt x="0" y="36"/>
                  </a:lnTo>
                  <a:lnTo>
                    <a:pt x="157" y="36"/>
                  </a:lnTo>
                  <a:lnTo>
                    <a:pt x="157" y="7"/>
                  </a:lnTo>
                  <a:lnTo>
                    <a:pt x="157" y="7"/>
                  </a:lnTo>
                  <a:lnTo>
                    <a:pt x="157" y="5"/>
                  </a:lnTo>
                  <a:lnTo>
                    <a:pt x="154" y="3"/>
                  </a:lnTo>
                  <a:lnTo>
                    <a:pt x="153" y="2"/>
                  </a:lnTo>
                  <a:lnTo>
                    <a:pt x="150" y="0"/>
                  </a:lnTo>
                  <a:lnTo>
                    <a:pt x="150" y="0"/>
                  </a:lnTo>
                  <a:close/>
                  <a:moveTo>
                    <a:pt x="11" y="25"/>
                  </a:moveTo>
                  <a:lnTo>
                    <a:pt x="11" y="12"/>
                  </a:lnTo>
                  <a:lnTo>
                    <a:pt x="145" y="12"/>
                  </a:lnTo>
                  <a:lnTo>
                    <a:pt x="145" y="25"/>
                  </a:lnTo>
                  <a:lnTo>
                    <a:pt x="11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0C7E85B5-1C21-4069-8308-2FCB2052A7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19664" y="3163888"/>
              <a:ext cx="136525" cy="361950"/>
            </a:xfrm>
            <a:custGeom>
              <a:avLst/>
              <a:gdLst>
                <a:gd name="T0" fmla="*/ 129 w 171"/>
                <a:gd name="T1" fmla="*/ 446 h 457"/>
                <a:gd name="T2" fmla="*/ 80 w 171"/>
                <a:gd name="T3" fmla="*/ 408 h 457"/>
                <a:gd name="T4" fmla="*/ 46 w 171"/>
                <a:gd name="T5" fmla="*/ 367 h 457"/>
                <a:gd name="T6" fmla="*/ 11 w 171"/>
                <a:gd name="T7" fmla="*/ 293 h 457"/>
                <a:gd name="T8" fmla="*/ 0 w 171"/>
                <a:gd name="T9" fmla="*/ 212 h 457"/>
                <a:gd name="T10" fmla="*/ 5 w 171"/>
                <a:gd name="T11" fmla="*/ 158 h 457"/>
                <a:gd name="T12" fmla="*/ 32 w 171"/>
                <a:gd name="T13" fmla="*/ 82 h 457"/>
                <a:gd name="T14" fmla="*/ 80 w 171"/>
                <a:gd name="T15" fmla="*/ 17 h 457"/>
                <a:gd name="T16" fmla="*/ 96 w 171"/>
                <a:gd name="T17" fmla="*/ 2 h 457"/>
                <a:gd name="T18" fmla="*/ 102 w 171"/>
                <a:gd name="T19" fmla="*/ 0 h 457"/>
                <a:gd name="T20" fmla="*/ 106 w 171"/>
                <a:gd name="T21" fmla="*/ 5 h 457"/>
                <a:gd name="T22" fmla="*/ 114 w 171"/>
                <a:gd name="T23" fmla="*/ 25 h 457"/>
                <a:gd name="T24" fmla="*/ 127 w 171"/>
                <a:gd name="T25" fmla="*/ 41 h 457"/>
                <a:gd name="T26" fmla="*/ 130 w 171"/>
                <a:gd name="T27" fmla="*/ 45 h 457"/>
                <a:gd name="T28" fmla="*/ 127 w 171"/>
                <a:gd name="T29" fmla="*/ 49 h 457"/>
                <a:gd name="T30" fmla="*/ 111 w 171"/>
                <a:gd name="T31" fmla="*/ 66 h 457"/>
                <a:gd name="T32" fmla="*/ 74 w 171"/>
                <a:gd name="T33" fmla="*/ 124 h 457"/>
                <a:gd name="T34" fmla="*/ 56 w 171"/>
                <a:gd name="T35" fmla="*/ 189 h 457"/>
                <a:gd name="T36" fmla="*/ 56 w 171"/>
                <a:gd name="T37" fmla="*/ 227 h 457"/>
                <a:gd name="T38" fmla="*/ 63 w 171"/>
                <a:gd name="T39" fmla="*/ 272 h 457"/>
                <a:gd name="T40" fmla="*/ 79 w 171"/>
                <a:gd name="T41" fmla="*/ 313 h 457"/>
                <a:gd name="T42" fmla="*/ 103 w 171"/>
                <a:gd name="T43" fmla="*/ 351 h 457"/>
                <a:gd name="T44" fmla="*/ 134 w 171"/>
                <a:gd name="T45" fmla="*/ 382 h 457"/>
                <a:gd name="T46" fmla="*/ 171 w 171"/>
                <a:gd name="T47" fmla="*/ 407 h 457"/>
                <a:gd name="T48" fmla="*/ 164 w 171"/>
                <a:gd name="T49" fmla="*/ 416 h 457"/>
                <a:gd name="T50" fmla="*/ 138 w 171"/>
                <a:gd name="T51" fmla="*/ 399 h 457"/>
                <a:gd name="T52" fmla="*/ 103 w 171"/>
                <a:gd name="T53" fmla="*/ 368 h 457"/>
                <a:gd name="T54" fmla="*/ 77 w 171"/>
                <a:gd name="T55" fmla="*/ 331 h 457"/>
                <a:gd name="T56" fmla="*/ 57 w 171"/>
                <a:gd name="T57" fmla="*/ 290 h 457"/>
                <a:gd name="T58" fmla="*/ 46 w 171"/>
                <a:gd name="T59" fmla="*/ 244 h 457"/>
                <a:gd name="T60" fmla="*/ 43 w 171"/>
                <a:gd name="T61" fmla="*/ 212 h 457"/>
                <a:gd name="T62" fmla="*/ 55 w 171"/>
                <a:gd name="T63" fmla="*/ 143 h 457"/>
                <a:gd name="T64" fmla="*/ 85 w 171"/>
                <a:gd name="T65" fmla="*/ 81 h 457"/>
                <a:gd name="T66" fmla="*/ 115 w 171"/>
                <a:gd name="T67" fmla="*/ 45 h 457"/>
                <a:gd name="T68" fmla="*/ 101 w 171"/>
                <a:gd name="T69" fmla="*/ 24 h 457"/>
                <a:gd name="T70" fmla="*/ 88 w 171"/>
                <a:gd name="T71" fmla="*/ 25 h 457"/>
                <a:gd name="T72" fmla="*/ 56 w 171"/>
                <a:gd name="T73" fmla="*/ 65 h 457"/>
                <a:gd name="T74" fmla="*/ 23 w 171"/>
                <a:gd name="T75" fmla="*/ 135 h 457"/>
                <a:gd name="T76" fmla="*/ 11 w 171"/>
                <a:gd name="T77" fmla="*/ 212 h 457"/>
                <a:gd name="T78" fmla="*/ 16 w 171"/>
                <a:gd name="T79" fmla="*/ 264 h 457"/>
                <a:gd name="T80" fmla="*/ 42 w 171"/>
                <a:gd name="T81" fmla="*/ 338 h 457"/>
                <a:gd name="T82" fmla="*/ 88 w 171"/>
                <a:gd name="T83" fmla="*/ 400 h 457"/>
                <a:gd name="T84" fmla="*/ 118 w 171"/>
                <a:gd name="T85" fmla="*/ 426 h 457"/>
                <a:gd name="T86" fmla="*/ 162 w 171"/>
                <a:gd name="T87" fmla="*/ 422 h 457"/>
                <a:gd name="T88" fmla="*/ 164 w 171"/>
                <a:gd name="T89" fmla="*/ 416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1" h="457">
                  <a:moveTo>
                    <a:pt x="146" y="457"/>
                  </a:moveTo>
                  <a:lnTo>
                    <a:pt x="146" y="457"/>
                  </a:lnTo>
                  <a:lnTo>
                    <a:pt x="129" y="446"/>
                  </a:lnTo>
                  <a:lnTo>
                    <a:pt x="111" y="435"/>
                  </a:lnTo>
                  <a:lnTo>
                    <a:pt x="95" y="422"/>
                  </a:lnTo>
                  <a:lnTo>
                    <a:pt x="80" y="408"/>
                  </a:lnTo>
                  <a:lnTo>
                    <a:pt x="80" y="408"/>
                  </a:lnTo>
                  <a:lnTo>
                    <a:pt x="62" y="389"/>
                  </a:lnTo>
                  <a:lnTo>
                    <a:pt x="46" y="367"/>
                  </a:lnTo>
                  <a:lnTo>
                    <a:pt x="32" y="343"/>
                  </a:lnTo>
                  <a:lnTo>
                    <a:pt x="20" y="318"/>
                  </a:lnTo>
                  <a:lnTo>
                    <a:pt x="11" y="293"/>
                  </a:lnTo>
                  <a:lnTo>
                    <a:pt x="5" y="267"/>
                  </a:lnTo>
                  <a:lnTo>
                    <a:pt x="1" y="240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1" y="185"/>
                  </a:lnTo>
                  <a:lnTo>
                    <a:pt x="5" y="158"/>
                  </a:lnTo>
                  <a:lnTo>
                    <a:pt x="11" y="132"/>
                  </a:lnTo>
                  <a:lnTo>
                    <a:pt x="20" y="106"/>
                  </a:lnTo>
                  <a:lnTo>
                    <a:pt x="32" y="82"/>
                  </a:lnTo>
                  <a:lnTo>
                    <a:pt x="46" y="59"/>
                  </a:lnTo>
                  <a:lnTo>
                    <a:pt x="62" y="3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9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04" y="3"/>
                  </a:lnTo>
                  <a:lnTo>
                    <a:pt x="106" y="5"/>
                  </a:lnTo>
                  <a:lnTo>
                    <a:pt x="106" y="5"/>
                  </a:lnTo>
                  <a:lnTo>
                    <a:pt x="106" y="5"/>
                  </a:lnTo>
                  <a:lnTo>
                    <a:pt x="109" y="14"/>
                  </a:lnTo>
                  <a:lnTo>
                    <a:pt x="114" y="25"/>
                  </a:lnTo>
                  <a:lnTo>
                    <a:pt x="121" y="33"/>
                  </a:lnTo>
                  <a:lnTo>
                    <a:pt x="127" y="41"/>
                  </a:lnTo>
                  <a:lnTo>
                    <a:pt x="127" y="41"/>
                  </a:lnTo>
                  <a:lnTo>
                    <a:pt x="127" y="41"/>
                  </a:lnTo>
                  <a:lnTo>
                    <a:pt x="129" y="43"/>
                  </a:lnTo>
                  <a:lnTo>
                    <a:pt x="130" y="45"/>
                  </a:lnTo>
                  <a:lnTo>
                    <a:pt x="130" y="45"/>
                  </a:lnTo>
                  <a:lnTo>
                    <a:pt x="129" y="48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11" y="66"/>
                  </a:lnTo>
                  <a:lnTo>
                    <a:pt x="96" y="83"/>
                  </a:lnTo>
                  <a:lnTo>
                    <a:pt x="85" y="103"/>
                  </a:lnTo>
                  <a:lnTo>
                    <a:pt x="74" y="124"/>
                  </a:lnTo>
                  <a:lnTo>
                    <a:pt x="66" y="145"/>
                  </a:lnTo>
                  <a:lnTo>
                    <a:pt x="61" y="166"/>
                  </a:lnTo>
                  <a:lnTo>
                    <a:pt x="56" y="189"/>
                  </a:lnTo>
                  <a:lnTo>
                    <a:pt x="55" y="212"/>
                  </a:lnTo>
                  <a:lnTo>
                    <a:pt x="55" y="212"/>
                  </a:lnTo>
                  <a:lnTo>
                    <a:pt x="56" y="227"/>
                  </a:lnTo>
                  <a:lnTo>
                    <a:pt x="57" y="242"/>
                  </a:lnTo>
                  <a:lnTo>
                    <a:pt x="59" y="257"/>
                  </a:lnTo>
                  <a:lnTo>
                    <a:pt x="63" y="272"/>
                  </a:lnTo>
                  <a:lnTo>
                    <a:pt x="68" y="286"/>
                  </a:lnTo>
                  <a:lnTo>
                    <a:pt x="73" y="300"/>
                  </a:lnTo>
                  <a:lnTo>
                    <a:pt x="79" y="313"/>
                  </a:lnTo>
                  <a:lnTo>
                    <a:pt x="86" y="327"/>
                  </a:lnTo>
                  <a:lnTo>
                    <a:pt x="94" y="338"/>
                  </a:lnTo>
                  <a:lnTo>
                    <a:pt x="103" y="351"/>
                  </a:lnTo>
                  <a:lnTo>
                    <a:pt x="112" y="361"/>
                  </a:lnTo>
                  <a:lnTo>
                    <a:pt x="123" y="371"/>
                  </a:lnTo>
                  <a:lnTo>
                    <a:pt x="134" y="382"/>
                  </a:lnTo>
                  <a:lnTo>
                    <a:pt x="146" y="391"/>
                  </a:lnTo>
                  <a:lnTo>
                    <a:pt x="159" y="399"/>
                  </a:lnTo>
                  <a:lnTo>
                    <a:pt x="171" y="407"/>
                  </a:lnTo>
                  <a:lnTo>
                    <a:pt x="171" y="407"/>
                  </a:lnTo>
                  <a:lnTo>
                    <a:pt x="164" y="416"/>
                  </a:lnTo>
                  <a:lnTo>
                    <a:pt x="164" y="416"/>
                  </a:lnTo>
                  <a:lnTo>
                    <a:pt x="164" y="416"/>
                  </a:lnTo>
                  <a:lnTo>
                    <a:pt x="150" y="408"/>
                  </a:lnTo>
                  <a:lnTo>
                    <a:pt x="138" y="399"/>
                  </a:lnTo>
                  <a:lnTo>
                    <a:pt x="126" y="390"/>
                  </a:lnTo>
                  <a:lnTo>
                    <a:pt x="115" y="380"/>
                  </a:lnTo>
                  <a:lnTo>
                    <a:pt x="103" y="368"/>
                  </a:lnTo>
                  <a:lnTo>
                    <a:pt x="94" y="357"/>
                  </a:lnTo>
                  <a:lnTo>
                    <a:pt x="85" y="344"/>
                  </a:lnTo>
                  <a:lnTo>
                    <a:pt x="77" y="331"/>
                  </a:lnTo>
                  <a:lnTo>
                    <a:pt x="69" y="317"/>
                  </a:lnTo>
                  <a:lnTo>
                    <a:pt x="63" y="304"/>
                  </a:lnTo>
                  <a:lnTo>
                    <a:pt x="57" y="290"/>
                  </a:lnTo>
                  <a:lnTo>
                    <a:pt x="53" y="275"/>
                  </a:lnTo>
                  <a:lnTo>
                    <a:pt x="49" y="260"/>
                  </a:lnTo>
                  <a:lnTo>
                    <a:pt x="46" y="244"/>
                  </a:lnTo>
                  <a:lnTo>
                    <a:pt x="45" y="229"/>
                  </a:lnTo>
                  <a:lnTo>
                    <a:pt x="43" y="212"/>
                  </a:lnTo>
                  <a:lnTo>
                    <a:pt x="43" y="212"/>
                  </a:lnTo>
                  <a:lnTo>
                    <a:pt x="46" y="189"/>
                  </a:lnTo>
                  <a:lnTo>
                    <a:pt x="49" y="166"/>
                  </a:lnTo>
                  <a:lnTo>
                    <a:pt x="55" y="143"/>
                  </a:lnTo>
                  <a:lnTo>
                    <a:pt x="63" y="121"/>
                  </a:lnTo>
                  <a:lnTo>
                    <a:pt x="73" y="101"/>
                  </a:lnTo>
                  <a:lnTo>
                    <a:pt x="85" y="81"/>
                  </a:lnTo>
                  <a:lnTo>
                    <a:pt x="99" y="62"/>
                  </a:lnTo>
                  <a:lnTo>
                    <a:pt x="115" y="45"/>
                  </a:lnTo>
                  <a:lnTo>
                    <a:pt x="115" y="45"/>
                  </a:lnTo>
                  <a:lnTo>
                    <a:pt x="110" y="38"/>
                  </a:lnTo>
                  <a:lnTo>
                    <a:pt x="106" y="32"/>
                  </a:lnTo>
                  <a:lnTo>
                    <a:pt x="101" y="24"/>
                  </a:lnTo>
                  <a:lnTo>
                    <a:pt x="97" y="17"/>
                  </a:lnTo>
                  <a:lnTo>
                    <a:pt x="97" y="17"/>
                  </a:lnTo>
                  <a:lnTo>
                    <a:pt x="88" y="25"/>
                  </a:lnTo>
                  <a:lnTo>
                    <a:pt x="88" y="25"/>
                  </a:lnTo>
                  <a:lnTo>
                    <a:pt x="71" y="44"/>
                  </a:lnTo>
                  <a:lnTo>
                    <a:pt x="56" y="65"/>
                  </a:lnTo>
                  <a:lnTo>
                    <a:pt x="42" y="87"/>
                  </a:lnTo>
                  <a:lnTo>
                    <a:pt x="31" y="111"/>
                  </a:lnTo>
                  <a:lnTo>
                    <a:pt x="23" y="135"/>
                  </a:lnTo>
                  <a:lnTo>
                    <a:pt x="16" y="161"/>
                  </a:lnTo>
                  <a:lnTo>
                    <a:pt x="12" y="186"/>
                  </a:lnTo>
                  <a:lnTo>
                    <a:pt x="11" y="212"/>
                  </a:lnTo>
                  <a:lnTo>
                    <a:pt x="11" y="212"/>
                  </a:lnTo>
                  <a:lnTo>
                    <a:pt x="12" y="239"/>
                  </a:lnTo>
                  <a:lnTo>
                    <a:pt x="16" y="264"/>
                  </a:lnTo>
                  <a:lnTo>
                    <a:pt x="23" y="290"/>
                  </a:lnTo>
                  <a:lnTo>
                    <a:pt x="31" y="314"/>
                  </a:lnTo>
                  <a:lnTo>
                    <a:pt x="42" y="338"/>
                  </a:lnTo>
                  <a:lnTo>
                    <a:pt x="56" y="360"/>
                  </a:lnTo>
                  <a:lnTo>
                    <a:pt x="71" y="381"/>
                  </a:lnTo>
                  <a:lnTo>
                    <a:pt x="88" y="400"/>
                  </a:lnTo>
                  <a:lnTo>
                    <a:pt x="88" y="400"/>
                  </a:lnTo>
                  <a:lnTo>
                    <a:pt x="103" y="414"/>
                  </a:lnTo>
                  <a:lnTo>
                    <a:pt x="118" y="426"/>
                  </a:lnTo>
                  <a:lnTo>
                    <a:pt x="134" y="437"/>
                  </a:lnTo>
                  <a:lnTo>
                    <a:pt x="150" y="446"/>
                  </a:lnTo>
                  <a:lnTo>
                    <a:pt x="162" y="422"/>
                  </a:lnTo>
                  <a:lnTo>
                    <a:pt x="162" y="422"/>
                  </a:lnTo>
                  <a:lnTo>
                    <a:pt x="164" y="416"/>
                  </a:lnTo>
                  <a:lnTo>
                    <a:pt x="164" y="416"/>
                  </a:lnTo>
                  <a:lnTo>
                    <a:pt x="146" y="4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D220812-3424-41DE-9803-6014DC5C5DAA}"/>
              </a:ext>
            </a:extLst>
          </p:cNvPr>
          <p:cNvGrpSpPr/>
          <p:nvPr userDrawn="1"/>
        </p:nvGrpSpPr>
        <p:grpSpPr>
          <a:xfrm>
            <a:off x="3976753" y="1649382"/>
            <a:ext cx="1195738" cy="1193510"/>
            <a:chOff x="5756276" y="2881313"/>
            <a:chExt cx="850900" cy="849313"/>
          </a:xfrm>
        </p:grpSpPr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41E4A809-49C3-4412-AB23-50B6BD3972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56276" y="2881313"/>
              <a:ext cx="850900" cy="849313"/>
            </a:xfrm>
            <a:custGeom>
              <a:avLst/>
              <a:gdLst>
                <a:gd name="T0" fmla="*/ 1071 w 1073"/>
                <a:gd name="T1" fmla="*/ 564 h 1072"/>
                <a:gd name="T2" fmla="*/ 1061 w 1073"/>
                <a:gd name="T3" fmla="*/ 645 h 1072"/>
                <a:gd name="T4" fmla="*/ 1040 w 1073"/>
                <a:gd name="T5" fmla="*/ 721 h 1072"/>
                <a:gd name="T6" fmla="*/ 1008 w 1073"/>
                <a:gd name="T7" fmla="*/ 792 h 1072"/>
                <a:gd name="T8" fmla="*/ 966 w 1073"/>
                <a:gd name="T9" fmla="*/ 857 h 1072"/>
                <a:gd name="T10" fmla="*/ 915 w 1073"/>
                <a:gd name="T11" fmla="*/ 915 h 1072"/>
                <a:gd name="T12" fmla="*/ 857 w 1073"/>
                <a:gd name="T13" fmla="*/ 966 h 1072"/>
                <a:gd name="T14" fmla="*/ 792 w 1073"/>
                <a:gd name="T15" fmla="*/ 1007 h 1072"/>
                <a:gd name="T16" fmla="*/ 720 w 1073"/>
                <a:gd name="T17" fmla="*/ 1040 h 1072"/>
                <a:gd name="T18" fmla="*/ 644 w 1073"/>
                <a:gd name="T19" fmla="*/ 1062 h 1072"/>
                <a:gd name="T20" fmla="*/ 564 w 1073"/>
                <a:gd name="T21" fmla="*/ 1072 h 1072"/>
                <a:gd name="T22" fmla="*/ 509 w 1073"/>
                <a:gd name="T23" fmla="*/ 1072 h 1072"/>
                <a:gd name="T24" fmla="*/ 429 w 1073"/>
                <a:gd name="T25" fmla="*/ 1062 h 1072"/>
                <a:gd name="T26" fmla="*/ 353 w 1073"/>
                <a:gd name="T27" fmla="*/ 1040 h 1072"/>
                <a:gd name="T28" fmla="*/ 281 w 1073"/>
                <a:gd name="T29" fmla="*/ 1007 h 1072"/>
                <a:gd name="T30" fmla="*/ 216 w 1073"/>
                <a:gd name="T31" fmla="*/ 966 h 1072"/>
                <a:gd name="T32" fmla="*/ 158 w 1073"/>
                <a:gd name="T33" fmla="*/ 915 h 1072"/>
                <a:gd name="T34" fmla="*/ 108 w 1073"/>
                <a:gd name="T35" fmla="*/ 857 h 1072"/>
                <a:gd name="T36" fmla="*/ 65 w 1073"/>
                <a:gd name="T37" fmla="*/ 792 h 1072"/>
                <a:gd name="T38" fmla="*/ 34 w 1073"/>
                <a:gd name="T39" fmla="*/ 721 h 1072"/>
                <a:gd name="T40" fmla="*/ 12 w 1073"/>
                <a:gd name="T41" fmla="*/ 645 h 1072"/>
                <a:gd name="T42" fmla="*/ 2 w 1073"/>
                <a:gd name="T43" fmla="*/ 564 h 1072"/>
                <a:gd name="T44" fmla="*/ 2 w 1073"/>
                <a:gd name="T45" fmla="*/ 509 h 1072"/>
                <a:gd name="T46" fmla="*/ 12 w 1073"/>
                <a:gd name="T47" fmla="*/ 428 h 1072"/>
                <a:gd name="T48" fmla="*/ 34 w 1073"/>
                <a:gd name="T49" fmla="*/ 352 h 1072"/>
                <a:gd name="T50" fmla="*/ 65 w 1073"/>
                <a:gd name="T51" fmla="*/ 280 h 1072"/>
                <a:gd name="T52" fmla="*/ 108 w 1073"/>
                <a:gd name="T53" fmla="*/ 216 h 1072"/>
                <a:gd name="T54" fmla="*/ 158 w 1073"/>
                <a:gd name="T55" fmla="*/ 157 h 1072"/>
                <a:gd name="T56" fmla="*/ 216 w 1073"/>
                <a:gd name="T57" fmla="*/ 106 h 1072"/>
                <a:gd name="T58" fmla="*/ 281 w 1073"/>
                <a:gd name="T59" fmla="*/ 65 h 1072"/>
                <a:gd name="T60" fmla="*/ 353 w 1073"/>
                <a:gd name="T61" fmla="*/ 33 h 1072"/>
                <a:gd name="T62" fmla="*/ 429 w 1073"/>
                <a:gd name="T63" fmla="*/ 11 h 1072"/>
                <a:gd name="T64" fmla="*/ 509 w 1073"/>
                <a:gd name="T65" fmla="*/ 0 h 1072"/>
                <a:gd name="T66" fmla="*/ 564 w 1073"/>
                <a:gd name="T67" fmla="*/ 0 h 1072"/>
                <a:gd name="T68" fmla="*/ 644 w 1073"/>
                <a:gd name="T69" fmla="*/ 11 h 1072"/>
                <a:gd name="T70" fmla="*/ 720 w 1073"/>
                <a:gd name="T71" fmla="*/ 33 h 1072"/>
                <a:gd name="T72" fmla="*/ 792 w 1073"/>
                <a:gd name="T73" fmla="*/ 65 h 1072"/>
                <a:gd name="T74" fmla="*/ 857 w 1073"/>
                <a:gd name="T75" fmla="*/ 106 h 1072"/>
                <a:gd name="T76" fmla="*/ 915 w 1073"/>
                <a:gd name="T77" fmla="*/ 157 h 1072"/>
                <a:gd name="T78" fmla="*/ 966 w 1073"/>
                <a:gd name="T79" fmla="*/ 216 h 1072"/>
                <a:gd name="T80" fmla="*/ 1008 w 1073"/>
                <a:gd name="T81" fmla="*/ 280 h 1072"/>
                <a:gd name="T82" fmla="*/ 1040 w 1073"/>
                <a:gd name="T83" fmla="*/ 352 h 1072"/>
                <a:gd name="T84" fmla="*/ 1061 w 1073"/>
                <a:gd name="T85" fmla="*/ 428 h 1072"/>
                <a:gd name="T86" fmla="*/ 1071 w 1073"/>
                <a:gd name="T87" fmla="*/ 509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3" h="1072">
                  <a:moveTo>
                    <a:pt x="1073" y="536"/>
                  </a:moveTo>
                  <a:lnTo>
                    <a:pt x="1073" y="536"/>
                  </a:lnTo>
                  <a:lnTo>
                    <a:pt x="1071" y="564"/>
                  </a:lnTo>
                  <a:lnTo>
                    <a:pt x="1069" y="590"/>
                  </a:lnTo>
                  <a:lnTo>
                    <a:pt x="1066" y="618"/>
                  </a:lnTo>
                  <a:lnTo>
                    <a:pt x="1061" y="645"/>
                  </a:lnTo>
                  <a:lnTo>
                    <a:pt x="1055" y="670"/>
                  </a:lnTo>
                  <a:lnTo>
                    <a:pt x="1048" y="695"/>
                  </a:lnTo>
                  <a:lnTo>
                    <a:pt x="1040" y="721"/>
                  </a:lnTo>
                  <a:lnTo>
                    <a:pt x="1030" y="745"/>
                  </a:lnTo>
                  <a:lnTo>
                    <a:pt x="1020" y="769"/>
                  </a:lnTo>
                  <a:lnTo>
                    <a:pt x="1008" y="792"/>
                  </a:lnTo>
                  <a:lnTo>
                    <a:pt x="994" y="814"/>
                  </a:lnTo>
                  <a:lnTo>
                    <a:pt x="980" y="836"/>
                  </a:lnTo>
                  <a:lnTo>
                    <a:pt x="966" y="857"/>
                  </a:lnTo>
                  <a:lnTo>
                    <a:pt x="951" y="877"/>
                  </a:lnTo>
                  <a:lnTo>
                    <a:pt x="933" y="897"/>
                  </a:lnTo>
                  <a:lnTo>
                    <a:pt x="915" y="915"/>
                  </a:lnTo>
                  <a:lnTo>
                    <a:pt x="896" y="933"/>
                  </a:lnTo>
                  <a:lnTo>
                    <a:pt x="877" y="950"/>
                  </a:lnTo>
                  <a:lnTo>
                    <a:pt x="857" y="966"/>
                  </a:lnTo>
                  <a:lnTo>
                    <a:pt x="837" y="981"/>
                  </a:lnTo>
                  <a:lnTo>
                    <a:pt x="815" y="995"/>
                  </a:lnTo>
                  <a:lnTo>
                    <a:pt x="792" y="1007"/>
                  </a:lnTo>
                  <a:lnTo>
                    <a:pt x="769" y="1019"/>
                  </a:lnTo>
                  <a:lnTo>
                    <a:pt x="746" y="1031"/>
                  </a:lnTo>
                  <a:lnTo>
                    <a:pt x="720" y="1040"/>
                  </a:lnTo>
                  <a:lnTo>
                    <a:pt x="696" y="1048"/>
                  </a:lnTo>
                  <a:lnTo>
                    <a:pt x="671" y="1055"/>
                  </a:lnTo>
                  <a:lnTo>
                    <a:pt x="644" y="1062"/>
                  </a:lnTo>
                  <a:lnTo>
                    <a:pt x="618" y="1066"/>
                  </a:lnTo>
                  <a:lnTo>
                    <a:pt x="591" y="1070"/>
                  </a:lnTo>
                  <a:lnTo>
                    <a:pt x="564" y="1072"/>
                  </a:lnTo>
                  <a:lnTo>
                    <a:pt x="537" y="1072"/>
                  </a:lnTo>
                  <a:lnTo>
                    <a:pt x="537" y="1072"/>
                  </a:lnTo>
                  <a:lnTo>
                    <a:pt x="509" y="1072"/>
                  </a:lnTo>
                  <a:lnTo>
                    <a:pt x="482" y="1070"/>
                  </a:lnTo>
                  <a:lnTo>
                    <a:pt x="455" y="1066"/>
                  </a:lnTo>
                  <a:lnTo>
                    <a:pt x="429" y="1062"/>
                  </a:lnTo>
                  <a:lnTo>
                    <a:pt x="402" y="1055"/>
                  </a:lnTo>
                  <a:lnTo>
                    <a:pt x="377" y="1048"/>
                  </a:lnTo>
                  <a:lnTo>
                    <a:pt x="353" y="1040"/>
                  </a:lnTo>
                  <a:lnTo>
                    <a:pt x="328" y="1031"/>
                  </a:lnTo>
                  <a:lnTo>
                    <a:pt x="304" y="1019"/>
                  </a:lnTo>
                  <a:lnTo>
                    <a:pt x="281" y="1007"/>
                  </a:lnTo>
                  <a:lnTo>
                    <a:pt x="258" y="995"/>
                  </a:lnTo>
                  <a:lnTo>
                    <a:pt x="237" y="981"/>
                  </a:lnTo>
                  <a:lnTo>
                    <a:pt x="216" y="966"/>
                  </a:lnTo>
                  <a:lnTo>
                    <a:pt x="196" y="950"/>
                  </a:lnTo>
                  <a:lnTo>
                    <a:pt x="177" y="933"/>
                  </a:lnTo>
                  <a:lnTo>
                    <a:pt x="158" y="915"/>
                  </a:lnTo>
                  <a:lnTo>
                    <a:pt x="140" y="897"/>
                  </a:lnTo>
                  <a:lnTo>
                    <a:pt x="124" y="877"/>
                  </a:lnTo>
                  <a:lnTo>
                    <a:pt x="108" y="857"/>
                  </a:lnTo>
                  <a:lnTo>
                    <a:pt x="93" y="836"/>
                  </a:lnTo>
                  <a:lnTo>
                    <a:pt x="79" y="814"/>
                  </a:lnTo>
                  <a:lnTo>
                    <a:pt x="65" y="792"/>
                  </a:lnTo>
                  <a:lnTo>
                    <a:pt x="53" y="769"/>
                  </a:lnTo>
                  <a:lnTo>
                    <a:pt x="43" y="745"/>
                  </a:lnTo>
                  <a:lnTo>
                    <a:pt x="34" y="721"/>
                  </a:lnTo>
                  <a:lnTo>
                    <a:pt x="25" y="695"/>
                  </a:lnTo>
                  <a:lnTo>
                    <a:pt x="18" y="670"/>
                  </a:lnTo>
                  <a:lnTo>
                    <a:pt x="12" y="645"/>
                  </a:lnTo>
                  <a:lnTo>
                    <a:pt x="7" y="618"/>
                  </a:lnTo>
                  <a:lnTo>
                    <a:pt x="4" y="590"/>
                  </a:lnTo>
                  <a:lnTo>
                    <a:pt x="2" y="564"/>
                  </a:lnTo>
                  <a:lnTo>
                    <a:pt x="0" y="536"/>
                  </a:lnTo>
                  <a:lnTo>
                    <a:pt x="0" y="536"/>
                  </a:lnTo>
                  <a:lnTo>
                    <a:pt x="2" y="509"/>
                  </a:lnTo>
                  <a:lnTo>
                    <a:pt x="4" y="481"/>
                  </a:lnTo>
                  <a:lnTo>
                    <a:pt x="7" y="454"/>
                  </a:lnTo>
                  <a:lnTo>
                    <a:pt x="12" y="428"/>
                  </a:lnTo>
                  <a:lnTo>
                    <a:pt x="18" y="403"/>
                  </a:lnTo>
                  <a:lnTo>
                    <a:pt x="25" y="377"/>
                  </a:lnTo>
                  <a:lnTo>
                    <a:pt x="34" y="352"/>
                  </a:lnTo>
                  <a:lnTo>
                    <a:pt x="43" y="328"/>
                  </a:lnTo>
                  <a:lnTo>
                    <a:pt x="53" y="303"/>
                  </a:lnTo>
                  <a:lnTo>
                    <a:pt x="65" y="280"/>
                  </a:lnTo>
                  <a:lnTo>
                    <a:pt x="79" y="259"/>
                  </a:lnTo>
                  <a:lnTo>
                    <a:pt x="93" y="237"/>
                  </a:lnTo>
                  <a:lnTo>
                    <a:pt x="108" y="216"/>
                  </a:lnTo>
                  <a:lnTo>
                    <a:pt x="124" y="195"/>
                  </a:lnTo>
                  <a:lnTo>
                    <a:pt x="140" y="176"/>
                  </a:lnTo>
                  <a:lnTo>
                    <a:pt x="158" y="157"/>
                  </a:lnTo>
                  <a:lnTo>
                    <a:pt x="177" y="140"/>
                  </a:lnTo>
                  <a:lnTo>
                    <a:pt x="196" y="123"/>
                  </a:lnTo>
                  <a:lnTo>
                    <a:pt x="216" y="106"/>
                  </a:lnTo>
                  <a:lnTo>
                    <a:pt x="237" y="91"/>
                  </a:lnTo>
                  <a:lnTo>
                    <a:pt x="258" y="78"/>
                  </a:lnTo>
                  <a:lnTo>
                    <a:pt x="281" y="65"/>
                  </a:lnTo>
                  <a:lnTo>
                    <a:pt x="304" y="53"/>
                  </a:lnTo>
                  <a:lnTo>
                    <a:pt x="328" y="42"/>
                  </a:lnTo>
                  <a:lnTo>
                    <a:pt x="353" y="33"/>
                  </a:lnTo>
                  <a:lnTo>
                    <a:pt x="377" y="25"/>
                  </a:lnTo>
                  <a:lnTo>
                    <a:pt x="402" y="17"/>
                  </a:lnTo>
                  <a:lnTo>
                    <a:pt x="429" y="11"/>
                  </a:lnTo>
                  <a:lnTo>
                    <a:pt x="455" y="6"/>
                  </a:lnTo>
                  <a:lnTo>
                    <a:pt x="482" y="3"/>
                  </a:lnTo>
                  <a:lnTo>
                    <a:pt x="509" y="0"/>
                  </a:lnTo>
                  <a:lnTo>
                    <a:pt x="537" y="0"/>
                  </a:lnTo>
                  <a:lnTo>
                    <a:pt x="537" y="0"/>
                  </a:lnTo>
                  <a:lnTo>
                    <a:pt x="564" y="0"/>
                  </a:lnTo>
                  <a:lnTo>
                    <a:pt x="591" y="3"/>
                  </a:lnTo>
                  <a:lnTo>
                    <a:pt x="618" y="6"/>
                  </a:lnTo>
                  <a:lnTo>
                    <a:pt x="644" y="11"/>
                  </a:lnTo>
                  <a:lnTo>
                    <a:pt x="671" y="17"/>
                  </a:lnTo>
                  <a:lnTo>
                    <a:pt x="696" y="25"/>
                  </a:lnTo>
                  <a:lnTo>
                    <a:pt x="720" y="33"/>
                  </a:lnTo>
                  <a:lnTo>
                    <a:pt x="746" y="42"/>
                  </a:lnTo>
                  <a:lnTo>
                    <a:pt x="769" y="53"/>
                  </a:lnTo>
                  <a:lnTo>
                    <a:pt x="792" y="65"/>
                  </a:lnTo>
                  <a:lnTo>
                    <a:pt x="815" y="78"/>
                  </a:lnTo>
                  <a:lnTo>
                    <a:pt x="837" y="91"/>
                  </a:lnTo>
                  <a:lnTo>
                    <a:pt x="857" y="106"/>
                  </a:lnTo>
                  <a:lnTo>
                    <a:pt x="877" y="123"/>
                  </a:lnTo>
                  <a:lnTo>
                    <a:pt x="896" y="140"/>
                  </a:lnTo>
                  <a:lnTo>
                    <a:pt x="915" y="157"/>
                  </a:lnTo>
                  <a:lnTo>
                    <a:pt x="933" y="176"/>
                  </a:lnTo>
                  <a:lnTo>
                    <a:pt x="951" y="195"/>
                  </a:lnTo>
                  <a:lnTo>
                    <a:pt x="966" y="216"/>
                  </a:lnTo>
                  <a:lnTo>
                    <a:pt x="980" y="237"/>
                  </a:lnTo>
                  <a:lnTo>
                    <a:pt x="994" y="259"/>
                  </a:lnTo>
                  <a:lnTo>
                    <a:pt x="1008" y="280"/>
                  </a:lnTo>
                  <a:lnTo>
                    <a:pt x="1020" y="303"/>
                  </a:lnTo>
                  <a:lnTo>
                    <a:pt x="1030" y="328"/>
                  </a:lnTo>
                  <a:lnTo>
                    <a:pt x="1040" y="352"/>
                  </a:lnTo>
                  <a:lnTo>
                    <a:pt x="1048" y="377"/>
                  </a:lnTo>
                  <a:lnTo>
                    <a:pt x="1055" y="403"/>
                  </a:lnTo>
                  <a:lnTo>
                    <a:pt x="1061" y="428"/>
                  </a:lnTo>
                  <a:lnTo>
                    <a:pt x="1066" y="454"/>
                  </a:lnTo>
                  <a:lnTo>
                    <a:pt x="1069" y="481"/>
                  </a:lnTo>
                  <a:lnTo>
                    <a:pt x="1071" y="509"/>
                  </a:lnTo>
                  <a:lnTo>
                    <a:pt x="1073" y="536"/>
                  </a:lnTo>
                  <a:lnTo>
                    <a:pt x="1073" y="536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989984C0-9907-4950-B5CE-74602637C5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94389" y="3228976"/>
              <a:ext cx="581025" cy="190500"/>
            </a:xfrm>
            <a:custGeom>
              <a:avLst/>
              <a:gdLst>
                <a:gd name="T0" fmla="*/ 732 w 732"/>
                <a:gd name="T1" fmla="*/ 120 h 240"/>
                <a:gd name="T2" fmla="*/ 729 w 732"/>
                <a:gd name="T3" fmla="*/ 144 h 240"/>
                <a:gd name="T4" fmla="*/ 722 w 732"/>
                <a:gd name="T5" fmla="*/ 166 h 240"/>
                <a:gd name="T6" fmla="*/ 711 w 732"/>
                <a:gd name="T7" fmla="*/ 187 h 240"/>
                <a:gd name="T8" fmla="*/ 696 w 732"/>
                <a:gd name="T9" fmla="*/ 206 h 240"/>
                <a:gd name="T10" fmla="*/ 679 w 732"/>
                <a:gd name="T11" fmla="*/ 219 h 240"/>
                <a:gd name="T12" fmla="*/ 658 w 732"/>
                <a:gd name="T13" fmla="*/ 231 h 240"/>
                <a:gd name="T14" fmla="*/ 636 w 732"/>
                <a:gd name="T15" fmla="*/ 238 h 240"/>
                <a:gd name="T16" fmla="*/ 612 w 732"/>
                <a:gd name="T17" fmla="*/ 240 h 240"/>
                <a:gd name="T18" fmla="*/ 120 w 732"/>
                <a:gd name="T19" fmla="*/ 240 h 240"/>
                <a:gd name="T20" fmla="*/ 96 w 732"/>
                <a:gd name="T21" fmla="*/ 238 h 240"/>
                <a:gd name="T22" fmla="*/ 73 w 732"/>
                <a:gd name="T23" fmla="*/ 231 h 240"/>
                <a:gd name="T24" fmla="*/ 53 w 732"/>
                <a:gd name="T25" fmla="*/ 219 h 240"/>
                <a:gd name="T26" fmla="*/ 35 w 732"/>
                <a:gd name="T27" fmla="*/ 206 h 240"/>
                <a:gd name="T28" fmla="*/ 20 w 732"/>
                <a:gd name="T29" fmla="*/ 187 h 240"/>
                <a:gd name="T30" fmla="*/ 10 w 732"/>
                <a:gd name="T31" fmla="*/ 166 h 240"/>
                <a:gd name="T32" fmla="*/ 3 w 732"/>
                <a:gd name="T33" fmla="*/ 144 h 240"/>
                <a:gd name="T34" fmla="*/ 0 w 732"/>
                <a:gd name="T35" fmla="*/ 120 h 240"/>
                <a:gd name="T36" fmla="*/ 0 w 732"/>
                <a:gd name="T37" fmla="*/ 120 h 240"/>
                <a:gd name="T38" fmla="*/ 3 w 732"/>
                <a:gd name="T39" fmla="*/ 96 h 240"/>
                <a:gd name="T40" fmla="*/ 10 w 732"/>
                <a:gd name="T41" fmla="*/ 73 h 240"/>
                <a:gd name="T42" fmla="*/ 20 w 732"/>
                <a:gd name="T43" fmla="*/ 53 h 240"/>
                <a:gd name="T44" fmla="*/ 35 w 732"/>
                <a:gd name="T45" fmla="*/ 35 h 240"/>
                <a:gd name="T46" fmla="*/ 53 w 732"/>
                <a:gd name="T47" fmla="*/ 21 h 240"/>
                <a:gd name="T48" fmla="*/ 73 w 732"/>
                <a:gd name="T49" fmla="*/ 10 h 240"/>
                <a:gd name="T50" fmla="*/ 96 w 732"/>
                <a:gd name="T51" fmla="*/ 3 h 240"/>
                <a:gd name="T52" fmla="*/ 120 w 732"/>
                <a:gd name="T53" fmla="*/ 0 h 240"/>
                <a:gd name="T54" fmla="*/ 612 w 732"/>
                <a:gd name="T55" fmla="*/ 0 h 240"/>
                <a:gd name="T56" fmla="*/ 636 w 732"/>
                <a:gd name="T57" fmla="*/ 3 h 240"/>
                <a:gd name="T58" fmla="*/ 658 w 732"/>
                <a:gd name="T59" fmla="*/ 10 h 240"/>
                <a:gd name="T60" fmla="*/ 679 w 732"/>
                <a:gd name="T61" fmla="*/ 21 h 240"/>
                <a:gd name="T62" fmla="*/ 696 w 732"/>
                <a:gd name="T63" fmla="*/ 35 h 240"/>
                <a:gd name="T64" fmla="*/ 711 w 732"/>
                <a:gd name="T65" fmla="*/ 53 h 240"/>
                <a:gd name="T66" fmla="*/ 722 w 732"/>
                <a:gd name="T67" fmla="*/ 73 h 240"/>
                <a:gd name="T68" fmla="*/ 729 w 732"/>
                <a:gd name="T69" fmla="*/ 96 h 240"/>
                <a:gd name="T70" fmla="*/ 732 w 732"/>
                <a:gd name="T71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32" h="240">
                  <a:moveTo>
                    <a:pt x="732" y="120"/>
                  </a:moveTo>
                  <a:lnTo>
                    <a:pt x="732" y="120"/>
                  </a:lnTo>
                  <a:lnTo>
                    <a:pt x="730" y="133"/>
                  </a:lnTo>
                  <a:lnTo>
                    <a:pt x="729" y="144"/>
                  </a:lnTo>
                  <a:lnTo>
                    <a:pt x="726" y="156"/>
                  </a:lnTo>
                  <a:lnTo>
                    <a:pt x="722" y="166"/>
                  </a:lnTo>
                  <a:lnTo>
                    <a:pt x="717" y="178"/>
                  </a:lnTo>
                  <a:lnTo>
                    <a:pt x="711" y="187"/>
                  </a:lnTo>
                  <a:lnTo>
                    <a:pt x="704" y="196"/>
                  </a:lnTo>
                  <a:lnTo>
                    <a:pt x="696" y="206"/>
                  </a:lnTo>
                  <a:lnTo>
                    <a:pt x="688" y="212"/>
                  </a:lnTo>
                  <a:lnTo>
                    <a:pt x="679" y="219"/>
                  </a:lnTo>
                  <a:lnTo>
                    <a:pt x="668" y="226"/>
                  </a:lnTo>
                  <a:lnTo>
                    <a:pt x="658" y="231"/>
                  </a:lnTo>
                  <a:lnTo>
                    <a:pt x="648" y="234"/>
                  </a:lnTo>
                  <a:lnTo>
                    <a:pt x="636" y="238"/>
                  </a:lnTo>
                  <a:lnTo>
                    <a:pt x="623" y="240"/>
                  </a:lnTo>
                  <a:lnTo>
                    <a:pt x="612" y="240"/>
                  </a:lnTo>
                  <a:lnTo>
                    <a:pt x="120" y="240"/>
                  </a:lnTo>
                  <a:lnTo>
                    <a:pt x="120" y="240"/>
                  </a:lnTo>
                  <a:lnTo>
                    <a:pt x="107" y="240"/>
                  </a:lnTo>
                  <a:lnTo>
                    <a:pt x="96" y="238"/>
                  </a:lnTo>
                  <a:lnTo>
                    <a:pt x="84" y="234"/>
                  </a:lnTo>
                  <a:lnTo>
                    <a:pt x="73" y="231"/>
                  </a:lnTo>
                  <a:lnTo>
                    <a:pt x="63" y="226"/>
                  </a:lnTo>
                  <a:lnTo>
                    <a:pt x="53" y="219"/>
                  </a:lnTo>
                  <a:lnTo>
                    <a:pt x="44" y="212"/>
                  </a:lnTo>
                  <a:lnTo>
                    <a:pt x="35" y="206"/>
                  </a:lnTo>
                  <a:lnTo>
                    <a:pt x="27" y="196"/>
                  </a:lnTo>
                  <a:lnTo>
                    <a:pt x="20" y="187"/>
                  </a:lnTo>
                  <a:lnTo>
                    <a:pt x="14" y="178"/>
                  </a:lnTo>
                  <a:lnTo>
                    <a:pt x="10" y="166"/>
                  </a:lnTo>
                  <a:lnTo>
                    <a:pt x="5" y="156"/>
                  </a:lnTo>
                  <a:lnTo>
                    <a:pt x="3" y="144"/>
                  </a:lnTo>
                  <a:lnTo>
                    <a:pt x="0" y="13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3" y="96"/>
                  </a:lnTo>
                  <a:lnTo>
                    <a:pt x="5" y="85"/>
                  </a:lnTo>
                  <a:lnTo>
                    <a:pt x="10" y="73"/>
                  </a:lnTo>
                  <a:lnTo>
                    <a:pt x="14" y="63"/>
                  </a:lnTo>
                  <a:lnTo>
                    <a:pt x="20" y="53"/>
                  </a:lnTo>
                  <a:lnTo>
                    <a:pt x="27" y="44"/>
                  </a:lnTo>
                  <a:lnTo>
                    <a:pt x="35" y="35"/>
                  </a:lnTo>
                  <a:lnTo>
                    <a:pt x="44" y="28"/>
                  </a:lnTo>
                  <a:lnTo>
                    <a:pt x="53" y="21"/>
                  </a:lnTo>
                  <a:lnTo>
                    <a:pt x="63" y="14"/>
                  </a:lnTo>
                  <a:lnTo>
                    <a:pt x="73" y="10"/>
                  </a:lnTo>
                  <a:lnTo>
                    <a:pt x="84" y="5"/>
                  </a:lnTo>
                  <a:lnTo>
                    <a:pt x="96" y="3"/>
                  </a:lnTo>
                  <a:lnTo>
                    <a:pt x="107" y="0"/>
                  </a:lnTo>
                  <a:lnTo>
                    <a:pt x="120" y="0"/>
                  </a:lnTo>
                  <a:lnTo>
                    <a:pt x="612" y="0"/>
                  </a:lnTo>
                  <a:lnTo>
                    <a:pt x="612" y="0"/>
                  </a:lnTo>
                  <a:lnTo>
                    <a:pt x="623" y="0"/>
                  </a:lnTo>
                  <a:lnTo>
                    <a:pt x="636" y="3"/>
                  </a:lnTo>
                  <a:lnTo>
                    <a:pt x="648" y="5"/>
                  </a:lnTo>
                  <a:lnTo>
                    <a:pt x="658" y="10"/>
                  </a:lnTo>
                  <a:lnTo>
                    <a:pt x="668" y="14"/>
                  </a:lnTo>
                  <a:lnTo>
                    <a:pt x="679" y="21"/>
                  </a:lnTo>
                  <a:lnTo>
                    <a:pt x="688" y="28"/>
                  </a:lnTo>
                  <a:lnTo>
                    <a:pt x="696" y="35"/>
                  </a:lnTo>
                  <a:lnTo>
                    <a:pt x="704" y="44"/>
                  </a:lnTo>
                  <a:lnTo>
                    <a:pt x="711" y="53"/>
                  </a:lnTo>
                  <a:lnTo>
                    <a:pt x="717" y="63"/>
                  </a:lnTo>
                  <a:lnTo>
                    <a:pt x="722" y="73"/>
                  </a:lnTo>
                  <a:lnTo>
                    <a:pt x="726" y="85"/>
                  </a:lnTo>
                  <a:lnTo>
                    <a:pt x="729" y="96"/>
                  </a:lnTo>
                  <a:lnTo>
                    <a:pt x="730" y="108"/>
                  </a:lnTo>
                  <a:lnTo>
                    <a:pt x="732" y="120"/>
                  </a:lnTo>
                  <a:lnTo>
                    <a:pt x="732" y="120"/>
                  </a:lnTo>
                  <a:close/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DC6EDA57-2AA3-4B0B-8098-861413F1D6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84901" y="3228976"/>
              <a:ext cx="290513" cy="190500"/>
            </a:xfrm>
            <a:custGeom>
              <a:avLst/>
              <a:gdLst>
                <a:gd name="T0" fmla="*/ 367 w 367"/>
                <a:gd name="T1" fmla="*/ 120 h 240"/>
                <a:gd name="T2" fmla="*/ 367 w 367"/>
                <a:gd name="T3" fmla="*/ 120 h 240"/>
                <a:gd name="T4" fmla="*/ 365 w 367"/>
                <a:gd name="T5" fmla="*/ 133 h 240"/>
                <a:gd name="T6" fmla="*/ 364 w 367"/>
                <a:gd name="T7" fmla="*/ 144 h 240"/>
                <a:gd name="T8" fmla="*/ 361 w 367"/>
                <a:gd name="T9" fmla="*/ 156 h 240"/>
                <a:gd name="T10" fmla="*/ 357 w 367"/>
                <a:gd name="T11" fmla="*/ 166 h 240"/>
                <a:gd name="T12" fmla="*/ 352 w 367"/>
                <a:gd name="T13" fmla="*/ 178 h 240"/>
                <a:gd name="T14" fmla="*/ 346 w 367"/>
                <a:gd name="T15" fmla="*/ 187 h 240"/>
                <a:gd name="T16" fmla="*/ 339 w 367"/>
                <a:gd name="T17" fmla="*/ 196 h 240"/>
                <a:gd name="T18" fmla="*/ 331 w 367"/>
                <a:gd name="T19" fmla="*/ 206 h 240"/>
                <a:gd name="T20" fmla="*/ 323 w 367"/>
                <a:gd name="T21" fmla="*/ 212 h 240"/>
                <a:gd name="T22" fmla="*/ 314 w 367"/>
                <a:gd name="T23" fmla="*/ 219 h 240"/>
                <a:gd name="T24" fmla="*/ 303 w 367"/>
                <a:gd name="T25" fmla="*/ 226 h 240"/>
                <a:gd name="T26" fmla="*/ 293 w 367"/>
                <a:gd name="T27" fmla="*/ 231 h 240"/>
                <a:gd name="T28" fmla="*/ 283 w 367"/>
                <a:gd name="T29" fmla="*/ 234 h 240"/>
                <a:gd name="T30" fmla="*/ 271 w 367"/>
                <a:gd name="T31" fmla="*/ 238 h 240"/>
                <a:gd name="T32" fmla="*/ 258 w 367"/>
                <a:gd name="T33" fmla="*/ 240 h 240"/>
                <a:gd name="T34" fmla="*/ 247 w 367"/>
                <a:gd name="T35" fmla="*/ 240 h 240"/>
                <a:gd name="T36" fmla="*/ 0 w 367"/>
                <a:gd name="T37" fmla="*/ 240 h 240"/>
                <a:gd name="T38" fmla="*/ 0 w 367"/>
                <a:gd name="T39" fmla="*/ 0 h 240"/>
                <a:gd name="T40" fmla="*/ 247 w 367"/>
                <a:gd name="T41" fmla="*/ 0 h 240"/>
                <a:gd name="T42" fmla="*/ 247 w 367"/>
                <a:gd name="T43" fmla="*/ 0 h 240"/>
                <a:gd name="T44" fmla="*/ 258 w 367"/>
                <a:gd name="T45" fmla="*/ 0 h 240"/>
                <a:gd name="T46" fmla="*/ 271 w 367"/>
                <a:gd name="T47" fmla="*/ 3 h 240"/>
                <a:gd name="T48" fmla="*/ 283 w 367"/>
                <a:gd name="T49" fmla="*/ 5 h 240"/>
                <a:gd name="T50" fmla="*/ 293 w 367"/>
                <a:gd name="T51" fmla="*/ 10 h 240"/>
                <a:gd name="T52" fmla="*/ 303 w 367"/>
                <a:gd name="T53" fmla="*/ 14 h 240"/>
                <a:gd name="T54" fmla="*/ 314 w 367"/>
                <a:gd name="T55" fmla="*/ 21 h 240"/>
                <a:gd name="T56" fmla="*/ 323 w 367"/>
                <a:gd name="T57" fmla="*/ 28 h 240"/>
                <a:gd name="T58" fmla="*/ 331 w 367"/>
                <a:gd name="T59" fmla="*/ 35 h 240"/>
                <a:gd name="T60" fmla="*/ 339 w 367"/>
                <a:gd name="T61" fmla="*/ 44 h 240"/>
                <a:gd name="T62" fmla="*/ 346 w 367"/>
                <a:gd name="T63" fmla="*/ 53 h 240"/>
                <a:gd name="T64" fmla="*/ 352 w 367"/>
                <a:gd name="T65" fmla="*/ 63 h 240"/>
                <a:gd name="T66" fmla="*/ 357 w 367"/>
                <a:gd name="T67" fmla="*/ 73 h 240"/>
                <a:gd name="T68" fmla="*/ 361 w 367"/>
                <a:gd name="T69" fmla="*/ 85 h 240"/>
                <a:gd name="T70" fmla="*/ 364 w 367"/>
                <a:gd name="T71" fmla="*/ 96 h 240"/>
                <a:gd name="T72" fmla="*/ 365 w 367"/>
                <a:gd name="T73" fmla="*/ 108 h 240"/>
                <a:gd name="T74" fmla="*/ 367 w 367"/>
                <a:gd name="T75" fmla="*/ 120 h 240"/>
                <a:gd name="T76" fmla="*/ 367 w 367"/>
                <a:gd name="T77" fmla="*/ 12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7" h="240">
                  <a:moveTo>
                    <a:pt x="367" y="120"/>
                  </a:moveTo>
                  <a:lnTo>
                    <a:pt x="367" y="120"/>
                  </a:lnTo>
                  <a:lnTo>
                    <a:pt x="365" y="133"/>
                  </a:lnTo>
                  <a:lnTo>
                    <a:pt x="364" y="144"/>
                  </a:lnTo>
                  <a:lnTo>
                    <a:pt x="361" y="156"/>
                  </a:lnTo>
                  <a:lnTo>
                    <a:pt x="357" y="166"/>
                  </a:lnTo>
                  <a:lnTo>
                    <a:pt x="352" y="178"/>
                  </a:lnTo>
                  <a:lnTo>
                    <a:pt x="346" y="187"/>
                  </a:lnTo>
                  <a:lnTo>
                    <a:pt x="339" y="196"/>
                  </a:lnTo>
                  <a:lnTo>
                    <a:pt x="331" y="206"/>
                  </a:lnTo>
                  <a:lnTo>
                    <a:pt x="323" y="212"/>
                  </a:lnTo>
                  <a:lnTo>
                    <a:pt x="314" y="219"/>
                  </a:lnTo>
                  <a:lnTo>
                    <a:pt x="303" y="226"/>
                  </a:lnTo>
                  <a:lnTo>
                    <a:pt x="293" y="231"/>
                  </a:lnTo>
                  <a:lnTo>
                    <a:pt x="283" y="234"/>
                  </a:lnTo>
                  <a:lnTo>
                    <a:pt x="271" y="238"/>
                  </a:lnTo>
                  <a:lnTo>
                    <a:pt x="258" y="240"/>
                  </a:lnTo>
                  <a:lnTo>
                    <a:pt x="247" y="240"/>
                  </a:lnTo>
                  <a:lnTo>
                    <a:pt x="0" y="240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247" y="0"/>
                  </a:lnTo>
                  <a:lnTo>
                    <a:pt x="258" y="0"/>
                  </a:lnTo>
                  <a:lnTo>
                    <a:pt x="271" y="3"/>
                  </a:lnTo>
                  <a:lnTo>
                    <a:pt x="283" y="5"/>
                  </a:lnTo>
                  <a:lnTo>
                    <a:pt x="293" y="10"/>
                  </a:lnTo>
                  <a:lnTo>
                    <a:pt x="303" y="14"/>
                  </a:lnTo>
                  <a:lnTo>
                    <a:pt x="314" y="21"/>
                  </a:lnTo>
                  <a:lnTo>
                    <a:pt x="323" y="28"/>
                  </a:lnTo>
                  <a:lnTo>
                    <a:pt x="331" y="35"/>
                  </a:lnTo>
                  <a:lnTo>
                    <a:pt x="339" y="44"/>
                  </a:lnTo>
                  <a:lnTo>
                    <a:pt x="346" y="53"/>
                  </a:lnTo>
                  <a:lnTo>
                    <a:pt x="352" y="63"/>
                  </a:lnTo>
                  <a:lnTo>
                    <a:pt x="357" y="73"/>
                  </a:lnTo>
                  <a:lnTo>
                    <a:pt x="361" y="85"/>
                  </a:lnTo>
                  <a:lnTo>
                    <a:pt x="364" y="96"/>
                  </a:lnTo>
                  <a:lnTo>
                    <a:pt x="365" y="108"/>
                  </a:lnTo>
                  <a:lnTo>
                    <a:pt x="367" y="120"/>
                  </a:lnTo>
                  <a:lnTo>
                    <a:pt x="367" y="120"/>
                  </a:lnTo>
                  <a:close/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DDA4D69-64A9-4E8A-B906-6F2E9649A81F}"/>
              </a:ext>
            </a:extLst>
          </p:cNvPr>
          <p:cNvGrpSpPr/>
          <p:nvPr userDrawn="1"/>
        </p:nvGrpSpPr>
        <p:grpSpPr>
          <a:xfrm>
            <a:off x="6645482" y="1649060"/>
            <a:ext cx="1193512" cy="1195740"/>
            <a:chOff x="6802439" y="2881313"/>
            <a:chExt cx="849313" cy="850900"/>
          </a:xfrm>
        </p:grpSpPr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AFA73A10-8358-45DF-8019-7F49994A7E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02439" y="2881313"/>
              <a:ext cx="849313" cy="850900"/>
            </a:xfrm>
            <a:custGeom>
              <a:avLst/>
              <a:gdLst>
                <a:gd name="T0" fmla="*/ 1071 w 1071"/>
                <a:gd name="T1" fmla="*/ 565 h 1073"/>
                <a:gd name="T2" fmla="*/ 1061 w 1071"/>
                <a:gd name="T3" fmla="*/ 645 h 1073"/>
                <a:gd name="T4" fmla="*/ 1039 w 1071"/>
                <a:gd name="T5" fmla="*/ 722 h 1073"/>
                <a:gd name="T6" fmla="*/ 1006 w 1071"/>
                <a:gd name="T7" fmla="*/ 792 h 1073"/>
                <a:gd name="T8" fmla="*/ 965 w 1071"/>
                <a:gd name="T9" fmla="*/ 858 h 1073"/>
                <a:gd name="T10" fmla="*/ 914 w 1071"/>
                <a:gd name="T11" fmla="*/ 916 h 1073"/>
                <a:gd name="T12" fmla="*/ 856 w 1071"/>
                <a:gd name="T13" fmla="*/ 966 h 1073"/>
                <a:gd name="T14" fmla="*/ 791 w 1071"/>
                <a:gd name="T15" fmla="*/ 1009 h 1073"/>
                <a:gd name="T16" fmla="*/ 720 w 1071"/>
                <a:gd name="T17" fmla="*/ 1041 h 1073"/>
                <a:gd name="T18" fmla="*/ 644 w 1071"/>
                <a:gd name="T19" fmla="*/ 1062 h 1073"/>
                <a:gd name="T20" fmla="*/ 563 w 1071"/>
                <a:gd name="T21" fmla="*/ 1072 h 1073"/>
                <a:gd name="T22" fmla="*/ 508 w 1071"/>
                <a:gd name="T23" fmla="*/ 1072 h 1073"/>
                <a:gd name="T24" fmla="*/ 427 w 1071"/>
                <a:gd name="T25" fmla="*/ 1062 h 1073"/>
                <a:gd name="T26" fmla="*/ 351 w 1071"/>
                <a:gd name="T27" fmla="*/ 1041 h 1073"/>
                <a:gd name="T28" fmla="*/ 280 w 1071"/>
                <a:gd name="T29" fmla="*/ 1009 h 1073"/>
                <a:gd name="T30" fmla="*/ 215 w 1071"/>
                <a:gd name="T31" fmla="*/ 966 h 1073"/>
                <a:gd name="T32" fmla="*/ 157 w 1071"/>
                <a:gd name="T33" fmla="*/ 916 h 1073"/>
                <a:gd name="T34" fmla="*/ 106 w 1071"/>
                <a:gd name="T35" fmla="*/ 858 h 1073"/>
                <a:gd name="T36" fmla="*/ 64 w 1071"/>
                <a:gd name="T37" fmla="*/ 792 h 1073"/>
                <a:gd name="T38" fmla="*/ 32 w 1071"/>
                <a:gd name="T39" fmla="*/ 722 h 1073"/>
                <a:gd name="T40" fmla="*/ 10 w 1071"/>
                <a:gd name="T41" fmla="*/ 645 h 1073"/>
                <a:gd name="T42" fmla="*/ 0 w 1071"/>
                <a:gd name="T43" fmla="*/ 565 h 1073"/>
                <a:gd name="T44" fmla="*/ 0 w 1071"/>
                <a:gd name="T45" fmla="*/ 510 h 1073"/>
                <a:gd name="T46" fmla="*/ 10 w 1071"/>
                <a:gd name="T47" fmla="*/ 429 h 1073"/>
                <a:gd name="T48" fmla="*/ 32 w 1071"/>
                <a:gd name="T49" fmla="*/ 353 h 1073"/>
                <a:gd name="T50" fmla="*/ 64 w 1071"/>
                <a:gd name="T51" fmla="*/ 282 h 1073"/>
                <a:gd name="T52" fmla="*/ 106 w 1071"/>
                <a:gd name="T53" fmla="*/ 216 h 1073"/>
                <a:gd name="T54" fmla="*/ 157 w 1071"/>
                <a:gd name="T55" fmla="*/ 158 h 1073"/>
                <a:gd name="T56" fmla="*/ 215 w 1071"/>
                <a:gd name="T57" fmla="*/ 108 h 1073"/>
                <a:gd name="T58" fmla="*/ 280 w 1071"/>
                <a:gd name="T59" fmla="*/ 66 h 1073"/>
                <a:gd name="T60" fmla="*/ 351 w 1071"/>
                <a:gd name="T61" fmla="*/ 34 h 1073"/>
                <a:gd name="T62" fmla="*/ 427 w 1071"/>
                <a:gd name="T63" fmla="*/ 12 h 1073"/>
                <a:gd name="T64" fmla="*/ 508 w 1071"/>
                <a:gd name="T65" fmla="*/ 2 h 1073"/>
                <a:gd name="T66" fmla="*/ 563 w 1071"/>
                <a:gd name="T67" fmla="*/ 2 h 1073"/>
                <a:gd name="T68" fmla="*/ 644 w 1071"/>
                <a:gd name="T69" fmla="*/ 12 h 1073"/>
                <a:gd name="T70" fmla="*/ 720 w 1071"/>
                <a:gd name="T71" fmla="*/ 34 h 1073"/>
                <a:gd name="T72" fmla="*/ 791 w 1071"/>
                <a:gd name="T73" fmla="*/ 66 h 1073"/>
                <a:gd name="T74" fmla="*/ 856 w 1071"/>
                <a:gd name="T75" fmla="*/ 108 h 1073"/>
                <a:gd name="T76" fmla="*/ 914 w 1071"/>
                <a:gd name="T77" fmla="*/ 158 h 1073"/>
                <a:gd name="T78" fmla="*/ 965 w 1071"/>
                <a:gd name="T79" fmla="*/ 216 h 1073"/>
                <a:gd name="T80" fmla="*/ 1006 w 1071"/>
                <a:gd name="T81" fmla="*/ 282 h 1073"/>
                <a:gd name="T82" fmla="*/ 1039 w 1071"/>
                <a:gd name="T83" fmla="*/ 353 h 1073"/>
                <a:gd name="T84" fmla="*/ 1061 w 1071"/>
                <a:gd name="T85" fmla="*/ 429 h 1073"/>
                <a:gd name="T86" fmla="*/ 1071 w 1071"/>
                <a:gd name="T87" fmla="*/ 51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71" h="1073">
                  <a:moveTo>
                    <a:pt x="1071" y="537"/>
                  </a:moveTo>
                  <a:lnTo>
                    <a:pt x="1071" y="537"/>
                  </a:lnTo>
                  <a:lnTo>
                    <a:pt x="1071" y="565"/>
                  </a:lnTo>
                  <a:lnTo>
                    <a:pt x="1069" y="592"/>
                  </a:lnTo>
                  <a:lnTo>
                    <a:pt x="1065" y="619"/>
                  </a:lnTo>
                  <a:lnTo>
                    <a:pt x="1061" y="645"/>
                  </a:lnTo>
                  <a:lnTo>
                    <a:pt x="1055" y="671"/>
                  </a:lnTo>
                  <a:lnTo>
                    <a:pt x="1047" y="696"/>
                  </a:lnTo>
                  <a:lnTo>
                    <a:pt x="1039" y="722"/>
                  </a:lnTo>
                  <a:lnTo>
                    <a:pt x="1029" y="746"/>
                  </a:lnTo>
                  <a:lnTo>
                    <a:pt x="1018" y="769"/>
                  </a:lnTo>
                  <a:lnTo>
                    <a:pt x="1006" y="792"/>
                  </a:lnTo>
                  <a:lnTo>
                    <a:pt x="994" y="815"/>
                  </a:lnTo>
                  <a:lnTo>
                    <a:pt x="980" y="837"/>
                  </a:lnTo>
                  <a:lnTo>
                    <a:pt x="965" y="858"/>
                  </a:lnTo>
                  <a:lnTo>
                    <a:pt x="949" y="878"/>
                  </a:lnTo>
                  <a:lnTo>
                    <a:pt x="932" y="897"/>
                  </a:lnTo>
                  <a:lnTo>
                    <a:pt x="914" y="916"/>
                  </a:lnTo>
                  <a:lnTo>
                    <a:pt x="896" y="934"/>
                  </a:lnTo>
                  <a:lnTo>
                    <a:pt x="876" y="951"/>
                  </a:lnTo>
                  <a:lnTo>
                    <a:pt x="856" y="966"/>
                  </a:lnTo>
                  <a:lnTo>
                    <a:pt x="835" y="981"/>
                  </a:lnTo>
                  <a:lnTo>
                    <a:pt x="813" y="996"/>
                  </a:lnTo>
                  <a:lnTo>
                    <a:pt x="791" y="1009"/>
                  </a:lnTo>
                  <a:lnTo>
                    <a:pt x="768" y="1020"/>
                  </a:lnTo>
                  <a:lnTo>
                    <a:pt x="744" y="1031"/>
                  </a:lnTo>
                  <a:lnTo>
                    <a:pt x="720" y="1041"/>
                  </a:lnTo>
                  <a:lnTo>
                    <a:pt x="694" y="1049"/>
                  </a:lnTo>
                  <a:lnTo>
                    <a:pt x="669" y="1056"/>
                  </a:lnTo>
                  <a:lnTo>
                    <a:pt x="644" y="1062"/>
                  </a:lnTo>
                  <a:lnTo>
                    <a:pt x="617" y="1067"/>
                  </a:lnTo>
                  <a:lnTo>
                    <a:pt x="591" y="1070"/>
                  </a:lnTo>
                  <a:lnTo>
                    <a:pt x="563" y="1072"/>
                  </a:lnTo>
                  <a:lnTo>
                    <a:pt x="535" y="1073"/>
                  </a:lnTo>
                  <a:lnTo>
                    <a:pt x="535" y="1073"/>
                  </a:lnTo>
                  <a:lnTo>
                    <a:pt x="508" y="1072"/>
                  </a:lnTo>
                  <a:lnTo>
                    <a:pt x="480" y="1070"/>
                  </a:lnTo>
                  <a:lnTo>
                    <a:pt x="454" y="1067"/>
                  </a:lnTo>
                  <a:lnTo>
                    <a:pt x="427" y="1062"/>
                  </a:lnTo>
                  <a:lnTo>
                    <a:pt x="402" y="1056"/>
                  </a:lnTo>
                  <a:lnTo>
                    <a:pt x="376" y="1049"/>
                  </a:lnTo>
                  <a:lnTo>
                    <a:pt x="351" y="1041"/>
                  </a:lnTo>
                  <a:lnTo>
                    <a:pt x="327" y="1031"/>
                  </a:lnTo>
                  <a:lnTo>
                    <a:pt x="303" y="1020"/>
                  </a:lnTo>
                  <a:lnTo>
                    <a:pt x="280" y="1009"/>
                  </a:lnTo>
                  <a:lnTo>
                    <a:pt x="258" y="996"/>
                  </a:lnTo>
                  <a:lnTo>
                    <a:pt x="236" y="981"/>
                  </a:lnTo>
                  <a:lnTo>
                    <a:pt x="215" y="966"/>
                  </a:lnTo>
                  <a:lnTo>
                    <a:pt x="195" y="951"/>
                  </a:lnTo>
                  <a:lnTo>
                    <a:pt x="175" y="934"/>
                  </a:lnTo>
                  <a:lnTo>
                    <a:pt x="157" y="916"/>
                  </a:lnTo>
                  <a:lnTo>
                    <a:pt x="139" y="897"/>
                  </a:lnTo>
                  <a:lnTo>
                    <a:pt x="122" y="878"/>
                  </a:lnTo>
                  <a:lnTo>
                    <a:pt x="106" y="858"/>
                  </a:lnTo>
                  <a:lnTo>
                    <a:pt x="91" y="837"/>
                  </a:lnTo>
                  <a:lnTo>
                    <a:pt x="77" y="815"/>
                  </a:lnTo>
                  <a:lnTo>
                    <a:pt x="64" y="792"/>
                  </a:lnTo>
                  <a:lnTo>
                    <a:pt x="53" y="769"/>
                  </a:lnTo>
                  <a:lnTo>
                    <a:pt x="41" y="746"/>
                  </a:lnTo>
                  <a:lnTo>
                    <a:pt x="32" y="722"/>
                  </a:lnTo>
                  <a:lnTo>
                    <a:pt x="24" y="696"/>
                  </a:lnTo>
                  <a:lnTo>
                    <a:pt x="16" y="671"/>
                  </a:lnTo>
                  <a:lnTo>
                    <a:pt x="10" y="645"/>
                  </a:lnTo>
                  <a:lnTo>
                    <a:pt x="6" y="619"/>
                  </a:lnTo>
                  <a:lnTo>
                    <a:pt x="2" y="592"/>
                  </a:lnTo>
                  <a:lnTo>
                    <a:pt x="0" y="565"/>
                  </a:lnTo>
                  <a:lnTo>
                    <a:pt x="0" y="537"/>
                  </a:lnTo>
                  <a:lnTo>
                    <a:pt x="0" y="537"/>
                  </a:lnTo>
                  <a:lnTo>
                    <a:pt x="0" y="510"/>
                  </a:lnTo>
                  <a:lnTo>
                    <a:pt x="2" y="482"/>
                  </a:lnTo>
                  <a:lnTo>
                    <a:pt x="6" y="456"/>
                  </a:lnTo>
                  <a:lnTo>
                    <a:pt x="10" y="429"/>
                  </a:lnTo>
                  <a:lnTo>
                    <a:pt x="16" y="403"/>
                  </a:lnTo>
                  <a:lnTo>
                    <a:pt x="24" y="377"/>
                  </a:lnTo>
                  <a:lnTo>
                    <a:pt x="32" y="353"/>
                  </a:lnTo>
                  <a:lnTo>
                    <a:pt x="41" y="329"/>
                  </a:lnTo>
                  <a:lnTo>
                    <a:pt x="53" y="305"/>
                  </a:lnTo>
                  <a:lnTo>
                    <a:pt x="64" y="282"/>
                  </a:lnTo>
                  <a:lnTo>
                    <a:pt x="77" y="259"/>
                  </a:lnTo>
                  <a:lnTo>
                    <a:pt x="91" y="238"/>
                  </a:lnTo>
                  <a:lnTo>
                    <a:pt x="106" y="216"/>
                  </a:lnTo>
                  <a:lnTo>
                    <a:pt x="122" y="196"/>
                  </a:lnTo>
                  <a:lnTo>
                    <a:pt x="139" y="177"/>
                  </a:lnTo>
                  <a:lnTo>
                    <a:pt x="157" y="158"/>
                  </a:lnTo>
                  <a:lnTo>
                    <a:pt x="175" y="140"/>
                  </a:lnTo>
                  <a:lnTo>
                    <a:pt x="195" y="124"/>
                  </a:lnTo>
                  <a:lnTo>
                    <a:pt x="215" y="108"/>
                  </a:lnTo>
                  <a:lnTo>
                    <a:pt x="236" y="93"/>
                  </a:lnTo>
                  <a:lnTo>
                    <a:pt x="258" y="79"/>
                  </a:lnTo>
                  <a:lnTo>
                    <a:pt x="280" y="66"/>
                  </a:lnTo>
                  <a:lnTo>
                    <a:pt x="303" y="53"/>
                  </a:lnTo>
                  <a:lnTo>
                    <a:pt x="327" y="43"/>
                  </a:lnTo>
                  <a:lnTo>
                    <a:pt x="351" y="34"/>
                  </a:lnTo>
                  <a:lnTo>
                    <a:pt x="376" y="25"/>
                  </a:lnTo>
                  <a:lnTo>
                    <a:pt x="402" y="18"/>
                  </a:lnTo>
                  <a:lnTo>
                    <a:pt x="427" y="12"/>
                  </a:lnTo>
                  <a:lnTo>
                    <a:pt x="454" y="7"/>
                  </a:lnTo>
                  <a:lnTo>
                    <a:pt x="480" y="4"/>
                  </a:lnTo>
                  <a:lnTo>
                    <a:pt x="508" y="2"/>
                  </a:lnTo>
                  <a:lnTo>
                    <a:pt x="535" y="0"/>
                  </a:lnTo>
                  <a:lnTo>
                    <a:pt x="535" y="0"/>
                  </a:lnTo>
                  <a:lnTo>
                    <a:pt x="563" y="2"/>
                  </a:lnTo>
                  <a:lnTo>
                    <a:pt x="591" y="4"/>
                  </a:lnTo>
                  <a:lnTo>
                    <a:pt x="617" y="7"/>
                  </a:lnTo>
                  <a:lnTo>
                    <a:pt x="644" y="12"/>
                  </a:lnTo>
                  <a:lnTo>
                    <a:pt x="669" y="18"/>
                  </a:lnTo>
                  <a:lnTo>
                    <a:pt x="694" y="25"/>
                  </a:lnTo>
                  <a:lnTo>
                    <a:pt x="720" y="34"/>
                  </a:lnTo>
                  <a:lnTo>
                    <a:pt x="744" y="43"/>
                  </a:lnTo>
                  <a:lnTo>
                    <a:pt x="768" y="53"/>
                  </a:lnTo>
                  <a:lnTo>
                    <a:pt x="791" y="66"/>
                  </a:lnTo>
                  <a:lnTo>
                    <a:pt x="813" y="79"/>
                  </a:lnTo>
                  <a:lnTo>
                    <a:pt x="835" y="93"/>
                  </a:lnTo>
                  <a:lnTo>
                    <a:pt x="856" y="108"/>
                  </a:lnTo>
                  <a:lnTo>
                    <a:pt x="876" y="124"/>
                  </a:lnTo>
                  <a:lnTo>
                    <a:pt x="896" y="140"/>
                  </a:lnTo>
                  <a:lnTo>
                    <a:pt x="914" y="158"/>
                  </a:lnTo>
                  <a:lnTo>
                    <a:pt x="932" y="177"/>
                  </a:lnTo>
                  <a:lnTo>
                    <a:pt x="949" y="196"/>
                  </a:lnTo>
                  <a:lnTo>
                    <a:pt x="965" y="216"/>
                  </a:lnTo>
                  <a:lnTo>
                    <a:pt x="980" y="238"/>
                  </a:lnTo>
                  <a:lnTo>
                    <a:pt x="994" y="259"/>
                  </a:lnTo>
                  <a:lnTo>
                    <a:pt x="1006" y="282"/>
                  </a:lnTo>
                  <a:lnTo>
                    <a:pt x="1018" y="305"/>
                  </a:lnTo>
                  <a:lnTo>
                    <a:pt x="1029" y="329"/>
                  </a:lnTo>
                  <a:lnTo>
                    <a:pt x="1039" y="353"/>
                  </a:lnTo>
                  <a:lnTo>
                    <a:pt x="1047" y="377"/>
                  </a:lnTo>
                  <a:lnTo>
                    <a:pt x="1055" y="403"/>
                  </a:lnTo>
                  <a:lnTo>
                    <a:pt x="1061" y="429"/>
                  </a:lnTo>
                  <a:lnTo>
                    <a:pt x="1065" y="456"/>
                  </a:lnTo>
                  <a:lnTo>
                    <a:pt x="1069" y="482"/>
                  </a:lnTo>
                  <a:lnTo>
                    <a:pt x="1071" y="510"/>
                  </a:lnTo>
                  <a:lnTo>
                    <a:pt x="1071" y="537"/>
                  </a:lnTo>
                  <a:lnTo>
                    <a:pt x="1071" y="537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340C4B7C-FA50-4C15-84C1-25B45CF077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94526" y="3070226"/>
              <a:ext cx="481013" cy="473075"/>
            </a:xfrm>
            <a:custGeom>
              <a:avLst/>
              <a:gdLst>
                <a:gd name="T0" fmla="*/ 412 w 605"/>
                <a:gd name="T1" fmla="*/ 0 h 596"/>
                <a:gd name="T2" fmla="*/ 382 w 605"/>
                <a:gd name="T3" fmla="*/ 3 h 596"/>
                <a:gd name="T4" fmla="*/ 353 w 605"/>
                <a:gd name="T5" fmla="*/ 11 h 596"/>
                <a:gd name="T6" fmla="*/ 327 w 605"/>
                <a:gd name="T7" fmla="*/ 24 h 596"/>
                <a:gd name="T8" fmla="*/ 303 w 605"/>
                <a:gd name="T9" fmla="*/ 41 h 596"/>
                <a:gd name="T10" fmla="*/ 291 w 605"/>
                <a:gd name="T11" fmla="*/ 32 h 596"/>
                <a:gd name="T12" fmla="*/ 266 w 605"/>
                <a:gd name="T13" fmla="*/ 17 h 596"/>
                <a:gd name="T14" fmla="*/ 238 w 605"/>
                <a:gd name="T15" fmla="*/ 7 h 596"/>
                <a:gd name="T16" fmla="*/ 208 w 605"/>
                <a:gd name="T17" fmla="*/ 1 h 596"/>
                <a:gd name="T18" fmla="*/ 193 w 605"/>
                <a:gd name="T19" fmla="*/ 0 h 596"/>
                <a:gd name="T20" fmla="*/ 156 w 605"/>
                <a:gd name="T21" fmla="*/ 5 h 596"/>
                <a:gd name="T22" fmla="*/ 121 w 605"/>
                <a:gd name="T23" fmla="*/ 18 h 596"/>
                <a:gd name="T24" fmla="*/ 88 w 605"/>
                <a:gd name="T25" fmla="*/ 38 h 596"/>
                <a:gd name="T26" fmla="*/ 60 w 605"/>
                <a:gd name="T27" fmla="*/ 64 h 596"/>
                <a:gd name="T28" fmla="*/ 34 w 605"/>
                <a:gd name="T29" fmla="*/ 97 h 596"/>
                <a:gd name="T30" fmla="*/ 16 w 605"/>
                <a:gd name="T31" fmla="*/ 134 h 596"/>
                <a:gd name="T32" fmla="*/ 4 w 605"/>
                <a:gd name="T33" fmla="*/ 174 h 596"/>
                <a:gd name="T34" fmla="*/ 0 w 605"/>
                <a:gd name="T35" fmla="*/ 217 h 596"/>
                <a:gd name="T36" fmla="*/ 1 w 605"/>
                <a:gd name="T37" fmla="*/ 232 h 596"/>
                <a:gd name="T38" fmla="*/ 8 w 605"/>
                <a:gd name="T39" fmla="*/ 264 h 596"/>
                <a:gd name="T40" fmla="*/ 20 w 605"/>
                <a:gd name="T41" fmla="*/ 296 h 596"/>
                <a:gd name="T42" fmla="*/ 37 w 605"/>
                <a:gd name="T43" fmla="*/ 328 h 596"/>
                <a:gd name="T44" fmla="*/ 58 w 605"/>
                <a:gd name="T45" fmla="*/ 361 h 596"/>
                <a:gd name="T46" fmla="*/ 95 w 605"/>
                <a:gd name="T47" fmla="*/ 409 h 596"/>
                <a:gd name="T48" fmla="*/ 152 w 605"/>
                <a:gd name="T49" fmla="*/ 468 h 596"/>
                <a:gd name="T50" fmla="*/ 207 w 605"/>
                <a:gd name="T51" fmla="*/ 518 h 596"/>
                <a:gd name="T52" fmla="*/ 255 w 605"/>
                <a:gd name="T53" fmla="*/ 560 h 596"/>
                <a:gd name="T54" fmla="*/ 303 w 605"/>
                <a:gd name="T55" fmla="*/ 596 h 596"/>
                <a:gd name="T56" fmla="*/ 315 w 605"/>
                <a:gd name="T57" fmla="*/ 586 h 596"/>
                <a:gd name="T58" fmla="*/ 373 w 605"/>
                <a:gd name="T59" fmla="*/ 540 h 596"/>
                <a:gd name="T60" fmla="*/ 426 w 605"/>
                <a:gd name="T61" fmla="*/ 494 h 596"/>
                <a:gd name="T62" fmla="*/ 482 w 605"/>
                <a:gd name="T63" fmla="*/ 439 h 596"/>
                <a:gd name="T64" fmla="*/ 535 w 605"/>
                <a:gd name="T65" fmla="*/ 377 h 596"/>
                <a:gd name="T66" fmla="*/ 558 w 605"/>
                <a:gd name="T67" fmla="*/ 344 h 596"/>
                <a:gd name="T68" fmla="*/ 578 w 605"/>
                <a:gd name="T69" fmla="*/ 312 h 596"/>
                <a:gd name="T70" fmla="*/ 592 w 605"/>
                <a:gd name="T71" fmla="*/ 280 h 596"/>
                <a:gd name="T72" fmla="*/ 602 w 605"/>
                <a:gd name="T73" fmla="*/ 248 h 596"/>
                <a:gd name="T74" fmla="*/ 605 w 605"/>
                <a:gd name="T75" fmla="*/ 217 h 596"/>
                <a:gd name="T76" fmla="*/ 604 w 605"/>
                <a:gd name="T77" fmla="*/ 195 h 596"/>
                <a:gd name="T78" fmla="*/ 596 w 605"/>
                <a:gd name="T79" fmla="*/ 153 h 596"/>
                <a:gd name="T80" fmla="*/ 580 w 605"/>
                <a:gd name="T81" fmla="*/ 115 h 596"/>
                <a:gd name="T82" fmla="*/ 559 w 605"/>
                <a:gd name="T83" fmla="*/ 81 h 596"/>
                <a:gd name="T84" fmla="*/ 532 w 605"/>
                <a:gd name="T85" fmla="*/ 51 h 596"/>
                <a:gd name="T86" fmla="*/ 501 w 605"/>
                <a:gd name="T87" fmla="*/ 28 h 596"/>
                <a:gd name="T88" fmla="*/ 467 w 605"/>
                <a:gd name="T89" fmla="*/ 10 h 596"/>
                <a:gd name="T90" fmla="*/ 430 w 605"/>
                <a:gd name="T91" fmla="*/ 1 h 596"/>
                <a:gd name="T92" fmla="*/ 412 w 605"/>
                <a:gd name="T9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5" h="596">
                  <a:moveTo>
                    <a:pt x="412" y="0"/>
                  </a:moveTo>
                  <a:lnTo>
                    <a:pt x="412" y="0"/>
                  </a:lnTo>
                  <a:lnTo>
                    <a:pt x="397" y="1"/>
                  </a:lnTo>
                  <a:lnTo>
                    <a:pt x="382" y="3"/>
                  </a:lnTo>
                  <a:lnTo>
                    <a:pt x="367" y="7"/>
                  </a:lnTo>
                  <a:lnTo>
                    <a:pt x="353" y="11"/>
                  </a:lnTo>
                  <a:lnTo>
                    <a:pt x="339" y="17"/>
                  </a:lnTo>
                  <a:lnTo>
                    <a:pt x="327" y="24"/>
                  </a:lnTo>
                  <a:lnTo>
                    <a:pt x="314" y="32"/>
                  </a:lnTo>
                  <a:lnTo>
                    <a:pt x="303" y="41"/>
                  </a:lnTo>
                  <a:lnTo>
                    <a:pt x="303" y="41"/>
                  </a:lnTo>
                  <a:lnTo>
                    <a:pt x="291" y="32"/>
                  </a:lnTo>
                  <a:lnTo>
                    <a:pt x="278" y="24"/>
                  </a:lnTo>
                  <a:lnTo>
                    <a:pt x="266" y="17"/>
                  </a:lnTo>
                  <a:lnTo>
                    <a:pt x="252" y="11"/>
                  </a:lnTo>
                  <a:lnTo>
                    <a:pt x="238" y="7"/>
                  </a:lnTo>
                  <a:lnTo>
                    <a:pt x="223" y="3"/>
                  </a:lnTo>
                  <a:lnTo>
                    <a:pt x="208" y="1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75" y="1"/>
                  </a:lnTo>
                  <a:lnTo>
                    <a:pt x="156" y="5"/>
                  </a:lnTo>
                  <a:lnTo>
                    <a:pt x="138" y="10"/>
                  </a:lnTo>
                  <a:lnTo>
                    <a:pt x="121" y="18"/>
                  </a:lnTo>
                  <a:lnTo>
                    <a:pt x="105" y="28"/>
                  </a:lnTo>
                  <a:lnTo>
                    <a:pt x="88" y="38"/>
                  </a:lnTo>
                  <a:lnTo>
                    <a:pt x="73" y="51"/>
                  </a:lnTo>
                  <a:lnTo>
                    <a:pt x="60" y="64"/>
                  </a:lnTo>
                  <a:lnTo>
                    <a:pt x="46" y="81"/>
                  </a:lnTo>
                  <a:lnTo>
                    <a:pt x="34" y="97"/>
                  </a:lnTo>
                  <a:lnTo>
                    <a:pt x="25" y="115"/>
                  </a:lnTo>
                  <a:lnTo>
                    <a:pt x="16" y="134"/>
                  </a:lnTo>
                  <a:lnTo>
                    <a:pt x="9" y="153"/>
                  </a:lnTo>
                  <a:lnTo>
                    <a:pt x="4" y="174"/>
                  </a:lnTo>
                  <a:lnTo>
                    <a:pt x="1" y="195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1" y="232"/>
                  </a:lnTo>
                  <a:lnTo>
                    <a:pt x="3" y="248"/>
                  </a:lnTo>
                  <a:lnTo>
                    <a:pt x="8" y="264"/>
                  </a:lnTo>
                  <a:lnTo>
                    <a:pt x="14" y="280"/>
                  </a:lnTo>
                  <a:lnTo>
                    <a:pt x="20" y="296"/>
                  </a:lnTo>
                  <a:lnTo>
                    <a:pt x="29" y="312"/>
                  </a:lnTo>
                  <a:lnTo>
                    <a:pt x="37" y="328"/>
                  </a:lnTo>
                  <a:lnTo>
                    <a:pt x="47" y="344"/>
                  </a:lnTo>
                  <a:lnTo>
                    <a:pt x="58" y="361"/>
                  </a:lnTo>
                  <a:lnTo>
                    <a:pt x="70" y="377"/>
                  </a:lnTo>
                  <a:lnTo>
                    <a:pt x="95" y="409"/>
                  </a:lnTo>
                  <a:lnTo>
                    <a:pt x="123" y="439"/>
                  </a:lnTo>
                  <a:lnTo>
                    <a:pt x="152" y="468"/>
                  </a:lnTo>
                  <a:lnTo>
                    <a:pt x="179" y="494"/>
                  </a:lnTo>
                  <a:lnTo>
                    <a:pt x="207" y="518"/>
                  </a:lnTo>
                  <a:lnTo>
                    <a:pt x="232" y="540"/>
                  </a:lnTo>
                  <a:lnTo>
                    <a:pt x="255" y="560"/>
                  </a:lnTo>
                  <a:lnTo>
                    <a:pt x="290" y="586"/>
                  </a:lnTo>
                  <a:lnTo>
                    <a:pt x="303" y="596"/>
                  </a:lnTo>
                  <a:lnTo>
                    <a:pt x="303" y="596"/>
                  </a:lnTo>
                  <a:lnTo>
                    <a:pt x="315" y="586"/>
                  </a:lnTo>
                  <a:lnTo>
                    <a:pt x="350" y="560"/>
                  </a:lnTo>
                  <a:lnTo>
                    <a:pt x="373" y="540"/>
                  </a:lnTo>
                  <a:lnTo>
                    <a:pt x="398" y="518"/>
                  </a:lnTo>
                  <a:lnTo>
                    <a:pt x="426" y="494"/>
                  </a:lnTo>
                  <a:lnTo>
                    <a:pt x="453" y="468"/>
                  </a:lnTo>
                  <a:lnTo>
                    <a:pt x="482" y="439"/>
                  </a:lnTo>
                  <a:lnTo>
                    <a:pt x="510" y="409"/>
                  </a:lnTo>
                  <a:lnTo>
                    <a:pt x="535" y="377"/>
                  </a:lnTo>
                  <a:lnTo>
                    <a:pt x="547" y="361"/>
                  </a:lnTo>
                  <a:lnTo>
                    <a:pt x="558" y="344"/>
                  </a:lnTo>
                  <a:lnTo>
                    <a:pt x="569" y="328"/>
                  </a:lnTo>
                  <a:lnTo>
                    <a:pt x="578" y="312"/>
                  </a:lnTo>
                  <a:lnTo>
                    <a:pt x="586" y="296"/>
                  </a:lnTo>
                  <a:lnTo>
                    <a:pt x="592" y="280"/>
                  </a:lnTo>
                  <a:lnTo>
                    <a:pt x="597" y="264"/>
                  </a:lnTo>
                  <a:lnTo>
                    <a:pt x="602" y="248"/>
                  </a:lnTo>
                  <a:lnTo>
                    <a:pt x="604" y="232"/>
                  </a:lnTo>
                  <a:lnTo>
                    <a:pt x="605" y="217"/>
                  </a:lnTo>
                  <a:lnTo>
                    <a:pt x="605" y="217"/>
                  </a:lnTo>
                  <a:lnTo>
                    <a:pt x="604" y="195"/>
                  </a:lnTo>
                  <a:lnTo>
                    <a:pt x="601" y="174"/>
                  </a:lnTo>
                  <a:lnTo>
                    <a:pt x="596" y="153"/>
                  </a:lnTo>
                  <a:lnTo>
                    <a:pt x="589" y="134"/>
                  </a:lnTo>
                  <a:lnTo>
                    <a:pt x="580" y="115"/>
                  </a:lnTo>
                  <a:lnTo>
                    <a:pt x="571" y="97"/>
                  </a:lnTo>
                  <a:lnTo>
                    <a:pt x="559" y="81"/>
                  </a:lnTo>
                  <a:lnTo>
                    <a:pt x="547" y="64"/>
                  </a:lnTo>
                  <a:lnTo>
                    <a:pt x="532" y="51"/>
                  </a:lnTo>
                  <a:lnTo>
                    <a:pt x="517" y="38"/>
                  </a:lnTo>
                  <a:lnTo>
                    <a:pt x="501" y="28"/>
                  </a:lnTo>
                  <a:lnTo>
                    <a:pt x="485" y="18"/>
                  </a:lnTo>
                  <a:lnTo>
                    <a:pt x="467" y="10"/>
                  </a:lnTo>
                  <a:lnTo>
                    <a:pt x="449" y="5"/>
                  </a:lnTo>
                  <a:lnTo>
                    <a:pt x="430" y="1"/>
                  </a:lnTo>
                  <a:lnTo>
                    <a:pt x="412" y="0"/>
                  </a:lnTo>
                  <a:lnTo>
                    <a:pt x="412" y="0"/>
                  </a:lnTo>
                  <a:close/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73F104B5-5055-4BC3-8B6B-91D93A188C0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46889" y="3133726"/>
              <a:ext cx="774700" cy="238125"/>
            </a:xfrm>
            <a:custGeom>
              <a:avLst/>
              <a:gdLst>
                <a:gd name="T0" fmla="*/ 832 w 977"/>
                <a:gd name="T1" fmla="*/ 268 h 298"/>
                <a:gd name="T2" fmla="*/ 800 w 977"/>
                <a:gd name="T3" fmla="*/ 254 h 298"/>
                <a:gd name="T4" fmla="*/ 755 w 977"/>
                <a:gd name="T5" fmla="*/ 192 h 298"/>
                <a:gd name="T6" fmla="*/ 713 w 977"/>
                <a:gd name="T7" fmla="*/ 140 h 298"/>
                <a:gd name="T8" fmla="*/ 671 w 977"/>
                <a:gd name="T9" fmla="*/ 145 h 298"/>
                <a:gd name="T10" fmla="*/ 619 w 977"/>
                <a:gd name="T11" fmla="*/ 199 h 298"/>
                <a:gd name="T12" fmla="*/ 595 w 977"/>
                <a:gd name="T13" fmla="*/ 247 h 298"/>
                <a:gd name="T14" fmla="*/ 555 w 977"/>
                <a:gd name="T15" fmla="*/ 265 h 298"/>
                <a:gd name="T16" fmla="*/ 504 w 977"/>
                <a:gd name="T17" fmla="*/ 263 h 298"/>
                <a:gd name="T18" fmla="*/ 459 w 977"/>
                <a:gd name="T19" fmla="*/ 266 h 298"/>
                <a:gd name="T20" fmla="*/ 433 w 977"/>
                <a:gd name="T21" fmla="*/ 280 h 298"/>
                <a:gd name="T22" fmla="*/ 420 w 977"/>
                <a:gd name="T23" fmla="*/ 270 h 298"/>
                <a:gd name="T24" fmla="*/ 403 w 977"/>
                <a:gd name="T25" fmla="*/ 122 h 298"/>
                <a:gd name="T26" fmla="*/ 393 w 977"/>
                <a:gd name="T27" fmla="*/ 15 h 298"/>
                <a:gd name="T28" fmla="*/ 386 w 977"/>
                <a:gd name="T29" fmla="*/ 0 h 298"/>
                <a:gd name="T30" fmla="*/ 378 w 977"/>
                <a:gd name="T31" fmla="*/ 4 h 298"/>
                <a:gd name="T32" fmla="*/ 373 w 977"/>
                <a:gd name="T33" fmla="*/ 46 h 298"/>
                <a:gd name="T34" fmla="*/ 348 w 977"/>
                <a:gd name="T35" fmla="*/ 278 h 298"/>
                <a:gd name="T36" fmla="*/ 284 w 977"/>
                <a:gd name="T37" fmla="*/ 262 h 298"/>
                <a:gd name="T38" fmla="*/ 247 w 977"/>
                <a:gd name="T39" fmla="*/ 236 h 298"/>
                <a:gd name="T40" fmla="*/ 209 w 977"/>
                <a:gd name="T41" fmla="*/ 184 h 298"/>
                <a:gd name="T42" fmla="*/ 180 w 977"/>
                <a:gd name="T43" fmla="*/ 179 h 298"/>
                <a:gd name="T44" fmla="*/ 135 w 977"/>
                <a:gd name="T45" fmla="*/ 235 h 298"/>
                <a:gd name="T46" fmla="*/ 104 w 977"/>
                <a:gd name="T47" fmla="*/ 272 h 298"/>
                <a:gd name="T48" fmla="*/ 60 w 977"/>
                <a:gd name="T49" fmla="*/ 284 h 298"/>
                <a:gd name="T50" fmla="*/ 3 w 977"/>
                <a:gd name="T51" fmla="*/ 274 h 298"/>
                <a:gd name="T52" fmla="*/ 58 w 977"/>
                <a:gd name="T53" fmla="*/ 289 h 298"/>
                <a:gd name="T54" fmla="*/ 104 w 977"/>
                <a:gd name="T55" fmla="*/ 280 h 298"/>
                <a:gd name="T56" fmla="*/ 137 w 977"/>
                <a:gd name="T57" fmla="*/ 246 h 298"/>
                <a:gd name="T58" fmla="*/ 178 w 977"/>
                <a:gd name="T59" fmla="*/ 197 h 298"/>
                <a:gd name="T60" fmla="*/ 198 w 977"/>
                <a:gd name="T61" fmla="*/ 191 h 298"/>
                <a:gd name="T62" fmla="*/ 244 w 977"/>
                <a:gd name="T63" fmla="*/ 252 h 298"/>
                <a:gd name="T64" fmla="*/ 279 w 977"/>
                <a:gd name="T65" fmla="*/ 275 h 298"/>
                <a:gd name="T66" fmla="*/ 329 w 977"/>
                <a:gd name="T67" fmla="*/ 284 h 298"/>
                <a:gd name="T68" fmla="*/ 346 w 977"/>
                <a:gd name="T69" fmla="*/ 293 h 298"/>
                <a:gd name="T70" fmla="*/ 356 w 977"/>
                <a:gd name="T71" fmla="*/ 296 h 298"/>
                <a:gd name="T72" fmla="*/ 358 w 977"/>
                <a:gd name="T73" fmla="*/ 291 h 298"/>
                <a:gd name="T74" fmla="*/ 379 w 977"/>
                <a:gd name="T75" fmla="*/ 100 h 298"/>
                <a:gd name="T76" fmla="*/ 401 w 977"/>
                <a:gd name="T77" fmla="*/ 242 h 298"/>
                <a:gd name="T78" fmla="*/ 415 w 977"/>
                <a:gd name="T79" fmla="*/ 285 h 298"/>
                <a:gd name="T80" fmla="*/ 437 w 977"/>
                <a:gd name="T81" fmla="*/ 291 h 298"/>
                <a:gd name="T82" fmla="*/ 462 w 977"/>
                <a:gd name="T83" fmla="*/ 277 h 298"/>
                <a:gd name="T84" fmla="*/ 504 w 977"/>
                <a:gd name="T85" fmla="*/ 276 h 298"/>
                <a:gd name="T86" fmla="*/ 581 w 977"/>
                <a:gd name="T87" fmla="*/ 273 h 298"/>
                <a:gd name="T88" fmla="*/ 612 w 977"/>
                <a:gd name="T89" fmla="*/ 244 h 298"/>
                <a:gd name="T90" fmla="*/ 633 w 977"/>
                <a:gd name="T91" fmla="*/ 201 h 298"/>
                <a:gd name="T92" fmla="*/ 671 w 977"/>
                <a:gd name="T93" fmla="*/ 160 h 298"/>
                <a:gd name="T94" fmla="*/ 704 w 977"/>
                <a:gd name="T95" fmla="*/ 151 h 298"/>
                <a:gd name="T96" fmla="*/ 729 w 977"/>
                <a:gd name="T97" fmla="*/ 175 h 298"/>
                <a:gd name="T98" fmla="*/ 779 w 977"/>
                <a:gd name="T99" fmla="*/ 251 h 298"/>
                <a:gd name="T100" fmla="*/ 844 w 977"/>
                <a:gd name="T101" fmla="*/ 276 h 298"/>
                <a:gd name="T102" fmla="*/ 961 w 977"/>
                <a:gd name="T103" fmla="*/ 281 h 298"/>
                <a:gd name="T104" fmla="*/ 948 w 977"/>
                <a:gd name="T105" fmla="*/ 278 h 298"/>
                <a:gd name="T106" fmla="*/ 346 w 977"/>
                <a:gd name="T107" fmla="*/ 288 h 298"/>
                <a:gd name="T108" fmla="*/ 346 w 977"/>
                <a:gd name="T109" fmla="*/ 288 h 298"/>
                <a:gd name="T110" fmla="*/ 357 w 977"/>
                <a:gd name="T111" fmla="*/ 28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77" h="298">
                  <a:moveTo>
                    <a:pt x="950" y="278"/>
                  </a:moveTo>
                  <a:lnTo>
                    <a:pt x="950" y="278"/>
                  </a:lnTo>
                  <a:lnTo>
                    <a:pt x="924" y="275"/>
                  </a:lnTo>
                  <a:lnTo>
                    <a:pt x="897" y="272"/>
                  </a:lnTo>
                  <a:lnTo>
                    <a:pt x="844" y="268"/>
                  </a:lnTo>
                  <a:lnTo>
                    <a:pt x="832" y="268"/>
                  </a:lnTo>
                  <a:lnTo>
                    <a:pt x="832" y="268"/>
                  </a:lnTo>
                  <a:lnTo>
                    <a:pt x="823" y="267"/>
                  </a:lnTo>
                  <a:lnTo>
                    <a:pt x="815" y="263"/>
                  </a:lnTo>
                  <a:lnTo>
                    <a:pt x="806" y="260"/>
                  </a:lnTo>
                  <a:lnTo>
                    <a:pt x="800" y="254"/>
                  </a:lnTo>
                  <a:lnTo>
                    <a:pt x="800" y="254"/>
                  </a:lnTo>
                  <a:lnTo>
                    <a:pt x="793" y="248"/>
                  </a:lnTo>
                  <a:lnTo>
                    <a:pt x="786" y="242"/>
                  </a:lnTo>
                  <a:lnTo>
                    <a:pt x="775" y="225"/>
                  </a:lnTo>
                  <a:lnTo>
                    <a:pt x="775" y="225"/>
                  </a:lnTo>
                  <a:lnTo>
                    <a:pt x="765" y="209"/>
                  </a:lnTo>
                  <a:lnTo>
                    <a:pt x="755" y="192"/>
                  </a:lnTo>
                  <a:lnTo>
                    <a:pt x="744" y="175"/>
                  </a:lnTo>
                  <a:lnTo>
                    <a:pt x="733" y="159"/>
                  </a:lnTo>
                  <a:lnTo>
                    <a:pt x="733" y="159"/>
                  </a:lnTo>
                  <a:lnTo>
                    <a:pt x="727" y="152"/>
                  </a:lnTo>
                  <a:lnTo>
                    <a:pt x="721" y="145"/>
                  </a:lnTo>
                  <a:lnTo>
                    <a:pt x="713" y="140"/>
                  </a:lnTo>
                  <a:lnTo>
                    <a:pt x="704" y="138"/>
                  </a:lnTo>
                  <a:lnTo>
                    <a:pt x="704" y="138"/>
                  </a:lnTo>
                  <a:lnTo>
                    <a:pt x="696" y="137"/>
                  </a:lnTo>
                  <a:lnTo>
                    <a:pt x="687" y="138"/>
                  </a:lnTo>
                  <a:lnTo>
                    <a:pt x="679" y="141"/>
                  </a:lnTo>
                  <a:lnTo>
                    <a:pt x="671" y="145"/>
                  </a:lnTo>
                  <a:lnTo>
                    <a:pt x="671" y="145"/>
                  </a:lnTo>
                  <a:lnTo>
                    <a:pt x="663" y="151"/>
                  </a:lnTo>
                  <a:lnTo>
                    <a:pt x="654" y="156"/>
                  </a:lnTo>
                  <a:lnTo>
                    <a:pt x="642" y="169"/>
                  </a:lnTo>
                  <a:lnTo>
                    <a:pt x="629" y="184"/>
                  </a:lnTo>
                  <a:lnTo>
                    <a:pt x="619" y="199"/>
                  </a:lnTo>
                  <a:lnTo>
                    <a:pt x="619" y="199"/>
                  </a:lnTo>
                  <a:lnTo>
                    <a:pt x="610" y="216"/>
                  </a:lnTo>
                  <a:lnTo>
                    <a:pt x="603" y="234"/>
                  </a:lnTo>
                  <a:lnTo>
                    <a:pt x="603" y="234"/>
                  </a:lnTo>
                  <a:lnTo>
                    <a:pt x="599" y="240"/>
                  </a:lnTo>
                  <a:lnTo>
                    <a:pt x="595" y="247"/>
                  </a:lnTo>
                  <a:lnTo>
                    <a:pt x="590" y="254"/>
                  </a:lnTo>
                  <a:lnTo>
                    <a:pt x="583" y="259"/>
                  </a:lnTo>
                  <a:lnTo>
                    <a:pt x="583" y="259"/>
                  </a:lnTo>
                  <a:lnTo>
                    <a:pt x="574" y="262"/>
                  </a:lnTo>
                  <a:lnTo>
                    <a:pt x="565" y="265"/>
                  </a:lnTo>
                  <a:lnTo>
                    <a:pt x="555" y="265"/>
                  </a:lnTo>
                  <a:lnTo>
                    <a:pt x="546" y="266"/>
                  </a:lnTo>
                  <a:lnTo>
                    <a:pt x="546" y="266"/>
                  </a:lnTo>
                  <a:lnTo>
                    <a:pt x="527" y="265"/>
                  </a:lnTo>
                  <a:lnTo>
                    <a:pt x="507" y="263"/>
                  </a:lnTo>
                  <a:lnTo>
                    <a:pt x="507" y="263"/>
                  </a:lnTo>
                  <a:lnTo>
                    <a:pt x="504" y="263"/>
                  </a:lnTo>
                  <a:lnTo>
                    <a:pt x="490" y="263"/>
                  </a:lnTo>
                  <a:lnTo>
                    <a:pt x="477" y="263"/>
                  </a:lnTo>
                  <a:lnTo>
                    <a:pt x="477" y="263"/>
                  </a:lnTo>
                  <a:lnTo>
                    <a:pt x="468" y="263"/>
                  </a:lnTo>
                  <a:lnTo>
                    <a:pt x="459" y="266"/>
                  </a:lnTo>
                  <a:lnTo>
                    <a:pt x="459" y="266"/>
                  </a:lnTo>
                  <a:lnTo>
                    <a:pt x="451" y="269"/>
                  </a:lnTo>
                  <a:lnTo>
                    <a:pt x="443" y="274"/>
                  </a:lnTo>
                  <a:lnTo>
                    <a:pt x="441" y="275"/>
                  </a:lnTo>
                  <a:lnTo>
                    <a:pt x="440" y="276"/>
                  </a:lnTo>
                  <a:lnTo>
                    <a:pt x="440" y="276"/>
                  </a:lnTo>
                  <a:lnTo>
                    <a:pt x="433" y="280"/>
                  </a:lnTo>
                  <a:lnTo>
                    <a:pt x="431" y="280"/>
                  </a:lnTo>
                  <a:lnTo>
                    <a:pt x="428" y="280"/>
                  </a:lnTo>
                  <a:lnTo>
                    <a:pt x="428" y="280"/>
                  </a:lnTo>
                  <a:lnTo>
                    <a:pt x="424" y="278"/>
                  </a:lnTo>
                  <a:lnTo>
                    <a:pt x="422" y="276"/>
                  </a:lnTo>
                  <a:lnTo>
                    <a:pt x="420" y="270"/>
                  </a:lnTo>
                  <a:lnTo>
                    <a:pt x="420" y="270"/>
                  </a:lnTo>
                  <a:lnTo>
                    <a:pt x="417" y="262"/>
                  </a:lnTo>
                  <a:lnTo>
                    <a:pt x="416" y="255"/>
                  </a:lnTo>
                  <a:lnTo>
                    <a:pt x="414" y="240"/>
                  </a:lnTo>
                  <a:lnTo>
                    <a:pt x="413" y="227"/>
                  </a:lnTo>
                  <a:lnTo>
                    <a:pt x="403" y="122"/>
                  </a:lnTo>
                  <a:lnTo>
                    <a:pt x="403" y="122"/>
                  </a:lnTo>
                  <a:lnTo>
                    <a:pt x="399" y="60"/>
                  </a:lnTo>
                  <a:lnTo>
                    <a:pt x="399" y="60"/>
                  </a:lnTo>
                  <a:lnTo>
                    <a:pt x="395" y="30"/>
                  </a:lnTo>
                  <a:lnTo>
                    <a:pt x="395" y="30"/>
                  </a:lnTo>
                  <a:lnTo>
                    <a:pt x="393" y="15"/>
                  </a:lnTo>
                  <a:lnTo>
                    <a:pt x="393" y="15"/>
                  </a:lnTo>
                  <a:lnTo>
                    <a:pt x="392" y="8"/>
                  </a:lnTo>
                  <a:lnTo>
                    <a:pt x="391" y="2"/>
                  </a:lnTo>
                  <a:lnTo>
                    <a:pt x="391" y="2"/>
                  </a:lnTo>
                  <a:lnTo>
                    <a:pt x="390" y="1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83" y="0"/>
                  </a:lnTo>
                  <a:lnTo>
                    <a:pt x="380" y="1"/>
                  </a:lnTo>
                  <a:lnTo>
                    <a:pt x="379" y="2"/>
                  </a:lnTo>
                  <a:lnTo>
                    <a:pt x="379" y="2"/>
                  </a:lnTo>
                  <a:lnTo>
                    <a:pt x="378" y="4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77" y="12"/>
                  </a:lnTo>
                  <a:lnTo>
                    <a:pt x="376" y="19"/>
                  </a:lnTo>
                  <a:lnTo>
                    <a:pt x="376" y="19"/>
                  </a:lnTo>
                  <a:lnTo>
                    <a:pt x="373" y="46"/>
                  </a:lnTo>
                  <a:lnTo>
                    <a:pt x="368" y="99"/>
                  </a:lnTo>
                  <a:lnTo>
                    <a:pt x="356" y="204"/>
                  </a:lnTo>
                  <a:lnTo>
                    <a:pt x="356" y="204"/>
                  </a:lnTo>
                  <a:lnTo>
                    <a:pt x="353" y="242"/>
                  </a:lnTo>
                  <a:lnTo>
                    <a:pt x="348" y="278"/>
                  </a:lnTo>
                  <a:lnTo>
                    <a:pt x="348" y="278"/>
                  </a:lnTo>
                  <a:lnTo>
                    <a:pt x="339" y="275"/>
                  </a:lnTo>
                  <a:lnTo>
                    <a:pt x="330" y="272"/>
                  </a:lnTo>
                  <a:lnTo>
                    <a:pt x="310" y="268"/>
                  </a:lnTo>
                  <a:lnTo>
                    <a:pt x="310" y="268"/>
                  </a:lnTo>
                  <a:lnTo>
                    <a:pt x="293" y="265"/>
                  </a:lnTo>
                  <a:lnTo>
                    <a:pt x="284" y="262"/>
                  </a:lnTo>
                  <a:lnTo>
                    <a:pt x="274" y="259"/>
                  </a:lnTo>
                  <a:lnTo>
                    <a:pt x="274" y="259"/>
                  </a:lnTo>
                  <a:lnTo>
                    <a:pt x="266" y="254"/>
                  </a:lnTo>
                  <a:lnTo>
                    <a:pt x="259" y="248"/>
                  </a:lnTo>
                  <a:lnTo>
                    <a:pt x="253" y="243"/>
                  </a:lnTo>
                  <a:lnTo>
                    <a:pt x="247" y="236"/>
                  </a:lnTo>
                  <a:lnTo>
                    <a:pt x="235" y="220"/>
                  </a:lnTo>
                  <a:lnTo>
                    <a:pt x="225" y="205"/>
                  </a:lnTo>
                  <a:lnTo>
                    <a:pt x="225" y="205"/>
                  </a:lnTo>
                  <a:lnTo>
                    <a:pt x="218" y="194"/>
                  </a:lnTo>
                  <a:lnTo>
                    <a:pt x="213" y="189"/>
                  </a:lnTo>
                  <a:lnTo>
                    <a:pt x="209" y="184"/>
                  </a:lnTo>
                  <a:lnTo>
                    <a:pt x="204" y="179"/>
                  </a:lnTo>
                  <a:lnTo>
                    <a:pt x="198" y="177"/>
                  </a:lnTo>
                  <a:lnTo>
                    <a:pt x="193" y="176"/>
                  </a:lnTo>
                  <a:lnTo>
                    <a:pt x="186" y="177"/>
                  </a:lnTo>
                  <a:lnTo>
                    <a:pt x="186" y="177"/>
                  </a:lnTo>
                  <a:lnTo>
                    <a:pt x="180" y="179"/>
                  </a:lnTo>
                  <a:lnTo>
                    <a:pt x="174" y="183"/>
                  </a:lnTo>
                  <a:lnTo>
                    <a:pt x="166" y="191"/>
                  </a:lnTo>
                  <a:lnTo>
                    <a:pt x="166" y="191"/>
                  </a:lnTo>
                  <a:lnTo>
                    <a:pt x="157" y="201"/>
                  </a:lnTo>
                  <a:lnTo>
                    <a:pt x="149" y="213"/>
                  </a:lnTo>
                  <a:lnTo>
                    <a:pt x="135" y="235"/>
                  </a:lnTo>
                  <a:lnTo>
                    <a:pt x="135" y="235"/>
                  </a:lnTo>
                  <a:lnTo>
                    <a:pt x="124" y="251"/>
                  </a:lnTo>
                  <a:lnTo>
                    <a:pt x="118" y="259"/>
                  </a:lnTo>
                  <a:lnTo>
                    <a:pt x="111" y="266"/>
                  </a:lnTo>
                  <a:lnTo>
                    <a:pt x="111" y="266"/>
                  </a:lnTo>
                  <a:lnTo>
                    <a:pt x="104" y="272"/>
                  </a:lnTo>
                  <a:lnTo>
                    <a:pt x="96" y="276"/>
                  </a:lnTo>
                  <a:lnTo>
                    <a:pt x="88" y="280"/>
                  </a:lnTo>
                  <a:lnTo>
                    <a:pt x="80" y="282"/>
                  </a:lnTo>
                  <a:lnTo>
                    <a:pt x="80" y="282"/>
                  </a:lnTo>
                  <a:lnTo>
                    <a:pt x="69" y="284"/>
                  </a:lnTo>
                  <a:lnTo>
                    <a:pt x="60" y="284"/>
                  </a:lnTo>
                  <a:lnTo>
                    <a:pt x="50" y="284"/>
                  </a:lnTo>
                  <a:lnTo>
                    <a:pt x="41" y="283"/>
                  </a:lnTo>
                  <a:lnTo>
                    <a:pt x="41" y="283"/>
                  </a:lnTo>
                  <a:lnTo>
                    <a:pt x="21" y="280"/>
                  </a:lnTo>
                  <a:lnTo>
                    <a:pt x="3" y="274"/>
                  </a:lnTo>
                  <a:lnTo>
                    <a:pt x="3" y="274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19" y="281"/>
                  </a:lnTo>
                  <a:lnTo>
                    <a:pt x="38" y="285"/>
                  </a:lnTo>
                  <a:lnTo>
                    <a:pt x="48" y="288"/>
                  </a:lnTo>
                  <a:lnTo>
                    <a:pt x="58" y="289"/>
                  </a:lnTo>
                  <a:lnTo>
                    <a:pt x="67" y="289"/>
                  </a:lnTo>
                  <a:lnTo>
                    <a:pt x="77" y="288"/>
                  </a:lnTo>
                  <a:lnTo>
                    <a:pt x="77" y="288"/>
                  </a:lnTo>
                  <a:lnTo>
                    <a:pt x="87" y="287"/>
                  </a:lnTo>
                  <a:lnTo>
                    <a:pt x="95" y="283"/>
                  </a:lnTo>
                  <a:lnTo>
                    <a:pt x="104" y="280"/>
                  </a:lnTo>
                  <a:lnTo>
                    <a:pt x="112" y="275"/>
                  </a:lnTo>
                  <a:lnTo>
                    <a:pt x="112" y="275"/>
                  </a:lnTo>
                  <a:lnTo>
                    <a:pt x="119" y="269"/>
                  </a:lnTo>
                  <a:lnTo>
                    <a:pt x="126" y="261"/>
                  </a:lnTo>
                  <a:lnTo>
                    <a:pt x="137" y="246"/>
                  </a:lnTo>
                  <a:lnTo>
                    <a:pt x="137" y="246"/>
                  </a:lnTo>
                  <a:lnTo>
                    <a:pt x="143" y="240"/>
                  </a:lnTo>
                  <a:lnTo>
                    <a:pt x="158" y="220"/>
                  </a:lnTo>
                  <a:lnTo>
                    <a:pt x="158" y="220"/>
                  </a:lnTo>
                  <a:lnTo>
                    <a:pt x="171" y="204"/>
                  </a:lnTo>
                  <a:lnTo>
                    <a:pt x="171" y="204"/>
                  </a:lnTo>
                  <a:lnTo>
                    <a:pt x="178" y="197"/>
                  </a:lnTo>
                  <a:lnTo>
                    <a:pt x="185" y="191"/>
                  </a:lnTo>
                  <a:lnTo>
                    <a:pt x="185" y="191"/>
                  </a:lnTo>
                  <a:lnTo>
                    <a:pt x="188" y="190"/>
                  </a:lnTo>
                  <a:lnTo>
                    <a:pt x="191" y="189"/>
                  </a:lnTo>
                  <a:lnTo>
                    <a:pt x="195" y="190"/>
                  </a:lnTo>
                  <a:lnTo>
                    <a:pt x="198" y="191"/>
                  </a:lnTo>
                  <a:lnTo>
                    <a:pt x="198" y="191"/>
                  </a:lnTo>
                  <a:lnTo>
                    <a:pt x="205" y="198"/>
                  </a:lnTo>
                  <a:lnTo>
                    <a:pt x="210" y="206"/>
                  </a:lnTo>
                  <a:lnTo>
                    <a:pt x="210" y="206"/>
                  </a:lnTo>
                  <a:lnTo>
                    <a:pt x="232" y="237"/>
                  </a:lnTo>
                  <a:lnTo>
                    <a:pt x="244" y="252"/>
                  </a:lnTo>
                  <a:lnTo>
                    <a:pt x="251" y="258"/>
                  </a:lnTo>
                  <a:lnTo>
                    <a:pt x="258" y="265"/>
                  </a:lnTo>
                  <a:lnTo>
                    <a:pt x="258" y="265"/>
                  </a:lnTo>
                  <a:lnTo>
                    <a:pt x="269" y="270"/>
                  </a:lnTo>
                  <a:lnTo>
                    <a:pt x="279" y="275"/>
                  </a:lnTo>
                  <a:lnTo>
                    <a:pt x="279" y="275"/>
                  </a:lnTo>
                  <a:lnTo>
                    <a:pt x="292" y="277"/>
                  </a:lnTo>
                  <a:lnTo>
                    <a:pt x="303" y="280"/>
                  </a:lnTo>
                  <a:lnTo>
                    <a:pt x="303" y="280"/>
                  </a:lnTo>
                  <a:lnTo>
                    <a:pt x="316" y="282"/>
                  </a:lnTo>
                  <a:lnTo>
                    <a:pt x="329" y="284"/>
                  </a:lnTo>
                  <a:lnTo>
                    <a:pt x="329" y="284"/>
                  </a:lnTo>
                  <a:lnTo>
                    <a:pt x="334" y="287"/>
                  </a:lnTo>
                  <a:lnTo>
                    <a:pt x="340" y="289"/>
                  </a:lnTo>
                  <a:lnTo>
                    <a:pt x="340" y="289"/>
                  </a:lnTo>
                  <a:lnTo>
                    <a:pt x="344" y="290"/>
                  </a:lnTo>
                  <a:lnTo>
                    <a:pt x="346" y="293"/>
                  </a:lnTo>
                  <a:lnTo>
                    <a:pt x="346" y="293"/>
                  </a:lnTo>
                  <a:lnTo>
                    <a:pt x="346" y="293"/>
                  </a:lnTo>
                  <a:lnTo>
                    <a:pt x="346" y="293"/>
                  </a:lnTo>
                  <a:lnTo>
                    <a:pt x="347" y="295"/>
                  </a:lnTo>
                  <a:lnTo>
                    <a:pt x="352" y="298"/>
                  </a:lnTo>
                  <a:lnTo>
                    <a:pt x="352" y="298"/>
                  </a:lnTo>
                  <a:lnTo>
                    <a:pt x="356" y="296"/>
                  </a:lnTo>
                  <a:lnTo>
                    <a:pt x="357" y="295"/>
                  </a:lnTo>
                  <a:lnTo>
                    <a:pt x="357" y="295"/>
                  </a:lnTo>
                  <a:lnTo>
                    <a:pt x="357" y="293"/>
                  </a:lnTo>
                  <a:lnTo>
                    <a:pt x="357" y="293"/>
                  </a:lnTo>
                  <a:lnTo>
                    <a:pt x="358" y="292"/>
                  </a:lnTo>
                  <a:lnTo>
                    <a:pt x="358" y="291"/>
                  </a:lnTo>
                  <a:lnTo>
                    <a:pt x="358" y="291"/>
                  </a:lnTo>
                  <a:lnTo>
                    <a:pt x="362" y="270"/>
                  </a:lnTo>
                  <a:lnTo>
                    <a:pt x="364" y="250"/>
                  </a:lnTo>
                  <a:lnTo>
                    <a:pt x="364" y="250"/>
                  </a:lnTo>
                  <a:lnTo>
                    <a:pt x="369" y="205"/>
                  </a:lnTo>
                  <a:lnTo>
                    <a:pt x="379" y="100"/>
                  </a:lnTo>
                  <a:lnTo>
                    <a:pt x="385" y="50"/>
                  </a:lnTo>
                  <a:lnTo>
                    <a:pt x="385" y="50"/>
                  </a:lnTo>
                  <a:lnTo>
                    <a:pt x="392" y="123"/>
                  </a:lnTo>
                  <a:lnTo>
                    <a:pt x="400" y="228"/>
                  </a:lnTo>
                  <a:lnTo>
                    <a:pt x="401" y="242"/>
                  </a:lnTo>
                  <a:lnTo>
                    <a:pt x="401" y="242"/>
                  </a:lnTo>
                  <a:lnTo>
                    <a:pt x="402" y="252"/>
                  </a:lnTo>
                  <a:lnTo>
                    <a:pt x="405" y="262"/>
                  </a:lnTo>
                  <a:lnTo>
                    <a:pt x="407" y="273"/>
                  </a:lnTo>
                  <a:lnTo>
                    <a:pt x="411" y="282"/>
                  </a:lnTo>
                  <a:lnTo>
                    <a:pt x="411" y="282"/>
                  </a:lnTo>
                  <a:lnTo>
                    <a:pt x="415" y="285"/>
                  </a:lnTo>
                  <a:lnTo>
                    <a:pt x="418" y="289"/>
                  </a:lnTo>
                  <a:lnTo>
                    <a:pt x="422" y="291"/>
                  </a:lnTo>
                  <a:lnTo>
                    <a:pt x="428" y="292"/>
                  </a:lnTo>
                  <a:lnTo>
                    <a:pt x="428" y="292"/>
                  </a:lnTo>
                  <a:lnTo>
                    <a:pt x="432" y="292"/>
                  </a:lnTo>
                  <a:lnTo>
                    <a:pt x="437" y="291"/>
                  </a:lnTo>
                  <a:lnTo>
                    <a:pt x="446" y="287"/>
                  </a:lnTo>
                  <a:lnTo>
                    <a:pt x="448" y="285"/>
                  </a:lnTo>
                  <a:lnTo>
                    <a:pt x="449" y="284"/>
                  </a:lnTo>
                  <a:lnTo>
                    <a:pt x="449" y="284"/>
                  </a:lnTo>
                  <a:lnTo>
                    <a:pt x="455" y="281"/>
                  </a:lnTo>
                  <a:lnTo>
                    <a:pt x="462" y="277"/>
                  </a:lnTo>
                  <a:lnTo>
                    <a:pt x="462" y="277"/>
                  </a:lnTo>
                  <a:lnTo>
                    <a:pt x="469" y="276"/>
                  </a:lnTo>
                  <a:lnTo>
                    <a:pt x="477" y="276"/>
                  </a:lnTo>
                  <a:lnTo>
                    <a:pt x="490" y="276"/>
                  </a:lnTo>
                  <a:lnTo>
                    <a:pt x="504" y="276"/>
                  </a:lnTo>
                  <a:lnTo>
                    <a:pt x="504" y="276"/>
                  </a:lnTo>
                  <a:lnTo>
                    <a:pt x="543" y="278"/>
                  </a:lnTo>
                  <a:lnTo>
                    <a:pt x="552" y="278"/>
                  </a:lnTo>
                  <a:lnTo>
                    <a:pt x="562" y="277"/>
                  </a:lnTo>
                  <a:lnTo>
                    <a:pt x="572" y="275"/>
                  </a:lnTo>
                  <a:lnTo>
                    <a:pt x="581" y="273"/>
                  </a:lnTo>
                  <a:lnTo>
                    <a:pt x="581" y="273"/>
                  </a:lnTo>
                  <a:lnTo>
                    <a:pt x="589" y="269"/>
                  </a:lnTo>
                  <a:lnTo>
                    <a:pt x="597" y="265"/>
                  </a:lnTo>
                  <a:lnTo>
                    <a:pt x="603" y="258"/>
                  </a:lnTo>
                  <a:lnTo>
                    <a:pt x="608" y="251"/>
                  </a:lnTo>
                  <a:lnTo>
                    <a:pt x="608" y="251"/>
                  </a:lnTo>
                  <a:lnTo>
                    <a:pt x="612" y="244"/>
                  </a:lnTo>
                  <a:lnTo>
                    <a:pt x="615" y="236"/>
                  </a:lnTo>
                  <a:lnTo>
                    <a:pt x="615" y="236"/>
                  </a:lnTo>
                  <a:lnTo>
                    <a:pt x="619" y="227"/>
                  </a:lnTo>
                  <a:lnTo>
                    <a:pt x="622" y="219"/>
                  </a:lnTo>
                  <a:lnTo>
                    <a:pt x="622" y="219"/>
                  </a:lnTo>
                  <a:lnTo>
                    <a:pt x="633" y="201"/>
                  </a:lnTo>
                  <a:lnTo>
                    <a:pt x="643" y="186"/>
                  </a:lnTo>
                  <a:lnTo>
                    <a:pt x="643" y="186"/>
                  </a:lnTo>
                  <a:lnTo>
                    <a:pt x="656" y="172"/>
                  </a:lnTo>
                  <a:lnTo>
                    <a:pt x="663" y="166"/>
                  </a:lnTo>
                  <a:lnTo>
                    <a:pt x="671" y="160"/>
                  </a:lnTo>
                  <a:lnTo>
                    <a:pt x="671" y="160"/>
                  </a:lnTo>
                  <a:lnTo>
                    <a:pt x="677" y="155"/>
                  </a:lnTo>
                  <a:lnTo>
                    <a:pt x="687" y="152"/>
                  </a:lnTo>
                  <a:lnTo>
                    <a:pt x="695" y="149"/>
                  </a:lnTo>
                  <a:lnTo>
                    <a:pt x="699" y="149"/>
                  </a:lnTo>
                  <a:lnTo>
                    <a:pt x="704" y="151"/>
                  </a:lnTo>
                  <a:lnTo>
                    <a:pt x="704" y="151"/>
                  </a:lnTo>
                  <a:lnTo>
                    <a:pt x="709" y="152"/>
                  </a:lnTo>
                  <a:lnTo>
                    <a:pt x="712" y="154"/>
                  </a:lnTo>
                  <a:lnTo>
                    <a:pt x="719" y="160"/>
                  </a:lnTo>
                  <a:lnTo>
                    <a:pt x="725" y="167"/>
                  </a:lnTo>
                  <a:lnTo>
                    <a:pt x="729" y="175"/>
                  </a:lnTo>
                  <a:lnTo>
                    <a:pt x="729" y="175"/>
                  </a:lnTo>
                  <a:lnTo>
                    <a:pt x="743" y="198"/>
                  </a:lnTo>
                  <a:lnTo>
                    <a:pt x="757" y="221"/>
                  </a:lnTo>
                  <a:lnTo>
                    <a:pt x="757" y="221"/>
                  </a:lnTo>
                  <a:lnTo>
                    <a:pt x="764" y="231"/>
                  </a:lnTo>
                  <a:lnTo>
                    <a:pt x="771" y="240"/>
                  </a:lnTo>
                  <a:lnTo>
                    <a:pt x="779" y="251"/>
                  </a:lnTo>
                  <a:lnTo>
                    <a:pt x="787" y="259"/>
                  </a:lnTo>
                  <a:lnTo>
                    <a:pt x="797" y="266"/>
                  </a:lnTo>
                  <a:lnTo>
                    <a:pt x="808" y="272"/>
                  </a:lnTo>
                  <a:lnTo>
                    <a:pt x="819" y="275"/>
                  </a:lnTo>
                  <a:lnTo>
                    <a:pt x="832" y="276"/>
                  </a:lnTo>
                  <a:lnTo>
                    <a:pt x="844" y="276"/>
                  </a:lnTo>
                  <a:lnTo>
                    <a:pt x="844" y="276"/>
                  </a:lnTo>
                  <a:lnTo>
                    <a:pt x="878" y="276"/>
                  </a:lnTo>
                  <a:lnTo>
                    <a:pt x="911" y="277"/>
                  </a:lnTo>
                  <a:lnTo>
                    <a:pt x="911" y="277"/>
                  </a:lnTo>
                  <a:lnTo>
                    <a:pt x="943" y="280"/>
                  </a:lnTo>
                  <a:lnTo>
                    <a:pt x="961" y="281"/>
                  </a:lnTo>
                  <a:lnTo>
                    <a:pt x="977" y="283"/>
                  </a:lnTo>
                  <a:lnTo>
                    <a:pt x="977" y="283"/>
                  </a:lnTo>
                  <a:lnTo>
                    <a:pt x="963" y="281"/>
                  </a:lnTo>
                  <a:lnTo>
                    <a:pt x="950" y="278"/>
                  </a:lnTo>
                  <a:lnTo>
                    <a:pt x="950" y="278"/>
                  </a:lnTo>
                  <a:lnTo>
                    <a:pt x="948" y="278"/>
                  </a:lnTo>
                  <a:lnTo>
                    <a:pt x="950" y="278"/>
                  </a:lnTo>
                  <a:lnTo>
                    <a:pt x="953" y="278"/>
                  </a:lnTo>
                  <a:lnTo>
                    <a:pt x="950" y="278"/>
                  </a:lnTo>
                  <a:lnTo>
                    <a:pt x="950" y="278"/>
                  </a:lnTo>
                  <a:close/>
                  <a:moveTo>
                    <a:pt x="346" y="288"/>
                  </a:moveTo>
                  <a:lnTo>
                    <a:pt x="346" y="288"/>
                  </a:lnTo>
                  <a:lnTo>
                    <a:pt x="346" y="289"/>
                  </a:lnTo>
                  <a:lnTo>
                    <a:pt x="346" y="289"/>
                  </a:lnTo>
                  <a:lnTo>
                    <a:pt x="346" y="289"/>
                  </a:lnTo>
                  <a:lnTo>
                    <a:pt x="346" y="288"/>
                  </a:lnTo>
                  <a:lnTo>
                    <a:pt x="346" y="288"/>
                  </a:lnTo>
                  <a:lnTo>
                    <a:pt x="346" y="288"/>
                  </a:lnTo>
                  <a:lnTo>
                    <a:pt x="346" y="288"/>
                  </a:lnTo>
                  <a:close/>
                  <a:moveTo>
                    <a:pt x="357" y="289"/>
                  </a:moveTo>
                  <a:lnTo>
                    <a:pt x="357" y="289"/>
                  </a:lnTo>
                  <a:lnTo>
                    <a:pt x="357" y="289"/>
                  </a:lnTo>
                  <a:lnTo>
                    <a:pt x="357" y="289"/>
                  </a:lnTo>
                  <a:lnTo>
                    <a:pt x="357" y="289"/>
                  </a:lnTo>
                  <a:lnTo>
                    <a:pt x="357" y="289"/>
                  </a:lnTo>
                  <a:lnTo>
                    <a:pt x="357" y="289"/>
                  </a:lnTo>
                  <a:lnTo>
                    <a:pt x="357" y="2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782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cine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cine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755576" y="1491630"/>
            <a:ext cx="2866370" cy="286637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D0180C-7196-4CCE-9926-521706818C5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E532B1FE-3515-49F3-BA87-6BFE00B2E79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5A5794-5318-4266-93CA-FA600A28EA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42" y="1664758"/>
            <a:ext cx="2742862" cy="28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cine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78" r:id="rId3"/>
    <p:sldLayoutId id="2147483679" r:id="rId4"/>
    <p:sldLayoutId id="2147483680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나눔스퀘어라운드 Regular" panose="020B0600000101010101" pitchFamily="34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나눔스퀘어라운드 Regular" panose="020B0600000101010101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나눔스퀘어라운드 Regular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나눔스퀘어라운드 Regular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나눔스퀘어라운드 Regular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나눔스퀘어라운드 Regular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F109-7C83-4E5A-91D0-940805BE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348" y="1131590"/>
            <a:ext cx="3638052" cy="857250"/>
          </a:xfrm>
        </p:spPr>
        <p:txBody>
          <a:bodyPr/>
          <a:lstStyle/>
          <a:p>
            <a:r>
              <a:rPr lang="ko-KR" altLang="en-US" sz="6600" b="1" dirty="0" err="1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이약모약</a:t>
            </a:r>
            <a:r>
              <a:rPr lang="en-US" altLang="ko-KR" sz="6600" b="1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?</a:t>
            </a:r>
            <a:endParaRPr lang="en-US" sz="6600" b="1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D929-1B54-482B-A4CA-363BB2708A3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55976" y="2345531"/>
            <a:ext cx="4131569" cy="452437"/>
          </a:xfrm>
        </p:spPr>
        <p:txBody>
          <a:bodyPr/>
          <a:lstStyle/>
          <a:p>
            <a:r>
              <a:rPr 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- </a:t>
            </a:r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약품 관리 및 안내 시스템</a:t>
            </a:r>
            <a:endParaRPr lang="en-US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331B24-805D-D2B2-67C3-30E63052DB5A}"/>
              </a:ext>
            </a:extLst>
          </p:cNvPr>
          <p:cNvSpPr txBox="1"/>
          <p:nvPr/>
        </p:nvSpPr>
        <p:spPr>
          <a:xfrm>
            <a:off x="7919864" y="4155926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20210526 </a:t>
            </a:r>
            <a:r>
              <a:rPr lang="ko-KR" altLang="en-US" sz="10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방유림</a:t>
            </a:r>
            <a:endParaRPr lang="en-US" altLang="ko-KR" sz="1000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r>
              <a:rPr lang="en-US" altLang="ko-KR" sz="10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20210655 </a:t>
            </a:r>
            <a:r>
              <a:rPr lang="ko-KR" altLang="en-US" sz="1000" dirty="0" err="1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안소정</a:t>
            </a:r>
            <a:endParaRPr lang="en-US" altLang="ko-KR" sz="1000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r>
              <a:rPr lang="en-US" altLang="ko-KR" sz="10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20210573 </a:t>
            </a:r>
            <a:r>
              <a:rPr lang="ko-KR" altLang="en-US" sz="10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서영은</a:t>
            </a:r>
            <a:endParaRPr lang="en-US" altLang="ko-KR" sz="1000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r>
              <a:rPr lang="en-US" altLang="ko-KR" sz="10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20211077 </a:t>
            </a:r>
            <a:r>
              <a:rPr lang="ko-KR" altLang="en-US" sz="1000" dirty="0" err="1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정채연</a:t>
            </a:r>
            <a:endParaRPr lang="ko-KR" altLang="en-US" sz="1000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3169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07"/>
            <a:ext cx="8229600" cy="857250"/>
          </a:xfrm>
        </p:spPr>
        <p:txBody>
          <a:bodyPr/>
          <a:lstStyle/>
          <a:p>
            <a:r>
              <a:rPr lang="ko-KR" altLang="en-US" dirty="0"/>
              <a:t>주요 기능 명세 </a:t>
            </a:r>
            <a:r>
              <a:rPr lang="en-US" altLang="ko-KR" dirty="0"/>
              <a:t>- </a:t>
            </a:r>
            <a:r>
              <a:rPr lang="ko-KR" altLang="en-US" dirty="0"/>
              <a:t>이용자</a:t>
            </a:r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0800E86-45C3-99F4-B14A-691C4F44E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923132"/>
              </p:ext>
            </p:extLst>
          </p:nvPr>
        </p:nvGraphicFramePr>
        <p:xfrm>
          <a:off x="449926" y="1226094"/>
          <a:ext cx="2370836" cy="3024306"/>
        </p:xfrm>
        <a:graphic>
          <a:graphicData uri="http://schemas.openxmlformats.org/drawingml/2006/table">
            <a:tbl>
              <a:tblPr/>
              <a:tblGrid>
                <a:gridCol w="1185418">
                  <a:extLst>
                    <a:ext uri="{9D8B030D-6E8A-4147-A177-3AD203B41FA5}">
                      <a16:colId xmlns:a16="http://schemas.microsoft.com/office/drawing/2014/main" val="3848380054"/>
                    </a:ext>
                  </a:extLst>
                </a:gridCol>
                <a:gridCol w="1185418">
                  <a:extLst>
                    <a:ext uri="{9D8B030D-6E8A-4147-A177-3AD203B41FA5}">
                      <a16:colId xmlns:a16="http://schemas.microsoft.com/office/drawing/2014/main" val="2481462041"/>
                    </a:ext>
                  </a:extLst>
                </a:gridCol>
              </a:tblGrid>
              <a:tr h="4095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구분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470643"/>
                  </a:ext>
                </a:extLst>
              </a:tr>
              <a:tr h="3787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회원가입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회원가입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748970"/>
                  </a:ext>
                </a:extLst>
              </a:tr>
              <a:tr h="32460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로그인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로그인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134642"/>
                  </a:ext>
                </a:extLst>
              </a:tr>
              <a:tr h="378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아이디 찾기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600598"/>
                  </a:ext>
                </a:extLst>
              </a:tr>
              <a:tr h="3787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비밀번호 찾기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094390"/>
                  </a:ext>
                </a:extLst>
              </a:tr>
              <a:tr h="253240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회원 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개인 정보 수정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718709"/>
                  </a:ext>
                </a:extLst>
              </a:tr>
              <a:tr h="253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대학교 수정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131984"/>
                  </a:ext>
                </a:extLst>
              </a:tr>
              <a:tr h="253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비밀번호 수정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695826"/>
                  </a:ext>
                </a:extLst>
              </a:tr>
              <a:tr h="253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개인정보 조회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92722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B8FC197-B748-1D7E-84B5-B780EC240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561209"/>
              </p:ext>
            </p:extLst>
          </p:nvPr>
        </p:nvGraphicFramePr>
        <p:xfrm>
          <a:off x="3206645" y="1226094"/>
          <a:ext cx="2707830" cy="2983348"/>
        </p:xfrm>
        <a:graphic>
          <a:graphicData uri="http://schemas.openxmlformats.org/drawingml/2006/table">
            <a:tbl>
              <a:tblPr/>
              <a:tblGrid>
                <a:gridCol w="861299">
                  <a:extLst>
                    <a:ext uri="{9D8B030D-6E8A-4147-A177-3AD203B41FA5}">
                      <a16:colId xmlns:a16="http://schemas.microsoft.com/office/drawing/2014/main" val="988957485"/>
                    </a:ext>
                  </a:extLst>
                </a:gridCol>
                <a:gridCol w="1846531">
                  <a:extLst>
                    <a:ext uri="{9D8B030D-6E8A-4147-A177-3AD203B41FA5}">
                      <a16:colId xmlns:a16="http://schemas.microsoft.com/office/drawing/2014/main" val="1052883837"/>
                    </a:ext>
                  </a:extLst>
                </a:gridCol>
              </a:tblGrid>
              <a:tr h="4408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구분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128421"/>
                  </a:ext>
                </a:extLst>
              </a:tr>
              <a:tr h="456106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검색</a:t>
                      </a:r>
                    </a:p>
                  </a:txBody>
                  <a:tcPr marL="29920" marR="29920" marT="8272" marB="8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모든 약 검색</a:t>
                      </a:r>
                    </a:p>
                  </a:txBody>
                  <a:tcPr marL="29920" marR="29920" marT="8272" marB="8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861445"/>
                  </a:ext>
                </a:extLst>
              </a:tr>
              <a:tr h="5323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노약자주의 약 검색</a:t>
                      </a:r>
                    </a:p>
                  </a:txBody>
                  <a:tcPr marL="29920" marR="29920" marT="8272" marB="8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838921"/>
                  </a:ext>
                </a:extLst>
              </a:tr>
              <a:tr h="4561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병용 가능 검색</a:t>
                      </a:r>
                    </a:p>
                  </a:txBody>
                  <a:tcPr marL="29920" marR="29920" marT="8272" marB="8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802852"/>
                  </a:ext>
                </a:extLst>
              </a:tr>
              <a:tr h="4561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약 모양 검색</a:t>
                      </a:r>
                    </a:p>
                  </a:txBody>
                  <a:tcPr marL="29920" marR="29920" marT="8272" marB="8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429756"/>
                  </a:ext>
                </a:extLst>
              </a:tr>
              <a:tr h="641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회원의 대학교 </a:t>
                      </a:r>
                      <a:r>
                        <a:rPr lang="ko-KR" altLang="en-US" sz="1200" b="0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약 검색</a:t>
                      </a:r>
                    </a:p>
                  </a:txBody>
                  <a:tcPr marL="29920" marR="29920" marT="8272" marB="82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93972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9C73F3E-B93A-BC86-0624-6A2524C60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048774"/>
              </p:ext>
            </p:extLst>
          </p:nvPr>
        </p:nvGraphicFramePr>
        <p:xfrm>
          <a:off x="6300358" y="1226095"/>
          <a:ext cx="2520114" cy="2983347"/>
        </p:xfrm>
        <a:graphic>
          <a:graphicData uri="http://schemas.openxmlformats.org/drawingml/2006/table">
            <a:tbl>
              <a:tblPr/>
              <a:tblGrid>
                <a:gridCol w="1007946">
                  <a:extLst>
                    <a:ext uri="{9D8B030D-6E8A-4147-A177-3AD203B41FA5}">
                      <a16:colId xmlns:a16="http://schemas.microsoft.com/office/drawing/2014/main" val="33148829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35537093"/>
                    </a:ext>
                  </a:extLst>
                </a:gridCol>
              </a:tblGrid>
              <a:tr h="4485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구분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101633"/>
                  </a:ext>
                </a:extLst>
              </a:tr>
              <a:tr h="8079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카테고리</a:t>
                      </a:r>
                    </a:p>
                  </a:txBody>
                  <a:tcPr marL="52581" marR="52581" marT="14537" marB="14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노약자 주의 약 카테고리 별 조회</a:t>
                      </a:r>
                    </a:p>
                  </a:txBody>
                  <a:tcPr marL="52581" marR="52581" marT="14537" marB="14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42657"/>
                  </a:ext>
                </a:extLst>
              </a:tr>
              <a:tr h="10966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재고</a:t>
                      </a:r>
                    </a:p>
                  </a:txBody>
                  <a:tcPr marL="52581" marR="52581" marT="14537" marB="14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회원의 대학교 </a:t>
                      </a:r>
                      <a:r>
                        <a:rPr lang="ko-KR" altLang="en-US" sz="1200" b="0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약품 재고 조회</a:t>
                      </a:r>
                    </a:p>
                  </a:txBody>
                  <a:tcPr marL="52581" marR="52581" marT="14537" marB="14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650911"/>
                  </a:ext>
                </a:extLst>
              </a:tr>
              <a:tr h="6301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공지사항</a:t>
                      </a:r>
                    </a:p>
                  </a:txBody>
                  <a:tcPr marL="52581" marR="52581" marT="14537" marB="14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회원의 대학교 </a:t>
                      </a:r>
                      <a:r>
                        <a:rPr lang="ko-KR" altLang="en-US" sz="1200" b="0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공지사항 조회</a:t>
                      </a:r>
                    </a:p>
                  </a:txBody>
                  <a:tcPr marL="52581" marR="52581" marT="14537" marB="14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22173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C80A47D-2D06-37DD-191B-69B65EE1B7B2}"/>
              </a:ext>
            </a:extLst>
          </p:cNvPr>
          <p:cNvSpPr txBox="1"/>
          <p:nvPr/>
        </p:nvSpPr>
        <p:spPr>
          <a:xfrm>
            <a:off x="1331640" y="4443958"/>
            <a:ext cx="676875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약의 정보</a:t>
            </a:r>
            <a:r>
              <a:rPr lang="en-US" altLang="ko-KR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: </a:t>
            </a:r>
            <a:r>
              <a:rPr lang="ko-KR" altLang="en-US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약 사진</a:t>
            </a:r>
            <a:r>
              <a:rPr lang="en-US" altLang="ko-KR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제품명</a:t>
            </a:r>
            <a:r>
              <a:rPr lang="en-US" altLang="ko-KR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업체명</a:t>
            </a:r>
            <a:r>
              <a:rPr lang="en-US" altLang="ko-KR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주성분</a:t>
            </a:r>
            <a:r>
              <a:rPr lang="en-US" altLang="ko-KR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효능</a:t>
            </a:r>
            <a:r>
              <a:rPr lang="en-US" altLang="ko-KR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사용법 및 저장법</a:t>
            </a:r>
            <a:r>
              <a:rPr lang="en-US" altLang="ko-KR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유효기간</a:t>
            </a:r>
            <a:r>
              <a:rPr lang="en-US" altLang="ko-KR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전문 및 일반 구분</a:t>
            </a:r>
            <a:r>
              <a:rPr lang="en-US" altLang="ko-KR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포장 단위</a:t>
            </a:r>
            <a:r>
              <a:rPr lang="en-US" altLang="ko-KR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성상</a:t>
            </a:r>
            <a:r>
              <a:rPr lang="en-US" altLang="ko-KR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숙지사항</a:t>
            </a:r>
            <a:r>
              <a:rPr lang="en-US" altLang="ko-KR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주의사항</a:t>
            </a:r>
            <a:r>
              <a:rPr lang="en-US" altLang="ko-KR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1400" dirty="0" err="1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병용금기</a:t>
            </a:r>
            <a:r>
              <a:rPr lang="en-US" altLang="ko-KR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1400" dirty="0" err="1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주의해야하는</a:t>
            </a:r>
            <a:r>
              <a:rPr lang="ko-KR" altLang="en-US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음식</a:t>
            </a:r>
            <a:r>
              <a:rPr lang="en-US" altLang="ko-KR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14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이상반응</a:t>
            </a:r>
          </a:p>
        </p:txBody>
      </p:sp>
    </p:spTree>
    <p:extLst>
      <p:ext uri="{BB962C8B-B14F-4D97-AF65-F5344CB8AC3E}">
        <p14:creationId xmlns:p14="http://schemas.microsoft.com/office/powerpoint/2010/main" val="135403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07"/>
            <a:ext cx="8229600" cy="857250"/>
          </a:xfrm>
        </p:spPr>
        <p:txBody>
          <a:bodyPr/>
          <a:lstStyle/>
          <a:p>
            <a:r>
              <a:rPr lang="ko-KR" altLang="en-US" dirty="0"/>
              <a:t>주요 기능 명세 </a:t>
            </a:r>
            <a:r>
              <a:rPr lang="en-US" altLang="ko-KR" dirty="0"/>
              <a:t>- </a:t>
            </a:r>
            <a:r>
              <a:rPr lang="ko-KR" altLang="en-US" dirty="0"/>
              <a:t>이용자</a:t>
            </a:r>
            <a:endParaRPr 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04DF06-66B9-7A7F-05EE-1E82E76D3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301360"/>
              </p:ext>
            </p:extLst>
          </p:nvPr>
        </p:nvGraphicFramePr>
        <p:xfrm>
          <a:off x="4834097" y="1491630"/>
          <a:ext cx="2880320" cy="2282502"/>
        </p:xfrm>
        <a:graphic>
          <a:graphicData uri="http://schemas.openxmlformats.org/drawingml/2006/table">
            <a:tbl>
              <a:tblPr/>
              <a:tblGrid>
                <a:gridCol w="890031">
                  <a:extLst>
                    <a:ext uri="{9D8B030D-6E8A-4147-A177-3AD203B41FA5}">
                      <a16:colId xmlns:a16="http://schemas.microsoft.com/office/drawing/2014/main" val="1158042940"/>
                    </a:ext>
                  </a:extLst>
                </a:gridCol>
                <a:gridCol w="1990289">
                  <a:extLst>
                    <a:ext uri="{9D8B030D-6E8A-4147-A177-3AD203B41FA5}">
                      <a16:colId xmlns:a16="http://schemas.microsoft.com/office/drawing/2014/main" val="2811036158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구분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863430"/>
                  </a:ext>
                </a:extLst>
              </a:tr>
              <a:tr h="61681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즐겨찾기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약 저장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965390"/>
                  </a:ext>
                </a:extLst>
              </a:tr>
              <a:tr h="6168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저장한 약의 정보 조회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808834"/>
                  </a:ext>
                </a:extLst>
              </a:tr>
              <a:tr h="6168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복용 설정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528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CF52B58-19B6-3BBD-76C4-3E3BF343C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418704"/>
              </p:ext>
            </p:extLst>
          </p:nvPr>
        </p:nvGraphicFramePr>
        <p:xfrm>
          <a:off x="1187624" y="1491630"/>
          <a:ext cx="3096345" cy="2282502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1111689981"/>
                    </a:ext>
                  </a:extLst>
                </a:gridCol>
                <a:gridCol w="2232249">
                  <a:extLst>
                    <a:ext uri="{9D8B030D-6E8A-4147-A177-3AD203B41FA5}">
                      <a16:colId xmlns:a16="http://schemas.microsoft.com/office/drawing/2014/main" val="2336757668"/>
                    </a:ext>
                  </a:extLst>
                </a:gridCol>
              </a:tblGrid>
              <a:tr h="4789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구분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396437"/>
                  </a:ext>
                </a:extLst>
              </a:tr>
              <a:tr h="87798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알림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52581" marR="52581" marT="14537" marB="14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복용 알림</a:t>
                      </a:r>
                    </a:p>
                  </a:txBody>
                  <a:tcPr marL="52581" marR="52581" marT="14537" marB="14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006427"/>
                  </a:ext>
                </a:extLst>
              </a:tr>
              <a:tr h="925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회원의 대학교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알림</a:t>
                      </a:r>
                    </a:p>
                  </a:txBody>
                  <a:tcPr marL="52581" marR="52581" marT="14537" marB="145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385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223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07"/>
            <a:ext cx="8229600" cy="857250"/>
          </a:xfrm>
        </p:spPr>
        <p:txBody>
          <a:bodyPr/>
          <a:lstStyle/>
          <a:p>
            <a:r>
              <a:rPr lang="ko-KR" altLang="en-US" dirty="0"/>
              <a:t>주요 기능 명세 </a:t>
            </a:r>
            <a:r>
              <a:rPr lang="en-US" altLang="ko-KR" dirty="0"/>
              <a:t>- </a:t>
            </a:r>
            <a:r>
              <a:rPr lang="ko-KR" altLang="en-US" dirty="0"/>
              <a:t>운영자</a:t>
            </a:r>
            <a:endParaRPr 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36D48A0-3C5A-FC93-1B06-C31C42DAF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607983"/>
              </p:ext>
            </p:extLst>
          </p:nvPr>
        </p:nvGraphicFramePr>
        <p:xfrm>
          <a:off x="539552" y="1181753"/>
          <a:ext cx="2370836" cy="3382762"/>
        </p:xfrm>
        <a:graphic>
          <a:graphicData uri="http://schemas.openxmlformats.org/drawingml/2006/table">
            <a:tbl>
              <a:tblPr/>
              <a:tblGrid>
                <a:gridCol w="1185418">
                  <a:extLst>
                    <a:ext uri="{9D8B030D-6E8A-4147-A177-3AD203B41FA5}">
                      <a16:colId xmlns:a16="http://schemas.microsoft.com/office/drawing/2014/main" val="3498184109"/>
                    </a:ext>
                  </a:extLst>
                </a:gridCol>
                <a:gridCol w="1185418">
                  <a:extLst>
                    <a:ext uri="{9D8B030D-6E8A-4147-A177-3AD203B41FA5}">
                      <a16:colId xmlns:a16="http://schemas.microsoft.com/office/drawing/2014/main" val="3502312954"/>
                    </a:ext>
                  </a:extLst>
                </a:gridCol>
              </a:tblGrid>
              <a:tr h="3142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구분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81918"/>
                  </a:ext>
                </a:extLst>
              </a:tr>
              <a:tr h="4330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회원가입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회원 가입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880609"/>
                  </a:ext>
                </a:extLst>
              </a:tr>
              <a:tr h="31277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로그인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로그인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586050"/>
                  </a:ext>
                </a:extLst>
              </a:tr>
              <a:tr h="4330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아이디 찾기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088580"/>
                  </a:ext>
                </a:extLst>
              </a:tr>
              <a:tr h="4330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비밀 번호 찾기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889470"/>
                  </a:ext>
                </a:extLst>
              </a:tr>
              <a:tr h="485585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운영자 기능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개인 정보 수정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542645"/>
                  </a:ext>
                </a:extLst>
              </a:tr>
              <a:tr h="4855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비밀번호 수정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907888"/>
                  </a:ext>
                </a:extLst>
              </a:tr>
              <a:tr h="4855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개인 정보 조회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1653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F810265-243C-FF21-88D7-8284424EF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105389"/>
              </p:ext>
            </p:extLst>
          </p:nvPr>
        </p:nvGraphicFramePr>
        <p:xfrm>
          <a:off x="3418689" y="1181755"/>
          <a:ext cx="2306622" cy="3355713"/>
        </p:xfrm>
        <a:graphic>
          <a:graphicData uri="http://schemas.openxmlformats.org/drawingml/2006/table">
            <a:tbl>
              <a:tblPr/>
              <a:tblGrid>
                <a:gridCol w="1153311">
                  <a:extLst>
                    <a:ext uri="{9D8B030D-6E8A-4147-A177-3AD203B41FA5}">
                      <a16:colId xmlns:a16="http://schemas.microsoft.com/office/drawing/2014/main" val="2016048708"/>
                    </a:ext>
                  </a:extLst>
                </a:gridCol>
                <a:gridCol w="1153311">
                  <a:extLst>
                    <a:ext uri="{9D8B030D-6E8A-4147-A177-3AD203B41FA5}">
                      <a16:colId xmlns:a16="http://schemas.microsoft.com/office/drawing/2014/main" val="4188276001"/>
                    </a:ext>
                  </a:extLst>
                </a:gridCol>
              </a:tblGrid>
              <a:tr h="406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구분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536038"/>
                  </a:ext>
                </a:extLst>
              </a:tr>
              <a:tr h="41683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공지사항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3016" marR="63016" marT="17422" marB="174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공지사항 등록</a:t>
                      </a:r>
                    </a:p>
                  </a:txBody>
                  <a:tcPr marL="63016" marR="63016" marT="17422" marB="174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214074"/>
                  </a:ext>
                </a:extLst>
              </a:tr>
              <a:tr h="4168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공지사항 수정</a:t>
                      </a:r>
                    </a:p>
                  </a:txBody>
                  <a:tcPr marL="63016" marR="63016" marT="17422" marB="174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498878"/>
                  </a:ext>
                </a:extLst>
              </a:tr>
              <a:tr h="4168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공지사항 삭제</a:t>
                      </a:r>
                    </a:p>
                  </a:txBody>
                  <a:tcPr marL="63016" marR="63016" marT="17422" marB="174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392121"/>
                  </a:ext>
                </a:extLst>
              </a:tr>
              <a:tr h="47342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약품 관리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3016" marR="63016" marT="17422" marB="174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약품 추가</a:t>
                      </a:r>
                    </a:p>
                  </a:txBody>
                  <a:tcPr marL="63016" marR="63016" marT="17422" marB="174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074007"/>
                  </a:ext>
                </a:extLst>
              </a:tr>
              <a:tr h="3677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약품 수량 수정</a:t>
                      </a:r>
                    </a:p>
                  </a:txBody>
                  <a:tcPr marL="63016" marR="63016" marT="17422" marB="174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719716"/>
                  </a:ext>
                </a:extLst>
              </a:tr>
              <a:tr h="3677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약품 삭제</a:t>
                      </a:r>
                    </a:p>
                  </a:txBody>
                  <a:tcPr marL="63016" marR="63016" marT="17422" marB="1742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912321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6084C92-C7F3-C1DB-C36C-50718EAF4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51201"/>
              </p:ext>
            </p:extLst>
          </p:nvPr>
        </p:nvGraphicFramePr>
        <p:xfrm>
          <a:off x="6295004" y="1181754"/>
          <a:ext cx="2525468" cy="3349999"/>
        </p:xfrm>
        <a:graphic>
          <a:graphicData uri="http://schemas.openxmlformats.org/drawingml/2006/table">
            <a:tbl>
              <a:tblPr/>
              <a:tblGrid>
                <a:gridCol w="1002685">
                  <a:extLst>
                    <a:ext uri="{9D8B030D-6E8A-4147-A177-3AD203B41FA5}">
                      <a16:colId xmlns:a16="http://schemas.microsoft.com/office/drawing/2014/main" val="3575804378"/>
                    </a:ext>
                  </a:extLst>
                </a:gridCol>
                <a:gridCol w="1522783">
                  <a:extLst>
                    <a:ext uri="{9D8B030D-6E8A-4147-A177-3AD203B41FA5}">
                      <a16:colId xmlns:a16="http://schemas.microsoft.com/office/drawing/2014/main" val="3513756439"/>
                    </a:ext>
                  </a:extLst>
                </a:gridCol>
              </a:tblGrid>
              <a:tr h="432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구분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995630"/>
                  </a:ext>
                </a:extLst>
              </a:tr>
              <a:tr h="6176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알림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알림 설정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060956"/>
                  </a:ext>
                </a:extLst>
              </a:tr>
              <a:tr h="10586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검색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모든 약 검색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96328"/>
                  </a:ext>
                </a:extLst>
              </a:tr>
              <a:tr h="62073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관리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대학교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등록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615594"/>
                  </a:ext>
                </a:extLst>
              </a:tr>
              <a:tr h="6207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대학교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정보 수정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675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738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07"/>
            <a:ext cx="8229600" cy="857250"/>
          </a:xfrm>
        </p:spPr>
        <p:txBody>
          <a:bodyPr/>
          <a:lstStyle/>
          <a:p>
            <a:r>
              <a:rPr lang="ko-KR" altLang="en-US" dirty="0"/>
              <a:t>주요 기능 명세 </a:t>
            </a:r>
            <a:r>
              <a:rPr lang="en-US" altLang="ko-KR" dirty="0"/>
              <a:t>- </a:t>
            </a:r>
            <a:r>
              <a:rPr lang="ko-KR" altLang="en-US" dirty="0"/>
              <a:t>관리자</a:t>
            </a:r>
            <a:endParaRPr 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B5B6C5F-F423-D4D8-75FF-8F537C2F8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641724"/>
              </p:ext>
            </p:extLst>
          </p:nvPr>
        </p:nvGraphicFramePr>
        <p:xfrm>
          <a:off x="653928" y="1188883"/>
          <a:ext cx="2370836" cy="3449565"/>
        </p:xfrm>
        <a:graphic>
          <a:graphicData uri="http://schemas.openxmlformats.org/drawingml/2006/table">
            <a:tbl>
              <a:tblPr/>
              <a:tblGrid>
                <a:gridCol w="1185418">
                  <a:extLst>
                    <a:ext uri="{9D8B030D-6E8A-4147-A177-3AD203B41FA5}">
                      <a16:colId xmlns:a16="http://schemas.microsoft.com/office/drawing/2014/main" val="585097706"/>
                    </a:ext>
                  </a:extLst>
                </a:gridCol>
                <a:gridCol w="1185418">
                  <a:extLst>
                    <a:ext uri="{9D8B030D-6E8A-4147-A177-3AD203B41FA5}">
                      <a16:colId xmlns:a16="http://schemas.microsoft.com/office/drawing/2014/main" val="3066871119"/>
                    </a:ext>
                  </a:extLst>
                </a:gridCol>
              </a:tblGrid>
              <a:tr h="2747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구분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735028"/>
                  </a:ext>
                </a:extLst>
              </a:tr>
              <a:tr h="33315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로그인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로그인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987551"/>
                  </a:ext>
                </a:extLst>
              </a:tr>
              <a:tr h="333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아이디 찾기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817311"/>
                  </a:ext>
                </a:extLst>
              </a:tr>
              <a:tr h="333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비밀 번호 찾기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804426"/>
                  </a:ext>
                </a:extLst>
              </a:tr>
              <a:tr h="55534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운영자 관리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운영자 목록 조회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82799"/>
                  </a:ext>
                </a:extLst>
              </a:tr>
              <a:tr h="333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운영자 검색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400228"/>
                  </a:ext>
                </a:extLst>
              </a:tr>
              <a:tr h="333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운영자 승인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895253"/>
                  </a:ext>
                </a:extLst>
              </a:tr>
              <a:tr h="5553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운영자 정보 수정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352993"/>
                  </a:ext>
                </a:extLst>
              </a:tr>
              <a:tr h="333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운영자 삭제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54188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1A988C-C22D-2055-63EF-5FD416B48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436476"/>
              </p:ext>
            </p:extLst>
          </p:nvPr>
        </p:nvGraphicFramePr>
        <p:xfrm>
          <a:off x="3520907" y="1183441"/>
          <a:ext cx="2217454" cy="3443848"/>
        </p:xfrm>
        <a:graphic>
          <a:graphicData uri="http://schemas.openxmlformats.org/drawingml/2006/table">
            <a:tbl>
              <a:tblPr/>
              <a:tblGrid>
                <a:gridCol w="1108727">
                  <a:extLst>
                    <a:ext uri="{9D8B030D-6E8A-4147-A177-3AD203B41FA5}">
                      <a16:colId xmlns:a16="http://schemas.microsoft.com/office/drawing/2014/main" val="1024635070"/>
                    </a:ext>
                  </a:extLst>
                </a:gridCol>
                <a:gridCol w="1108727">
                  <a:extLst>
                    <a:ext uri="{9D8B030D-6E8A-4147-A177-3AD203B41FA5}">
                      <a16:colId xmlns:a16="http://schemas.microsoft.com/office/drawing/2014/main" val="3373565169"/>
                    </a:ext>
                  </a:extLst>
                </a:gridCol>
              </a:tblGrid>
              <a:tr h="3125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구분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188256"/>
                  </a:ext>
                </a:extLst>
              </a:tr>
              <a:tr h="626266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회원 관리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50043" marR="50043" marT="13835" marB="138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회원 목록 조회</a:t>
                      </a:r>
                    </a:p>
                  </a:txBody>
                  <a:tcPr marL="50043" marR="50043" marT="13835" marB="138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792287"/>
                  </a:ext>
                </a:extLst>
              </a:tr>
              <a:tr h="626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회원 검색</a:t>
                      </a:r>
                    </a:p>
                  </a:txBody>
                  <a:tcPr marL="50043" marR="50043" marT="13835" marB="138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124532"/>
                  </a:ext>
                </a:extLst>
              </a:tr>
              <a:tr h="626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회원 승인</a:t>
                      </a:r>
                    </a:p>
                  </a:txBody>
                  <a:tcPr marL="50043" marR="50043" marT="13835" marB="138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691416"/>
                  </a:ext>
                </a:extLst>
              </a:tr>
              <a:tr h="626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회원 정보 수정</a:t>
                      </a:r>
                    </a:p>
                  </a:txBody>
                  <a:tcPr marL="50043" marR="50043" marT="13835" marB="138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565779"/>
                  </a:ext>
                </a:extLst>
              </a:tr>
              <a:tr h="626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회원 삭제</a:t>
                      </a:r>
                    </a:p>
                  </a:txBody>
                  <a:tcPr marL="50043" marR="50043" marT="13835" marB="138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33074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24300BA-F339-8144-AE58-2F84AE010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307142"/>
              </p:ext>
            </p:extLst>
          </p:nvPr>
        </p:nvGraphicFramePr>
        <p:xfrm>
          <a:off x="6234504" y="1183441"/>
          <a:ext cx="2369944" cy="3443850"/>
        </p:xfrm>
        <a:graphic>
          <a:graphicData uri="http://schemas.openxmlformats.org/drawingml/2006/table">
            <a:tbl>
              <a:tblPr/>
              <a:tblGrid>
                <a:gridCol w="993723">
                  <a:extLst>
                    <a:ext uri="{9D8B030D-6E8A-4147-A177-3AD203B41FA5}">
                      <a16:colId xmlns:a16="http://schemas.microsoft.com/office/drawing/2014/main" val="1826257708"/>
                    </a:ext>
                  </a:extLst>
                </a:gridCol>
                <a:gridCol w="1376221">
                  <a:extLst>
                    <a:ext uri="{9D8B030D-6E8A-4147-A177-3AD203B41FA5}">
                      <a16:colId xmlns:a16="http://schemas.microsoft.com/office/drawing/2014/main" val="3671150057"/>
                    </a:ext>
                  </a:extLst>
                </a:gridCol>
              </a:tblGrid>
              <a:tr h="339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구분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651010"/>
                  </a:ext>
                </a:extLst>
              </a:tr>
              <a:tr h="626486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관리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50043" marR="50043" marT="13835" marB="138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목록 조회</a:t>
                      </a:r>
                    </a:p>
                  </a:txBody>
                  <a:tcPr marL="50043" marR="50043" marT="13835" marB="138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031024"/>
                  </a:ext>
                </a:extLst>
              </a:tr>
              <a:tr h="6264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검색</a:t>
                      </a:r>
                    </a:p>
                  </a:txBody>
                  <a:tcPr marL="50043" marR="50043" marT="13835" marB="138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46762"/>
                  </a:ext>
                </a:extLst>
              </a:tr>
              <a:tr h="6264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승인</a:t>
                      </a:r>
                    </a:p>
                  </a:txBody>
                  <a:tcPr marL="50043" marR="50043" marT="13835" marB="138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451852"/>
                  </a:ext>
                </a:extLst>
              </a:tr>
              <a:tr h="6264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정보 수정</a:t>
                      </a:r>
                    </a:p>
                  </a:txBody>
                  <a:tcPr marL="50043" marR="50043" marT="13835" marB="138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227430"/>
                  </a:ext>
                </a:extLst>
              </a:tr>
              <a:tr h="5989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삭제</a:t>
                      </a:r>
                    </a:p>
                  </a:txBody>
                  <a:tcPr marL="50043" marR="50043" marT="13835" marB="138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6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149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07"/>
            <a:ext cx="8229600" cy="857250"/>
          </a:xfrm>
        </p:spPr>
        <p:txBody>
          <a:bodyPr/>
          <a:lstStyle/>
          <a:p>
            <a:r>
              <a:rPr lang="ko-KR" altLang="en-US" dirty="0"/>
              <a:t>목표 시스템 정의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9C08BF-CC92-7B00-EC3C-7E56533BBAE7}"/>
              </a:ext>
            </a:extLst>
          </p:cNvPr>
          <p:cNvSpPr txBox="1"/>
          <p:nvPr/>
        </p:nvSpPr>
        <p:spPr>
          <a:xfrm>
            <a:off x="1259632" y="2077004"/>
            <a:ext cx="36724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이용자</a:t>
            </a:r>
            <a:endParaRPr lang="en-US" altLang="ko-KR" sz="2000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운영자</a:t>
            </a:r>
            <a:endParaRPr lang="en-US" altLang="ko-KR" sz="2000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관리자</a:t>
            </a:r>
            <a:endParaRPr lang="en-US" altLang="ko-KR" sz="2000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58BEEF-2256-F546-51F9-D55488E885D1}"/>
              </a:ext>
            </a:extLst>
          </p:cNvPr>
          <p:cNvSpPr txBox="1"/>
          <p:nvPr/>
        </p:nvSpPr>
        <p:spPr>
          <a:xfrm>
            <a:off x="899592" y="1178093"/>
            <a:ext cx="27900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입출력 </a:t>
            </a:r>
            <a:r>
              <a:rPr lang="en-US" altLang="ko-KR" sz="3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&amp; UI</a:t>
            </a:r>
          </a:p>
        </p:txBody>
      </p:sp>
    </p:spTree>
    <p:extLst>
      <p:ext uri="{BB962C8B-B14F-4D97-AF65-F5344CB8AC3E}">
        <p14:creationId xmlns:p14="http://schemas.microsoft.com/office/powerpoint/2010/main" val="1117879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07"/>
            <a:ext cx="8229600" cy="857250"/>
          </a:xfrm>
        </p:spPr>
        <p:txBody>
          <a:bodyPr/>
          <a:lstStyle/>
          <a:p>
            <a:r>
              <a:rPr lang="ko-KR" altLang="en-US" dirty="0"/>
              <a:t>목표 시스템 정의 </a:t>
            </a:r>
            <a:r>
              <a:rPr lang="en-US" altLang="ko-KR" dirty="0"/>
              <a:t>- </a:t>
            </a:r>
            <a:r>
              <a:rPr lang="ko-KR" altLang="en-US" dirty="0"/>
              <a:t>이용자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FD7D7-C3C4-7BA3-1530-1E466247D4EF}"/>
              </a:ext>
            </a:extLst>
          </p:cNvPr>
          <p:cNvSpPr txBox="1"/>
          <p:nvPr/>
        </p:nvSpPr>
        <p:spPr>
          <a:xfrm>
            <a:off x="723216" y="107487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나눔스퀘어라운드 Regular" panose="020B0600000101010101" pitchFamily="34" charset="-127"/>
              </a:rPr>
              <a:t>- </a:t>
            </a:r>
            <a:r>
              <a:rPr lang="ko-KR" altLang="en-US" dirty="0">
                <a:ea typeface="나눔스퀘어라운드 Regular" panose="020B0600000101010101" pitchFamily="34" charset="-127"/>
              </a:rPr>
              <a:t>이용자 주요 기능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EB6B1C5-60FC-3CD5-2505-9D876D589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59398"/>
              </p:ext>
            </p:extLst>
          </p:nvPr>
        </p:nvGraphicFramePr>
        <p:xfrm>
          <a:off x="723216" y="1923678"/>
          <a:ext cx="3128704" cy="2270926"/>
        </p:xfrm>
        <a:graphic>
          <a:graphicData uri="http://schemas.openxmlformats.org/drawingml/2006/table">
            <a:tbl>
              <a:tblPr/>
              <a:tblGrid>
                <a:gridCol w="896456">
                  <a:extLst>
                    <a:ext uri="{9D8B030D-6E8A-4147-A177-3AD203B41FA5}">
                      <a16:colId xmlns:a16="http://schemas.microsoft.com/office/drawing/2014/main" val="585097706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066871119"/>
                    </a:ext>
                  </a:extLst>
                </a:gridCol>
              </a:tblGrid>
              <a:tr h="1609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회원가입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735028"/>
                  </a:ext>
                </a:extLst>
              </a:tr>
              <a:tr h="6652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입력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아이디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비밀번호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이름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전화번호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성별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대학교 재학 증명서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987551"/>
                  </a:ext>
                </a:extLst>
              </a:tr>
              <a:tr h="11087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출력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회원가입 성공 실패 여부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82799"/>
                  </a:ext>
                </a:extLst>
              </a:tr>
            </a:tbl>
          </a:graphicData>
        </a:graphic>
      </p:graphicFrame>
      <p:pic>
        <p:nvPicPr>
          <p:cNvPr id="8193" name="_x352550192">
            <a:extLst>
              <a:ext uri="{FF2B5EF4-FFF2-40B4-BE49-F238E27FC236}">
                <a16:creationId xmlns:a16="http://schemas.microsoft.com/office/drawing/2014/main" id="{08D7ED61-D45D-1534-F16E-C02CB422D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825353"/>
            <a:ext cx="3707904" cy="24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717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07"/>
            <a:ext cx="8229600" cy="857250"/>
          </a:xfrm>
        </p:spPr>
        <p:txBody>
          <a:bodyPr/>
          <a:lstStyle/>
          <a:p>
            <a:r>
              <a:rPr lang="ko-KR" altLang="en-US" dirty="0"/>
              <a:t>목표 시스템 정의 </a:t>
            </a:r>
            <a:r>
              <a:rPr lang="en-US" altLang="ko-KR" dirty="0"/>
              <a:t>- </a:t>
            </a:r>
            <a:r>
              <a:rPr lang="ko-KR" altLang="en-US" dirty="0"/>
              <a:t>이용자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FAE910-FC52-B723-52D6-62D89DE8A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3" y="791343"/>
            <a:ext cx="54245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BBAFD8-BC44-A39C-C952-CE5B3A2B5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773" y="810521"/>
            <a:ext cx="4971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D7F6420-647E-B944-9159-CE0F1EAB7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158" y="1150302"/>
            <a:ext cx="4683178" cy="269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1DE5C5-CEC2-3181-D46E-C1993366B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789" y="1809566"/>
            <a:ext cx="3176691" cy="2116017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314D436-6825-047E-52F8-9739C5F05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215255"/>
              </p:ext>
            </p:extLst>
          </p:nvPr>
        </p:nvGraphicFramePr>
        <p:xfrm>
          <a:off x="251520" y="1667771"/>
          <a:ext cx="5140630" cy="2399608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58509770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066871119"/>
                    </a:ext>
                  </a:extLst>
                </a:gridCol>
                <a:gridCol w="1402396">
                  <a:extLst>
                    <a:ext uri="{9D8B030D-6E8A-4147-A177-3AD203B41FA5}">
                      <a16:colId xmlns:a16="http://schemas.microsoft.com/office/drawing/2014/main" val="132745908"/>
                    </a:ext>
                  </a:extLst>
                </a:gridCol>
                <a:gridCol w="1217954">
                  <a:extLst>
                    <a:ext uri="{9D8B030D-6E8A-4147-A177-3AD203B41FA5}">
                      <a16:colId xmlns:a16="http://schemas.microsoft.com/office/drawing/2014/main" val="2636170450"/>
                    </a:ext>
                  </a:extLst>
                </a:gridCol>
              </a:tblGrid>
              <a:tr h="2416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모든 약 검색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노약자 주의 약 검색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약 저장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735028"/>
                  </a:ext>
                </a:extLst>
              </a:tr>
              <a:tr h="3229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입력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제품명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또는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성분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영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약의 제품명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987551"/>
                  </a:ext>
                </a:extLst>
              </a:tr>
              <a:tr h="14955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출력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약의 정보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약 사진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제품명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업체명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주성분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효능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사용법 및 저장법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유효기간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전문 및 일반 구분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포장 단위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성상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숙지사항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주의사항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병용금기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주의해야하는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음식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이상반응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)</a:t>
                      </a:r>
                      <a:endParaRPr lang="ko-KR" altLang="en-US" sz="1200" dirty="0"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약 저장 성공 또는 실패 여부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82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132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07"/>
            <a:ext cx="8229600" cy="857250"/>
          </a:xfrm>
        </p:spPr>
        <p:txBody>
          <a:bodyPr/>
          <a:lstStyle/>
          <a:p>
            <a:r>
              <a:rPr lang="ko-KR" altLang="en-US" dirty="0"/>
              <a:t>목표 시스템 정의 </a:t>
            </a:r>
            <a:r>
              <a:rPr lang="en-US" altLang="ko-KR" dirty="0"/>
              <a:t>- </a:t>
            </a:r>
            <a:r>
              <a:rPr lang="ko-KR" altLang="en-US" dirty="0"/>
              <a:t>이용자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FAE910-FC52-B723-52D6-62D89DE8A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3" y="791343"/>
            <a:ext cx="54245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BBAFD8-BC44-A39C-C952-CE5B3A2B5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773" y="810521"/>
            <a:ext cx="4971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D19F96-630E-372F-167E-F8DD91C92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737779"/>
              </p:ext>
            </p:extLst>
          </p:nvPr>
        </p:nvGraphicFramePr>
        <p:xfrm>
          <a:off x="971600" y="1779662"/>
          <a:ext cx="2664296" cy="2125924"/>
        </p:xfrm>
        <a:graphic>
          <a:graphicData uri="http://schemas.openxmlformats.org/drawingml/2006/table">
            <a:tbl>
              <a:tblPr/>
              <a:tblGrid>
                <a:gridCol w="714696">
                  <a:extLst>
                    <a:ext uri="{9D8B030D-6E8A-4147-A177-3AD203B41FA5}">
                      <a16:colId xmlns:a16="http://schemas.microsoft.com/office/drawing/2014/main" val="585097706"/>
                    </a:ext>
                  </a:extLst>
                </a:gridCol>
                <a:gridCol w="1949600">
                  <a:extLst>
                    <a:ext uri="{9D8B030D-6E8A-4147-A177-3AD203B41FA5}">
                      <a16:colId xmlns:a16="http://schemas.microsoft.com/office/drawing/2014/main" val="3066871119"/>
                    </a:ext>
                  </a:extLst>
                </a:gridCol>
              </a:tblGrid>
              <a:tr h="3053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chemeClr val="tx1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병용 가능 약품 검색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735028"/>
                  </a:ext>
                </a:extLst>
              </a:tr>
              <a:tr h="6827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입력 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현재 복용중인 약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tx1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복용을 원하는 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987551"/>
                  </a:ext>
                </a:extLst>
              </a:tr>
              <a:tr h="11378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출력</a:t>
                      </a:r>
                      <a:endParaRPr lang="ko-KR" altLang="en-US" sz="1200" kern="0" spc="0" dirty="0">
                        <a:solidFill>
                          <a:schemeClr val="tx1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병용 가능 여부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82799"/>
                  </a:ext>
                </a:extLst>
              </a:tr>
            </a:tbl>
          </a:graphicData>
        </a:graphic>
      </p:graphicFrame>
      <p:pic>
        <p:nvPicPr>
          <p:cNvPr id="10241" name="_x352539608">
            <a:extLst>
              <a:ext uri="{FF2B5EF4-FFF2-40B4-BE49-F238E27FC236}">
                <a16:creationId xmlns:a16="http://schemas.microsoft.com/office/drawing/2014/main" id="{E53603D2-995B-7F3C-509A-658BDA8A4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31" y="1597955"/>
            <a:ext cx="3888397" cy="25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082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07"/>
            <a:ext cx="8229600" cy="857250"/>
          </a:xfrm>
        </p:spPr>
        <p:txBody>
          <a:bodyPr/>
          <a:lstStyle/>
          <a:p>
            <a:r>
              <a:rPr lang="ko-KR" altLang="en-US" dirty="0"/>
              <a:t>목표 시스템 정의 </a:t>
            </a:r>
            <a:r>
              <a:rPr lang="en-US" altLang="ko-KR" dirty="0"/>
              <a:t>- </a:t>
            </a:r>
            <a:r>
              <a:rPr lang="ko-KR" altLang="en-US" dirty="0"/>
              <a:t>이용자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FAE910-FC52-B723-52D6-62D89DE8A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3" y="791343"/>
            <a:ext cx="54245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BBAFD8-BC44-A39C-C952-CE5B3A2B5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773" y="810521"/>
            <a:ext cx="4971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D19F96-630E-372F-167E-F8DD91C92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112950"/>
              </p:ext>
            </p:extLst>
          </p:nvPr>
        </p:nvGraphicFramePr>
        <p:xfrm>
          <a:off x="600465" y="1648593"/>
          <a:ext cx="4019490" cy="2448271"/>
        </p:xfrm>
        <a:graphic>
          <a:graphicData uri="http://schemas.openxmlformats.org/drawingml/2006/table">
            <a:tbl>
              <a:tblPr/>
              <a:tblGrid>
                <a:gridCol w="947199">
                  <a:extLst>
                    <a:ext uri="{9D8B030D-6E8A-4147-A177-3AD203B41FA5}">
                      <a16:colId xmlns:a16="http://schemas.microsoft.com/office/drawing/2014/main" val="585097706"/>
                    </a:ext>
                  </a:extLst>
                </a:gridCol>
                <a:gridCol w="3072291">
                  <a:extLst>
                    <a:ext uri="{9D8B030D-6E8A-4147-A177-3AD203B41FA5}">
                      <a16:colId xmlns:a16="http://schemas.microsoft.com/office/drawing/2014/main" val="3066871119"/>
                    </a:ext>
                  </a:extLst>
                </a:gridCol>
              </a:tblGrid>
              <a:tr h="3252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약 모양 검색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735028"/>
                  </a:ext>
                </a:extLst>
              </a:tr>
              <a:tr h="7961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입력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검색할 약의 색상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모양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제형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),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표시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앞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987551"/>
                  </a:ext>
                </a:extLst>
              </a:tr>
              <a:tr h="13268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출력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약의 정보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약 사진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제품명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업체명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주성분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효능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사용법 및 저장법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유효기간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전문 및 일반 구분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포장 단위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성상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숙지사항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주의사항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병용금기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주의해야하는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음식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이상반응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)</a:t>
                      </a:r>
                      <a:endParaRPr lang="ko-KR" altLang="en-US" sz="1200" dirty="0"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82799"/>
                  </a:ext>
                </a:extLst>
              </a:tr>
            </a:tbl>
          </a:graphicData>
        </a:graphic>
      </p:graphicFrame>
      <p:pic>
        <p:nvPicPr>
          <p:cNvPr id="11265" name="_x394588088">
            <a:extLst>
              <a:ext uri="{FF2B5EF4-FFF2-40B4-BE49-F238E27FC236}">
                <a16:creationId xmlns:a16="http://schemas.microsoft.com/office/drawing/2014/main" id="{88B6B68F-A6C3-1812-B68E-9AA935686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1648593"/>
            <a:ext cx="3754760" cy="250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804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07"/>
            <a:ext cx="8229600" cy="857250"/>
          </a:xfrm>
        </p:spPr>
        <p:txBody>
          <a:bodyPr/>
          <a:lstStyle/>
          <a:p>
            <a:r>
              <a:rPr lang="ko-KR" altLang="en-US" dirty="0"/>
              <a:t>목표 시스템 정의 </a:t>
            </a:r>
            <a:r>
              <a:rPr lang="en-US" altLang="ko-KR" dirty="0"/>
              <a:t>- </a:t>
            </a:r>
            <a:r>
              <a:rPr lang="ko-KR" altLang="en-US" dirty="0"/>
              <a:t>이용자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FAE910-FC52-B723-52D6-62D89DE8A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3" y="791343"/>
            <a:ext cx="54245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BBAFD8-BC44-A39C-C952-CE5B3A2B5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773" y="810521"/>
            <a:ext cx="4971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D19F96-630E-372F-167E-F8DD91C92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19622"/>
              </p:ext>
            </p:extLst>
          </p:nvPr>
        </p:nvGraphicFramePr>
        <p:xfrm>
          <a:off x="699691" y="1648593"/>
          <a:ext cx="4019490" cy="2448271"/>
        </p:xfrm>
        <a:graphic>
          <a:graphicData uri="http://schemas.openxmlformats.org/drawingml/2006/table">
            <a:tbl>
              <a:tblPr/>
              <a:tblGrid>
                <a:gridCol w="1063997">
                  <a:extLst>
                    <a:ext uri="{9D8B030D-6E8A-4147-A177-3AD203B41FA5}">
                      <a16:colId xmlns:a16="http://schemas.microsoft.com/office/drawing/2014/main" val="585097706"/>
                    </a:ext>
                  </a:extLst>
                </a:gridCol>
                <a:gridCol w="2955493">
                  <a:extLst>
                    <a:ext uri="{9D8B030D-6E8A-4147-A177-3AD203B41FA5}">
                      <a16:colId xmlns:a16="http://schemas.microsoft.com/office/drawing/2014/main" val="3066871119"/>
                    </a:ext>
                  </a:extLst>
                </a:gridCol>
              </a:tblGrid>
              <a:tr h="3252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대학교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약 검색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735028"/>
                  </a:ext>
                </a:extLst>
              </a:tr>
              <a:tr h="7961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입력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검색하고 싶은 제품명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성분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영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987551"/>
                  </a:ext>
                </a:extLst>
              </a:tr>
              <a:tr h="13268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출력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약의 정보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약 사진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제품명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업체명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주성분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효능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사용법 및 저장법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유효기간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전문 및 일반 구분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포장 단위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성상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숙지사항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주의사항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병용금기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주의해야하는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음식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이상반응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)</a:t>
                      </a:r>
                      <a:endParaRPr lang="ko-KR" altLang="en-US" sz="1200" dirty="0"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82799"/>
                  </a:ext>
                </a:extLst>
              </a:tr>
            </a:tbl>
          </a:graphicData>
        </a:graphic>
      </p:graphicFrame>
      <p:pic>
        <p:nvPicPr>
          <p:cNvPr id="12289" name="_x579310416">
            <a:extLst>
              <a:ext uri="{FF2B5EF4-FFF2-40B4-BE49-F238E27FC236}">
                <a16:creationId xmlns:a16="http://schemas.microsoft.com/office/drawing/2014/main" id="{0C5C5BB6-8115-5551-F0FF-FCB0A97D3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07654"/>
            <a:ext cx="3760832" cy="250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-10812"/>
            <a:ext cx="6829002" cy="857250"/>
          </a:xfrm>
        </p:spPr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835696" y="1059582"/>
            <a:ext cx="6818658" cy="338437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문제 정의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기존 시스템 또는 연구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주요 기능 명세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목표 시스템 정의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사용 기술 및 </a:t>
            </a:r>
            <a:r>
              <a:rPr lang="en-US" altLang="ko-KR" dirty="0"/>
              <a:t>API</a:t>
            </a:r>
          </a:p>
          <a:p>
            <a:pPr marL="457200" indent="-457200">
              <a:buAutoNum type="arabicPeriod"/>
            </a:pPr>
            <a:r>
              <a:rPr lang="ko-KR" altLang="en-US" dirty="0"/>
              <a:t>개발 환경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팀원 구성 및 작업 분담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진행 일정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24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07"/>
            <a:ext cx="8229600" cy="857250"/>
          </a:xfrm>
        </p:spPr>
        <p:txBody>
          <a:bodyPr/>
          <a:lstStyle/>
          <a:p>
            <a:r>
              <a:rPr lang="ko-KR" altLang="en-US" dirty="0"/>
              <a:t>목표 시스템 정의 </a:t>
            </a:r>
            <a:r>
              <a:rPr lang="en-US" altLang="ko-KR" dirty="0"/>
              <a:t>- </a:t>
            </a:r>
            <a:r>
              <a:rPr lang="ko-KR" altLang="en-US" dirty="0"/>
              <a:t>이용자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FAE910-FC52-B723-52D6-62D89DE8A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3" y="791343"/>
            <a:ext cx="54245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BBAFD8-BC44-A39C-C952-CE5B3A2B5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773" y="810521"/>
            <a:ext cx="4971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D19F96-630E-372F-167E-F8DD91C92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377798"/>
              </p:ext>
            </p:extLst>
          </p:nvPr>
        </p:nvGraphicFramePr>
        <p:xfrm>
          <a:off x="722283" y="1648593"/>
          <a:ext cx="4019489" cy="2353851"/>
        </p:xfrm>
        <a:graphic>
          <a:graphicData uri="http://schemas.openxmlformats.org/drawingml/2006/table">
            <a:tbl>
              <a:tblPr/>
              <a:tblGrid>
                <a:gridCol w="1041405">
                  <a:extLst>
                    <a:ext uri="{9D8B030D-6E8A-4147-A177-3AD203B41FA5}">
                      <a16:colId xmlns:a16="http://schemas.microsoft.com/office/drawing/2014/main" val="585097706"/>
                    </a:ext>
                  </a:extLst>
                </a:gridCol>
                <a:gridCol w="2978084">
                  <a:extLst>
                    <a:ext uri="{9D8B030D-6E8A-4147-A177-3AD203B41FA5}">
                      <a16:colId xmlns:a16="http://schemas.microsoft.com/office/drawing/2014/main" val="3066871119"/>
                    </a:ext>
                  </a:extLst>
                </a:gridCol>
              </a:tblGrid>
              <a:tr h="4123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노약자 주의 약 카테고리별 조회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735028"/>
                  </a:ext>
                </a:extLst>
              </a:tr>
              <a:tr h="7280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입력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원하는 카테고리 선택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987551"/>
                  </a:ext>
                </a:extLst>
              </a:tr>
              <a:tr h="12134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출력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노약자 주의 약 카테고리별 조회 화면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82799"/>
                  </a:ext>
                </a:extLst>
              </a:tr>
            </a:tbl>
          </a:graphicData>
        </a:graphic>
      </p:graphicFrame>
      <p:pic>
        <p:nvPicPr>
          <p:cNvPr id="13313" name="_x581175584">
            <a:extLst>
              <a:ext uri="{FF2B5EF4-FFF2-40B4-BE49-F238E27FC236}">
                <a16:creationId xmlns:a16="http://schemas.microsoft.com/office/drawing/2014/main" id="{DF12525A-8992-AD0A-5DFF-DA1E93989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927" y="1622085"/>
            <a:ext cx="3676873" cy="246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278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07"/>
            <a:ext cx="8229600" cy="857250"/>
          </a:xfrm>
        </p:spPr>
        <p:txBody>
          <a:bodyPr/>
          <a:lstStyle/>
          <a:p>
            <a:r>
              <a:rPr lang="ko-KR" altLang="en-US" dirty="0"/>
              <a:t>목표 시스템 정의 </a:t>
            </a:r>
            <a:r>
              <a:rPr lang="en-US" altLang="ko-KR" dirty="0"/>
              <a:t>- </a:t>
            </a:r>
            <a:r>
              <a:rPr lang="ko-KR" altLang="en-US" dirty="0"/>
              <a:t>이용자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FAE910-FC52-B723-52D6-62D89DE8A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3" y="791343"/>
            <a:ext cx="54245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D19F96-630E-372F-167E-F8DD91C92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270973"/>
              </p:ext>
            </p:extLst>
          </p:nvPr>
        </p:nvGraphicFramePr>
        <p:xfrm>
          <a:off x="683569" y="1608342"/>
          <a:ext cx="3888432" cy="2363317"/>
        </p:xfrm>
        <a:graphic>
          <a:graphicData uri="http://schemas.openxmlformats.org/drawingml/2006/table">
            <a:tbl>
              <a:tblPr/>
              <a:tblGrid>
                <a:gridCol w="996039">
                  <a:extLst>
                    <a:ext uri="{9D8B030D-6E8A-4147-A177-3AD203B41FA5}">
                      <a16:colId xmlns:a16="http://schemas.microsoft.com/office/drawing/2014/main" val="585097706"/>
                    </a:ext>
                  </a:extLst>
                </a:gridCol>
                <a:gridCol w="2892393">
                  <a:extLst>
                    <a:ext uri="{9D8B030D-6E8A-4147-A177-3AD203B41FA5}">
                      <a16:colId xmlns:a16="http://schemas.microsoft.com/office/drawing/2014/main" val="3066871119"/>
                    </a:ext>
                  </a:extLst>
                </a:gridCol>
              </a:tblGrid>
              <a:tr h="4533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대학교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약품 재고 조회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735028"/>
                  </a:ext>
                </a:extLst>
              </a:tr>
              <a:tr h="71622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입력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조회 요청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987551"/>
                  </a:ext>
                </a:extLst>
              </a:tr>
              <a:tr h="11937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출력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회원의 대학교 보건실의 약품 재고 및 간편정보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제품명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업체명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주성분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효능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)</a:t>
                      </a:r>
                      <a:endParaRPr lang="ko-KR" altLang="en-US" sz="1200" dirty="0"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82799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B3D7D617-3452-5632-D54B-ABDC72FA1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469" y="1064289"/>
            <a:ext cx="6167304" cy="351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7" name="_x579309840">
            <a:extLst>
              <a:ext uri="{FF2B5EF4-FFF2-40B4-BE49-F238E27FC236}">
                <a16:creationId xmlns:a16="http://schemas.microsoft.com/office/drawing/2014/main" id="{CF08C5F2-9B1F-573A-7785-2E38B2727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245" y="1616147"/>
            <a:ext cx="3545961" cy="235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037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07"/>
            <a:ext cx="8229600" cy="857250"/>
          </a:xfrm>
        </p:spPr>
        <p:txBody>
          <a:bodyPr/>
          <a:lstStyle/>
          <a:p>
            <a:r>
              <a:rPr lang="ko-KR" altLang="en-US" dirty="0"/>
              <a:t>목표 시스템 정의 </a:t>
            </a:r>
            <a:r>
              <a:rPr lang="en-US" altLang="ko-KR" dirty="0"/>
              <a:t>- </a:t>
            </a:r>
            <a:r>
              <a:rPr lang="ko-KR" altLang="en-US" dirty="0"/>
              <a:t>이용자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FAE910-FC52-B723-52D6-62D89DE8A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3" y="791343"/>
            <a:ext cx="54245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D19F96-630E-372F-167E-F8DD91C92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828534"/>
              </p:ext>
            </p:extLst>
          </p:nvPr>
        </p:nvGraphicFramePr>
        <p:xfrm>
          <a:off x="683569" y="1667771"/>
          <a:ext cx="3744416" cy="2200123"/>
        </p:xfrm>
        <a:graphic>
          <a:graphicData uri="http://schemas.openxmlformats.org/drawingml/2006/table">
            <a:tbl>
              <a:tblPr/>
              <a:tblGrid>
                <a:gridCol w="944567">
                  <a:extLst>
                    <a:ext uri="{9D8B030D-6E8A-4147-A177-3AD203B41FA5}">
                      <a16:colId xmlns:a16="http://schemas.microsoft.com/office/drawing/2014/main" val="585097706"/>
                    </a:ext>
                  </a:extLst>
                </a:gridCol>
                <a:gridCol w="2799849">
                  <a:extLst>
                    <a:ext uri="{9D8B030D-6E8A-4147-A177-3AD203B41FA5}">
                      <a16:colId xmlns:a16="http://schemas.microsoft.com/office/drawing/2014/main" val="3066871119"/>
                    </a:ext>
                  </a:extLst>
                </a:gridCol>
              </a:tblGrid>
              <a:tr h="2923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대학교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공지사항 조회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735028"/>
                  </a:ext>
                </a:extLst>
              </a:tr>
              <a:tr h="7154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입력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조회 요청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987551"/>
                  </a:ext>
                </a:extLst>
              </a:tr>
              <a:tr h="11923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출력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회원의 대학교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</a:t>
                      </a:r>
                      <a:r>
                        <a:rPr lang="ko-KR" altLang="en-US" sz="1200" dirty="0" err="1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공지사항을 화면에 출력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82799"/>
                  </a:ext>
                </a:extLst>
              </a:tr>
            </a:tbl>
          </a:graphicData>
        </a:graphic>
      </p:graphicFrame>
      <p:pic>
        <p:nvPicPr>
          <p:cNvPr id="15361" name="_x578695464">
            <a:extLst>
              <a:ext uri="{FF2B5EF4-FFF2-40B4-BE49-F238E27FC236}">
                <a16:creationId xmlns:a16="http://schemas.microsoft.com/office/drawing/2014/main" id="{B43FEAEC-AB9E-1945-5029-CE66AE4E3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563638"/>
            <a:ext cx="3744417" cy="248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678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07"/>
            <a:ext cx="8229600" cy="857250"/>
          </a:xfrm>
        </p:spPr>
        <p:txBody>
          <a:bodyPr/>
          <a:lstStyle/>
          <a:p>
            <a:r>
              <a:rPr lang="ko-KR" altLang="en-US" dirty="0"/>
              <a:t>목표 시스템 정의 </a:t>
            </a:r>
            <a:r>
              <a:rPr lang="en-US" altLang="ko-KR" dirty="0"/>
              <a:t>- </a:t>
            </a:r>
            <a:r>
              <a:rPr lang="ko-KR" altLang="en-US" dirty="0"/>
              <a:t>이용자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FAE910-FC52-B723-52D6-62D89DE8A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3" y="791343"/>
            <a:ext cx="54245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BBAFD8-BC44-A39C-C952-CE5B3A2B5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773" y="810521"/>
            <a:ext cx="4971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D19F96-630E-372F-167E-F8DD91C92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984940"/>
              </p:ext>
            </p:extLst>
          </p:nvPr>
        </p:nvGraphicFramePr>
        <p:xfrm>
          <a:off x="722284" y="1851671"/>
          <a:ext cx="3633692" cy="2232247"/>
        </p:xfrm>
        <a:graphic>
          <a:graphicData uri="http://schemas.openxmlformats.org/drawingml/2006/table">
            <a:tbl>
              <a:tblPr/>
              <a:tblGrid>
                <a:gridCol w="1159362">
                  <a:extLst>
                    <a:ext uri="{9D8B030D-6E8A-4147-A177-3AD203B41FA5}">
                      <a16:colId xmlns:a16="http://schemas.microsoft.com/office/drawing/2014/main" val="585097706"/>
                    </a:ext>
                  </a:extLst>
                </a:gridCol>
                <a:gridCol w="2474330">
                  <a:extLst>
                    <a:ext uri="{9D8B030D-6E8A-4147-A177-3AD203B41FA5}">
                      <a16:colId xmlns:a16="http://schemas.microsoft.com/office/drawing/2014/main" val="3066871119"/>
                    </a:ext>
                  </a:extLst>
                </a:gridCol>
              </a:tblGrid>
              <a:tr h="3246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복용 설정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735028"/>
                  </a:ext>
                </a:extLst>
              </a:tr>
              <a:tr h="7153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입력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복용 설정할 약의 복용 기간 및 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987551"/>
                  </a:ext>
                </a:extLst>
              </a:tr>
              <a:tr h="11922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출력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복용 설정 성공 또는 실패여부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82799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C4E9BC90-2FAC-387F-A97F-853CC0D5E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770409"/>
            <a:ext cx="3589138" cy="239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39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07"/>
            <a:ext cx="8229600" cy="857250"/>
          </a:xfrm>
        </p:spPr>
        <p:txBody>
          <a:bodyPr/>
          <a:lstStyle/>
          <a:p>
            <a:r>
              <a:rPr lang="ko-KR" altLang="en-US" dirty="0"/>
              <a:t>목표 시스템 정의 </a:t>
            </a:r>
            <a:r>
              <a:rPr lang="en-US" altLang="ko-KR" dirty="0"/>
              <a:t>- </a:t>
            </a:r>
            <a:r>
              <a:rPr lang="ko-KR" altLang="en-US" dirty="0"/>
              <a:t>이용자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FAE910-FC52-B723-52D6-62D89DE8A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3" y="791343"/>
            <a:ext cx="54245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BBAFD8-BC44-A39C-C952-CE5B3A2B5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773" y="810521"/>
            <a:ext cx="4971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D19F96-630E-372F-167E-F8DD91C92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4981"/>
              </p:ext>
            </p:extLst>
          </p:nvPr>
        </p:nvGraphicFramePr>
        <p:xfrm>
          <a:off x="722284" y="1851670"/>
          <a:ext cx="4137748" cy="2376264"/>
        </p:xfrm>
        <a:graphic>
          <a:graphicData uri="http://schemas.openxmlformats.org/drawingml/2006/table">
            <a:tbl>
              <a:tblPr/>
              <a:tblGrid>
                <a:gridCol w="1274112">
                  <a:extLst>
                    <a:ext uri="{9D8B030D-6E8A-4147-A177-3AD203B41FA5}">
                      <a16:colId xmlns:a16="http://schemas.microsoft.com/office/drawing/2014/main" val="585097706"/>
                    </a:ext>
                  </a:extLst>
                </a:gridCol>
                <a:gridCol w="2863636">
                  <a:extLst>
                    <a:ext uri="{9D8B030D-6E8A-4147-A177-3AD203B41FA5}">
                      <a16:colId xmlns:a16="http://schemas.microsoft.com/office/drawing/2014/main" val="3066871119"/>
                    </a:ext>
                  </a:extLst>
                </a:gridCol>
              </a:tblGrid>
              <a:tr h="3157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저장한 약의 정보 조회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735028"/>
                  </a:ext>
                </a:extLst>
              </a:tr>
              <a:tr h="7727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입력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조회 요청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987551"/>
                  </a:ext>
                </a:extLst>
              </a:tr>
              <a:tr h="12878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출력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회원의 </a:t>
                      </a:r>
                      <a:r>
                        <a:rPr lang="ko-KR" altLang="en-US" sz="1200" dirty="0" err="1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즐겨찾기한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약의 정보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약 사진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제품명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업체명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주성분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효능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사용법 및 저장법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유효기간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전문 및 일반 구분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포장 단위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성상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숙지사항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주의사항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병용금기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주의해야하는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음식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이상반응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)</a:t>
                      </a:r>
                      <a:endParaRPr lang="ko-KR" altLang="en-US" sz="1200" dirty="0"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82799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9CD0C448-D2A2-3F31-24E3-50F9C9166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827488"/>
            <a:ext cx="3767703" cy="250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29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07"/>
            <a:ext cx="8229600" cy="857250"/>
          </a:xfrm>
        </p:spPr>
        <p:txBody>
          <a:bodyPr/>
          <a:lstStyle/>
          <a:p>
            <a:r>
              <a:rPr lang="ko-KR" altLang="en-US" dirty="0"/>
              <a:t>목표 시스템 정의 </a:t>
            </a:r>
            <a:r>
              <a:rPr lang="en-US" altLang="ko-KR" dirty="0"/>
              <a:t>- </a:t>
            </a:r>
            <a:r>
              <a:rPr lang="ko-KR" altLang="en-US" dirty="0"/>
              <a:t>이용자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FAE910-FC52-B723-52D6-62D89DE8A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3" y="791343"/>
            <a:ext cx="54245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BBAFD8-BC44-A39C-C952-CE5B3A2B5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773" y="810521"/>
            <a:ext cx="4971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D19F96-630E-372F-167E-F8DD91C92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25020"/>
              </p:ext>
            </p:extLst>
          </p:nvPr>
        </p:nvGraphicFramePr>
        <p:xfrm>
          <a:off x="722284" y="1851671"/>
          <a:ext cx="3849716" cy="2099252"/>
        </p:xfrm>
        <a:graphic>
          <a:graphicData uri="http://schemas.openxmlformats.org/drawingml/2006/table">
            <a:tbl>
              <a:tblPr/>
              <a:tblGrid>
                <a:gridCol w="1303888">
                  <a:extLst>
                    <a:ext uri="{9D8B030D-6E8A-4147-A177-3AD203B41FA5}">
                      <a16:colId xmlns:a16="http://schemas.microsoft.com/office/drawing/2014/main" val="585097706"/>
                    </a:ext>
                  </a:extLst>
                </a:gridCol>
                <a:gridCol w="2545828">
                  <a:extLst>
                    <a:ext uri="{9D8B030D-6E8A-4147-A177-3AD203B41FA5}">
                      <a16:colId xmlns:a16="http://schemas.microsoft.com/office/drawing/2014/main" val="3066871119"/>
                    </a:ext>
                  </a:extLst>
                </a:gridCol>
              </a:tblGrid>
              <a:tr h="2774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복용 알림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735028"/>
                  </a:ext>
                </a:extLst>
              </a:tr>
              <a:tr h="6790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입력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-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987551"/>
                  </a:ext>
                </a:extLst>
              </a:tr>
              <a:tr h="11317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출력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회원이 복용 설정한 약에 대한 알림</a:t>
                      </a:r>
                      <a:endParaRPr lang="en-US" altLang="ko-KR" sz="1200" dirty="0"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827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D86EED7-8C87-2179-A79B-F20665A4F60E}"/>
              </a:ext>
            </a:extLst>
          </p:cNvPr>
          <p:cNvSpPr txBox="1"/>
          <p:nvPr/>
        </p:nvSpPr>
        <p:spPr>
          <a:xfrm>
            <a:off x="740227" y="1136840"/>
            <a:ext cx="176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나눔스퀘어라운드 Regular" panose="020B0600000101010101" pitchFamily="34" charset="-127"/>
              </a:rPr>
              <a:t>- </a:t>
            </a:r>
            <a:r>
              <a:rPr lang="ko-KR" altLang="en-US" dirty="0">
                <a:ea typeface="나눔스퀘어라운드 Regular" panose="020B0600000101010101" pitchFamily="34" charset="-127"/>
              </a:rPr>
              <a:t>행위자</a:t>
            </a:r>
            <a:r>
              <a:rPr lang="en-US" altLang="ko-KR" dirty="0">
                <a:ea typeface="나눔스퀘어라운드 Regular" panose="020B0600000101010101" pitchFamily="34" charset="-127"/>
              </a:rPr>
              <a:t>: </a:t>
            </a:r>
            <a:r>
              <a:rPr lang="ko-KR" altLang="en-US" dirty="0">
                <a:ea typeface="나눔스퀘어라운드 Regular" panose="020B0600000101010101" pitchFamily="34" charset="-127"/>
              </a:rPr>
              <a:t>시스템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20E74C-C488-5BE6-CE71-4D0AC57DB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863457"/>
            <a:ext cx="28098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38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07"/>
            <a:ext cx="8229600" cy="857250"/>
          </a:xfrm>
        </p:spPr>
        <p:txBody>
          <a:bodyPr/>
          <a:lstStyle/>
          <a:p>
            <a:r>
              <a:rPr lang="ko-KR" altLang="en-US" dirty="0"/>
              <a:t>목표 시스템 정의 </a:t>
            </a:r>
            <a:r>
              <a:rPr lang="en-US" altLang="ko-KR" dirty="0"/>
              <a:t>- </a:t>
            </a:r>
            <a:r>
              <a:rPr lang="ko-KR" altLang="en-US" dirty="0"/>
              <a:t>이용자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FAE910-FC52-B723-52D6-62D89DE8A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3" y="791343"/>
            <a:ext cx="54245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BBAFD8-BC44-A39C-C952-CE5B3A2B5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773" y="810521"/>
            <a:ext cx="4971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D19F96-630E-372F-167E-F8DD91C92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915553"/>
              </p:ext>
            </p:extLst>
          </p:nvPr>
        </p:nvGraphicFramePr>
        <p:xfrm>
          <a:off x="722284" y="1851671"/>
          <a:ext cx="2985620" cy="2157140"/>
        </p:xfrm>
        <a:graphic>
          <a:graphicData uri="http://schemas.openxmlformats.org/drawingml/2006/table">
            <a:tbl>
              <a:tblPr/>
              <a:tblGrid>
                <a:gridCol w="807654">
                  <a:extLst>
                    <a:ext uri="{9D8B030D-6E8A-4147-A177-3AD203B41FA5}">
                      <a16:colId xmlns:a16="http://schemas.microsoft.com/office/drawing/2014/main" val="585097706"/>
                    </a:ext>
                  </a:extLst>
                </a:gridCol>
                <a:gridCol w="2177966">
                  <a:extLst>
                    <a:ext uri="{9D8B030D-6E8A-4147-A177-3AD203B41FA5}">
                      <a16:colId xmlns:a16="http://schemas.microsoft.com/office/drawing/2014/main" val="3066871119"/>
                    </a:ext>
                  </a:extLst>
                </a:gridCol>
              </a:tblGrid>
              <a:tr h="2863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대학교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알림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735028"/>
                  </a:ext>
                </a:extLst>
              </a:tr>
              <a:tr h="7007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입력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-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987551"/>
                  </a:ext>
                </a:extLst>
              </a:tr>
              <a:tr h="11679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출력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대학교 보건실의 알림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827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D86EED7-8C87-2179-A79B-F20665A4F60E}"/>
              </a:ext>
            </a:extLst>
          </p:cNvPr>
          <p:cNvSpPr txBox="1"/>
          <p:nvPr/>
        </p:nvSpPr>
        <p:spPr>
          <a:xfrm>
            <a:off x="722284" y="1136840"/>
            <a:ext cx="183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나눔스퀘어라운드 Regular" panose="020B0600000101010101" pitchFamily="34" charset="-127"/>
              </a:rPr>
              <a:t>-</a:t>
            </a:r>
            <a:r>
              <a:rPr lang="ko-KR" altLang="en-US" dirty="0">
                <a:ea typeface="나눔스퀘어라운드 Regular" panose="020B0600000101010101" pitchFamily="34" charset="-127"/>
              </a:rPr>
              <a:t>행위자</a:t>
            </a:r>
            <a:r>
              <a:rPr lang="en-US" altLang="ko-KR" dirty="0">
                <a:ea typeface="나눔스퀘어라운드 Regular" panose="020B0600000101010101" pitchFamily="34" charset="-127"/>
              </a:rPr>
              <a:t>: </a:t>
            </a:r>
            <a:r>
              <a:rPr lang="ko-KR" altLang="en-US" dirty="0">
                <a:ea typeface="나눔스퀘어라운드 Regular" panose="020B0600000101010101" pitchFamily="34" charset="-127"/>
              </a:rPr>
              <a:t>시스템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BDC35B-4745-2AB5-249C-03E617B6B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720" y="1945311"/>
            <a:ext cx="2921259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67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07"/>
            <a:ext cx="8229600" cy="857250"/>
          </a:xfrm>
        </p:spPr>
        <p:txBody>
          <a:bodyPr/>
          <a:lstStyle/>
          <a:p>
            <a:r>
              <a:rPr lang="ko-KR" altLang="en-US" dirty="0"/>
              <a:t>목표 시스템 정의 </a:t>
            </a:r>
            <a:r>
              <a:rPr lang="en-US" altLang="ko-KR" dirty="0"/>
              <a:t>- </a:t>
            </a:r>
            <a:r>
              <a:rPr lang="ko-KR" altLang="en-US" dirty="0"/>
              <a:t>운영자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FAE910-FC52-B723-52D6-62D89DE8A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3" y="791343"/>
            <a:ext cx="54245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FD7D7-C3C4-7BA3-1530-1E466247D4EF}"/>
              </a:ext>
            </a:extLst>
          </p:cNvPr>
          <p:cNvSpPr txBox="1"/>
          <p:nvPr/>
        </p:nvSpPr>
        <p:spPr>
          <a:xfrm>
            <a:off x="722284" y="10247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나눔스퀘어라운드 Regular" panose="020B0600000101010101" pitchFamily="34" charset="-127"/>
              </a:rPr>
              <a:t>-</a:t>
            </a:r>
            <a:r>
              <a:rPr lang="ko-KR" altLang="en-US" dirty="0">
                <a:ea typeface="나눔스퀘어라운드 Regular" panose="020B0600000101010101" pitchFamily="34" charset="-127"/>
              </a:rPr>
              <a:t>운영자 주요 기능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0B4BDA-1E36-EC2B-F7BE-2203F69B4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74593"/>
              </p:ext>
            </p:extLst>
          </p:nvPr>
        </p:nvGraphicFramePr>
        <p:xfrm>
          <a:off x="722284" y="1851670"/>
          <a:ext cx="3849716" cy="2232248"/>
        </p:xfrm>
        <a:graphic>
          <a:graphicData uri="http://schemas.openxmlformats.org/drawingml/2006/table">
            <a:tbl>
              <a:tblPr/>
              <a:tblGrid>
                <a:gridCol w="1329436">
                  <a:extLst>
                    <a:ext uri="{9D8B030D-6E8A-4147-A177-3AD203B41FA5}">
                      <a16:colId xmlns:a16="http://schemas.microsoft.com/office/drawing/2014/main" val="585097706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3066871119"/>
                    </a:ext>
                  </a:extLst>
                </a:gridCol>
              </a:tblGrid>
              <a:tr h="2907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회원가입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735028"/>
                  </a:ext>
                </a:extLst>
              </a:tr>
              <a:tr h="7280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입력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아이디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비밀번호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이름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전화번호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성별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재직 증명서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987551"/>
                  </a:ext>
                </a:extLst>
              </a:tr>
              <a:tr h="12134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출력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회원가입 성공 또는 실패여부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82799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A9C6760B-C6DF-398C-2BC8-A75109192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080" y="1307975"/>
            <a:ext cx="49304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pic>
        <p:nvPicPr>
          <p:cNvPr id="1025" name="_x386563912">
            <a:extLst>
              <a:ext uri="{FF2B5EF4-FFF2-40B4-BE49-F238E27FC236}">
                <a16:creationId xmlns:a16="http://schemas.microsoft.com/office/drawing/2014/main" id="{E2344B7E-FEFC-870D-5DD0-5D62E31D3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77872"/>
            <a:ext cx="3561416" cy="238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766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07"/>
            <a:ext cx="8229600" cy="857250"/>
          </a:xfrm>
        </p:spPr>
        <p:txBody>
          <a:bodyPr/>
          <a:lstStyle/>
          <a:p>
            <a:r>
              <a:rPr lang="ko-KR" altLang="en-US" dirty="0"/>
              <a:t>목표 시스템 정의 </a:t>
            </a:r>
            <a:r>
              <a:rPr lang="en-US" altLang="ko-KR" dirty="0"/>
              <a:t>- </a:t>
            </a:r>
            <a:r>
              <a:rPr lang="ko-KR" altLang="en-US" dirty="0"/>
              <a:t>운영자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FAE910-FC52-B723-52D6-62D89DE8A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3" y="791343"/>
            <a:ext cx="54245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0B4BDA-1E36-EC2B-F7BE-2203F69B4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153161"/>
              </p:ext>
            </p:extLst>
          </p:nvPr>
        </p:nvGraphicFramePr>
        <p:xfrm>
          <a:off x="722284" y="1697333"/>
          <a:ext cx="3849716" cy="2232248"/>
        </p:xfrm>
        <a:graphic>
          <a:graphicData uri="http://schemas.openxmlformats.org/drawingml/2006/table">
            <a:tbl>
              <a:tblPr/>
              <a:tblGrid>
                <a:gridCol w="1041404">
                  <a:extLst>
                    <a:ext uri="{9D8B030D-6E8A-4147-A177-3AD203B41FA5}">
                      <a16:colId xmlns:a16="http://schemas.microsoft.com/office/drawing/2014/main" val="585097706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3066871119"/>
                    </a:ext>
                  </a:extLst>
                </a:gridCol>
              </a:tblGrid>
              <a:tr h="2907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공지사항 등록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(+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수정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삭제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735028"/>
                  </a:ext>
                </a:extLst>
              </a:tr>
              <a:tr h="7280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입력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제목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내용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987551"/>
                  </a:ext>
                </a:extLst>
              </a:tr>
              <a:tr h="12134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출력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공지사항 등록에 대한 성공 또는 실패여부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82799"/>
                  </a:ext>
                </a:extLst>
              </a:tr>
            </a:tbl>
          </a:graphicData>
        </a:graphic>
      </p:graphicFrame>
      <p:pic>
        <p:nvPicPr>
          <p:cNvPr id="2049" name="_x395190616">
            <a:extLst>
              <a:ext uri="{FF2B5EF4-FFF2-40B4-BE49-F238E27FC236}">
                <a16:creationId xmlns:a16="http://schemas.microsoft.com/office/drawing/2014/main" id="{F48BCA8B-14B5-77CF-DF04-9ACEF7F0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84" y="1554184"/>
            <a:ext cx="3417668" cy="251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556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07"/>
            <a:ext cx="8229600" cy="857250"/>
          </a:xfrm>
        </p:spPr>
        <p:txBody>
          <a:bodyPr/>
          <a:lstStyle/>
          <a:p>
            <a:r>
              <a:rPr lang="ko-KR" altLang="en-US" dirty="0"/>
              <a:t>목표 시스템 정의 </a:t>
            </a:r>
            <a:r>
              <a:rPr lang="en-US" altLang="ko-KR" dirty="0"/>
              <a:t>- </a:t>
            </a:r>
            <a:r>
              <a:rPr lang="ko-KR" altLang="en-US" dirty="0"/>
              <a:t>운영자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FAE910-FC52-B723-52D6-62D89DE8A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3" y="791343"/>
            <a:ext cx="54245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BBAFD8-BC44-A39C-C952-CE5B3A2B5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773" y="810521"/>
            <a:ext cx="4971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0B4BDA-1E36-EC2B-F7BE-2203F69B4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814386"/>
              </p:ext>
            </p:extLst>
          </p:nvPr>
        </p:nvGraphicFramePr>
        <p:xfrm>
          <a:off x="722284" y="1851670"/>
          <a:ext cx="3849716" cy="2232248"/>
        </p:xfrm>
        <a:graphic>
          <a:graphicData uri="http://schemas.openxmlformats.org/drawingml/2006/table">
            <a:tbl>
              <a:tblPr/>
              <a:tblGrid>
                <a:gridCol w="1257428">
                  <a:extLst>
                    <a:ext uri="{9D8B030D-6E8A-4147-A177-3AD203B41FA5}">
                      <a16:colId xmlns:a16="http://schemas.microsoft.com/office/drawing/2014/main" val="585097706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3066871119"/>
                    </a:ext>
                  </a:extLst>
                </a:gridCol>
              </a:tblGrid>
              <a:tr h="2907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약품 추가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(+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수정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삭제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735028"/>
                  </a:ext>
                </a:extLst>
              </a:tr>
              <a:tr h="7280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입력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약품의 제품명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일련번호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),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수량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987551"/>
                  </a:ext>
                </a:extLst>
              </a:tr>
              <a:tr h="12134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출력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약품 추가에 대한 성공 또는 실패여부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82799"/>
                  </a:ext>
                </a:extLst>
              </a:tr>
            </a:tbl>
          </a:graphicData>
        </a:graphic>
      </p:graphicFrame>
      <p:pic>
        <p:nvPicPr>
          <p:cNvPr id="3073" name="_x391789736">
            <a:extLst>
              <a:ext uri="{FF2B5EF4-FFF2-40B4-BE49-F238E27FC236}">
                <a16:creationId xmlns:a16="http://schemas.microsoft.com/office/drawing/2014/main" id="{9CE60A90-4509-5BF0-C73E-4A3B3A69A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779662"/>
            <a:ext cx="3096344" cy="237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62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로고이(가) 표시된 사진&#10;&#10;자동 생성된 설명">
            <a:extLst>
              <a:ext uri="{FF2B5EF4-FFF2-40B4-BE49-F238E27FC236}">
                <a16:creationId xmlns:a16="http://schemas.microsoft.com/office/drawing/2014/main" id="{DC88D42A-0CFC-B747-D999-A988C0FB11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13637"/>
            <a:ext cx="1224136" cy="17951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834B8A-2472-21CD-EB1E-439492F4F818}"/>
              </a:ext>
            </a:extLst>
          </p:cNvPr>
          <p:cNvSpPr txBox="1"/>
          <p:nvPr/>
        </p:nvSpPr>
        <p:spPr>
          <a:xfrm>
            <a:off x="1405048" y="132864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나눔스퀘어라운드 Regular" panose="020B0600000101010101" pitchFamily="34" charset="-127"/>
              </a:rPr>
              <a:t>대학교 </a:t>
            </a:r>
            <a:r>
              <a:rPr lang="ko-KR" altLang="en-US" dirty="0" err="1">
                <a:ea typeface="나눔스퀘어라운드 Regular" panose="020B0600000101010101" pitchFamily="34" charset="-127"/>
              </a:rPr>
              <a:t>보건실</a:t>
            </a:r>
            <a:endParaRPr lang="en-US" altLang="ko-KR" dirty="0">
              <a:ea typeface="나눔스퀘어라운드 Regular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38174-264E-D17C-3432-04AA6A6E8F03}"/>
              </a:ext>
            </a:extLst>
          </p:cNvPr>
          <p:cNvSpPr txBox="1"/>
          <p:nvPr/>
        </p:nvSpPr>
        <p:spPr>
          <a:xfrm>
            <a:off x="1398123" y="2320666"/>
            <a:ext cx="2935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ea typeface="나눔스퀘어라운드 Regular" panose="020B0600000101010101" pitchFamily="34" charset="-127"/>
              </a:rPr>
              <a:t>직접 방문</a:t>
            </a:r>
            <a:endParaRPr lang="en-US" altLang="ko-KR" sz="1600" dirty="0">
              <a:ea typeface="나눔스퀘어라운드 Regular" panose="020B0600000101010101" pitchFamily="34" charset="-127"/>
            </a:endParaRPr>
          </a:p>
          <a:p>
            <a:endParaRPr lang="en-US" altLang="ko-KR" sz="1600" dirty="0">
              <a:ea typeface="나눔스퀘어라운드 Regular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ea typeface="나눔스퀘어라운드 Regular" panose="020B0600000101010101" pitchFamily="34" charset="-127"/>
              </a:rPr>
              <a:t>약품 안내 시 구두 전달</a:t>
            </a:r>
            <a:endParaRPr lang="en-US" altLang="ko-KR" sz="1600" dirty="0">
              <a:ea typeface="나눔스퀘어라운드 Regular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ea typeface="나눔스퀘어라운드 Regular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ea typeface="나눔스퀘어라운드 Regular" panose="020B0600000101010101" pitchFamily="34" charset="-127"/>
              </a:rPr>
              <a:t>적은 정보 및 복용의 문제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4BF033D-80BB-15EE-CB4E-B1F1D4DBFA77}"/>
              </a:ext>
            </a:extLst>
          </p:cNvPr>
          <p:cNvSpPr/>
          <p:nvPr/>
        </p:nvSpPr>
        <p:spPr>
          <a:xfrm>
            <a:off x="3874006" y="2579104"/>
            <a:ext cx="792088" cy="21602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F6D6CE-9F87-4CF4-90EC-D971E6D78113}"/>
              </a:ext>
            </a:extLst>
          </p:cNvPr>
          <p:cNvSpPr txBox="1"/>
          <p:nvPr/>
        </p:nvSpPr>
        <p:spPr>
          <a:xfrm>
            <a:off x="6116393" y="1322615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나눔스퀘어라운드 Regular" panose="020B0600000101010101" pitchFamily="34" charset="-127"/>
              </a:rPr>
              <a:t>약품 관리 및 안내 시스템</a:t>
            </a:r>
            <a:endParaRPr lang="en-US" altLang="ko-KR" dirty="0">
              <a:ea typeface="나눔스퀘어라운드 Regular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24E32B-88F0-AEBD-C295-3C48D5F8D31A}"/>
              </a:ext>
            </a:extLst>
          </p:cNvPr>
          <p:cNvSpPr txBox="1"/>
          <p:nvPr/>
        </p:nvSpPr>
        <p:spPr>
          <a:xfrm>
            <a:off x="6444208" y="1731446"/>
            <a:ext cx="191430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600" dirty="0">
              <a:ea typeface="나눔스퀘어라운드 Regular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ea typeface="나눔스퀘어라운드 Regular" panose="020B0600000101010101" pitchFamily="34" charset="-127"/>
              </a:rPr>
              <a:t>약품 재고 및 정보</a:t>
            </a:r>
            <a:endParaRPr lang="en-US" altLang="ko-KR" sz="1600" dirty="0">
              <a:ea typeface="나눔스퀘어라운드 Regular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ea typeface="나눔스퀘어라운드 Regular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ea typeface="나눔스퀘어라운드 Regular" panose="020B0600000101010101" pitchFamily="34" charset="-127"/>
              </a:rPr>
              <a:t>병용 약품 안내</a:t>
            </a:r>
            <a:endParaRPr lang="en-US" altLang="ko-KR" sz="1600" dirty="0">
              <a:ea typeface="나눔스퀘어라운드 Regular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ea typeface="나눔스퀘어라운드 Regular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ea typeface="나눔스퀘어라운드 Regular" panose="020B0600000101010101" pitchFamily="34" charset="-127"/>
              </a:rPr>
              <a:t>노약자 주의 약품</a:t>
            </a:r>
            <a:endParaRPr lang="en-US" altLang="ko-KR" sz="1600" dirty="0">
              <a:ea typeface="나눔스퀘어라운드 Regular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ea typeface="나눔스퀘어라운드 Regular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ea typeface="나눔스퀘어라운드 Regular" panose="020B0600000101010101" pitchFamily="34" charset="-127"/>
              </a:rPr>
              <a:t>약의 제형 검색</a:t>
            </a:r>
            <a:endParaRPr lang="en-US" altLang="ko-KR" sz="1600" dirty="0">
              <a:ea typeface="나눔스퀘어라운드 Regular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ea typeface="나눔스퀘어라운드 Regular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ea typeface="나눔스퀘어라운드 Regular" panose="020B0600000101010101" pitchFamily="34" charset="-127"/>
              </a:rPr>
              <a:t>복용 알림</a:t>
            </a:r>
            <a:endParaRPr lang="en-US" altLang="ko-KR" sz="1600" dirty="0">
              <a:ea typeface="나눔스퀘어라운드 Regular" panose="020B0600000101010101" pitchFamily="34" charset="-127"/>
            </a:endParaRPr>
          </a:p>
        </p:txBody>
      </p:sp>
      <p:pic>
        <p:nvPicPr>
          <p:cNvPr id="16" name="그림 15" descr="텍스트, 전자제품, 디스플레이, 스크린샷이(가) 표시된 사진&#10;&#10;자동 생성된 설명">
            <a:extLst>
              <a:ext uri="{FF2B5EF4-FFF2-40B4-BE49-F238E27FC236}">
                <a16:creationId xmlns:a16="http://schemas.microsoft.com/office/drawing/2014/main" id="{F2E78BB8-640C-2619-5609-7CE126E1E7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598" y="2050842"/>
            <a:ext cx="1321105" cy="159057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F566A09F-A44B-5924-AD2A-E1E960F19A48}"/>
              </a:ext>
            </a:extLst>
          </p:cNvPr>
          <p:cNvSpPr txBox="1">
            <a:spLocks/>
          </p:cNvSpPr>
          <p:nvPr/>
        </p:nvSpPr>
        <p:spPr>
          <a:xfrm>
            <a:off x="395536" y="16991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200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ea typeface="나눔스퀘어라운드 Regular" panose="020B0600000101010101" pitchFamily="34" charset="-127"/>
              </a:rPr>
              <a:t>문제 정의</a:t>
            </a:r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8CB40F-E805-CD1D-2FCC-FC6B50C7E027}"/>
              </a:ext>
            </a:extLst>
          </p:cNvPr>
          <p:cNvSpPr/>
          <p:nvPr/>
        </p:nvSpPr>
        <p:spPr>
          <a:xfrm>
            <a:off x="1115616" y="4285991"/>
            <a:ext cx="6912768" cy="6226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학생 및 교직원들의 건강을 효율적으로 관리</a:t>
            </a:r>
          </a:p>
        </p:txBody>
      </p:sp>
    </p:spTree>
    <p:extLst>
      <p:ext uri="{BB962C8B-B14F-4D97-AF65-F5344CB8AC3E}">
        <p14:creationId xmlns:p14="http://schemas.microsoft.com/office/powerpoint/2010/main" val="1884777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07"/>
            <a:ext cx="8229600" cy="857250"/>
          </a:xfrm>
        </p:spPr>
        <p:txBody>
          <a:bodyPr/>
          <a:lstStyle/>
          <a:p>
            <a:r>
              <a:rPr lang="ko-KR" altLang="en-US" dirty="0"/>
              <a:t>목표 시스템 정의 </a:t>
            </a:r>
            <a:r>
              <a:rPr lang="en-US" altLang="ko-KR" dirty="0"/>
              <a:t>- </a:t>
            </a:r>
            <a:r>
              <a:rPr lang="ko-KR" altLang="en-US" dirty="0"/>
              <a:t>운영자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FAE910-FC52-B723-52D6-62D89DE8A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3" y="791343"/>
            <a:ext cx="54245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0B4BDA-1E36-EC2B-F7BE-2203F69B4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371837"/>
              </p:ext>
            </p:extLst>
          </p:nvPr>
        </p:nvGraphicFramePr>
        <p:xfrm>
          <a:off x="722284" y="1851670"/>
          <a:ext cx="3997538" cy="2232248"/>
        </p:xfrm>
        <a:graphic>
          <a:graphicData uri="http://schemas.openxmlformats.org/drawingml/2006/table">
            <a:tbl>
              <a:tblPr/>
              <a:tblGrid>
                <a:gridCol w="1530030">
                  <a:extLst>
                    <a:ext uri="{9D8B030D-6E8A-4147-A177-3AD203B41FA5}">
                      <a16:colId xmlns:a16="http://schemas.microsoft.com/office/drawing/2014/main" val="585097706"/>
                    </a:ext>
                  </a:extLst>
                </a:gridCol>
                <a:gridCol w="2467508">
                  <a:extLst>
                    <a:ext uri="{9D8B030D-6E8A-4147-A177-3AD203B41FA5}">
                      <a16:colId xmlns:a16="http://schemas.microsoft.com/office/drawing/2014/main" val="3066871119"/>
                    </a:ext>
                  </a:extLst>
                </a:gridCol>
              </a:tblGrid>
              <a:tr h="2907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알림 설정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735028"/>
                  </a:ext>
                </a:extLst>
              </a:tr>
              <a:tr h="7280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입력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제목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내용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보낼 날짜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987551"/>
                  </a:ext>
                </a:extLst>
              </a:tr>
              <a:tr h="12134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출력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알림 설정에 대한 성공 또는 실패 여부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82799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A4D161B6-B0C7-1B8C-4FF3-BE4A4F1AB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822" y="774797"/>
            <a:ext cx="73685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pic>
        <p:nvPicPr>
          <p:cNvPr id="4097" name="_x397091904">
            <a:extLst>
              <a:ext uri="{FF2B5EF4-FFF2-40B4-BE49-F238E27FC236}">
                <a16:creationId xmlns:a16="http://schemas.microsoft.com/office/drawing/2014/main" id="{681D7882-B3E1-6A79-9678-2EA6C9958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563638"/>
            <a:ext cx="2448272" cy="259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634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07"/>
            <a:ext cx="8229600" cy="857250"/>
          </a:xfrm>
        </p:spPr>
        <p:txBody>
          <a:bodyPr/>
          <a:lstStyle/>
          <a:p>
            <a:r>
              <a:rPr lang="ko-KR" altLang="en-US" dirty="0"/>
              <a:t>목표 시스템 정의 </a:t>
            </a:r>
            <a:r>
              <a:rPr lang="en-US" altLang="ko-KR" dirty="0"/>
              <a:t>- </a:t>
            </a:r>
            <a:r>
              <a:rPr lang="ko-KR" altLang="en-US" dirty="0"/>
              <a:t>운영자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FAE910-FC52-B723-52D6-62D89DE8A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3" y="791343"/>
            <a:ext cx="54245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BBAFD8-BC44-A39C-C952-CE5B3A2B5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773" y="810521"/>
            <a:ext cx="4971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E7204AA-38C7-9B3F-D6ED-1E31ED6D2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594195"/>
              </p:ext>
            </p:extLst>
          </p:nvPr>
        </p:nvGraphicFramePr>
        <p:xfrm>
          <a:off x="683568" y="1851670"/>
          <a:ext cx="4353771" cy="2108842"/>
        </p:xfrm>
        <a:graphic>
          <a:graphicData uri="http://schemas.openxmlformats.org/drawingml/2006/table">
            <a:tbl>
              <a:tblPr/>
              <a:tblGrid>
                <a:gridCol w="1257427">
                  <a:extLst>
                    <a:ext uri="{9D8B030D-6E8A-4147-A177-3AD203B41FA5}">
                      <a16:colId xmlns:a16="http://schemas.microsoft.com/office/drawing/2014/main" val="585097706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3066871119"/>
                    </a:ext>
                  </a:extLst>
                </a:gridCol>
              </a:tblGrid>
              <a:tr h="1609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모든 약 검색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735028"/>
                  </a:ext>
                </a:extLst>
              </a:tr>
              <a:tr h="6652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입력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제품명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또는 성분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영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987551"/>
                  </a:ext>
                </a:extLst>
              </a:tr>
              <a:tr h="11551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출력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약의 정보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약 사진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제품명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업체명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주성분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효능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사용법 및 저장법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유효기간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전문 및 일반 구분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포장 단위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성상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숙지사항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주의사항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병용금기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주의해야하는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음식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이상반응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)</a:t>
                      </a:r>
                      <a:endParaRPr lang="ko-KR" altLang="en-US" sz="1200" dirty="0"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82799"/>
                  </a:ext>
                </a:extLst>
              </a:tr>
            </a:tbl>
          </a:graphicData>
        </a:graphic>
      </p:graphicFrame>
      <p:pic>
        <p:nvPicPr>
          <p:cNvPr id="5" name="_x352538384">
            <a:extLst>
              <a:ext uri="{FF2B5EF4-FFF2-40B4-BE49-F238E27FC236}">
                <a16:creationId xmlns:a16="http://schemas.microsoft.com/office/drawing/2014/main" id="{77DDE2F5-D526-5E6B-734A-9CC75D3E0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851670"/>
            <a:ext cx="3240735" cy="215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42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07"/>
            <a:ext cx="8229600" cy="857250"/>
          </a:xfrm>
        </p:spPr>
        <p:txBody>
          <a:bodyPr/>
          <a:lstStyle/>
          <a:p>
            <a:r>
              <a:rPr lang="ko-KR" altLang="en-US" dirty="0"/>
              <a:t>목표 시스템 정의 </a:t>
            </a:r>
            <a:r>
              <a:rPr lang="en-US" altLang="ko-KR" dirty="0"/>
              <a:t>- </a:t>
            </a:r>
            <a:r>
              <a:rPr lang="ko-KR" altLang="en-US" dirty="0"/>
              <a:t>운영자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FAE910-FC52-B723-52D6-62D89DE8A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3" y="791343"/>
            <a:ext cx="54245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BBAFD8-BC44-A39C-C952-CE5B3A2B5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773" y="810521"/>
            <a:ext cx="4971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E7204AA-38C7-9B3F-D6ED-1E31ED6D2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114049"/>
              </p:ext>
            </p:extLst>
          </p:nvPr>
        </p:nvGraphicFramePr>
        <p:xfrm>
          <a:off x="683568" y="1620663"/>
          <a:ext cx="4353771" cy="2317290"/>
        </p:xfrm>
        <a:graphic>
          <a:graphicData uri="http://schemas.openxmlformats.org/drawingml/2006/table">
            <a:tbl>
              <a:tblPr/>
              <a:tblGrid>
                <a:gridCol w="1451257">
                  <a:extLst>
                    <a:ext uri="{9D8B030D-6E8A-4147-A177-3AD203B41FA5}">
                      <a16:colId xmlns:a16="http://schemas.microsoft.com/office/drawing/2014/main" val="585097706"/>
                    </a:ext>
                  </a:extLst>
                </a:gridCol>
                <a:gridCol w="2902514">
                  <a:extLst>
                    <a:ext uri="{9D8B030D-6E8A-4147-A177-3AD203B41FA5}">
                      <a16:colId xmlns:a16="http://schemas.microsoft.com/office/drawing/2014/main" val="3066871119"/>
                    </a:ext>
                  </a:extLst>
                </a:gridCol>
              </a:tblGrid>
              <a:tr h="1609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대학교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등록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735028"/>
                  </a:ext>
                </a:extLst>
              </a:tr>
              <a:tr h="6652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입력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정보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위치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담당자 이름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전화번호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담당자 전화번호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운영 증명서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987551"/>
                  </a:ext>
                </a:extLst>
              </a:tr>
              <a:tr h="11551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출력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등록 성공 또는 실패 여부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82799"/>
                  </a:ext>
                </a:extLst>
              </a:tr>
            </a:tbl>
          </a:graphicData>
        </a:graphic>
      </p:graphicFrame>
      <p:pic>
        <p:nvPicPr>
          <p:cNvPr id="5121" name="_x579310560">
            <a:extLst>
              <a:ext uri="{FF2B5EF4-FFF2-40B4-BE49-F238E27FC236}">
                <a16:creationId xmlns:a16="http://schemas.microsoft.com/office/drawing/2014/main" id="{A03D2884-CC0D-1021-7B82-D6ADE2A17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923" y="1419622"/>
            <a:ext cx="2903412" cy="266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890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07"/>
            <a:ext cx="8229600" cy="857250"/>
          </a:xfrm>
        </p:spPr>
        <p:txBody>
          <a:bodyPr/>
          <a:lstStyle/>
          <a:p>
            <a:r>
              <a:rPr lang="ko-KR" altLang="en-US" dirty="0"/>
              <a:t>목표 시스템 정의 </a:t>
            </a:r>
            <a:r>
              <a:rPr lang="en-US" altLang="ko-KR" dirty="0"/>
              <a:t>- </a:t>
            </a:r>
            <a:r>
              <a:rPr lang="ko-KR" altLang="en-US" dirty="0"/>
              <a:t>관리자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FAE910-FC52-B723-52D6-62D89DE8A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3" y="791343"/>
            <a:ext cx="54245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BBAFD8-BC44-A39C-C952-CE5B3A2B5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773" y="810521"/>
            <a:ext cx="4971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FD7D7-C3C4-7BA3-1530-1E466247D4EF}"/>
              </a:ext>
            </a:extLst>
          </p:cNvPr>
          <p:cNvSpPr txBox="1"/>
          <p:nvPr/>
        </p:nvSpPr>
        <p:spPr>
          <a:xfrm>
            <a:off x="709626" y="105821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나눔스퀘어라운드 Regular" panose="020B0600000101010101" pitchFamily="34" charset="-127"/>
              </a:rPr>
              <a:t>-</a:t>
            </a:r>
            <a:r>
              <a:rPr lang="ko-KR" altLang="en-US" dirty="0">
                <a:ea typeface="나눔스퀘어라운드 Regular" panose="020B0600000101010101" pitchFamily="34" charset="-127"/>
              </a:rPr>
              <a:t>관리자 주요기능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ACADE7F-E388-2947-86E3-8E22EB8D5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037076"/>
              </p:ext>
            </p:extLst>
          </p:nvPr>
        </p:nvGraphicFramePr>
        <p:xfrm>
          <a:off x="722285" y="1851670"/>
          <a:ext cx="4353771" cy="2108842"/>
        </p:xfrm>
        <a:graphic>
          <a:graphicData uri="http://schemas.openxmlformats.org/drawingml/2006/table">
            <a:tbl>
              <a:tblPr/>
              <a:tblGrid>
                <a:gridCol w="1451257">
                  <a:extLst>
                    <a:ext uri="{9D8B030D-6E8A-4147-A177-3AD203B41FA5}">
                      <a16:colId xmlns:a16="http://schemas.microsoft.com/office/drawing/2014/main" val="585097706"/>
                    </a:ext>
                  </a:extLst>
                </a:gridCol>
                <a:gridCol w="2902514">
                  <a:extLst>
                    <a:ext uri="{9D8B030D-6E8A-4147-A177-3AD203B41FA5}">
                      <a16:colId xmlns:a16="http://schemas.microsoft.com/office/drawing/2014/main" val="3066871119"/>
                    </a:ext>
                  </a:extLst>
                </a:gridCol>
              </a:tblGrid>
              <a:tr h="1609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운영자 목록 조회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735028"/>
                  </a:ext>
                </a:extLst>
              </a:tr>
              <a:tr h="6652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입력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조회 요청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987551"/>
                  </a:ext>
                </a:extLst>
              </a:tr>
              <a:tr h="11551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출력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등록되어 있는 모든 운영자의 정보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대학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이름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전화번호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아이디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)</a:t>
                      </a:r>
                      <a:endParaRPr lang="ko-KR" altLang="en-US" sz="1200" dirty="0"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82799"/>
                  </a:ext>
                </a:extLst>
              </a:tr>
            </a:tbl>
          </a:graphicData>
        </a:graphic>
      </p:graphicFrame>
      <p:pic>
        <p:nvPicPr>
          <p:cNvPr id="6145" name="_x391265296">
            <a:extLst>
              <a:ext uri="{FF2B5EF4-FFF2-40B4-BE49-F238E27FC236}">
                <a16:creationId xmlns:a16="http://schemas.microsoft.com/office/drawing/2014/main" id="{B9977791-1407-DA6A-0BA7-AD280815D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347" y="1681576"/>
            <a:ext cx="2763368" cy="226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452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07"/>
            <a:ext cx="8229600" cy="857250"/>
          </a:xfrm>
        </p:spPr>
        <p:txBody>
          <a:bodyPr/>
          <a:lstStyle/>
          <a:p>
            <a:r>
              <a:rPr lang="ko-KR" altLang="en-US" dirty="0"/>
              <a:t>목표 시스템 정의 </a:t>
            </a:r>
            <a:r>
              <a:rPr lang="en-US" altLang="ko-KR" dirty="0"/>
              <a:t>- </a:t>
            </a:r>
            <a:r>
              <a:rPr lang="ko-KR" altLang="en-US" dirty="0"/>
              <a:t>관리자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BBAFD8-BC44-A39C-C952-CE5B3A2B5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773" y="810521"/>
            <a:ext cx="4971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ACADE7F-E388-2947-86E3-8E22EB8D5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156396"/>
              </p:ext>
            </p:extLst>
          </p:nvPr>
        </p:nvGraphicFramePr>
        <p:xfrm>
          <a:off x="251519" y="1275607"/>
          <a:ext cx="5985957" cy="3181234"/>
        </p:xfrm>
        <a:graphic>
          <a:graphicData uri="http://schemas.openxmlformats.org/drawingml/2006/table">
            <a:tbl>
              <a:tblPr/>
              <a:tblGrid>
                <a:gridCol w="638502">
                  <a:extLst>
                    <a:ext uri="{9D8B030D-6E8A-4147-A177-3AD203B41FA5}">
                      <a16:colId xmlns:a16="http://schemas.microsoft.com/office/drawing/2014/main" val="585097706"/>
                    </a:ext>
                  </a:extLst>
                </a:gridCol>
                <a:gridCol w="1305715">
                  <a:extLst>
                    <a:ext uri="{9D8B030D-6E8A-4147-A177-3AD203B41FA5}">
                      <a16:colId xmlns:a16="http://schemas.microsoft.com/office/drawing/2014/main" val="3066871119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2573087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197060343"/>
                    </a:ext>
                  </a:extLst>
                </a:gridCol>
                <a:gridCol w="1377444">
                  <a:extLst>
                    <a:ext uri="{9D8B030D-6E8A-4147-A177-3AD203B41FA5}">
                      <a16:colId xmlns:a16="http://schemas.microsoft.com/office/drawing/2014/main" val="1068959612"/>
                    </a:ext>
                  </a:extLst>
                </a:gridCol>
              </a:tblGrid>
              <a:tr h="4111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기능명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목록 조회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검색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승인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삭제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735028"/>
                  </a:ext>
                </a:extLst>
              </a:tr>
              <a:tr h="15461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입력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조회 요청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대학명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또는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전화번호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운영자가 제출한 보건실의 정보 및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운영증명서 확인 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승인 및 거절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삭제할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987551"/>
                  </a:ext>
                </a:extLst>
              </a:tr>
              <a:tr h="12238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출력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등록되어 있는 모든 </a:t>
                      </a:r>
                      <a:r>
                        <a:rPr lang="ko-KR" altLang="en-US" sz="1200" dirty="0" err="1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정보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대학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위치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담당자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담당자 전화번호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번호</a:t>
                      </a:r>
                      <a:r>
                        <a:rPr lang="en-US" altLang="ko-KR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)</a:t>
                      </a:r>
                      <a:endParaRPr lang="ko-KR" altLang="en-US" sz="1200" dirty="0"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입력된 정보와 일치하는 </a:t>
                      </a:r>
                      <a:r>
                        <a:rPr lang="ko-KR" altLang="en-US" sz="1200" dirty="0" err="1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정보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등록 성공 및 실패여부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200" dirty="0"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삭제 성공 및 실패 여부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82799"/>
                  </a:ext>
                </a:extLst>
              </a:tr>
            </a:tbl>
          </a:graphicData>
        </a:graphic>
      </p:graphicFrame>
      <p:pic>
        <p:nvPicPr>
          <p:cNvPr id="7169" name="_x395083040">
            <a:extLst>
              <a:ext uri="{FF2B5EF4-FFF2-40B4-BE49-F238E27FC236}">
                <a16:creationId xmlns:a16="http://schemas.microsoft.com/office/drawing/2014/main" id="{37FCA6CC-9EB6-9593-3E38-2CD79E75E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67771"/>
            <a:ext cx="2681117" cy="220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894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0"/>
            <a:ext cx="6829002" cy="857250"/>
          </a:xfrm>
        </p:spPr>
        <p:txBody>
          <a:bodyPr/>
          <a:lstStyle/>
          <a:p>
            <a:r>
              <a:rPr lang="ko-KR" altLang="en-US" dirty="0"/>
              <a:t>사용 예정 기술 및 </a:t>
            </a:r>
            <a:r>
              <a:rPr lang="en-US" altLang="ko-KR" dirty="0"/>
              <a:t>API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8544B86-C29F-A258-0319-4B50CA0BE66F}"/>
              </a:ext>
            </a:extLst>
          </p:cNvPr>
          <p:cNvSpPr txBox="1">
            <a:spLocks/>
          </p:cNvSpPr>
          <p:nvPr/>
        </p:nvSpPr>
        <p:spPr>
          <a:xfrm>
            <a:off x="1619672" y="1131590"/>
            <a:ext cx="3384376" cy="6480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나눔스퀘어라운드 Regular" panose="020B0600000101010101" pitchFamily="34" charset="-127"/>
              </a:rPr>
              <a:t>사용 예정 기술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0855360-C7C5-9D51-8F1F-B4B3D77B0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586901"/>
              </p:ext>
            </p:extLst>
          </p:nvPr>
        </p:nvGraphicFramePr>
        <p:xfrm>
          <a:off x="2047309" y="2282868"/>
          <a:ext cx="6241242" cy="1964220"/>
        </p:xfrm>
        <a:graphic>
          <a:graphicData uri="http://schemas.openxmlformats.org/drawingml/2006/table">
            <a:tbl>
              <a:tblPr/>
              <a:tblGrid>
                <a:gridCol w="1244216">
                  <a:extLst>
                    <a:ext uri="{9D8B030D-6E8A-4147-A177-3AD203B41FA5}">
                      <a16:colId xmlns:a16="http://schemas.microsoft.com/office/drawing/2014/main" val="827652125"/>
                    </a:ext>
                  </a:extLst>
                </a:gridCol>
                <a:gridCol w="4997026">
                  <a:extLst>
                    <a:ext uri="{9D8B030D-6E8A-4147-A177-3AD203B41FA5}">
                      <a16:colId xmlns:a16="http://schemas.microsoft.com/office/drawing/2014/main" val="4220888406"/>
                    </a:ext>
                  </a:extLst>
                </a:gridCol>
              </a:tblGrid>
              <a:tr h="4910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34" charset="-128"/>
                          <a:ea typeface="함초롬돋움" panose="020B0604000101010101" pitchFamily="34" charset="-128"/>
                        </a:rPr>
                        <a:t>언어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34" charset="-128"/>
                          <a:ea typeface="함초롬돋움" panose="020B0604000101010101" pitchFamily="34" charset="-128"/>
                        </a:rPr>
                        <a:t>Java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182155"/>
                  </a:ext>
                </a:extLst>
              </a:tr>
              <a:tr h="4910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34" charset="-128"/>
                          <a:ea typeface="함초롬돋움" panose="020B0604000101010101" pitchFamily="34" charset="-128"/>
                        </a:rPr>
                        <a:t>프론트엔드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34" charset="-128"/>
                          <a:ea typeface="함초롬돋움" panose="020B0604000101010101" pitchFamily="34" charset="-128"/>
                        </a:rPr>
                        <a:t>Java Swing, Java FX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090820"/>
                  </a:ext>
                </a:extLst>
              </a:tr>
              <a:tr h="4910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34" charset="-128"/>
                          <a:ea typeface="함초롬돋움" panose="020B0604000101010101" pitchFamily="34" charset="-128"/>
                        </a:rPr>
                        <a:t>백엔드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34" charset="-128"/>
                          <a:ea typeface="함초롬돋움" panose="020B0604000101010101" pitchFamily="34" charset="-128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388500"/>
                  </a:ext>
                </a:extLst>
              </a:tr>
              <a:tr h="4910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34" charset="-128"/>
                          <a:ea typeface="함초롬돋움" panose="020B0604000101010101" pitchFamily="34" charset="-128"/>
                        </a:rPr>
                        <a:t>DB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34" charset="-128"/>
                          <a:ea typeface="함초롬돋움" panose="020B0604000101010101" pitchFamily="34" charset="-128"/>
                        </a:rPr>
                        <a:t>MongoDB, MySQL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931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737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0"/>
            <a:ext cx="6829002" cy="857250"/>
          </a:xfrm>
        </p:spPr>
        <p:txBody>
          <a:bodyPr/>
          <a:lstStyle/>
          <a:p>
            <a:r>
              <a:rPr lang="ko-KR" altLang="en-US" dirty="0">
                <a:latin typeface="나눔스퀘어라운드 Regular" panose="020B0600000101010101" pitchFamily="34" charset="-127"/>
              </a:rPr>
              <a:t>사용 예정 기술 및 </a:t>
            </a:r>
            <a:r>
              <a:rPr lang="en-US" altLang="ko-KR" dirty="0">
                <a:latin typeface="나눔스퀘어라운드 Regular" panose="020B0600000101010101" pitchFamily="34" charset="-127"/>
              </a:rPr>
              <a:t>API</a:t>
            </a:r>
            <a:endParaRPr lang="en-US" dirty="0">
              <a:latin typeface="나눔스퀘어라운드 Regular" panose="020B0600000101010101" pitchFamily="34" charset="-127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8544B86-C29F-A258-0319-4B50CA0BE66F}"/>
              </a:ext>
            </a:extLst>
          </p:cNvPr>
          <p:cNvSpPr txBox="1">
            <a:spLocks/>
          </p:cNvSpPr>
          <p:nvPr/>
        </p:nvSpPr>
        <p:spPr>
          <a:xfrm>
            <a:off x="1613793" y="997587"/>
            <a:ext cx="3384376" cy="6480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사용 예정 </a:t>
            </a:r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API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0DC16-61D7-1DE9-3D64-F329A9E0E1B6}"/>
              </a:ext>
            </a:extLst>
          </p:cNvPr>
          <p:cNvSpPr txBox="1"/>
          <p:nvPr/>
        </p:nvSpPr>
        <p:spPr>
          <a:xfrm>
            <a:off x="1450395" y="1707654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식품의약품안전처</a:t>
            </a:r>
            <a:r>
              <a:rPr lang="en-US" altLang="ko-KR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의약품 개요 정보 </a:t>
            </a:r>
            <a:r>
              <a:rPr lang="en-US" altLang="ko-KR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(e</a:t>
            </a:r>
            <a:r>
              <a:rPr lang="ko-KR" altLang="en-US" dirty="0" err="1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약은요</a:t>
            </a:r>
            <a:r>
              <a:rPr lang="en-US" altLang="ko-KR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</a:t>
            </a:r>
          </a:p>
          <a:p>
            <a:r>
              <a:rPr lang="en-US" altLang="ko-KR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endParaRPr lang="ko-KR" altLang="en-US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DF51D2-4F1E-8CED-DEE0-BBF862E37A08}"/>
              </a:ext>
            </a:extLst>
          </p:cNvPr>
          <p:cNvSpPr txBox="1"/>
          <p:nvPr/>
        </p:nvSpPr>
        <p:spPr>
          <a:xfrm>
            <a:off x="2003937" y="2133605"/>
            <a:ext cx="4424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의약품 주요 </a:t>
            </a:r>
            <a:r>
              <a:rPr lang="ko-KR" altLang="en-US" sz="1600" dirty="0" err="1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정보등을</a:t>
            </a:r>
            <a:r>
              <a:rPr lang="ko-KR" altLang="en-US" sz="16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목록으로 조회하는 서비스</a:t>
            </a:r>
            <a:endParaRPr lang="en-US" altLang="ko-KR" sz="1600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데이터 갱신 주기 </a:t>
            </a:r>
            <a:r>
              <a:rPr lang="en-US" altLang="ko-KR" sz="16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: </a:t>
            </a:r>
            <a:r>
              <a:rPr lang="ko-KR" altLang="en-US" sz="16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매일 </a:t>
            </a:r>
            <a:r>
              <a:rPr lang="en-US" altLang="ko-KR" sz="16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04:00 AM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CC327C-01A2-D08E-D7B0-684405CEE0F8}"/>
              </a:ext>
            </a:extLst>
          </p:cNvPr>
          <p:cNvSpPr/>
          <p:nvPr/>
        </p:nvSpPr>
        <p:spPr>
          <a:xfrm>
            <a:off x="1744306" y="2766008"/>
            <a:ext cx="6984776" cy="22334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304591-DF79-A53A-E5D3-C228ACE4056C}"/>
              </a:ext>
            </a:extLst>
          </p:cNvPr>
          <p:cNvSpPr/>
          <p:nvPr/>
        </p:nvSpPr>
        <p:spPr>
          <a:xfrm>
            <a:off x="1847674" y="2884372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품목일련번호</a:t>
            </a:r>
            <a:endParaRPr lang="ko-KR" altLang="en-US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FFBF4D-ED33-3FBA-5E30-B69387521756}"/>
              </a:ext>
            </a:extLst>
          </p:cNvPr>
          <p:cNvSpPr/>
          <p:nvPr/>
        </p:nvSpPr>
        <p:spPr>
          <a:xfrm>
            <a:off x="3560590" y="2884372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제품명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1EDD9-198A-777B-70B4-3BB08C8AB653}"/>
              </a:ext>
            </a:extLst>
          </p:cNvPr>
          <p:cNvSpPr/>
          <p:nvPr/>
        </p:nvSpPr>
        <p:spPr>
          <a:xfrm>
            <a:off x="5295005" y="2899258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업체명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78C726-22CD-A5DC-2A75-C761E80B5596}"/>
              </a:ext>
            </a:extLst>
          </p:cNvPr>
          <p:cNvSpPr/>
          <p:nvPr/>
        </p:nvSpPr>
        <p:spPr>
          <a:xfrm>
            <a:off x="7030238" y="2899258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주성분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F8628C-ABA3-E27F-2C01-6979766B12F9}"/>
              </a:ext>
            </a:extLst>
          </p:cNvPr>
          <p:cNvSpPr/>
          <p:nvPr/>
        </p:nvSpPr>
        <p:spPr>
          <a:xfrm>
            <a:off x="1847136" y="3440395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효능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34D435-D67F-AAF1-EFE9-71B77003727B}"/>
              </a:ext>
            </a:extLst>
          </p:cNvPr>
          <p:cNvSpPr/>
          <p:nvPr/>
        </p:nvSpPr>
        <p:spPr>
          <a:xfrm>
            <a:off x="3581820" y="3440395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사용법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425AF5-9EA4-0FBB-3751-0B5963954C8D}"/>
              </a:ext>
            </a:extLst>
          </p:cNvPr>
          <p:cNvSpPr/>
          <p:nvPr/>
        </p:nvSpPr>
        <p:spPr>
          <a:xfrm>
            <a:off x="5295004" y="3440394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주의사항 경고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A6EE2C-F99B-257A-D651-E0140B963B6F}"/>
              </a:ext>
            </a:extLst>
          </p:cNvPr>
          <p:cNvSpPr/>
          <p:nvPr/>
        </p:nvSpPr>
        <p:spPr>
          <a:xfrm>
            <a:off x="7032670" y="3457525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주의사항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5E5ED-BF95-0B81-B248-04C75B8CF2B9}"/>
              </a:ext>
            </a:extLst>
          </p:cNvPr>
          <p:cNvSpPr/>
          <p:nvPr/>
        </p:nvSpPr>
        <p:spPr>
          <a:xfrm>
            <a:off x="1847136" y="3967309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상호작용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EBDBB9-F027-6EDF-42B6-9A15AAE5B328}"/>
              </a:ext>
            </a:extLst>
          </p:cNvPr>
          <p:cNvSpPr/>
          <p:nvPr/>
        </p:nvSpPr>
        <p:spPr>
          <a:xfrm>
            <a:off x="3579565" y="3985896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부작용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9865B3-3A38-1F51-B7F5-96730606FD27}"/>
              </a:ext>
            </a:extLst>
          </p:cNvPr>
          <p:cNvSpPr/>
          <p:nvPr/>
        </p:nvSpPr>
        <p:spPr>
          <a:xfrm>
            <a:off x="5311994" y="3998353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보관법</a:t>
            </a:r>
            <a:endParaRPr lang="ko-KR" altLang="en-US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79018F-FF9F-9F32-4CDF-F2F3BBDAF746}"/>
              </a:ext>
            </a:extLst>
          </p:cNvPr>
          <p:cNvSpPr/>
          <p:nvPr/>
        </p:nvSpPr>
        <p:spPr>
          <a:xfrm>
            <a:off x="7044423" y="3985896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공개일자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E273DD-6B9C-2EF0-C475-0FD0E00D6D72}"/>
              </a:ext>
            </a:extLst>
          </p:cNvPr>
          <p:cNvSpPr/>
          <p:nvPr/>
        </p:nvSpPr>
        <p:spPr>
          <a:xfrm>
            <a:off x="1847136" y="4494403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수정일자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DCD33E-7075-446B-877D-4FEDC63192D0}"/>
              </a:ext>
            </a:extLst>
          </p:cNvPr>
          <p:cNvSpPr/>
          <p:nvPr/>
        </p:nvSpPr>
        <p:spPr>
          <a:xfrm>
            <a:off x="3560590" y="4483147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사업자 번호</a:t>
            </a:r>
          </a:p>
        </p:txBody>
      </p:sp>
    </p:spTree>
    <p:extLst>
      <p:ext uri="{BB962C8B-B14F-4D97-AF65-F5344CB8AC3E}">
        <p14:creationId xmlns:p14="http://schemas.microsoft.com/office/powerpoint/2010/main" val="199698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0"/>
            <a:ext cx="6829002" cy="857250"/>
          </a:xfrm>
        </p:spPr>
        <p:txBody>
          <a:bodyPr/>
          <a:lstStyle/>
          <a:p>
            <a:r>
              <a:rPr lang="ko-KR" altLang="en-US" dirty="0"/>
              <a:t>사용 예정 기술 및 </a:t>
            </a:r>
            <a:r>
              <a:rPr lang="en-US" altLang="ko-KR" dirty="0"/>
              <a:t>API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8544B86-C29F-A258-0319-4B50CA0BE66F}"/>
              </a:ext>
            </a:extLst>
          </p:cNvPr>
          <p:cNvSpPr txBox="1">
            <a:spLocks/>
          </p:cNvSpPr>
          <p:nvPr/>
        </p:nvSpPr>
        <p:spPr>
          <a:xfrm>
            <a:off x="1647751" y="994439"/>
            <a:ext cx="3384376" cy="6480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나눔스퀘어라운드 Regular" panose="020B0600000101010101" pitchFamily="34" charset="-127"/>
              </a:rPr>
              <a:t>사용 예정 </a:t>
            </a:r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  <a:ea typeface="나눔스퀘어라운드 Regular" panose="020B0600000101010101" pitchFamily="34" charset="-127"/>
              </a:rPr>
              <a:t>API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0DC16-61D7-1DE9-3D64-F329A9E0E1B6}"/>
              </a:ext>
            </a:extLst>
          </p:cNvPr>
          <p:cNvSpPr txBox="1"/>
          <p:nvPr/>
        </p:nvSpPr>
        <p:spPr>
          <a:xfrm>
            <a:off x="1584503" y="1713360"/>
            <a:ext cx="457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2.   </a:t>
            </a:r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식품의약품안전처</a:t>
            </a:r>
            <a:r>
              <a:rPr lang="en-US" altLang="ko-KR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_</a:t>
            </a:r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의약품 제품 허가 정보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DF51D2-4F1E-8CED-DEE0-BBF862E37A08}"/>
              </a:ext>
            </a:extLst>
          </p:cNvPr>
          <p:cNvSpPr txBox="1"/>
          <p:nvPr/>
        </p:nvSpPr>
        <p:spPr>
          <a:xfrm>
            <a:off x="2138045" y="2139311"/>
            <a:ext cx="4750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식품의약안전처에서 관리하는 의약제품의 정보 조회</a:t>
            </a:r>
            <a:endParaRPr lang="en-US" altLang="ko-KR" sz="1600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데이터 갱신 주기 </a:t>
            </a:r>
            <a:r>
              <a:rPr lang="en-US" altLang="ko-KR" sz="16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: </a:t>
            </a:r>
            <a:r>
              <a:rPr lang="ko-KR" altLang="en-US" sz="16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매일 </a:t>
            </a:r>
            <a:r>
              <a:rPr lang="en-US" altLang="ko-KR" sz="16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04:00 AM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CC327C-01A2-D08E-D7B0-684405CEE0F8}"/>
              </a:ext>
            </a:extLst>
          </p:cNvPr>
          <p:cNvSpPr/>
          <p:nvPr/>
        </p:nvSpPr>
        <p:spPr>
          <a:xfrm>
            <a:off x="1475656" y="2862396"/>
            <a:ext cx="6984776" cy="22334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304591-DF79-A53A-E5D3-C228ACE4056C}"/>
              </a:ext>
            </a:extLst>
          </p:cNvPr>
          <p:cNvSpPr/>
          <p:nvPr/>
        </p:nvSpPr>
        <p:spPr>
          <a:xfrm>
            <a:off x="1579024" y="2980760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품목명</a:t>
            </a:r>
            <a:r>
              <a:rPr lang="en-US" altLang="ko-KR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</a:t>
            </a:r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한</a:t>
            </a:r>
            <a:r>
              <a:rPr lang="en-US" altLang="ko-KR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/</a:t>
            </a:r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영</a:t>
            </a:r>
            <a:r>
              <a:rPr lang="en-US" altLang="ko-KR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</a:t>
            </a:r>
            <a:endParaRPr lang="ko-KR" altLang="en-US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FFBF4D-ED33-3FBA-5E30-B69387521756}"/>
              </a:ext>
            </a:extLst>
          </p:cNvPr>
          <p:cNvSpPr/>
          <p:nvPr/>
        </p:nvSpPr>
        <p:spPr>
          <a:xfrm>
            <a:off x="3291940" y="2980760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허가일자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1EDD9-198A-777B-70B4-3BB08C8AB653}"/>
              </a:ext>
            </a:extLst>
          </p:cNvPr>
          <p:cNvSpPr/>
          <p:nvPr/>
        </p:nvSpPr>
        <p:spPr>
          <a:xfrm>
            <a:off x="5026355" y="2995646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품목일련번호</a:t>
            </a:r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78C726-22CD-A5DC-2A75-C761E80B5596}"/>
              </a:ext>
            </a:extLst>
          </p:cNvPr>
          <p:cNvSpPr/>
          <p:nvPr/>
        </p:nvSpPr>
        <p:spPr>
          <a:xfrm>
            <a:off x="6761588" y="2995646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취소상태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F8628C-ABA3-E27F-2C01-6979766B12F9}"/>
              </a:ext>
            </a:extLst>
          </p:cNvPr>
          <p:cNvSpPr/>
          <p:nvPr/>
        </p:nvSpPr>
        <p:spPr>
          <a:xfrm>
            <a:off x="1578486" y="3536783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취소일자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34D435-D67F-AAF1-EFE9-71B77003727B}"/>
              </a:ext>
            </a:extLst>
          </p:cNvPr>
          <p:cNvSpPr/>
          <p:nvPr/>
        </p:nvSpPr>
        <p:spPr>
          <a:xfrm>
            <a:off x="3313170" y="3536783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변경일자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425AF5-9EA4-0FBB-3751-0B5963954C8D}"/>
              </a:ext>
            </a:extLst>
          </p:cNvPr>
          <p:cNvSpPr/>
          <p:nvPr/>
        </p:nvSpPr>
        <p:spPr>
          <a:xfrm>
            <a:off x="5026354" y="3536782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업체명</a:t>
            </a:r>
            <a:r>
              <a:rPr lang="en-US" altLang="ko-KR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</a:t>
            </a:r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한</a:t>
            </a:r>
            <a:r>
              <a:rPr lang="en-US" altLang="ko-KR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/</a:t>
            </a:r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영</a:t>
            </a:r>
            <a:r>
              <a:rPr lang="en-US" altLang="ko-KR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</a:t>
            </a:r>
            <a:endParaRPr lang="ko-KR" altLang="en-US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A6EE2C-F99B-257A-D651-E0140B963B6F}"/>
              </a:ext>
            </a:extLst>
          </p:cNvPr>
          <p:cNvSpPr/>
          <p:nvPr/>
        </p:nvSpPr>
        <p:spPr>
          <a:xfrm>
            <a:off x="6764020" y="3553913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전문일반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5E5ED-BF95-0B81-B248-04C75B8CF2B9}"/>
              </a:ext>
            </a:extLst>
          </p:cNvPr>
          <p:cNvSpPr/>
          <p:nvPr/>
        </p:nvSpPr>
        <p:spPr>
          <a:xfrm>
            <a:off x="1578486" y="4063697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성상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EBDBB9-F027-6EDF-42B6-9A15AAE5B328}"/>
              </a:ext>
            </a:extLst>
          </p:cNvPr>
          <p:cNvSpPr/>
          <p:nvPr/>
        </p:nvSpPr>
        <p:spPr>
          <a:xfrm>
            <a:off x="3310915" y="4082284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표준 코드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9865B3-3A38-1F51-B7F5-96730606FD27}"/>
              </a:ext>
            </a:extLst>
          </p:cNvPr>
          <p:cNvSpPr/>
          <p:nvPr/>
        </p:nvSpPr>
        <p:spPr>
          <a:xfrm>
            <a:off x="5043344" y="4094741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원료성분</a:t>
            </a:r>
            <a:r>
              <a:rPr lang="en-US" altLang="ko-KR" sz="16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</a:t>
            </a:r>
            <a:r>
              <a:rPr lang="ko-KR" altLang="en-US" sz="16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한</a:t>
            </a:r>
            <a:r>
              <a:rPr lang="en-US" altLang="ko-KR" sz="16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/</a:t>
            </a:r>
            <a:r>
              <a:rPr lang="ko-KR" altLang="en-US" sz="16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영</a:t>
            </a:r>
            <a:r>
              <a:rPr lang="en-US" altLang="ko-KR" sz="16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</a:t>
            </a:r>
            <a:endParaRPr lang="ko-KR" altLang="en-US" sz="1600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79018F-FF9F-9F32-4CDF-F2F3BBDAF746}"/>
              </a:ext>
            </a:extLst>
          </p:cNvPr>
          <p:cNvSpPr/>
          <p:nvPr/>
        </p:nvSpPr>
        <p:spPr>
          <a:xfrm>
            <a:off x="6775773" y="4082284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효능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E273DD-6B9C-2EF0-C475-0FD0E00D6D72}"/>
              </a:ext>
            </a:extLst>
          </p:cNvPr>
          <p:cNvSpPr/>
          <p:nvPr/>
        </p:nvSpPr>
        <p:spPr>
          <a:xfrm>
            <a:off x="1578486" y="4590791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용법용량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DCD33E-7075-446B-877D-4FEDC63192D0}"/>
              </a:ext>
            </a:extLst>
          </p:cNvPr>
          <p:cNvSpPr/>
          <p:nvPr/>
        </p:nvSpPr>
        <p:spPr>
          <a:xfrm>
            <a:off x="3291940" y="4579535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저장방법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EEA99C-51B4-C59F-BC18-321EF15CA339}"/>
              </a:ext>
            </a:extLst>
          </p:cNvPr>
          <p:cNvSpPr/>
          <p:nvPr/>
        </p:nvSpPr>
        <p:spPr>
          <a:xfrm>
            <a:off x="5055501" y="4579534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유효기간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E468DD-DD83-9082-6B09-C9C22F059E46}"/>
              </a:ext>
            </a:extLst>
          </p:cNvPr>
          <p:cNvSpPr/>
          <p:nvPr/>
        </p:nvSpPr>
        <p:spPr>
          <a:xfrm>
            <a:off x="6770908" y="4598875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주성분</a:t>
            </a:r>
          </a:p>
        </p:txBody>
      </p:sp>
    </p:spTree>
    <p:extLst>
      <p:ext uri="{BB962C8B-B14F-4D97-AF65-F5344CB8AC3E}">
        <p14:creationId xmlns:p14="http://schemas.microsoft.com/office/powerpoint/2010/main" val="2476045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0"/>
            <a:ext cx="6829002" cy="857250"/>
          </a:xfrm>
        </p:spPr>
        <p:txBody>
          <a:bodyPr/>
          <a:lstStyle/>
          <a:p>
            <a:r>
              <a:rPr lang="ko-KR" altLang="en-US" dirty="0"/>
              <a:t>사용 예정 기술 및 </a:t>
            </a:r>
            <a:r>
              <a:rPr lang="en-US" altLang="ko-KR" dirty="0"/>
              <a:t>API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8544B86-C29F-A258-0319-4B50CA0BE66F}"/>
              </a:ext>
            </a:extLst>
          </p:cNvPr>
          <p:cNvSpPr txBox="1">
            <a:spLocks/>
          </p:cNvSpPr>
          <p:nvPr/>
        </p:nvSpPr>
        <p:spPr>
          <a:xfrm>
            <a:off x="1618308" y="927198"/>
            <a:ext cx="3384376" cy="6480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나눔스퀘어라운드 Regular" panose="020B0600000101010101" pitchFamily="34" charset="-127"/>
              </a:rPr>
              <a:t>사용 예정 </a:t>
            </a:r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  <a:ea typeface="나눔스퀘어라운드 Regular" panose="020B0600000101010101" pitchFamily="34" charset="-127"/>
              </a:rPr>
              <a:t>API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0DC16-61D7-1DE9-3D64-F329A9E0E1B6}"/>
              </a:ext>
            </a:extLst>
          </p:cNvPr>
          <p:cNvSpPr txBox="1"/>
          <p:nvPr/>
        </p:nvSpPr>
        <p:spPr>
          <a:xfrm>
            <a:off x="1618308" y="1628915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3.  </a:t>
            </a:r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식품의약안전처</a:t>
            </a:r>
            <a:r>
              <a:rPr lang="en-US" altLang="ko-KR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_</a:t>
            </a:r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의약품 낱알식별 정보</a:t>
            </a:r>
            <a:r>
              <a:rPr lang="en-US" altLang="ko-KR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 </a:t>
            </a:r>
            <a:endParaRPr lang="ko-KR" altLang="en-US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DF51D2-4F1E-8CED-DEE0-BBF862E37A08}"/>
              </a:ext>
            </a:extLst>
          </p:cNvPr>
          <p:cNvSpPr txBox="1"/>
          <p:nvPr/>
        </p:nvSpPr>
        <p:spPr>
          <a:xfrm>
            <a:off x="2171850" y="2054866"/>
            <a:ext cx="5168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식품의약품안전처에서 관리하는 의약품의 관련 정보 조회</a:t>
            </a:r>
            <a:endParaRPr lang="en-US" altLang="ko-KR" sz="1600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데이터 갱신 주기 </a:t>
            </a:r>
            <a:r>
              <a:rPr lang="en-US" altLang="ko-KR" sz="16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: </a:t>
            </a:r>
            <a:r>
              <a:rPr lang="ko-KR" altLang="en-US" sz="16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매일 </a:t>
            </a:r>
            <a:r>
              <a:rPr lang="en-US" altLang="ko-KR" sz="1600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04:00 AM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CC327C-01A2-D08E-D7B0-684405CEE0F8}"/>
              </a:ext>
            </a:extLst>
          </p:cNvPr>
          <p:cNvSpPr/>
          <p:nvPr/>
        </p:nvSpPr>
        <p:spPr>
          <a:xfrm>
            <a:off x="1618308" y="2769912"/>
            <a:ext cx="6984776" cy="22334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304591-DF79-A53A-E5D3-C228ACE4056C}"/>
              </a:ext>
            </a:extLst>
          </p:cNvPr>
          <p:cNvSpPr/>
          <p:nvPr/>
        </p:nvSpPr>
        <p:spPr>
          <a:xfrm>
            <a:off x="1721676" y="2888276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품목일련번호</a:t>
            </a:r>
            <a:endParaRPr lang="ko-KR" altLang="en-US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FFBF4D-ED33-3FBA-5E30-B69387521756}"/>
              </a:ext>
            </a:extLst>
          </p:cNvPr>
          <p:cNvSpPr/>
          <p:nvPr/>
        </p:nvSpPr>
        <p:spPr>
          <a:xfrm>
            <a:off x="3434592" y="2888276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품목명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1EDD9-198A-777B-70B4-3BB08C8AB653}"/>
              </a:ext>
            </a:extLst>
          </p:cNvPr>
          <p:cNvSpPr/>
          <p:nvPr/>
        </p:nvSpPr>
        <p:spPr>
          <a:xfrm>
            <a:off x="5169007" y="2903162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업체명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78C726-22CD-A5DC-2A75-C761E80B5596}"/>
              </a:ext>
            </a:extLst>
          </p:cNvPr>
          <p:cNvSpPr/>
          <p:nvPr/>
        </p:nvSpPr>
        <p:spPr>
          <a:xfrm>
            <a:off x="6904240" y="2903162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성상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F8628C-ABA3-E27F-2C01-6979766B12F9}"/>
              </a:ext>
            </a:extLst>
          </p:cNvPr>
          <p:cNvSpPr/>
          <p:nvPr/>
        </p:nvSpPr>
        <p:spPr>
          <a:xfrm>
            <a:off x="1721138" y="3444299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제품 이미지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34D435-D67F-AAF1-EFE9-71B77003727B}"/>
              </a:ext>
            </a:extLst>
          </p:cNvPr>
          <p:cNvSpPr/>
          <p:nvPr/>
        </p:nvSpPr>
        <p:spPr>
          <a:xfrm>
            <a:off x="3455822" y="3444299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표시</a:t>
            </a:r>
            <a:r>
              <a:rPr lang="en-US" altLang="ko-KR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</a:t>
            </a:r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앞</a:t>
            </a:r>
            <a:r>
              <a:rPr lang="en-US" altLang="ko-KR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/</a:t>
            </a:r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뒤</a:t>
            </a:r>
            <a:r>
              <a:rPr lang="en-US" altLang="ko-KR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</a:t>
            </a:r>
            <a:endParaRPr lang="ko-KR" altLang="en-US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425AF5-9EA4-0FBB-3751-0B5963954C8D}"/>
              </a:ext>
            </a:extLst>
          </p:cNvPr>
          <p:cNvSpPr/>
          <p:nvPr/>
        </p:nvSpPr>
        <p:spPr>
          <a:xfrm>
            <a:off x="5169006" y="3444298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모양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A6EE2C-F99B-257A-D651-E0140B963B6F}"/>
              </a:ext>
            </a:extLst>
          </p:cNvPr>
          <p:cNvSpPr/>
          <p:nvPr/>
        </p:nvSpPr>
        <p:spPr>
          <a:xfrm>
            <a:off x="6906672" y="3461429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색깔</a:t>
            </a:r>
            <a:r>
              <a:rPr lang="en-US" altLang="ko-KR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(</a:t>
            </a:r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앞</a:t>
            </a:r>
            <a:r>
              <a:rPr lang="en-US" altLang="ko-KR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/</a:t>
            </a:r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뒤</a:t>
            </a:r>
            <a:r>
              <a:rPr lang="en-US" altLang="ko-KR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)</a:t>
            </a:r>
            <a:endParaRPr lang="ko-KR" altLang="en-US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5E5ED-BF95-0B81-B248-04C75B8CF2B9}"/>
              </a:ext>
            </a:extLst>
          </p:cNvPr>
          <p:cNvSpPr/>
          <p:nvPr/>
        </p:nvSpPr>
        <p:spPr>
          <a:xfrm>
            <a:off x="1721138" y="3971213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크기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EBDBB9-F027-6EDF-42B6-9A15AAE5B328}"/>
              </a:ext>
            </a:extLst>
          </p:cNvPr>
          <p:cNvSpPr/>
          <p:nvPr/>
        </p:nvSpPr>
        <p:spPr>
          <a:xfrm>
            <a:off x="3453567" y="3989800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이미지 생성일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9865B3-3A38-1F51-B7F5-96730606FD27}"/>
              </a:ext>
            </a:extLst>
          </p:cNvPr>
          <p:cNvSpPr/>
          <p:nvPr/>
        </p:nvSpPr>
        <p:spPr>
          <a:xfrm>
            <a:off x="5185996" y="4002257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제형코드 이름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79018F-FF9F-9F32-4CDF-F2F3BBDAF746}"/>
              </a:ext>
            </a:extLst>
          </p:cNvPr>
          <p:cNvSpPr/>
          <p:nvPr/>
        </p:nvSpPr>
        <p:spPr>
          <a:xfrm>
            <a:off x="6918425" y="3989800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마크 이미지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E273DD-6B9C-2EF0-C475-0FD0E00D6D72}"/>
              </a:ext>
            </a:extLst>
          </p:cNvPr>
          <p:cNvSpPr/>
          <p:nvPr/>
        </p:nvSpPr>
        <p:spPr>
          <a:xfrm>
            <a:off x="1721138" y="4498307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변경 일자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DCD33E-7075-446B-877D-4FEDC63192D0}"/>
              </a:ext>
            </a:extLst>
          </p:cNvPr>
          <p:cNvSpPr/>
          <p:nvPr/>
        </p:nvSpPr>
        <p:spPr>
          <a:xfrm>
            <a:off x="3434592" y="4487051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분류명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6E8E12-859F-7553-E508-01CEF022D50E}"/>
              </a:ext>
            </a:extLst>
          </p:cNvPr>
          <p:cNvSpPr/>
          <p:nvPr/>
        </p:nvSpPr>
        <p:spPr>
          <a:xfrm>
            <a:off x="5195957" y="4488577"/>
            <a:ext cx="1612577" cy="416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분류코드</a:t>
            </a:r>
          </a:p>
        </p:txBody>
      </p:sp>
    </p:spTree>
    <p:extLst>
      <p:ext uri="{BB962C8B-B14F-4D97-AF65-F5344CB8AC3E}">
        <p14:creationId xmlns:p14="http://schemas.microsoft.com/office/powerpoint/2010/main" val="30264745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ko-KR" altLang="en-US" dirty="0"/>
              <a:t>개발 환경</a:t>
            </a:r>
            <a:endParaRPr 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494F13-6B49-BD52-0AD8-BB234BD6C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259812"/>
              </p:ext>
            </p:extLst>
          </p:nvPr>
        </p:nvGraphicFramePr>
        <p:xfrm>
          <a:off x="1331640" y="1059582"/>
          <a:ext cx="6947987" cy="3293141"/>
        </p:xfrm>
        <a:graphic>
          <a:graphicData uri="http://schemas.openxmlformats.org/drawingml/2006/table">
            <a:tbl>
              <a:tblPr/>
              <a:tblGrid>
                <a:gridCol w="1378581">
                  <a:extLst>
                    <a:ext uri="{9D8B030D-6E8A-4147-A177-3AD203B41FA5}">
                      <a16:colId xmlns:a16="http://schemas.microsoft.com/office/drawing/2014/main" val="3361659287"/>
                    </a:ext>
                  </a:extLst>
                </a:gridCol>
                <a:gridCol w="2972196">
                  <a:extLst>
                    <a:ext uri="{9D8B030D-6E8A-4147-A177-3AD203B41FA5}">
                      <a16:colId xmlns:a16="http://schemas.microsoft.com/office/drawing/2014/main" val="922578408"/>
                    </a:ext>
                  </a:extLst>
                </a:gridCol>
                <a:gridCol w="2597210">
                  <a:extLst>
                    <a:ext uri="{9D8B030D-6E8A-4147-A177-3AD203B41FA5}">
                      <a16:colId xmlns:a16="http://schemas.microsoft.com/office/drawing/2014/main" val="2865238445"/>
                    </a:ext>
                  </a:extLst>
                </a:gridCol>
              </a:tblGrid>
              <a:tr h="3489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34" charset="-128"/>
                          <a:ea typeface="함초롬돋움" panose="020B0604000101010101" pitchFamily="34" charset="-128"/>
                        </a:rPr>
                        <a:t>구분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34" charset="-128"/>
                          <a:ea typeface="함초롬돋움" panose="020B0604000101010101" pitchFamily="34" charset="-128"/>
                        </a:rPr>
                        <a:t>개발 환경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34" charset="-128"/>
                          <a:ea typeface="함초롬돋움" panose="020B0604000101010101" pitchFamily="34" charset="-128"/>
                        </a:rPr>
                        <a:t>시스템 운영 환경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456520"/>
                  </a:ext>
                </a:extLst>
              </a:tr>
              <a:tr h="3489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34" charset="-128"/>
                          <a:ea typeface="함초롬돋움" panose="020B0604000101010101" pitchFamily="34" charset="-128"/>
                        </a:rPr>
                        <a:t>운영체제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34" charset="-128"/>
                          <a:ea typeface="함초롬돋움" panose="020B0604000101010101" pitchFamily="34" charset="-128"/>
                        </a:rPr>
                        <a:t>Windows 10 64bit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34" charset="-128"/>
                          <a:ea typeface="함초롬돋움" panose="020B0604000101010101" pitchFamily="34" charset="-128"/>
                        </a:rPr>
                        <a:t>Windows 7 64bit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34" charset="-128"/>
                          <a:ea typeface="함초롬돋움" panose="020B0604000101010101" pitchFamily="34" charset="-128"/>
                        </a:rPr>
                        <a:t>이상 요구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205790"/>
                  </a:ext>
                </a:extLst>
              </a:tr>
              <a:tr h="6419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34" charset="-128"/>
                          <a:ea typeface="함초롬돋움" panose="020B0604000101010101" pitchFamily="34" charset="-128"/>
                        </a:rPr>
                        <a:t>데이터베이스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34" charset="-128"/>
                          <a:ea typeface="함초롬돋움" panose="020B0604000101010101" pitchFamily="34" charset="-128"/>
                        </a:rPr>
                        <a:t>MySQL Server 8.0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34" charset="-128"/>
                          <a:ea typeface="함초롬돋움" panose="020B0604000101010101" pitchFamily="34" charset="-128"/>
                        </a:rPr>
                        <a:t>MongoDB Compress 1.36.1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34" charset="-128"/>
                          <a:ea typeface="함초롬돋움" panose="020B0604000101010101" pitchFamily="34" charset="-128"/>
                        </a:rPr>
                        <a:t>MySQL Server 8.0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34" charset="-128"/>
                          <a:ea typeface="함초롬돋움" panose="020B0604000101010101" pitchFamily="34" charset="-128"/>
                        </a:rPr>
                        <a:t>MongoDB Compress 1.36.1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225102"/>
                  </a:ext>
                </a:extLst>
              </a:tr>
              <a:tr h="3489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34" charset="-128"/>
                          <a:ea typeface="함초롬돋움" panose="020B0604000101010101" pitchFamily="34" charset="-128"/>
                        </a:rPr>
                        <a:t>개발 언어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34" charset="-128"/>
                          <a:ea typeface="함초롬돋움" panose="020B0604000101010101" pitchFamily="34" charset="-128"/>
                        </a:rPr>
                        <a:t>Java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34" charset="-128"/>
                          <a:ea typeface="함초롬돋움" panose="020B0604000101010101" pitchFamily="34" charset="-128"/>
                        </a:rPr>
                        <a:t>Java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022178"/>
                  </a:ext>
                </a:extLst>
              </a:tr>
              <a:tr h="9623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34" charset="-128"/>
                          <a:ea typeface="함초롬돋움" panose="020B0604000101010101" pitchFamily="34" charset="-128"/>
                        </a:rPr>
                        <a:t>개발 도구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34" charset="-128"/>
                          <a:ea typeface="함초롬돋움" panose="020B0604000101010101" pitchFamily="34" charset="-128"/>
                        </a:rPr>
                        <a:t>- IntelliJ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34" charset="-128"/>
                          <a:ea typeface="함초롬돋움" panose="020B0604000101010101" pitchFamily="34" charset="-128"/>
                        </a:rPr>
                        <a:t>- StarUML 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342900" marR="0" lvl="0" indent="-3429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34" charset="-128"/>
                          <a:ea typeface="함초롬돋움" panose="020B0604000101010101" pitchFamily="34" charset="-128"/>
                        </a:rPr>
                        <a:t>Java FX Scene Builder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34" charset="-128"/>
                          <a:ea typeface="함초롬돋움" panose="020B0604000101010101" pitchFamily="34" charset="-128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658850"/>
                  </a:ext>
                </a:extLst>
              </a:tr>
              <a:tr h="6419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34" charset="-128"/>
                          <a:ea typeface="함초롬돋움" panose="020B0604000101010101" pitchFamily="34" charset="-128"/>
                        </a:rPr>
                        <a:t>사용환경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34" charset="-128"/>
                          <a:ea typeface="함초롬돋움" panose="020B0604000101010101" pitchFamily="34" charset="-128"/>
                        </a:rPr>
                        <a:t>Windows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34" charset="-128"/>
                          <a:ea typeface="함초롬돋움" panose="020B0604000101010101" pitchFamily="34" charset="-128"/>
                        </a:rPr>
                        <a:t>환경에서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34" charset="-128"/>
                          <a:ea typeface="함초롬돋움" panose="020B0604000101010101" pitchFamily="34" charset="-128"/>
                        </a:rPr>
                        <a:t>.exe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34" charset="-128"/>
                          <a:ea typeface="함초롬돋움" panose="020B0604000101010101" pitchFamily="34" charset="-128"/>
                        </a:rPr>
                        <a:t>파일 호환성을 준수하며 실행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34" charset="-128"/>
                          <a:ea typeface="함초롬돋움" panose="020B0604000101010101" pitchFamily="34" charset="-128"/>
                        </a:rPr>
                        <a:t>Windows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34" charset="-128"/>
                          <a:ea typeface="함초롬돋움" panose="020B0604000101010101" pitchFamily="34" charset="-128"/>
                        </a:rPr>
                        <a:t>환경에서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34" charset="-128"/>
                          <a:ea typeface="함초롬돋움" panose="020B0604000101010101" pitchFamily="34" charset="-128"/>
                        </a:rPr>
                        <a:t>.exe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34" charset="-128"/>
                          <a:ea typeface="함초롬돋움" panose="020B0604000101010101" pitchFamily="34" charset="-128"/>
                        </a:rPr>
                        <a:t>파일 호환성을 준수하며 실행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989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58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A453-13EB-4638-85B0-5F5A439E5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23478"/>
            <a:ext cx="8229600" cy="857250"/>
          </a:xfrm>
        </p:spPr>
        <p:txBody>
          <a:bodyPr/>
          <a:lstStyle/>
          <a:p>
            <a:r>
              <a:rPr lang="ko-KR" altLang="en-US" dirty="0"/>
              <a:t>문제 정의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63966-DE36-4564-8DF7-47D1CE4F8A7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087037" y="1275606"/>
            <a:ext cx="4608512" cy="505509"/>
          </a:xfrm>
        </p:spPr>
        <p:txBody>
          <a:bodyPr/>
          <a:lstStyle/>
          <a:p>
            <a:r>
              <a:rPr lang="ko-KR" altLang="en-US" dirty="0"/>
              <a:t>사용자 요구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772F1-4076-4DD1-81B2-3672A4576B1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016624" y="1995686"/>
            <a:ext cx="4608512" cy="200354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약품 검색 및 정보 전달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복용 알림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약 제형 검색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약품의 재고 확인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편리한 </a:t>
            </a:r>
            <a:r>
              <a:rPr lang="en-US" altLang="ko-KR" dirty="0"/>
              <a:t>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80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ko-KR" altLang="en-US" dirty="0"/>
              <a:t>팀원 구성 및 작업 분담</a:t>
            </a:r>
            <a:endParaRPr lang="en-US" dirty="0"/>
          </a:p>
        </p:txBody>
      </p:sp>
      <p:pic>
        <p:nvPicPr>
          <p:cNvPr id="4097" name="_x259247664">
            <a:extLst>
              <a:ext uri="{FF2B5EF4-FFF2-40B4-BE49-F238E27FC236}">
                <a16:creationId xmlns:a16="http://schemas.microsoft.com/office/drawing/2014/main" id="{74150031-F22F-EAF9-02A7-19CF33BF9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91630"/>
            <a:ext cx="6530958" cy="257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076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0"/>
            <a:ext cx="3600400" cy="594953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작업 계획 및 일정</a:t>
            </a:r>
            <a:endParaRPr lang="en-US" sz="36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8544B86-C29F-A258-0319-4B50CA0BE66F}"/>
              </a:ext>
            </a:extLst>
          </p:cNvPr>
          <p:cNvSpPr txBox="1">
            <a:spLocks/>
          </p:cNvSpPr>
          <p:nvPr/>
        </p:nvSpPr>
        <p:spPr>
          <a:xfrm>
            <a:off x="1979712" y="771550"/>
            <a:ext cx="1029995" cy="4183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500" dirty="0">
                <a:solidFill>
                  <a:schemeClr val="accent5">
                    <a:lumMod val="60000"/>
                    <a:lumOff val="40000"/>
                  </a:schemeClr>
                </a:solidFill>
                <a:ea typeface="나눔스퀘어라운드 Regular" panose="020B0600000101010101" pitchFamily="34" charset="-127"/>
              </a:rPr>
              <a:t>일정</a:t>
            </a:r>
            <a:endParaRPr lang="en-US" sz="2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990175F-A08C-1DDE-38F6-F0FE94AD2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752726"/>
              </p:ext>
            </p:extLst>
          </p:nvPr>
        </p:nvGraphicFramePr>
        <p:xfrm>
          <a:off x="1835696" y="1275606"/>
          <a:ext cx="6580971" cy="3652380"/>
        </p:xfrm>
        <a:graphic>
          <a:graphicData uri="http://schemas.openxmlformats.org/drawingml/2006/table">
            <a:tbl>
              <a:tblPr/>
              <a:tblGrid>
                <a:gridCol w="2193657">
                  <a:extLst>
                    <a:ext uri="{9D8B030D-6E8A-4147-A177-3AD203B41FA5}">
                      <a16:colId xmlns:a16="http://schemas.microsoft.com/office/drawing/2014/main" val="656186951"/>
                    </a:ext>
                  </a:extLst>
                </a:gridCol>
                <a:gridCol w="2193657">
                  <a:extLst>
                    <a:ext uri="{9D8B030D-6E8A-4147-A177-3AD203B41FA5}">
                      <a16:colId xmlns:a16="http://schemas.microsoft.com/office/drawing/2014/main" val="3710392331"/>
                    </a:ext>
                  </a:extLst>
                </a:gridCol>
                <a:gridCol w="2193657">
                  <a:extLst>
                    <a:ext uri="{9D8B030D-6E8A-4147-A177-3AD203B41FA5}">
                      <a16:colId xmlns:a16="http://schemas.microsoft.com/office/drawing/2014/main" val="2566242196"/>
                    </a:ext>
                  </a:extLst>
                </a:gridCol>
              </a:tblGrid>
              <a:tr h="1884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단계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59546" marR="59546" marT="16463" marB="164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세부 단계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59546" marR="59546" marT="16463" marB="164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일정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59546" marR="59546" marT="16463" marB="164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576422"/>
                  </a:ext>
                </a:extLst>
              </a:tr>
              <a:tr h="17215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도입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59546" marR="59546" marT="16463" marB="164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기획</a:t>
                      </a:r>
                    </a:p>
                  </a:txBody>
                  <a:tcPr marL="59546" marR="59546" marT="16463" marB="164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04.01 ~ 04.08</a:t>
                      </a:r>
                    </a:p>
                  </a:txBody>
                  <a:tcPr marL="59546" marR="59546" marT="16463" marB="164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384513"/>
                  </a:ext>
                </a:extLst>
              </a:tr>
              <a:tr h="172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계획</a:t>
                      </a:r>
                    </a:p>
                  </a:txBody>
                  <a:tcPr marL="59546" marR="59546" marT="16463" marB="164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04.08 ~ 04.12</a:t>
                      </a:r>
                    </a:p>
                  </a:txBody>
                  <a:tcPr marL="59546" marR="59546" marT="16463" marB="164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830532"/>
                  </a:ext>
                </a:extLst>
              </a:tr>
              <a:tr h="172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요구사항 수집</a:t>
                      </a:r>
                    </a:p>
                  </a:txBody>
                  <a:tcPr marL="59546" marR="59546" marT="16463" marB="164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04.12 ~ 04.18</a:t>
                      </a:r>
                    </a:p>
                  </a:txBody>
                  <a:tcPr marL="59546" marR="59546" marT="16463" marB="164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055165"/>
                  </a:ext>
                </a:extLst>
              </a:tr>
              <a:tr h="172151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정련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59546" marR="59546" marT="16463" marB="164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요구사항 정의</a:t>
                      </a:r>
                    </a:p>
                  </a:txBody>
                  <a:tcPr marL="59546" marR="59546" marT="16463" marB="164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04.18 ~ 04.21</a:t>
                      </a:r>
                    </a:p>
                  </a:txBody>
                  <a:tcPr marL="59546" marR="59546" marT="16463" marB="164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747132"/>
                  </a:ext>
                </a:extLst>
              </a:tr>
              <a:tr h="172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분석</a:t>
                      </a:r>
                    </a:p>
                  </a:txBody>
                  <a:tcPr marL="59546" marR="59546" marT="16463" marB="164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04.21 ~ 04.28</a:t>
                      </a:r>
                    </a:p>
                  </a:txBody>
                  <a:tcPr marL="59546" marR="59546" marT="16463" marB="164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937539"/>
                  </a:ext>
                </a:extLst>
              </a:tr>
              <a:tr h="172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설계</a:t>
                      </a:r>
                    </a:p>
                  </a:txBody>
                  <a:tcPr marL="59546" marR="59546" marT="16463" marB="164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04.28 ~ 05.06</a:t>
                      </a:r>
                    </a:p>
                  </a:txBody>
                  <a:tcPr marL="59546" marR="59546" marT="16463" marB="164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056130"/>
                  </a:ext>
                </a:extLst>
              </a:tr>
              <a:tr h="172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구현 </a:t>
                      </a:r>
                    </a:p>
                  </a:txBody>
                  <a:tcPr marL="59546" marR="59546" marT="16463" marB="164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05.06 ~ 05.20 </a:t>
                      </a:r>
                    </a:p>
                  </a:txBody>
                  <a:tcPr marL="59546" marR="59546" marT="16463" marB="164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884418"/>
                  </a:ext>
                </a:extLst>
              </a:tr>
              <a:tr h="172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시험</a:t>
                      </a:r>
                    </a:p>
                  </a:txBody>
                  <a:tcPr marL="59546" marR="59546" marT="16463" marB="164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05.20 ~ 05.23</a:t>
                      </a:r>
                    </a:p>
                  </a:txBody>
                  <a:tcPr marL="59546" marR="59546" marT="16463" marB="164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115762"/>
                  </a:ext>
                </a:extLst>
              </a:tr>
              <a:tr h="172151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구축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59546" marR="59546" marT="16463" marB="164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분석</a:t>
                      </a:r>
                    </a:p>
                  </a:txBody>
                  <a:tcPr marL="59546" marR="59546" marT="16463" marB="164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05.23 ~ 05.30</a:t>
                      </a:r>
                    </a:p>
                  </a:txBody>
                  <a:tcPr marL="59546" marR="59546" marT="16463" marB="164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841101"/>
                  </a:ext>
                </a:extLst>
              </a:tr>
              <a:tr h="172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설계</a:t>
                      </a:r>
                    </a:p>
                  </a:txBody>
                  <a:tcPr marL="59546" marR="59546" marT="16463" marB="164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05.31 ~ 06.05</a:t>
                      </a:r>
                    </a:p>
                  </a:txBody>
                  <a:tcPr marL="59546" marR="59546" marT="16463" marB="164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788466"/>
                  </a:ext>
                </a:extLst>
              </a:tr>
              <a:tr h="172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구현</a:t>
                      </a:r>
                    </a:p>
                  </a:txBody>
                  <a:tcPr marL="59546" marR="59546" marT="16463" marB="164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06.05 ~ 06.19</a:t>
                      </a:r>
                    </a:p>
                  </a:txBody>
                  <a:tcPr marL="59546" marR="59546" marT="16463" marB="164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275142"/>
                  </a:ext>
                </a:extLst>
              </a:tr>
              <a:tr h="172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시험</a:t>
                      </a:r>
                    </a:p>
                  </a:txBody>
                  <a:tcPr marL="59546" marR="59546" marT="16463" marB="164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06.19 ~ 06.22</a:t>
                      </a:r>
                    </a:p>
                  </a:txBody>
                  <a:tcPr marL="59546" marR="59546" marT="16463" marB="164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108780"/>
                  </a:ext>
                </a:extLst>
              </a:tr>
              <a:tr h="17215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전이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59546" marR="59546" marT="16463" marB="164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프로젝트 종료</a:t>
                      </a:r>
                    </a:p>
                  </a:txBody>
                  <a:tcPr marL="59546" marR="59546" marT="16463" marB="164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06.22 ~ 6.25</a:t>
                      </a:r>
                    </a:p>
                  </a:txBody>
                  <a:tcPr marL="59546" marR="59546" marT="16463" marB="164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536310"/>
                  </a:ext>
                </a:extLst>
              </a:tr>
              <a:tr h="172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유지보수</a:t>
                      </a:r>
                    </a:p>
                  </a:txBody>
                  <a:tcPr marL="59546" marR="59546" marT="16463" marB="164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6.25 ~ 06.28</a:t>
                      </a:r>
                    </a:p>
                  </a:txBody>
                  <a:tcPr marL="59546" marR="59546" marT="16463" marB="164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998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4297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896" y="2139702"/>
            <a:ext cx="3600400" cy="594953"/>
          </a:xfrm>
        </p:spPr>
        <p:txBody>
          <a:bodyPr>
            <a:noAutofit/>
          </a:bodyPr>
          <a:lstStyle/>
          <a:p>
            <a:r>
              <a:rPr lang="en-US" sz="9600" dirty="0">
                <a:latin typeface="Aharoni" panose="02010803020104030203" pitchFamily="2" charset="-79"/>
                <a:cs typeface="Aharoni" panose="02010803020104030203" pitchFamily="2" charset="-79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6818663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355726"/>
            <a:ext cx="7056784" cy="594953"/>
          </a:xfrm>
        </p:spPr>
        <p:txBody>
          <a:bodyPr>
            <a:noAutofit/>
          </a:bodyPr>
          <a:lstStyle/>
          <a:p>
            <a:r>
              <a:rPr lang="ko-KR" altLang="en-US" sz="8000" dirty="0">
                <a:latin typeface="Aharoni" panose="02010803020104030203" pitchFamily="2" charset="-79"/>
                <a:cs typeface="Aharoni" panose="02010803020104030203" pitchFamily="2" charset="-79"/>
              </a:rPr>
              <a:t>감사합니다</a:t>
            </a:r>
            <a:endParaRPr lang="en-US" sz="8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6767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57250"/>
          </a:xfrm>
        </p:spPr>
        <p:txBody>
          <a:bodyPr/>
          <a:lstStyle/>
          <a:p>
            <a:r>
              <a:rPr lang="ko-KR" altLang="en-US" dirty="0"/>
              <a:t>문제 정의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8D2C676-EAD2-2FBE-B6B6-541183136509}"/>
              </a:ext>
            </a:extLst>
          </p:cNvPr>
          <p:cNvSpPr txBox="1">
            <a:spLocks/>
          </p:cNvSpPr>
          <p:nvPr/>
        </p:nvSpPr>
        <p:spPr>
          <a:xfrm>
            <a:off x="2771800" y="869922"/>
            <a:ext cx="4608512" cy="50550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ea typeface="나눔스퀘어라운드 Regular" panose="020B0600000101010101" pitchFamily="34" charset="-127"/>
              </a:rPr>
              <a:t>응용 분야 및 기여도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F9CBDE-7CB7-FA5C-0CE0-DD32EDF23F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63" y="2364244"/>
            <a:ext cx="1213959" cy="1213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CC4E70-C6CE-138E-EDF9-9458237865DE}"/>
              </a:ext>
            </a:extLst>
          </p:cNvPr>
          <p:cNvSpPr txBox="1"/>
          <p:nvPr/>
        </p:nvSpPr>
        <p:spPr>
          <a:xfrm>
            <a:off x="519333" y="3685989"/>
            <a:ext cx="1625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ea typeface="나눔스퀘어라운드 Regular" panose="020B0600000101010101" pitchFamily="34" charset="-127"/>
              </a:rPr>
              <a:t>건강 및 의료 분야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2A4A813-5C67-62A4-744A-C8741D20C446}"/>
              </a:ext>
            </a:extLst>
          </p:cNvPr>
          <p:cNvCxnSpPr>
            <a:cxnSpLocks/>
          </p:cNvCxnSpPr>
          <p:nvPr/>
        </p:nvCxnSpPr>
        <p:spPr>
          <a:xfrm flipV="1">
            <a:off x="2005455" y="2139702"/>
            <a:ext cx="1774457" cy="809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18521B-AE7B-11EE-8132-919567AB5944}"/>
              </a:ext>
            </a:extLst>
          </p:cNvPr>
          <p:cNvSpPr txBox="1"/>
          <p:nvPr/>
        </p:nvSpPr>
        <p:spPr>
          <a:xfrm>
            <a:off x="3752756" y="2453271"/>
            <a:ext cx="499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나눔스퀘어라운드 Regular" panose="020B0600000101010101" pitchFamily="34" charset="-127"/>
              </a:rPr>
              <a:t>학생 및 교직원의 </a:t>
            </a:r>
            <a:r>
              <a: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나눔스퀘어라운드 Regular" panose="020B0600000101010101" pitchFamily="34" charset="-127"/>
              </a:rPr>
              <a:t>건강 유지 </a:t>
            </a:r>
            <a:r>
              <a:rPr lang="ko-KR" altLang="en-US" dirty="0">
                <a:ea typeface="나눔스퀘어라운드 Regular" panose="020B0600000101010101" pitchFamily="34" charset="-127"/>
              </a:rPr>
              <a:t>및 복용에 대한 </a:t>
            </a:r>
            <a:r>
              <a: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나눔스퀘어라운드 Regular" panose="020B0600000101010101" pitchFamily="34" charset="-127"/>
              </a:rPr>
              <a:t>안전성</a:t>
            </a:r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9BE38B-76E2-F5B6-0A9E-981A881943B5}"/>
              </a:ext>
            </a:extLst>
          </p:cNvPr>
          <p:cNvSpPr txBox="1"/>
          <p:nvPr/>
        </p:nvSpPr>
        <p:spPr>
          <a:xfrm>
            <a:off x="3787346" y="1935090"/>
            <a:ext cx="312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나눔스퀘어라운드 Regular" panose="020B0600000101010101" pitchFamily="34" charset="-127"/>
              </a:rPr>
              <a:t>효율적인</a:t>
            </a:r>
            <a:r>
              <a:rPr lang="ko-KR" altLang="en-US" dirty="0">
                <a:ea typeface="나눔스퀘어라운드 Regular" panose="020B0600000101010101" pitchFamily="34" charset="-127"/>
              </a:rPr>
              <a:t> </a:t>
            </a:r>
            <a:r>
              <a:rPr lang="ko-KR" altLang="en-US" dirty="0" err="1">
                <a:ea typeface="나눔스퀘어라운드 Regular" panose="020B0600000101010101" pitchFamily="34" charset="-127"/>
              </a:rPr>
              <a:t>보건실</a:t>
            </a:r>
            <a:r>
              <a:rPr lang="ko-KR" altLang="en-US" dirty="0">
                <a:ea typeface="나눔스퀘어라운드 Regular" panose="020B0600000101010101" pitchFamily="34" charset="-127"/>
              </a:rPr>
              <a:t> 약품 </a:t>
            </a:r>
            <a:r>
              <a: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나눔스퀘어라운드 Regular" panose="020B0600000101010101" pitchFamily="34" charset="-127"/>
              </a:rPr>
              <a:t>정보 전달</a:t>
            </a:r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E5F798-FA42-9D42-D2F0-E598C75DBC11}"/>
              </a:ext>
            </a:extLst>
          </p:cNvPr>
          <p:cNvSpPr txBox="1"/>
          <p:nvPr/>
        </p:nvSpPr>
        <p:spPr>
          <a:xfrm>
            <a:off x="3779912" y="2952188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나눔스퀘어라운드 Regular" panose="020B0600000101010101" pitchFamily="34" charset="-127"/>
              </a:rPr>
              <a:t>시간 및 비용 </a:t>
            </a:r>
            <a:r>
              <a: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나눔스퀘어라운드 Regular" panose="020B0600000101010101" pitchFamily="34" charset="-127"/>
              </a:rPr>
              <a:t>절감</a:t>
            </a:r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96BEFA-2A53-A85F-73CF-411BD1AEA7DA}"/>
              </a:ext>
            </a:extLst>
          </p:cNvPr>
          <p:cNvSpPr txBox="1"/>
          <p:nvPr/>
        </p:nvSpPr>
        <p:spPr>
          <a:xfrm>
            <a:off x="3779911" y="3485934"/>
            <a:ext cx="377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나눔스퀘어라운드 Regular" panose="020B0600000101010101" pitchFamily="34" charset="-127"/>
              </a:rPr>
              <a:t>병용 금기 </a:t>
            </a:r>
            <a:r>
              <a:rPr lang="ko-KR" altLang="en-US" dirty="0">
                <a:ea typeface="나눔스퀘어라운드 Regular" panose="020B0600000101010101" pitchFamily="34" charset="-127"/>
              </a:rPr>
              <a:t>여부 파악 및 </a:t>
            </a:r>
            <a:r>
              <a: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나눔스퀘어라운드 Regular" panose="020B0600000101010101" pitchFamily="34" charset="-127"/>
              </a:rPr>
              <a:t>부작용</a:t>
            </a:r>
            <a:r>
              <a:rPr lang="ko-KR" altLang="en-US" dirty="0">
                <a:ea typeface="나눔스퀘어라운드 Regular" panose="020B0600000101010101" pitchFamily="34" charset="-127"/>
              </a:rPr>
              <a:t> 최소화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E588F-6A02-1E0B-A22F-08196BD1AD17}"/>
              </a:ext>
            </a:extLst>
          </p:cNvPr>
          <p:cNvSpPr txBox="1"/>
          <p:nvPr/>
        </p:nvSpPr>
        <p:spPr>
          <a:xfrm>
            <a:off x="3779911" y="4019680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나눔스퀘어라운드 Regular" panose="020B0600000101010101" pitchFamily="34" charset="-127"/>
              </a:rPr>
              <a:t>노약자 주의 </a:t>
            </a:r>
            <a:r>
              <a:rPr lang="ko-KR" altLang="en-US" dirty="0">
                <a:ea typeface="나눔스퀘어라운드 Regular" panose="020B0600000101010101" pitchFamily="34" charset="-127"/>
              </a:rPr>
              <a:t>약품 안내 및 </a:t>
            </a:r>
            <a:r>
              <a: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나눔스퀘어라운드 Regular" panose="020B0600000101010101" pitchFamily="34" charset="-127"/>
              </a:rPr>
              <a:t>편리성 제공</a:t>
            </a:r>
            <a:endParaRPr lang="ko-KR" altLang="en-US" dirty="0">
              <a:ea typeface="나눔스퀘어라운드 Regular" panose="020B0600000101010101" pitchFamily="34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B1961F9-5CCF-A40F-3CFC-B8C190959FC5}"/>
              </a:ext>
            </a:extLst>
          </p:cNvPr>
          <p:cNvCxnSpPr>
            <a:cxnSpLocks/>
          </p:cNvCxnSpPr>
          <p:nvPr/>
        </p:nvCxnSpPr>
        <p:spPr>
          <a:xfrm flipV="1">
            <a:off x="2005455" y="2600447"/>
            <a:ext cx="1702449" cy="366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DFEEAFA-EB83-8209-81AB-F5D8E9043215}"/>
              </a:ext>
            </a:extLst>
          </p:cNvPr>
          <p:cNvCxnSpPr>
            <a:cxnSpLocks/>
          </p:cNvCxnSpPr>
          <p:nvPr/>
        </p:nvCxnSpPr>
        <p:spPr>
          <a:xfrm>
            <a:off x="2011938" y="2977487"/>
            <a:ext cx="1695966" cy="126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A8177FA-2103-58B6-A0F7-5D490C011953}"/>
              </a:ext>
            </a:extLst>
          </p:cNvPr>
          <p:cNvCxnSpPr>
            <a:cxnSpLocks/>
          </p:cNvCxnSpPr>
          <p:nvPr/>
        </p:nvCxnSpPr>
        <p:spPr>
          <a:xfrm>
            <a:off x="2011938" y="2980148"/>
            <a:ext cx="1695966" cy="700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5832E95-7715-9089-E759-B5F26794EF7E}"/>
              </a:ext>
            </a:extLst>
          </p:cNvPr>
          <p:cNvCxnSpPr>
            <a:cxnSpLocks/>
          </p:cNvCxnSpPr>
          <p:nvPr/>
        </p:nvCxnSpPr>
        <p:spPr>
          <a:xfrm>
            <a:off x="2011938" y="2969651"/>
            <a:ext cx="1623958" cy="121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06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ko-KR" altLang="en-US" dirty="0"/>
              <a:t>기존 시스템 또는 연구</a:t>
            </a:r>
            <a:endParaRPr lang="en-US" dirty="0"/>
          </a:p>
        </p:txBody>
      </p:sp>
      <p:pic>
        <p:nvPicPr>
          <p:cNvPr id="1025" name="_x161330448">
            <a:extLst>
              <a:ext uri="{FF2B5EF4-FFF2-40B4-BE49-F238E27FC236}">
                <a16:creationId xmlns:a16="http://schemas.microsoft.com/office/drawing/2014/main" id="{7516E7D0-07CA-C122-5109-D62C6AD25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17814"/>
            <a:ext cx="1512168" cy="254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70DF1B-62D1-6366-4102-EE7E0A4B5C28}"/>
              </a:ext>
            </a:extLst>
          </p:cNvPr>
          <p:cNvSpPr txBox="1"/>
          <p:nvPr/>
        </p:nvSpPr>
        <p:spPr>
          <a:xfrm>
            <a:off x="467643" y="4156064"/>
            <a:ext cx="8775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강유하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김지윤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윤아은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송태영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최영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.(2021).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일반의약품 기록 및 관리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.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한국컴퓨터정보학회 학술발표논문집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라운드 Regular" panose="020B0600000101010101" pitchFamily="34" charset="-127"/>
                <a:ea typeface="나눔스퀘어라운드 Regular" panose="020B0600000101010101" pitchFamily="34" charset="-127"/>
              </a:rPr>
              <a:t>, 29(2),347-349.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  <a:p>
            <a:endParaRPr lang="ko-KR" altLang="en-US" sz="1200" dirty="0">
              <a:latin typeface="나눔스퀘어라운드 Regular" panose="020B0600000101010101" pitchFamily="34" charset="-127"/>
              <a:ea typeface="나눔스퀘어라운드 Regular" panose="020B0600000101010101" pitchFamily="34" charset="-127"/>
            </a:endParaRPr>
          </a:p>
        </p:txBody>
      </p:sp>
      <p:pic>
        <p:nvPicPr>
          <p:cNvPr id="1033" name="_x161332688">
            <a:extLst>
              <a:ext uri="{FF2B5EF4-FFF2-40B4-BE49-F238E27FC236}">
                <a16:creationId xmlns:a16="http://schemas.microsoft.com/office/drawing/2014/main" id="{174C4132-95E0-0FA1-AFFF-65A264668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617814"/>
            <a:ext cx="1728192" cy="217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C6764F-24C4-61B9-58B8-0F2144F8058B}"/>
              </a:ext>
            </a:extLst>
          </p:cNvPr>
          <p:cNvSpPr txBox="1"/>
          <p:nvPr/>
        </p:nvSpPr>
        <p:spPr>
          <a:xfrm>
            <a:off x="5220072" y="1691970"/>
            <a:ext cx="42072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ea typeface="나눔스퀘어라운드 Regular" panose="020B0600000101010101" pitchFamily="34" charset="-127"/>
              </a:rPr>
              <a:t>처방 내역</a:t>
            </a:r>
            <a:endParaRPr lang="en-US" altLang="ko-KR" dirty="0">
              <a:ea typeface="나눔스퀘어라운드 Regular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ea typeface="나눔스퀘어라운드 Regular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a typeface="나눔스퀘어라운드 Regular" panose="020B0600000101010101" pitchFamily="34" charset="-127"/>
              </a:rPr>
              <a:t>복약 관리</a:t>
            </a:r>
            <a:endParaRPr lang="en-US" altLang="ko-KR" dirty="0">
              <a:ea typeface="나눔스퀘어라운드 Regular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ea typeface="나눔스퀘어라운드 Regular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a typeface="나눔스퀘어라운드 Regular" panose="020B0600000101010101" pitchFamily="34" charset="-127"/>
              </a:rPr>
              <a:t>약 추천</a:t>
            </a:r>
            <a:endParaRPr lang="en-US" altLang="ko-KR" dirty="0">
              <a:ea typeface="나눔스퀘어라운드 Regular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ea typeface="나눔스퀘어라운드 Regular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a typeface="나눔스퀘어라운드 Regular" panose="020B0600000101010101" pitchFamily="34" charset="-127"/>
              </a:rPr>
              <a:t>약국 찾기</a:t>
            </a:r>
            <a:endParaRPr lang="en-US" altLang="ko-KR" dirty="0">
              <a:ea typeface="나눔스퀘어라운드 Regular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333257-DDF4-E22B-EF96-EC60B107B78D}"/>
              </a:ext>
            </a:extLst>
          </p:cNvPr>
          <p:cNvSpPr txBox="1"/>
          <p:nvPr/>
        </p:nvSpPr>
        <p:spPr>
          <a:xfrm>
            <a:off x="1619672" y="1143332"/>
            <a:ext cx="5174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나눔스퀘어라운드 Regular" panose="020B0600000101010101" pitchFamily="34" charset="-127"/>
              </a:rPr>
              <a:t>의약품 정보 제공을 통해 스스로 약 선택</a:t>
            </a:r>
            <a:r>
              <a:rPr lang="en-US" altLang="ko-KR" dirty="0">
                <a:ea typeface="나눔스퀘어라운드 Regular" panose="020B0600000101010101" pitchFamily="34" charset="-127"/>
              </a:rPr>
              <a:t> </a:t>
            </a:r>
            <a:r>
              <a:rPr lang="ko-KR" altLang="en-US" dirty="0">
                <a:ea typeface="나눔스퀘어라운드 Regular" panose="020B0600000101010101" pitchFamily="34" charset="-127"/>
              </a:rPr>
              <a:t>및 질병 개선</a:t>
            </a:r>
          </a:p>
        </p:txBody>
      </p:sp>
    </p:spTree>
    <p:extLst>
      <p:ext uri="{BB962C8B-B14F-4D97-AF65-F5344CB8AC3E}">
        <p14:creationId xmlns:p14="http://schemas.microsoft.com/office/powerpoint/2010/main" val="367448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07"/>
            <a:ext cx="8229600" cy="857250"/>
          </a:xfrm>
        </p:spPr>
        <p:txBody>
          <a:bodyPr/>
          <a:lstStyle/>
          <a:p>
            <a:r>
              <a:rPr lang="ko-KR" altLang="en-US"/>
              <a:t>기존 시스템 또는 연구</a:t>
            </a:r>
            <a:endParaRPr lang="en-US" dirty="0"/>
          </a:p>
        </p:txBody>
      </p:sp>
      <p:pic>
        <p:nvPicPr>
          <p:cNvPr id="2049" name="_x470484552">
            <a:extLst>
              <a:ext uri="{FF2B5EF4-FFF2-40B4-BE49-F238E27FC236}">
                <a16:creationId xmlns:a16="http://schemas.microsoft.com/office/drawing/2014/main" id="{A4FF1F04-8647-FB24-DA46-2EA57B7E7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66125"/>
            <a:ext cx="1296144" cy="222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470483272">
            <a:extLst>
              <a:ext uri="{FF2B5EF4-FFF2-40B4-BE49-F238E27FC236}">
                <a16:creationId xmlns:a16="http://schemas.microsoft.com/office/drawing/2014/main" id="{F577ED6C-BDFD-606C-06A3-11BF799B0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749274"/>
            <a:ext cx="1296144" cy="222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7AAB45-3D4F-0755-73FC-3CB9B85E3E32}"/>
              </a:ext>
            </a:extLst>
          </p:cNvPr>
          <p:cNvSpPr txBox="1"/>
          <p:nvPr/>
        </p:nvSpPr>
        <p:spPr>
          <a:xfrm>
            <a:off x="2051720" y="4137418"/>
            <a:ext cx="17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ea typeface="나눔스퀘어라운드 Regular" panose="020B0600000101010101" pitchFamily="34" charset="-127"/>
              </a:rPr>
              <a:t>먼약</a:t>
            </a:r>
            <a:r>
              <a:rPr lang="ko-KR" altLang="en-US" sz="1600" dirty="0">
                <a:ea typeface="나눔스퀘어라운드 Regular" panose="020B0600000101010101" pitchFamily="34" charset="-127"/>
              </a:rPr>
              <a:t> 애플리케이션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B3826A-03BD-75A3-22F9-5411B954164B}"/>
              </a:ext>
            </a:extLst>
          </p:cNvPr>
          <p:cNvSpPr txBox="1"/>
          <p:nvPr/>
        </p:nvSpPr>
        <p:spPr>
          <a:xfrm>
            <a:off x="1316847" y="1233131"/>
            <a:ext cx="5857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나눔스퀘어라운드 Regular" panose="020B0600000101010101" pitchFamily="34" charset="-127"/>
              </a:rPr>
              <a:t>국가 행정기관에서 제공하는 데이터 기반 의약품 검색 및 정보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8DC02E-798B-CC19-F848-ED4552CB9352}"/>
              </a:ext>
            </a:extLst>
          </p:cNvPr>
          <p:cNvSpPr txBox="1"/>
          <p:nvPr/>
        </p:nvSpPr>
        <p:spPr>
          <a:xfrm>
            <a:off x="5220072" y="2085050"/>
            <a:ext cx="16289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ea typeface="나눔스퀘어라운드 Regular" panose="020B0600000101010101" pitchFamily="34" charset="-127"/>
              </a:rPr>
              <a:t>약 검색</a:t>
            </a:r>
            <a:endParaRPr lang="en-US" altLang="ko-KR" dirty="0">
              <a:ea typeface="나눔스퀘어라운드 Regular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ea typeface="나눔스퀘어라운드 Regular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a typeface="나눔스퀘어라운드 Regular" panose="020B0600000101010101" pitchFamily="34" charset="-127"/>
              </a:rPr>
              <a:t>약 모양 검색</a:t>
            </a:r>
            <a:endParaRPr lang="en-US" altLang="ko-KR" dirty="0">
              <a:ea typeface="나눔스퀘어라운드 Regular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ea typeface="나눔스퀘어라운드 Regular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a typeface="나눔스퀘어라운드 Regular" panose="020B0600000101010101" pitchFamily="34" charset="-127"/>
              </a:rPr>
              <a:t>즐겨 찾기</a:t>
            </a:r>
            <a:endParaRPr lang="en-US" altLang="ko-KR" dirty="0">
              <a:ea typeface="나눔스퀘어라운드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99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A453-13EB-4638-85B0-5F5A439E5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80" y="6707"/>
            <a:ext cx="8229600" cy="857250"/>
          </a:xfrm>
        </p:spPr>
        <p:txBody>
          <a:bodyPr/>
          <a:lstStyle/>
          <a:p>
            <a:r>
              <a:rPr lang="ko-KR" altLang="en-US"/>
              <a:t>기존 시스템 또는 연구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63966-DE36-4564-8DF7-47D1CE4F8A7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355976" y="1275606"/>
            <a:ext cx="4608512" cy="505509"/>
          </a:xfrm>
        </p:spPr>
        <p:txBody>
          <a:bodyPr/>
          <a:lstStyle/>
          <a:p>
            <a:r>
              <a:rPr lang="ko-KR" altLang="en-US" dirty="0"/>
              <a:t>개선 방안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772F1-4076-4DD1-81B2-3672A4576B1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139952" y="1995686"/>
            <a:ext cx="4104456" cy="200354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복용 관리 기능</a:t>
            </a:r>
            <a:endParaRPr lang="en-US" altLang="ko-KR" dirty="0"/>
          </a:p>
          <a:p>
            <a:pPr lvl="1" indent="0">
              <a:buNone/>
            </a:pPr>
            <a:r>
              <a:rPr lang="en-US" altLang="ko-KR" sz="1400" dirty="0">
                <a:latin typeface="나눔스퀘어라운드 Regular" panose="020B0600000101010101" pitchFamily="34" charset="-127"/>
              </a:rPr>
              <a:t>- </a:t>
            </a:r>
            <a:r>
              <a:rPr lang="ko-KR" altLang="en-US" sz="1400" dirty="0">
                <a:latin typeface="나눔스퀘어라운드 Regular" panose="020B0600000101010101" pitchFamily="34" charset="-127"/>
              </a:rPr>
              <a:t>원하시는 시간에 복용 알림</a:t>
            </a:r>
            <a:endParaRPr lang="en-US" altLang="ko-KR" sz="1400" dirty="0">
              <a:latin typeface="나눔스퀘어라운드 Regular" panose="020B0600000101010101" pitchFamily="34" charset="-127"/>
            </a:endParaRPr>
          </a:p>
          <a:p>
            <a:pPr marL="1028700" lvl="1">
              <a:buFontTx/>
              <a:buChar char="-"/>
            </a:pPr>
            <a:endParaRPr lang="en-US" altLang="ko-KR" sz="1400" dirty="0">
              <a:latin typeface="나눔스퀘어라운드 Regular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dirty="0"/>
              <a:t>노약자 주의 약품 검색</a:t>
            </a:r>
            <a:endParaRPr lang="en-US" altLang="ko-KR" dirty="0"/>
          </a:p>
          <a:p>
            <a:pPr lvl="1" indent="0">
              <a:buNone/>
            </a:pPr>
            <a:r>
              <a:rPr lang="en-US" altLang="ko-KR" sz="1400" dirty="0">
                <a:latin typeface="나눔스퀘어라운드 Regular" panose="020B0600000101010101" pitchFamily="34" charset="-127"/>
              </a:rPr>
              <a:t>- </a:t>
            </a:r>
            <a:r>
              <a:rPr lang="ko-KR" altLang="en-US" sz="1400" dirty="0">
                <a:latin typeface="나눔스퀘어라운드 Regular" panose="020B0600000101010101" pitchFamily="34" charset="-127"/>
              </a:rPr>
              <a:t>카테고리별 정리</a:t>
            </a:r>
            <a:endParaRPr lang="en-US" altLang="ko-KR" sz="1400" dirty="0">
              <a:latin typeface="나눔스퀘어라운드 Regular" panose="020B0600000101010101" pitchFamily="34" charset="-127"/>
            </a:endParaRPr>
          </a:p>
          <a:p>
            <a:pPr marL="1028700" lvl="1">
              <a:buFontTx/>
              <a:buChar char="-"/>
            </a:pPr>
            <a:endParaRPr lang="en-US" altLang="ko-KR" sz="1400" dirty="0">
              <a:latin typeface="나눔스퀘어라운드 Regular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dirty="0"/>
              <a:t>약품 병용 가능 검색</a:t>
            </a:r>
            <a:endParaRPr lang="en-US" altLang="ko-KR" dirty="0"/>
          </a:p>
          <a:p>
            <a:pPr lvl="1" indent="0">
              <a:buNone/>
            </a:pPr>
            <a:r>
              <a:rPr lang="en-US" sz="1400" dirty="0"/>
              <a:t>-  </a:t>
            </a:r>
            <a:r>
              <a:rPr lang="ko-KR" altLang="en-US" sz="1400" dirty="0"/>
              <a:t>복용 가능 검색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9042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07"/>
            <a:ext cx="8229600" cy="857250"/>
          </a:xfrm>
        </p:spPr>
        <p:txBody>
          <a:bodyPr/>
          <a:lstStyle/>
          <a:p>
            <a:r>
              <a:rPr lang="ko-KR" altLang="en-US" dirty="0"/>
              <a:t>주요 기능 명세</a:t>
            </a:r>
            <a:endParaRPr 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5F158E5-B426-9264-966A-7D6AF8D88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618151"/>
              </p:ext>
            </p:extLst>
          </p:nvPr>
        </p:nvGraphicFramePr>
        <p:xfrm>
          <a:off x="1616011" y="2067694"/>
          <a:ext cx="6052333" cy="1728192"/>
        </p:xfrm>
        <a:graphic>
          <a:graphicData uri="http://schemas.openxmlformats.org/drawingml/2006/table">
            <a:tbl>
              <a:tblPr/>
              <a:tblGrid>
                <a:gridCol w="1895620">
                  <a:extLst>
                    <a:ext uri="{9D8B030D-6E8A-4147-A177-3AD203B41FA5}">
                      <a16:colId xmlns:a16="http://schemas.microsoft.com/office/drawing/2014/main" val="4029272711"/>
                    </a:ext>
                  </a:extLst>
                </a:gridCol>
                <a:gridCol w="4156713">
                  <a:extLst>
                    <a:ext uri="{9D8B030D-6E8A-4147-A177-3AD203B41FA5}">
                      <a16:colId xmlns:a16="http://schemas.microsoft.com/office/drawing/2014/main" val="77157243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액터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나눔스퀘어라운드 Regular" panose="020B0600000101010101" pitchFamily="34" charset="-127"/>
                        <a:ea typeface="나눔스퀘어라운드 Regular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97342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이용자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프로그램 이용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316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운영자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프로그램 이용 및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보건실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 운영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74699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관리자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나눔스퀘어라운드 Regular" panose="020B0600000101010101" pitchFamily="34" charset="-127"/>
                          <a:ea typeface="나눔스퀘어라운드 Regular" panose="020B0600000101010101" pitchFamily="34" charset="-127"/>
                        </a:rPr>
                        <a:t>전반적인 프로그램 관리 및 사용자 관리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11642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7F86E21-E8B0-66DF-D31E-EC3331C4555B}"/>
              </a:ext>
            </a:extLst>
          </p:cNvPr>
          <p:cNvSpPr txBox="1"/>
          <p:nvPr/>
        </p:nvSpPr>
        <p:spPr>
          <a:xfrm>
            <a:off x="611560" y="1131590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a typeface="나눔스퀘어라운드 Regular" panose="020B0600000101010101" pitchFamily="34" charset="-127"/>
              </a:rPr>
              <a:t>- </a:t>
            </a:r>
            <a:r>
              <a:rPr lang="ko-KR" altLang="en-US" sz="2000" dirty="0" err="1">
                <a:ea typeface="나눔스퀘어라운드 Regular" panose="020B0600000101010101" pitchFamily="34" charset="-127"/>
              </a:rPr>
              <a:t>액터</a:t>
            </a:r>
            <a:r>
              <a:rPr lang="ko-KR" altLang="en-US" sz="2000" dirty="0">
                <a:ea typeface="나눔스퀘어라운드 Regular" panose="020B0600000101010101" pitchFamily="34" charset="-127"/>
              </a:rPr>
              <a:t> 정의</a:t>
            </a:r>
          </a:p>
        </p:txBody>
      </p:sp>
    </p:spTree>
    <p:extLst>
      <p:ext uri="{BB962C8B-B14F-4D97-AF65-F5344CB8AC3E}">
        <p14:creationId xmlns:p14="http://schemas.microsoft.com/office/powerpoint/2010/main" val="708492263"/>
      </p:ext>
    </p:extLst>
  </p:cSld>
  <p:clrMapOvr>
    <a:masterClrMapping/>
  </p:clrMapOvr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570.potx" id="{7F158771-BBCB-4AAE-B4CD-267FA5920E45}" vid="{1205D84A-ACAF-4A4B-A093-6F065A86E8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약 템플릿</Template>
  <TotalTime>670</TotalTime>
  <Words>1613</Words>
  <Application>Microsoft Office PowerPoint</Application>
  <PresentationFormat>화면 슬라이드 쇼(16:9)</PresentationFormat>
  <Paragraphs>491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1" baseType="lpstr">
      <vt:lpstr>나눔스퀘어라운드 Regular</vt:lpstr>
      <vt:lpstr>바탕</vt:lpstr>
      <vt:lpstr>함초롬돋움</vt:lpstr>
      <vt:lpstr>Aharoni</vt:lpstr>
      <vt:lpstr>Arial</vt:lpstr>
      <vt:lpstr>Calibri</vt:lpstr>
      <vt:lpstr>Wingdings</vt:lpstr>
      <vt:lpstr>1985</vt:lpstr>
      <vt:lpstr>이약모약?</vt:lpstr>
      <vt:lpstr>목차</vt:lpstr>
      <vt:lpstr>PowerPoint 프레젠테이션</vt:lpstr>
      <vt:lpstr>문제 정의</vt:lpstr>
      <vt:lpstr>문제 정의</vt:lpstr>
      <vt:lpstr>기존 시스템 또는 연구</vt:lpstr>
      <vt:lpstr>기존 시스템 또는 연구</vt:lpstr>
      <vt:lpstr>기존 시스템 또는 연구</vt:lpstr>
      <vt:lpstr>주요 기능 명세</vt:lpstr>
      <vt:lpstr>주요 기능 명세 - 이용자</vt:lpstr>
      <vt:lpstr>주요 기능 명세 - 이용자</vt:lpstr>
      <vt:lpstr>주요 기능 명세 - 운영자</vt:lpstr>
      <vt:lpstr>주요 기능 명세 - 관리자</vt:lpstr>
      <vt:lpstr>목표 시스템 정의</vt:lpstr>
      <vt:lpstr>목표 시스템 정의 - 이용자</vt:lpstr>
      <vt:lpstr>목표 시스템 정의 - 이용자</vt:lpstr>
      <vt:lpstr>목표 시스템 정의 - 이용자</vt:lpstr>
      <vt:lpstr>목표 시스템 정의 - 이용자</vt:lpstr>
      <vt:lpstr>목표 시스템 정의 - 이용자</vt:lpstr>
      <vt:lpstr>목표 시스템 정의 - 이용자</vt:lpstr>
      <vt:lpstr>목표 시스템 정의 - 이용자</vt:lpstr>
      <vt:lpstr>목표 시스템 정의 - 이용자</vt:lpstr>
      <vt:lpstr>목표 시스템 정의 - 이용자</vt:lpstr>
      <vt:lpstr>목표 시스템 정의 - 이용자</vt:lpstr>
      <vt:lpstr>목표 시스템 정의 - 이용자</vt:lpstr>
      <vt:lpstr>목표 시스템 정의 - 이용자</vt:lpstr>
      <vt:lpstr>목표 시스템 정의 - 운영자</vt:lpstr>
      <vt:lpstr>목표 시스템 정의 - 운영자</vt:lpstr>
      <vt:lpstr>목표 시스템 정의 - 운영자</vt:lpstr>
      <vt:lpstr>목표 시스템 정의 - 운영자</vt:lpstr>
      <vt:lpstr>목표 시스템 정의 - 운영자</vt:lpstr>
      <vt:lpstr>목표 시스템 정의 - 운영자</vt:lpstr>
      <vt:lpstr>목표 시스템 정의 - 관리자</vt:lpstr>
      <vt:lpstr>목표 시스템 정의 - 관리자</vt:lpstr>
      <vt:lpstr>사용 예정 기술 및 API</vt:lpstr>
      <vt:lpstr>사용 예정 기술 및 API</vt:lpstr>
      <vt:lpstr>사용 예정 기술 및 API</vt:lpstr>
      <vt:lpstr>사용 예정 기술 및 API</vt:lpstr>
      <vt:lpstr>개발 환경</vt:lpstr>
      <vt:lpstr>팀원 구성 및 작업 분담</vt:lpstr>
      <vt:lpstr>작업 계획 및 일정</vt:lpstr>
      <vt:lpstr>Q&amp;A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이약모약?</dc:title>
  <dc:creator>방유림 방유림</dc:creator>
  <cp:lastModifiedBy>방유림 방유림</cp:lastModifiedBy>
  <cp:revision>139</cp:revision>
  <dcterms:created xsi:type="dcterms:W3CDTF">2023-04-16T10:21:38Z</dcterms:created>
  <dcterms:modified xsi:type="dcterms:W3CDTF">2023-04-18T05:14:42Z</dcterms:modified>
</cp:coreProperties>
</file>