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0" r:id="rId2"/>
    <p:sldId id="263" r:id="rId3"/>
    <p:sldId id="318" r:id="rId4"/>
    <p:sldId id="265" r:id="rId5"/>
    <p:sldId id="319" r:id="rId6"/>
    <p:sldId id="272" r:id="rId7"/>
    <p:sldId id="269" r:id="rId8"/>
    <p:sldId id="270" r:id="rId9"/>
    <p:sldId id="320" r:id="rId10"/>
    <p:sldId id="322" r:id="rId11"/>
    <p:sldId id="324" r:id="rId12"/>
    <p:sldId id="321" r:id="rId13"/>
    <p:sldId id="323" r:id="rId14"/>
    <p:sldId id="278" r:id="rId15"/>
    <p:sldId id="279" r:id="rId16"/>
    <p:sldId id="280" r:id="rId17"/>
    <p:sldId id="325" r:id="rId18"/>
    <p:sldId id="283" r:id="rId19"/>
    <p:sldId id="284" r:id="rId20"/>
    <p:sldId id="326" r:id="rId21"/>
    <p:sldId id="327" r:id="rId22"/>
    <p:sldId id="287" r:id="rId23"/>
    <p:sldId id="328" r:id="rId24"/>
    <p:sldId id="294" r:id="rId25"/>
    <p:sldId id="295" r:id="rId26"/>
    <p:sldId id="296" r:id="rId27"/>
    <p:sldId id="297" r:id="rId28"/>
    <p:sldId id="298" r:id="rId29"/>
    <p:sldId id="313" r:id="rId30"/>
    <p:sldId id="302" r:id="rId31"/>
    <p:sldId id="329" r:id="rId32"/>
    <p:sldId id="330" r:id="rId33"/>
    <p:sldId id="331" r:id="rId34"/>
    <p:sldId id="332" r:id="rId35"/>
    <p:sldId id="333" r:id="rId36"/>
    <p:sldId id="316" r:id="rId37"/>
    <p:sldId id="31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AD92ED"/>
    <a:srgbClr val="4FC1E9"/>
    <a:srgbClr val="C4C7CE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614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edicine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A75BE195-CAC4-4286-AC70-CE51B0E49145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789B9-CB1C-4597-98ED-8ECD3D90B1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DEA5E68-6719-460D-A6B3-DF1D22FF2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Medicine</a:t>
            </a:r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7768C29-AB79-4698-A3C9-F8EBC48029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3D2AC83-F2B0-49F9-BDA7-DB3B0260C9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2CE14EC4-B413-4616-B649-AF9C5D93B9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995C9A3-5E22-4F59-923E-EDA28E168A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15034CD-622D-4BC6-B5C2-E65DE99191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A45DD12B-70A3-4EE0-8696-EE929D4D3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AB5EC6A9-24E3-4BD9-A2A8-BA4B26ECDB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514DB191-8C28-4D4B-82A4-F71FF55045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653630ED-0EFC-433B-BE76-9D49B96540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F955A95-4EB8-4C07-98E3-3EB72528CAF6}"/>
              </a:ext>
            </a:extLst>
          </p:cNvPr>
          <p:cNvGrpSpPr/>
          <p:nvPr userDrawn="1"/>
        </p:nvGrpSpPr>
        <p:grpSpPr>
          <a:xfrm>
            <a:off x="4625976" y="2811463"/>
            <a:ext cx="939800" cy="919163"/>
            <a:chOff x="4625976" y="2811463"/>
            <a:chExt cx="939800" cy="919163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0CB3D88-C282-4EBE-B16B-D634BAC95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6887B88D-4DB0-4772-8723-C8D9EF57D2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E4940CE4-B1C4-426B-8F80-0195B492140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FDB7B1C-CF78-4FA7-9AF3-D3852F9EDB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C256B4A-E6F2-47E3-B998-FA8D0F2BE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BDAB3DE-ADC3-45A8-A0F9-0552E1815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0C07D75-7407-42C7-9848-FDD42ACCC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3718C5C-57ED-49E8-A5D2-786BB992E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0C5AF289-3812-4CE1-8BC9-81FB41FE3A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6CA3D96D-5169-499E-A1AF-768633AB2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CA929844-4B95-4F92-9F6D-63EBD1F4CE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4F382950-2E63-443C-A709-1E9878DC5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5A709260-2572-4337-B612-CD990158E0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F95BD583-DD8F-4E07-A9CD-8D8BC05D7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0DD3E9-8140-4333-8E3B-959AAD612A26}"/>
              </a:ext>
            </a:extLst>
          </p:cNvPr>
          <p:cNvGrpSpPr/>
          <p:nvPr userDrawn="1"/>
        </p:nvGrpSpPr>
        <p:grpSpPr>
          <a:xfrm>
            <a:off x="5756276" y="2881313"/>
            <a:ext cx="850900" cy="849313"/>
            <a:chOff x="5756276" y="2881313"/>
            <a:chExt cx="850900" cy="849313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F02877-79F4-42B0-B334-EC0F19AE18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270DB2EC-DFEE-4644-88F7-23E05824A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B3C5DD9C-36B4-4B45-9126-D0D350B61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DD8A7B7-E233-4C4B-ABBD-E820D5EA4C37}"/>
              </a:ext>
            </a:extLst>
          </p:cNvPr>
          <p:cNvGrpSpPr/>
          <p:nvPr userDrawn="1"/>
        </p:nvGrpSpPr>
        <p:grpSpPr>
          <a:xfrm>
            <a:off x="6802439" y="2881313"/>
            <a:ext cx="849313" cy="850900"/>
            <a:chOff x="6802439" y="2881313"/>
            <a:chExt cx="849313" cy="8509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7F1FFB1-7994-4931-8937-8FE13D60F7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DD37B842-9B54-4F4C-9E26-7F5CB9AA0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5">
              <a:extLst>
                <a:ext uri="{FF2B5EF4-FFF2-40B4-BE49-F238E27FC236}">
                  <a16:creationId xmlns:a16="http://schemas.microsoft.com/office/drawing/2014/main" id="{966E4C31-6732-48AD-BB99-378F5FBE2D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7E387-B8DB-404A-B267-2217214AF392}"/>
              </a:ext>
            </a:extLst>
          </p:cNvPr>
          <p:cNvGrpSpPr/>
          <p:nvPr userDrawn="1"/>
        </p:nvGrpSpPr>
        <p:grpSpPr>
          <a:xfrm>
            <a:off x="1161132" y="1565378"/>
            <a:ext cx="1320668" cy="1291668"/>
            <a:chOff x="4625976" y="2811463"/>
            <a:chExt cx="939800" cy="919163"/>
          </a:xfrm>
        </p:grpSpPr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C4B459FF-D962-4145-BE9B-DA92CFC27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D9E0E86A-7627-44AE-9ECF-AA3DF7702F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6D73D958-E8EB-4094-A475-DD484F0309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BB62F05-F707-40DA-98E6-AA34C062E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721EE2D-F469-4B63-87C2-6A4B93D6E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6AF8940-8219-4A4E-99D4-58154D5200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2372D55-679F-4299-9919-5A9C243F2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6F86E19-6393-42E8-BFB2-3804380D3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C6ADF7B-3E5E-425D-9EBE-DEE3544C6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B15B5FC-0369-4C47-B13A-BF05E312A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BF37D109-9979-4420-96A1-99831C2E9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46F55EA8-0C01-4A5D-BB33-0DC4B44E05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704F073-426D-4BF9-ADB1-C0C9E236B1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C7E85B5-1C21-4069-8308-2FCB2052A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220812-3424-41DE-9803-6014DC5C5DAA}"/>
              </a:ext>
            </a:extLst>
          </p:cNvPr>
          <p:cNvGrpSpPr/>
          <p:nvPr userDrawn="1"/>
        </p:nvGrpSpPr>
        <p:grpSpPr>
          <a:xfrm>
            <a:off x="3976753" y="1649382"/>
            <a:ext cx="1195738" cy="1193510"/>
            <a:chOff x="5756276" y="2881313"/>
            <a:chExt cx="850900" cy="849313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41E4A809-49C3-4412-AB23-50B6BD397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89984C0-9907-4950-B5CE-74602637C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C6EDA57-2AA3-4B0B-8098-861413F1D6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DA4D69-64A9-4E8A-B906-6F2E9649A81F}"/>
              </a:ext>
            </a:extLst>
          </p:cNvPr>
          <p:cNvGrpSpPr/>
          <p:nvPr userDrawn="1"/>
        </p:nvGrpSpPr>
        <p:grpSpPr>
          <a:xfrm>
            <a:off x="6645482" y="1649060"/>
            <a:ext cx="1193512" cy="1195740"/>
            <a:chOff x="6802439" y="2881313"/>
            <a:chExt cx="849313" cy="850900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FA73A10-8358-45DF-8019-7F49994A7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40C4B7C-FA50-4C15-84C1-25B45CF077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3F104B5-5055-4BC3-8B6B-91D93A188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D0180C-7196-4CCE-9926-521706818C5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532B1FE-3515-49F3-BA87-6BFE00B2E79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A5794-5318-4266-93CA-FA600A28EA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2" y="1664758"/>
            <a:ext cx="2742862" cy="2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F109-7C83-4E5A-91D0-940805B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347" y="1131590"/>
            <a:ext cx="3953197" cy="857250"/>
          </a:xfrm>
        </p:spPr>
        <p:txBody>
          <a:bodyPr/>
          <a:lstStyle/>
          <a:p>
            <a:r>
              <a:rPr lang="ko-KR" altLang="en-US" sz="6600" b="1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이약모약</a:t>
            </a:r>
            <a:endParaRPr lang="en-US" sz="6600" b="1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D929-1B54-482B-A4CA-363BB2708A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5976" y="2345531"/>
            <a:ext cx="4131569" cy="452437"/>
          </a:xfrm>
        </p:spPr>
        <p:txBody>
          <a:bodyPr/>
          <a:lstStyle/>
          <a:p>
            <a:r>
              <a:rPr 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약품 관리 및 안내 시스템</a:t>
            </a:r>
            <a:endParaRPr 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1B24-805D-D2B2-67C3-30E63052DB5A}"/>
              </a:ext>
            </a:extLst>
          </p:cNvPr>
          <p:cNvSpPr txBox="1"/>
          <p:nvPr/>
        </p:nvSpPr>
        <p:spPr>
          <a:xfrm>
            <a:off x="7919864" y="415592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20210526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방유림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20210655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안소정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20210573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서영은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20211077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정채연</a:t>
            </a:r>
            <a:endParaRPr lang="ko-KR" altLang="en-US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C5D50C-7B95-5515-A68E-34DCF661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85" y="1250082"/>
            <a:ext cx="4410075" cy="36671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82A0E9-CD57-2124-0D8F-B7F8D64A8D26}"/>
              </a:ext>
            </a:extLst>
          </p:cNvPr>
          <p:cNvSpPr/>
          <p:nvPr/>
        </p:nvSpPr>
        <p:spPr>
          <a:xfrm>
            <a:off x="1594173" y="1641868"/>
            <a:ext cx="158417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 err="1"/>
              <a:t>약은요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13EFA8-EFFB-8818-F566-77766557D889}"/>
              </a:ext>
            </a:extLst>
          </p:cNvPr>
          <p:cNvSpPr/>
          <p:nvPr/>
        </p:nvSpPr>
        <p:spPr>
          <a:xfrm>
            <a:off x="1594173" y="2773209"/>
            <a:ext cx="158417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제품 허가 정보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F7182E-EC33-A0C5-5513-84818740242A}"/>
              </a:ext>
            </a:extLst>
          </p:cNvPr>
          <p:cNvSpPr/>
          <p:nvPr/>
        </p:nvSpPr>
        <p:spPr>
          <a:xfrm>
            <a:off x="1619672" y="3926954"/>
            <a:ext cx="1584176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낱알식별 정보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91D8A-7F38-4B20-2FA0-E6ED1CC7BAB1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178349" y="1929900"/>
            <a:ext cx="1030536" cy="11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07062E-4A74-7635-1413-05DB317B3587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178349" y="3061241"/>
            <a:ext cx="1030536" cy="2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080E55-CD63-151F-9715-531D9EE91D0D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3203848" y="3083645"/>
            <a:ext cx="1005037" cy="127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FF9E6-FEF4-9973-E520-51E18966DE42}"/>
              </a:ext>
            </a:extLst>
          </p:cNvPr>
          <p:cNvSpPr txBox="1"/>
          <p:nvPr/>
        </p:nvSpPr>
        <p:spPr>
          <a:xfrm>
            <a:off x="1619672" y="93251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 관련 테이블</a:t>
            </a:r>
          </a:p>
        </p:txBody>
      </p:sp>
    </p:spTree>
    <p:extLst>
      <p:ext uri="{BB962C8B-B14F-4D97-AF65-F5344CB8AC3E}">
        <p14:creationId xmlns:p14="http://schemas.microsoft.com/office/powerpoint/2010/main" val="275451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01B90-E334-7989-12B2-EEB1943029E7}"/>
              </a:ext>
            </a:extLst>
          </p:cNvPr>
          <p:cNvSpPr txBox="1"/>
          <p:nvPr/>
        </p:nvSpPr>
        <p:spPr>
          <a:xfrm>
            <a:off x="1664999" y="10561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 관련 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CAFA6-6E21-B9EB-0220-93F78019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0" y="1713957"/>
            <a:ext cx="3724275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FDD335-95C4-85F5-F5AF-1C647A2C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652" y="3003798"/>
            <a:ext cx="3724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5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</a:t>
            </a:r>
            <a:endParaRPr 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A77900-B44B-2E55-0360-0225A9A3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0448"/>
            <a:ext cx="3457575" cy="1381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0309969-1796-3523-A0E0-6E0C6C82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89" y="1724743"/>
            <a:ext cx="3714750" cy="1400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A6FE00-757E-461D-2E0B-EED1AEE8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787" y="3433608"/>
            <a:ext cx="3448050" cy="11239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5D8DB6-5811-2131-D804-409F9C4D72EE}"/>
              </a:ext>
            </a:extLst>
          </p:cNvPr>
          <p:cNvSpPr txBox="1"/>
          <p:nvPr/>
        </p:nvSpPr>
        <p:spPr>
          <a:xfrm>
            <a:off x="1619672" y="118677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관련 테이블</a:t>
            </a:r>
          </a:p>
        </p:txBody>
      </p:sp>
    </p:spTree>
    <p:extLst>
      <p:ext uri="{BB962C8B-B14F-4D97-AF65-F5344CB8AC3E}">
        <p14:creationId xmlns:p14="http://schemas.microsoft.com/office/powerpoint/2010/main" val="67689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4752F-30C5-FA48-248A-E80534DD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96" y="1515989"/>
            <a:ext cx="4429125" cy="1543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B5CF7D-5C85-FBC7-AAA1-D953871A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1515988"/>
            <a:ext cx="3514725" cy="1543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61119B-9149-012D-664D-F1482AFE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967" y="3472060"/>
            <a:ext cx="3790950" cy="12077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01B90-E334-7989-12B2-EEB1943029E7}"/>
              </a:ext>
            </a:extLst>
          </p:cNvPr>
          <p:cNvSpPr txBox="1"/>
          <p:nvPr/>
        </p:nvSpPr>
        <p:spPr>
          <a:xfrm>
            <a:off x="530796" y="9401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보건실</a:t>
            </a:r>
            <a:r>
              <a:rPr lang="ko-KR" altLang="en-US" dirty="0"/>
              <a:t> 관련 테이블</a:t>
            </a:r>
          </a:p>
        </p:txBody>
      </p:sp>
    </p:spTree>
    <p:extLst>
      <p:ext uri="{BB962C8B-B14F-4D97-AF65-F5344CB8AC3E}">
        <p14:creationId xmlns:p14="http://schemas.microsoft.com/office/powerpoint/2010/main" val="48764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F158E5-B426-9264-966A-7D6AF8D8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69933"/>
              </p:ext>
            </p:extLst>
          </p:nvPr>
        </p:nvGraphicFramePr>
        <p:xfrm>
          <a:off x="1616011" y="2067694"/>
          <a:ext cx="6052333" cy="1728192"/>
        </p:xfrm>
        <a:graphic>
          <a:graphicData uri="http://schemas.openxmlformats.org/drawingml/2006/table">
            <a:tbl>
              <a:tblPr/>
              <a:tblGrid>
                <a:gridCol w="1895620">
                  <a:extLst>
                    <a:ext uri="{9D8B030D-6E8A-4147-A177-3AD203B41FA5}">
                      <a16:colId xmlns:a16="http://schemas.microsoft.com/office/drawing/2014/main" val="4029272711"/>
                    </a:ext>
                  </a:extLst>
                </a:gridCol>
                <a:gridCol w="4156713">
                  <a:extLst>
                    <a:ext uri="{9D8B030D-6E8A-4147-A177-3AD203B41FA5}">
                      <a16:colId xmlns:a16="http://schemas.microsoft.com/office/drawing/2014/main" val="77157243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액터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34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프로그램 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16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프로그램 이용 및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운영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74699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전반적인 프로그램 관리 및 사용자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164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F86E21-E8B0-66DF-D31E-EC3331C4555B}"/>
              </a:ext>
            </a:extLst>
          </p:cNvPr>
          <p:cNvSpPr txBox="1"/>
          <p:nvPr/>
        </p:nvSpPr>
        <p:spPr>
          <a:xfrm>
            <a:off x="611560" y="11315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라운드 Regular" panose="020B0600000101010101" pitchFamily="34" charset="-127"/>
              </a:rPr>
              <a:t>- </a:t>
            </a:r>
            <a:r>
              <a:rPr lang="ko-KR" altLang="en-US" sz="2000" dirty="0" err="1">
                <a:ea typeface="나눔스퀘어라운드 Regular" panose="020B0600000101010101" pitchFamily="34" charset="-127"/>
              </a:rPr>
              <a:t>액터</a:t>
            </a:r>
            <a:r>
              <a:rPr lang="ko-KR" altLang="en-US" sz="2000" dirty="0">
                <a:ea typeface="나눔스퀘어라운드 Regular" panose="020B0600000101010101" pitchFamily="34" charset="-127"/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7084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800E86-45C3-99F4-B14A-691C4F44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82319"/>
              </p:ext>
            </p:extLst>
          </p:nvPr>
        </p:nvGraphicFramePr>
        <p:xfrm>
          <a:off x="449927" y="1226094"/>
          <a:ext cx="3906048" cy="3024306"/>
        </p:xfrm>
        <a:graphic>
          <a:graphicData uri="http://schemas.openxmlformats.org/drawingml/2006/table">
            <a:tbl>
              <a:tblPr/>
              <a:tblGrid>
                <a:gridCol w="1302016">
                  <a:extLst>
                    <a:ext uri="{9D8B030D-6E8A-4147-A177-3AD203B41FA5}">
                      <a16:colId xmlns:a16="http://schemas.microsoft.com/office/drawing/2014/main" val="3848380054"/>
                    </a:ext>
                  </a:extLst>
                </a:gridCol>
                <a:gridCol w="1302016">
                  <a:extLst>
                    <a:ext uri="{9D8B030D-6E8A-4147-A177-3AD203B41FA5}">
                      <a16:colId xmlns:a16="http://schemas.microsoft.com/office/drawing/2014/main" val="2481462041"/>
                    </a:ext>
                  </a:extLst>
                </a:gridCol>
                <a:gridCol w="1302016">
                  <a:extLst>
                    <a:ext uri="{9D8B030D-6E8A-4147-A177-3AD203B41FA5}">
                      <a16:colId xmlns:a16="http://schemas.microsoft.com/office/drawing/2014/main" val="2705483945"/>
                    </a:ext>
                  </a:extLst>
                </a:gridCol>
              </a:tblGrid>
              <a:tr h="4095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70643"/>
                  </a:ext>
                </a:extLst>
              </a:tr>
              <a:tr h="3787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48970"/>
                  </a:ext>
                </a:extLst>
              </a:tr>
              <a:tr h="3246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34642"/>
                  </a:ext>
                </a:extLst>
              </a:tr>
              <a:tr h="378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00598"/>
                  </a:ext>
                </a:extLst>
              </a:tr>
              <a:tr h="378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4390"/>
                  </a:ext>
                </a:extLst>
              </a:tr>
              <a:tr h="25324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18709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31984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95826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272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8FC197-B748-1D7E-84B5-B780EC24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36653"/>
              </p:ext>
            </p:extLst>
          </p:nvPr>
        </p:nvGraphicFramePr>
        <p:xfrm>
          <a:off x="4648832" y="1226094"/>
          <a:ext cx="3906047" cy="3024306"/>
        </p:xfrm>
        <a:graphic>
          <a:graphicData uri="http://schemas.openxmlformats.org/drawingml/2006/table">
            <a:tbl>
              <a:tblPr/>
              <a:tblGrid>
                <a:gridCol w="738693">
                  <a:extLst>
                    <a:ext uri="{9D8B030D-6E8A-4147-A177-3AD203B41FA5}">
                      <a16:colId xmlns:a16="http://schemas.microsoft.com/office/drawing/2014/main" val="988957485"/>
                    </a:ext>
                  </a:extLst>
                </a:gridCol>
                <a:gridCol w="1776763">
                  <a:extLst>
                    <a:ext uri="{9D8B030D-6E8A-4147-A177-3AD203B41FA5}">
                      <a16:colId xmlns:a16="http://schemas.microsoft.com/office/drawing/2014/main" val="1052883837"/>
                    </a:ext>
                  </a:extLst>
                </a:gridCol>
                <a:gridCol w="1390591">
                  <a:extLst>
                    <a:ext uri="{9D8B030D-6E8A-4147-A177-3AD203B41FA5}">
                      <a16:colId xmlns:a16="http://schemas.microsoft.com/office/drawing/2014/main" val="4022171936"/>
                    </a:ext>
                  </a:extLst>
                </a:gridCol>
              </a:tblGrid>
              <a:tr h="446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28421"/>
                  </a:ext>
                </a:extLst>
              </a:tr>
              <a:tr h="46236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61445"/>
                  </a:ext>
                </a:extLst>
              </a:tr>
              <a:tr h="539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노약자주의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38921"/>
                  </a:ext>
                </a:extLst>
              </a:tr>
              <a:tr h="46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02852"/>
                  </a:ext>
                </a:extLst>
              </a:tr>
              <a:tr h="46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모양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429756"/>
                  </a:ext>
                </a:extLst>
              </a:tr>
              <a:tr h="650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3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80A47D-2D06-37DD-191B-69B65EE1B7B2}"/>
              </a:ext>
            </a:extLst>
          </p:cNvPr>
          <p:cNvSpPr txBox="1"/>
          <p:nvPr/>
        </p:nvSpPr>
        <p:spPr>
          <a:xfrm>
            <a:off x="457200" y="4443958"/>
            <a:ext cx="836327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약의 정보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 사진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제품명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주성분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사용법 및 저장법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유효기간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전문 및 일반 구분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포장 단위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숙지사항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병용금기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주의해야하는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음식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이상반응</a:t>
            </a:r>
          </a:p>
        </p:txBody>
      </p:sp>
    </p:spTree>
    <p:extLst>
      <p:ext uri="{BB962C8B-B14F-4D97-AF65-F5344CB8AC3E}">
        <p14:creationId xmlns:p14="http://schemas.microsoft.com/office/powerpoint/2010/main" val="135403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04DF06-66B9-7A7F-05EE-1E82E76D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56312"/>
              </p:ext>
            </p:extLst>
          </p:nvPr>
        </p:nvGraphicFramePr>
        <p:xfrm>
          <a:off x="3491880" y="988864"/>
          <a:ext cx="2520115" cy="3384375"/>
        </p:xfrm>
        <a:graphic>
          <a:graphicData uri="http://schemas.openxmlformats.org/drawingml/2006/table">
            <a:tbl>
              <a:tblPr/>
              <a:tblGrid>
                <a:gridCol w="576063">
                  <a:extLst>
                    <a:ext uri="{9D8B030D-6E8A-4147-A177-3AD203B41FA5}">
                      <a16:colId xmlns:a16="http://schemas.microsoft.com/office/drawing/2014/main" val="11580429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11036158"/>
                    </a:ext>
                  </a:extLst>
                </a:gridCol>
                <a:gridCol w="791924">
                  <a:extLst>
                    <a:ext uri="{9D8B030D-6E8A-4147-A177-3AD203B41FA5}">
                      <a16:colId xmlns:a16="http://schemas.microsoft.com/office/drawing/2014/main" val="3857533273"/>
                    </a:ext>
                  </a:extLst>
                </a:gridCol>
              </a:tblGrid>
              <a:tr h="6254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63430"/>
                  </a:ext>
                </a:extLst>
              </a:tr>
              <a:tr h="8929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즐겨찾기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965390"/>
                  </a:ext>
                </a:extLst>
              </a:tr>
              <a:tr h="972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저장한 약의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08834"/>
                  </a:ext>
                </a:extLst>
              </a:tr>
              <a:tr h="892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528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52B58-19B6-3BBD-76C4-3E3BF343C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8764"/>
              </p:ext>
            </p:extLst>
          </p:nvPr>
        </p:nvGraphicFramePr>
        <p:xfrm>
          <a:off x="6300192" y="987574"/>
          <a:ext cx="2592288" cy="3384375"/>
        </p:xfrm>
        <a:graphic>
          <a:graphicData uri="http://schemas.openxmlformats.org/drawingml/2006/table">
            <a:tbl>
              <a:tblPr/>
              <a:tblGrid>
                <a:gridCol w="598220">
                  <a:extLst>
                    <a:ext uri="{9D8B030D-6E8A-4147-A177-3AD203B41FA5}">
                      <a16:colId xmlns:a16="http://schemas.microsoft.com/office/drawing/2014/main" val="1111689981"/>
                    </a:ext>
                  </a:extLst>
                </a:gridCol>
                <a:gridCol w="1129972">
                  <a:extLst>
                    <a:ext uri="{9D8B030D-6E8A-4147-A177-3AD203B41FA5}">
                      <a16:colId xmlns:a16="http://schemas.microsoft.com/office/drawing/2014/main" val="23367576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12294749"/>
                    </a:ext>
                  </a:extLst>
                </a:gridCol>
              </a:tblGrid>
              <a:tr h="889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96437"/>
                  </a:ext>
                </a:extLst>
              </a:tr>
              <a:tr h="11622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알림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06427"/>
                  </a:ext>
                </a:extLst>
              </a:tr>
              <a:tr h="133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학교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85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61CBF1-E729-4724-9202-5BACC093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72744"/>
              </p:ext>
            </p:extLst>
          </p:nvPr>
        </p:nvGraphicFramePr>
        <p:xfrm>
          <a:off x="179512" y="987574"/>
          <a:ext cx="2952329" cy="3384373"/>
        </p:xfrm>
        <a:graphic>
          <a:graphicData uri="http://schemas.openxmlformats.org/drawingml/2006/table">
            <a:tbl>
              <a:tblPr/>
              <a:tblGrid>
                <a:gridCol w="737991">
                  <a:extLst>
                    <a:ext uri="{9D8B030D-6E8A-4147-A177-3AD203B41FA5}">
                      <a16:colId xmlns:a16="http://schemas.microsoft.com/office/drawing/2014/main" val="331488299"/>
                    </a:ext>
                  </a:extLst>
                </a:gridCol>
                <a:gridCol w="1566265">
                  <a:extLst>
                    <a:ext uri="{9D8B030D-6E8A-4147-A177-3AD203B41FA5}">
                      <a16:colId xmlns:a16="http://schemas.microsoft.com/office/drawing/2014/main" val="235537093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427805279"/>
                    </a:ext>
                  </a:extLst>
                </a:gridCol>
              </a:tblGrid>
              <a:tr h="508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01633"/>
                  </a:ext>
                </a:extLst>
              </a:tr>
              <a:tr h="91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카테고리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카테고리 별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42657"/>
                  </a:ext>
                </a:extLst>
              </a:tr>
              <a:tr h="1244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재고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약품 재고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50911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공지사항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2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2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6D48A0-3C5A-FC93-1B06-C31C42DA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34775"/>
              </p:ext>
            </p:extLst>
          </p:nvPr>
        </p:nvGraphicFramePr>
        <p:xfrm>
          <a:off x="827584" y="1059582"/>
          <a:ext cx="3384375" cy="3721858"/>
        </p:xfrm>
        <a:graphic>
          <a:graphicData uri="http://schemas.openxmlformats.org/drawingml/2006/table">
            <a:tbl>
              <a:tblPr/>
              <a:tblGrid>
                <a:gridCol w="1128125">
                  <a:extLst>
                    <a:ext uri="{9D8B030D-6E8A-4147-A177-3AD203B41FA5}">
                      <a16:colId xmlns:a16="http://schemas.microsoft.com/office/drawing/2014/main" val="3498184109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3502312954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3192710383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1918"/>
                  </a:ext>
                </a:extLst>
              </a:tr>
              <a:tr h="433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80609"/>
                  </a:ext>
                </a:extLst>
              </a:tr>
              <a:tr h="31277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86050"/>
                  </a:ext>
                </a:extLst>
              </a:tr>
              <a:tr h="43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88580"/>
                  </a:ext>
                </a:extLst>
              </a:tr>
              <a:tr h="43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 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89470"/>
                  </a:ext>
                </a:extLst>
              </a:tr>
              <a:tr h="4855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2645"/>
                  </a:ext>
                </a:extLst>
              </a:tr>
              <a:tr h="485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07888"/>
                  </a:ext>
                </a:extLst>
              </a:tr>
              <a:tr h="485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653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810265-243C-FF21-88D7-8284424E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19287"/>
              </p:ext>
            </p:extLst>
          </p:nvPr>
        </p:nvGraphicFramePr>
        <p:xfrm>
          <a:off x="4716016" y="1059582"/>
          <a:ext cx="3820203" cy="3721858"/>
        </p:xfrm>
        <a:graphic>
          <a:graphicData uri="http://schemas.openxmlformats.org/drawingml/2006/table">
            <a:tbl>
              <a:tblPr/>
              <a:tblGrid>
                <a:gridCol w="1273401">
                  <a:extLst>
                    <a:ext uri="{9D8B030D-6E8A-4147-A177-3AD203B41FA5}">
                      <a16:colId xmlns:a16="http://schemas.microsoft.com/office/drawing/2014/main" val="2016048708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4188276001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100031135"/>
                    </a:ext>
                  </a:extLst>
                </a:gridCol>
              </a:tblGrid>
              <a:tr h="512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6038"/>
                  </a:ext>
                </a:extLst>
              </a:tr>
              <a:tr h="63134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공지사항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등록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14074"/>
                  </a:ext>
                </a:extLst>
              </a:tr>
              <a:tr h="631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수정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98878"/>
                  </a:ext>
                </a:extLst>
              </a:tr>
              <a:tr h="631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삭제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92121"/>
                  </a:ext>
                </a:extLst>
              </a:tr>
              <a:tr h="5152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74007"/>
                  </a:ext>
                </a:extLst>
              </a:tr>
              <a:tr h="400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수량 수정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19716"/>
                  </a:ext>
                </a:extLst>
              </a:tr>
              <a:tr h="400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삭제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1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9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084C92-C7F3-C1DB-C36C-50718EAF4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08442"/>
              </p:ext>
            </p:extLst>
          </p:nvPr>
        </p:nvGraphicFramePr>
        <p:xfrm>
          <a:off x="683568" y="863957"/>
          <a:ext cx="3888432" cy="3970734"/>
        </p:xfrm>
        <a:graphic>
          <a:graphicData uri="http://schemas.openxmlformats.org/drawingml/2006/table">
            <a:tbl>
              <a:tblPr/>
              <a:tblGrid>
                <a:gridCol w="963100">
                  <a:extLst>
                    <a:ext uri="{9D8B030D-6E8A-4147-A177-3AD203B41FA5}">
                      <a16:colId xmlns:a16="http://schemas.microsoft.com/office/drawing/2014/main" val="3575804378"/>
                    </a:ext>
                  </a:extLst>
                </a:gridCol>
                <a:gridCol w="1462666">
                  <a:extLst>
                    <a:ext uri="{9D8B030D-6E8A-4147-A177-3AD203B41FA5}">
                      <a16:colId xmlns:a16="http://schemas.microsoft.com/office/drawing/2014/main" val="3513756439"/>
                    </a:ext>
                  </a:extLst>
                </a:gridCol>
                <a:gridCol w="1462666">
                  <a:extLst>
                    <a:ext uri="{9D8B030D-6E8A-4147-A177-3AD203B41FA5}">
                      <a16:colId xmlns:a16="http://schemas.microsoft.com/office/drawing/2014/main" val="4193134605"/>
                    </a:ext>
                  </a:extLst>
                </a:gridCol>
              </a:tblGrid>
              <a:tr h="432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95630"/>
                  </a:ext>
                </a:extLst>
              </a:tr>
              <a:tr h="6176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60956"/>
                  </a:ext>
                </a:extLst>
              </a:tr>
              <a:tr h="1058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6328"/>
                  </a:ext>
                </a:extLst>
              </a:tr>
              <a:tr h="62073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15594"/>
                  </a:ext>
                </a:extLst>
              </a:tr>
              <a:tr h="620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75272"/>
                  </a:ext>
                </a:extLst>
              </a:tr>
              <a:tr h="62073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3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5B6C5F-F423-D4D8-75FF-8F537C2F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219"/>
              </p:ext>
            </p:extLst>
          </p:nvPr>
        </p:nvGraphicFramePr>
        <p:xfrm>
          <a:off x="653928" y="1188883"/>
          <a:ext cx="4134096" cy="3398075"/>
        </p:xfrm>
        <a:graphic>
          <a:graphicData uri="http://schemas.openxmlformats.org/drawingml/2006/table">
            <a:tbl>
              <a:tblPr/>
              <a:tblGrid>
                <a:gridCol w="1378032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1378032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  <a:gridCol w="1378032">
                  <a:extLst>
                    <a:ext uri="{9D8B030D-6E8A-4147-A177-3AD203B41FA5}">
                      <a16:colId xmlns:a16="http://schemas.microsoft.com/office/drawing/2014/main" val="2152593744"/>
                    </a:ext>
                  </a:extLst>
                </a:gridCol>
              </a:tblGrid>
              <a:tr h="2747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3331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17311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 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04426"/>
                  </a:ext>
                </a:extLst>
              </a:tr>
              <a:tr h="55534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목록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00228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승인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895253"/>
                  </a:ext>
                </a:extLst>
              </a:tr>
              <a:tr h="888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스퀘어라운드 Regular" panose="020B0600000101010101" pitchFamily="34" charset="-127"/>
                        </a:rPr>
                        <a:t>운영자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529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1A988C-C22D-2055-63EF-5FD416B4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7254"/>
              </p:ext>
            </p:extLst>
          </p:nvPr>
        </p:nvGraphicFramePr>
        <p:xfrm>
          <a:off x="5076056" y="1188883"/>
          <a:ext cx="2952327" cy="3398075"/>
        </p:xfrm>
        <a:graphic>
          <a:graphicData uri="http://schemas.openxmlformats.org/drawingml/2006/table">
            <a:tbl>
              <a:tblPr/>
              <a:tblGrid>
                <a:gridCol w="984109">
                  <a:extLst>
                    <a:ext uri="{9D8B030D-6E8A-4147-A177-3AD203B41FA5}">
                      <a16:colId xmlns:a16="http://schemas.microsoft.com/office/drawing/2014/main" val="102463507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3373565169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3224400953"/>
                    </a:ext>
                  </a:extLst>
                </a:gridCol>
              </a:tblGrid>
              <a:tr h="4307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88256"/>
                  </a:ext>
                </a:extLst>
              </a:tr>
              <a:tr h="85556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목록 조회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92287"/>
                  </a:ext>
                </a:extLst>
              </a:tr>
              <a:tr h="1423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검색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24532"/>
                  </a:ext>
                </a:extLst>
              </a:tr>
              <a:tr h="687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삭제</a:t>
                      </a:r>
                    </a:p>
                  </a:txBody>
                  <a:tcPr marL="50043" marR="50043" marT="13835" marB="13835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3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907704" y="1347614"/>
            <a:ext cx="6818658" cy="338437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/>
              <a:t>이약모약이란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사용 </a:t>
            </a:r>
            <a:r>
              <a:rPr lang="en-US" altLang="ko-KR" dirty="0"/>
              <a:t>API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각 기능별 상세 내용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데모 시나리오 및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32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각 기능 상세 내용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4300BA-F339-8144-AE58-2F84AE0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822"/>
              </p:ext>
            </p:extLst>
          </p:nvPr>
        </p:nvGraphicFramePr>
        <p:xfrm>
          <a:off x="611561" y="1059582"/>
          <a:ext cx="5256583" cy="3443850"/>
        </p:xfrm>
        <a:graphic>
          <a:graphicData uri="http://schemas.openxmlformats.org/drawingml/2006/table">
            <a:tbl>
              <a:tblPr/>
              <a:tblGrid>
                <a:gridCol w="1394383">
                  <a:extLst>
                    <a:ext uri="{9D8B030D-6E8A-4147-A177-3AD203B41FA5}">
                      <a16:colId xmlns:a16="http://schemas.microsoft.com/office/drawing/2014/main" val="1826257708"/>
                    </a:ext>
                  </a:extLst>
                </a:gridCol>
                <a:gridCol w="1931100">
                  <a:extLst>
                    <a:ext uri="{9D8B030D-6E8A-4147-A177-3AD203B41FA5}">
                      <a16:colId xmlns:a16="http://schemas.microsoft.com/office/drawing/2014/main" val="3671150057"/>
                    </a:ext>
                  </a:extLst>
                </a:gridCol>
                <a:gridCol w="1931100">
                  <a:extLst>
                    <a:ext uri="{9D8B030D-6E8A-4147-A177-3AD203B41FA5}">
                      <a16:colId xmlns:a16="http://schemas.microsoft.com/office/drawing/2014/main" val="8887533"/>
                    </a:ext>
                  </a:extLst>
                </a:gridCol>
              </a:tblGrid>
              <a:tr h="339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진행률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1010"/>
                  </a:ext>
                </a:extLst>
              </a:tr>
              <a:tr h="6264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목록 조회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31024"/>
                  </a:ext>
                </a:extLst>
              </a:tr>
              <a:tr h="626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검색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6762"/>
                  </a:ext>
                </a:extLst>
              </a:tr>
              <a:tr h="1252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승인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51852"/>
                  </a:ext>
                </a:extLst>
              </a:tr>
              <a:tr h="598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삭제</a:t>
                      </a:r>
                    </a:p>
                  </a:txBody>
                  <a:tcPr marL="50043" marR="50043" marT="13835" marB="13835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100%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3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3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세부데이터 가공 방법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F6420-647E-B944-9159-CE0F1EAB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58" y="1150302"/>
            <a:ext cx="4683178" cy="2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13ED43-A96C-64D6-B7B7-DB762C9C8AE6}"/>
              </a:ext>
            </a:extLst>
          </p:cNvPr>
          <p:cNvSpPr/>
          <p:nvPr/>
        </p:nvSpPr>
        <p:spPr>
          <a:xfrm>
            <a:off x="6491413" y="2747068"/>
            <a:ext cx="158417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 err="1"/>
              <a:t>약은요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54D9EF-D502-D424-D812-BDAD05B87305}"/>
              </a:ext>
            </a:extLst>
          </p:cNvPr>
          <p:cNvSpPr/>
          <p:nvPr/>
        </p:nvSpPr>
        <p:spPr>
          <a:xfrm>
            <a:off x="3949685" y="1518365"/>
            <a:ext cx="158417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제품 허가 정보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AD9E5FF-BBF1-2358-19DD-B04C5B659F02}"/>
              </a:ext>
            </a:extLst>
          </p:cNvPr>
          <p:cNvSpPr/>
          <p:nvPr/>
        </p:nvSpPr>
        <p:spPr>
          <a:xfrm>
            <a:off x="1241442" y="2603052"/>
            <a:ext cx="1584176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낱알식별 정보</a:t>
            </a:r>
            <a:endParaRPr lang="ko-KR" altLang="en-US" dirty="0"/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43CB7D53-F3D1-983B-D422-85E9C1AB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80593"/>
              </p:ext>
            </p:extLst>
          </p:nvPr>
        </p:nvGraphicFramePr>
        <p:xfrm>
          <a:off x="3757833" y="2531044"/>
          <a:ext cx="1967880" cy="1008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1808497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Medicine</a:t>
                      </a:r>
                      <a:r>
                        <a:rPr lang="ko-KR" altLang="en-US" sz="1600" dirty="0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9208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442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77F8A6D-67AB-6EBB-9FAD-B73BCA3965D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741773" y="2094429"/>
            <a:ext cx="0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7B6008F-007F-B1A4-D1C0-5A222C53857E}"/>
              </a:ext>
            </a:extLst>
          </p:cNvPr>
          <p:cNvSpPr/>
          <p:nvPr/>
        </p:nvSpPr>
        <p:spPr>
          <a:xfrm>
            <a:off x="4972744" y="2189665"/>
            <a:ext cx="216024" cy="228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DF5439-5CD8-78AF-F965-D22BE5FECD19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2825618" y="3035100"/>
            <a:ext cx="93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8C73D84-DECD-5846-9C2C-7761D46A4348}"/>
              </a:ext>
            </a:extLst>
          </p:cNvPr>
          <p:cNvSpPr/>
          <p:nvPr/>
        </p:nvSpPr>
        <p:spPr>
          <a:xfrm>
            <a:off x="3139766" y="3172866"/>
            <a:ext cx="216024" cy="228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77A460A-DB75-F7B5-3B18-FE3D4559B8EE}"/>
              </a:ext>
            </a:extLst>
          </p:cNvPr>
          <p:cNvCxnSpPr>
            <a:stCxn id="18" idx="1"/>
            <a:endCxn id="23" idx="3"/>
          </p:cNvCxnSpPr>
          <p:nvPr/>
        </p:nvCxnSpPr>
        <p:spPr>
          <a:xfrm flipH="1">
            <a:off x="5725713" y="3035100"/>
            <a:ext cx="76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27D4EF-44A6-8D53-7AFF-3FA68781384D}"/>
              </a:ext>
            </a:extLst>
          </p:cNvPr>
          <p:cNvSpPr/>
          <p:nvPr/>
        </p:nvSpPr>
        <p:spPr>
          <a:xfrm>
            <a:off x="6000551" y="3172866"/>
            <a:ext cx="216024" cy="228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01B6A5-358C-5289-0062-4CFD218F2369}"/>
              </a:ext>
            </a:extLst>
          </p:cNvPr>
          <p:cNvSpPr txBox="1"/>
          <p:nvPr/>
        </p:nvSpPr>
        <p:spPr>
          <a:xfrm>
            <a:off x="3355790" y="3915487"/>
            <a:ext cx="28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크기</a:t>
            </a:r>
            <a:r>
              <a:rPr lang="en-US" altLang="ko-KR" dirty="0"/>
              <a:t>: 50465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45026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F6420-647E-B944-9159-CE0F1EAB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58" y="1150302"/>
            <a:ext cx="4683178" cy="2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14D436-6825-047E-52F8-9739C5F0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90915"/>
              </p:ext>
            </p:extLst>
          </p:nvPr>
        </p:nvGraphicFramePr>
        <p:xfrm>
          <a:off x="827584" y="1283938"/>
          <a:ext cx="7704854" cy="2611010"/>
        </p:xfrm>
        <a:graphic>
          <a:graphicData uri="http://schemas.openxmlformats.org/drawingml/2006/table">
            <a:tbl>
              <a:tblPr/>
              <a:tblGrid>
                <a:gridCol w="1618900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15853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  <a:gridCol w="2101933">
                  <a:extLst>
                    <a:ext uri="{9D8B030D-6E8A-4147-A177-3AD203B41FA5}">
                      <a16:colId xmlns:a16="http://schemas.microsoft.com/office/drawing/2014/main" val="132745908"/>
                    </a:ext>
                  </a:extLst>
                </a:gridCol>
                <a:gridCol w="1825487">
                  <a:extLst>
                    <a:ext uri="{9D8B030D-6E8A-4147-A177-3AD203B41FA5}">
                      <a16:colId xmlns:a16="http://schemas.microsoft.com/office/drawing/2014/main" val="2636170450"/>
                    </a:ext>
                  </a:extLst>
                </a:gridCol>
              </a:tblGrid>
              <a:tr h="2416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5040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세부데이터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입력값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중 </a:t>
                      </a:r>
                      <a:r>
                        <a:rPr lang="en-US" altLang="ko-KR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itemName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에 포함된 단어들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68147"/>
                  </a:ext>
                </a:extLst>
              </a:tr>
              <a:tr h="1495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 성공 또는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3C121F8-D67A-CB0C-7A65-0ECB4A95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3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3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F6420-647E-B944-9159-CE0F1EAB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58" y="1150302"/>
            <a:ext cx="4683178" cy="2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441D7-9BD4-27CB-F405-7ACE3086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96786"/>
            <a:ext cx="2726432" cy="1820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AAA976-29E4-7F49-6346-738B02F5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31" y="1696786"/>
            <a:ext cx="2975848" cy="179374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3C121F8-D67A-CB0C-7A65-0ECB4A95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83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D4D68-B4FC-D727-FC44-62CE988F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637" y="1723824"/>
            <a:ext cx="2664852" cy="1793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B2B79-1283-213E-47D1-F3105418904B}"/>
              </a:ext>
            </a:extLst>
          </p:cNvPr>
          <p:cNvSpPr txBox="1"/>
          <p:nvPr/>
        </p:nvSpPr>
        <p:spPr>
          <a:xfrm>
            <a:off x="820415" y="372387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약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0C5E1-531D-CE58-A376-CF6C39583F9A}"/>
              </a:ext>
            </a:extLst>
          </p:cNvPr>
          <p:cNvSpPr txBox="1"/>
          <p:nvPr/>
        </p:nvSpPr>
        <p:spPr>
          <a:xfrm>
            <a:off x="3524943" y="372387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노약자 주의 약 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082A1-F3E4-739D-01B6-C5A6F704257C}"/>
              </a:ext>
            </a:extLst>
          </p:cNvPr>
          <p:cNvSpPr txBox="1"/>
          <p:nvPr/>
        </p:nvSpPr>
        <p:spPr>
          <a:xfrm>
            <a:off x="7227286" y="372387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 저장</a:t>
            </a:r>
          </a:p>
        </p:txBody>
      </p:sp>
    </p:spTree>
    <p:extLst>
      <p:ext uri="{BB962C8B-B14F-4D97-AF65-F5344CB8AC3E}">
        <p14:creationId xmlns:p14="http://schemas.microsoft.com/office/powerpoint/2010/main" val="2434137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13202"/>
              </p:ext>
            </p:extLst>
          </p:nvPr>
        </p:nvGraphicFramePr>
        <p:xfrm>
          <a:off x="395536" y="1333358"/>
          <a:ext cx="4752528" cy="2999621"/>
        </p:xfrm>
        <a:graphic>
          <a:graphicData uri="http://schemas.openxmlformats.org/drawingml/2006/table">
            <a:tbl>
              <a:tblPr/>
              <a:tblGrid>
                <a:gridCol w="1274863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3477665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05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약품 검색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현재 복용중인 약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복용을 원하는 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세부데이터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현재 복용중인 약의 성분 </a:t>
                      </a:r>
                      <a:endParaRPr lang="en-US" altLang="ko-KR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-&gt;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복용을 원하는 약의 주의 사항에 그 성분이 포함되어 있는지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34882"/>
                  </a:ext>
                </a:extLst>
              </a:tr>
              <a:tr h="1137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8340D10-C603-B649-CD61-74BAF273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7B5396-3446-8640-1D29-ADC00923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34896"/>
            <a:ext cx="3600400" cy="29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8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20485"/>
              </p:ext>
            </p:extLst>
          </p:nvPr>
        </p:nvGraphicFramePr>
        <p:xfrm>
          <a:off x="251520" y="1301422"/>
          <a:ext cx="4019490" cy="3220001"/>
        </p:xfrm>
        <a:graphic>
          <a:graphicData uri="http://schemas.openxmlformats.org/drawingml/2006/table">
            <a:tbl>
              <a:tblPr/>
              <a:tblGrid>
                <a:gridCol w="947199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3072291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00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모양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검색할 약의 색상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앞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세부데이터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약의 크기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모양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표시를 입력 받아 일치하는 약품을 찾는다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38357"/>
                  </a:ext>
                </a:extLst>
              </a:tr>
              <a:tr h="1326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48B69E5-E14B-6BB1-4F3A-17443E38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13E371-8339-1F2D-FB26-C838A8F9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46" y="1334560"/>
            <a:ext cx="4404033" cy="31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0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59405"/>
              </p:ext>
            </p:extLst>
          </p:nvPr>
        </p:nvGraphicFramePr>
        <p:xfrm>
          <a:off x="315598" y="1419622"/>
          <a:ext cx="4304357" cy="3244386"/>
        </p:xfrm>
        <a:graphic>
          <a:graphicData uri="http://schemas.openxmlformats.org/drawingml/2006/table">
            <a:tbl>
              <a:tblPr/>
              <a:tblGrid>
                <a:gridCol w="1139404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3164953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25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검색하고 싶은 제품명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세부데이터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입력값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중 </a:t>
                      </a:r>
                      <a:r>
                        <a:rPr lang="en-US" altLang="ko-KR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itemName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에 포함된 단어들 찾음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66151"/>
                  </a:ext>
                </a:extLst>
              </a:tr>
              <a:tr h="1326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D00DDDB-ACD6-6514-8D1F-E573457E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 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1AE2E4-7D57-7FDE-B20E-8BA6D975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3" y="1400200"/>
            <a:ext cx="4295812" cy="3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65523"/>
              </p:ext>
            </p:extLst>
          </p:nvPr>
        </p:nvGraphicFramePr>
        <p:xfrm>
          <a:off x="457200" y="1088988"/>
          <a:ext cx="4019489" cy="3531491"/>
        </p:xfrm>
        <a:graphic>
          <a:graphicData uri="http://schemas.openxmlformats.org/drawingml/2006/table">
            <a:tbl>
              <a:tblPr/>
              <a:tblGrid>
                <a:gridCol w="1041405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97808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472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카테고리별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8342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원하는 카테고리 선택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8342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세부데이터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사람을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담은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컬럼 또는 주의사항에 노인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임산부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어린이라는 단어가 포함 되어있는지 찾는다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.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54265"/>
                  </a:ext>
                </a:extLst>
              </a:tr>
              <a:tr h="1390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카테고리별 조회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32C6697-6094-B7B5-C4EF-54C60466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26" y="1088988"/>
            <a:ext cx="4017361" cy="35314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C9E1BE-0490-1137-A216-1C7F970D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29935"/>
              </p:ext>
            </p:extLst>
          </p:nvPr>
        </p:nvGraphicFramePr>
        <p:xfrm>
          <a:off x="457200" y="1264713"/>
          <a:ext cx="3888432" cy="3399294"/>
        </p:xfrm>
        <a:graphic>
          <a:graphicData uri="http://schemas.openxmlformats.org/drawingml/2006/table">
            <a:tbl>
              <a:tblPr/>
              <a:tblGrid>
                <a:gridCol w="996039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892393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500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약품 재고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90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790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가공데이터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약품 테이블에 저장된 약품의 일련번호를 통해 약의 정보를 보여줌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93693"/>
                  </a:ext>
                </a:extLst>
              </a:tr>
              <a:tr h="1317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보건실의 약품 재고 및 간편정보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3D7D617-3452-5632-D54B-ABDC72FA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69" y="1064289"/>
            <a:ext cx="6167304" cy="35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167B9-CC1B-7603-FED2-C4A92E44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64713"/>
            <a:ext cx="3874723" cy="33992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03C6184-8AEF-8737-DABE-2AFCBB93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37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53647"/>
              </p:ext>
            </p:extLst>
          </p:nvPr>
        </p:nvGraphicFramePr>
        <p:xfrm>
          <a:off x="264480" y="1179853"/>
          <a:ext cx="4137748" cy="3725028"/>
        </p:xfrm>
        <a:graphic>
          <a:graphicData uri="http://schemas.openxmlformats.org/drawingml/2006/table">
            <a:tbl>
              <a:tblPr/>
              <a:tblGrid>
                <a:gridCol w="1274112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863636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73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저장한 약의 정보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91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91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가공데이터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즐겨 찾기 된 약품의 일련번호를 통해 약의 정보를 보여줌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72870"/>
                  </a:ext>
                </a:extLst>
              </a:tr>
              <a:tr h="1523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즐겨찾기한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4D4C8EE-B4DE-6547-2220-A908C2A3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55865"/>
            <a:ext cx="4572000" cy="37490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E279462-999F-F090-62F1-35C78A20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DC88D42A-0CFC-B747-D999-A988C0FB1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1" y="1587854"/>
            <a:ext cx="1224136" cy="1795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34B8A-2472-21CD-EB1E-439492F4F818}"/>
              </a:ext>
            </a:extLst>
          </p:cNvPr>
          <p:cNvSpPr txBox="1"/>
          <p:nvPr/>
        </p:nvSpPr>
        <p:spPr>
          <a:xfrm>
            <a:off x="1119767" y="128630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a typeface="나눔스퀘어라운드 Regular" panose="020B0600000101010101" pitchFamily="34" charset="-127"/>
              </a:rPr>
              <a:t>대학교 </a:t>
            </a:r>
            <a:r>
              <a:rPr lang="ko-KR" altLang="en-US" b="1" dirty="0" err="1">
                <a:ea typeface="나눔스퀘어라운드 Regular" panose="020B0600000101010101" pitchFamily="34" charset="-127"/>
              </a:rPr>
              <a:t>보건실</a:t>
            </a:r>
            <a:endParaRPr lang="en-US" altLang="ko-KR" b="1" dirty="0">
              <a:ea typeface="나눔스퀘어라운드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38174-264E-D17C-3432-04AA6A6E8F03}"/>
              </a:ext>
            </a:extLst>
          </p:cNvPr>
          <p:cNvSpPr txBox="1"/>
          <p:nvPr/>
        </p:nvSpPr>
        <p:spPr>
          <a:xfrm>
            <a:off x="5580112" y="2067694"/>
            <a:ext cx="2935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직접 방문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약품 안내 시 구두 전달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적은 정보 및 복용의 문제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566A09F-A44B-5924-AD2A-E1E960F19A48}"/>
              </a:ext>
            </a:extLst>
          </p:cNvPr>
          <p:cNvSpPr txBox="1">
            <a:spLocks/>
          </p:cNvSpPr>
          <p:nvPr/>
        </p:nvSpPr>
        <p:spPr>
          <a:xfrm>
            <a:off x="395536" y="1699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ea typeface="나눔스퀘어라운드 Regular" panose="020B0600000101010101" pitchFamily="34" charset="-127"/>
              </a:rPr>
              <a:t>이약모약이란</a:t>
            </a:r>
            <a:r>
              <a:rPr lang="en-US" altLang="ko-KR" b="1" dirty="0">
                <a:ea typeface="나눔스퀘어라운드 Regular" panose="020B0600000101010101" pitchFamily="34" charset="-127"/>
              </a:rPr>
              <a:t>?</a:t>
            </a:r>
            <a:endParaRPr lang="en-US" b="1" dirty="0"/>
          </a:p>
        </p:txBody>
      </p:sp>
      <p:pic>
        <p:nvPicPr>
          <p:cNvPr id="4" name="그림 3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F431B410-72A6-0ECA-DE4B-9B1593BB6B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12" y="2283718"/>
            <a:ext cx="1491630" cy="1491630"/>
          </a:xfrm>
          <a:prstGeom prst="rect">
            <a:avLst/>
          </a:prstGeom>
        </p:spPr>
      </p:pic>
      <p:pic>
        <p:nvPicPr>
          <p:cNvPr id="7" name="그림 6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0AD0F383-4F6F-27ED-9906-0482D5FFCF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31" y="3029533"/>
            <a:ext cx="517561" cy="517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4BCC1-FFB2-EC2C-28CF-D28FF75C6CE5}"/>
              </a:ext>
            </a:extLst>
          </p:cNvPr>
          <p:cNvSpPr txBox="1"/>
          <p:nvPr/>
        </p:nvSpPr>
        <p:spPr>
          <a:xfrm>
            <a:off x="6084168" y="1497428"/>
            <a:ext cx="20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프로그램을 이용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41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B4BDA-1E36-EC2B-F7BE-2203F69B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28392"/>
              </p:ext>
            </p:extLst>
          </p:nvPr>
        </p:nvGraphicFramePr>
        <p:xfrm>
          <a:off x="552512" y="1050173"/>
          <a:ext cx="3849716" cy="3830601"/>
        </p:xfrm>
        <a:graphic>
          <a:graphicData uri="http://schemas.openxmlformats.org/drawingml/2006/table">
            <a:tbl>
              <a:tblPr/>
              <a:tblGrid>
                <a:gridCol w="1257428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27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820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약품의 제품명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일련번호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수량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314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사용된 가공데이터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입력값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중 </a:t>
                      </a:r>
                      <a:r>
                        <a:rPr lang="en-US" altLang="ko-KR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itemName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에 포함된 단어들 검색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검색한 약품의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보건실약품에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96846"/>
                  </a:ext>
                </a:extLst>
              </a:tr>
              <a:tr h="136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추가에 대한 성공 또는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22ABF07-9D33-42DC-0467-41E11EBB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55" y="1050173"/>
            <a:ext cx="4180730" cy="383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865E4C-A324-D5A7-77F7-4736C9EE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5" y="1187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기능별 상세 내용 </a:t>
            </a:r>
            <a:br>
              <a:rPr lang="en-US" altLang="ko-KR" dirty="0"/>
            </a:br>
            <a:r>
              <a:rPr lang="ko-KR" altLang="en-US" sz="2700" dirty="0"/>
              <a:t>기능에 사용된 세부데이터 및 화면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27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데모 시나리오 및 시연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ECAE8-5C38-841E-66A4-45A0D195AB7C}"/>
              </a:ext>
            </a:extLst>
          </p:cNvPr>
          <p:cNvSpPr txBox="1"/>
          <p:nvPr/>
        </p:nvSpPr>
        <p:spPr>
          <a:xfrm>
            <a:off x="251520" y="888132"/>
            <a:ext cx="81211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회원가입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*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 (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id:abcd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pw:abcd1234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장성고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회원가입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*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 (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id:admin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pw:admin1234 )(id:admin2 pw:1234567890)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회원가입 승인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5.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6.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목록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7.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8.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9.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목록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10.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등록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구미고등학교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102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054-987-9876)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승인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12.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13.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74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데모 시나리오 및 시연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ECAE8-5C38-841E-66A4-45A0D195AB7C}"/>
              </a:ext>
            </a:extLst>
          </p:cNvPr>
          <p:cNvSpPr txBox="1"/>
          <p:nvPr/>
        </p:nvSpPr>
        <p:spPr>
          <a:xfrm>
            <a:off x="251520" y="699542"/>
            <a:ext cx="61736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14.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목록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15.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아이디 찾기 비밀번호 찾기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(id: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idid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pw:test1234)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16.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등록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17.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18.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19.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확인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20.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추가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아네모정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22.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수량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23.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약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탁센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25.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26.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수정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27.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28.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개인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29.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개인 정보 수정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30.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운영자 개인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34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데모 시나리오 및 시연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ECAE8-5C38-841E-66A4-45A0D195AB7C}"/>
              </a:ext>
            </a:extLst>
          </p:cNvPr>
          <p:cNvSpPr txBox="1"/>
          <p:nvPr/>
        </p:nvSpPr>
        <p:spPr>
          <a:xfrm>
            <a:off x="251520" y="699542"/>
            <a:ext cx="61736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14.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목록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15.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아이디 찾기 비밀번호 찾기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(id: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idid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pw:test1234)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16.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등록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17.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18.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19.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 확인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20.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추가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아네모정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22.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수량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23.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약품 삭제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약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탁센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25.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26.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수정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27.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28.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개인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29.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개인 정보 수정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30.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운영자 개인 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549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데모 시나리오 및 시연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23346-EFF7-03DE-2629-23AE912B35B4}"/>
              </a:ext>
            </a:extLst>
          </p:cNvPr>
          <p:cNvSpPr txBox="1"/>
          <p:nvPr/>
        </p:nvSpPr>
        <p:spPr>
          <a:xfrm>
            <a:off x="179512" y="891291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운영자 비밀번호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(test1234-&gt;test1111)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32.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알림 보내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33.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알림 확인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asdf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asdf1234)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35.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개인정보 수정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36.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개인정보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37.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 비밀번호 수정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(asdf1234 -&gt; asdf5678) [DB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38.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아네모정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39.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저장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40.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병용 가능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[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타이레놀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아네모정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] [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네오티가손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모노신정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모양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[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이미지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42.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노약자 주의 약 검색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 (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지엘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43.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노약자 주의 약 카테고리 별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81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데모 시나리오 및 시연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23346-EFF7-03DE-2629-23AE912B35B4}"/>
              </a:ext>
            </a:extLst>
          </p:cNvPr>
          <p:cNvSpPr txBox="1"/>
          <p:nvPr/>
        </p:nvSpPr>
        <p:spPr>
          <a:xfrm>
            <a:off x="179512" y="891291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44.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조회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45.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정보 확인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46.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 검색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47.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즐겨 찾기 조회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48.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복용 설정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49.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복용 알림 확인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1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2139702"/>
            <a:ext cx="3600400" cy="59495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81866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355726"/>
            <a:ext cx="7056784" cy="594953"/>
          </a:xfrm>
        </p:spPr>
        <p:txBody>
          <a:bodyPr>
            <a:noAutofit/>
          </a:bodyPr>
          <a:lstStyle/>
          <a:p>
            <a:r>
              <a:rPr lang="ko-KR" alt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76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F6D6CE-9F87-4CF4-90EC-D971E6D78113}"/>
              </a:ext>
            </a:extLst>
          </p:cNvPr>
          <p:cNvSpPr txBox="1"/>
          <p:nvPr/>
        </p:nvSpPr>
        <p:spPr>
          <a:xfrm>
            <a:off x="519341" y="137142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ea typeface="나눔스퀘어라운드 Regular" panose="020B0600000101010101" pitchFamily="34" charset="-127"/>
              </a:rPr>
              <a:t>이약모약</a:t>
            </a:r>
            <a:r>
              <a:rPr lang="ko-KR" altLang="en-US" b="1" dirty="0">
                <a:ea typeface="나눔스퀘어라운드 Regular" panose="020B0600000101010101" pitchFamily="34" charset="-127"/>
              </a:rPr>
              <a:t> 시스템</a:t>
            </a:r>
            <a:endParaRPr lang="en-US" altLang="ko-KR" b="1" dirty="0">
              <a:ea typeface="나눔스퀘어라운드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4E32B-88F0-AEBD-C295-3C48D5F8D31A}"/>
              </a:ext>
            </a:extLst>
          </p:cNvPr>
          <p:cNvSpPr txBox="1"/>
          <p:nvPr/>
        </p:nvSpPr>
        <p:spPr>
          <a:xfrm>
            <a:off x="2833890" y="1371421"/>
            <a:ext cx="24581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약 검색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병용 약품 안내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노약자 주의 약품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약의 제형 검색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복용 알림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6" name="그림 15" descr="텍스트, 전자제품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F2E78BB8-640C-2619-5609-7CE126E1E7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5" y="1896637"/>
            <a:ext cx="1321105" cy="15905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566A09F-A44B-5924-AD2A-E1E960F19A48}"/>
              </a:ext>
            </a:extLst>
          </p:cNvPr>
          <p:cNvSpPr txBox="1">
            <a:spLocks/>
          </p:cNvSpPr>
          <p:nvPr/>
        </p:nvSpPr>
        <p:spPr>
          <a:xfrm>
            <a:off x="395536" y="1699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ea typeface="나눔스퀘어라운드 Regular" panose="020B0600000101010101" pitchFamily="34" charset="-127"/>
              </a:rPr>
              <a:t>이약모약이란</a:t>
            </a:r>
            <a:r>
              <a:rPr lang="en-US" altLang="ko-KR" b="1" dirty="0">
                <a:ea typeface="나눔스퀘어라운드 Regular" panose="020B0600000101010101" pitchFamily="34" charset="-127"/>
              </a:rPr>
              <a:t>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1A52D-2E00-9361-7D96-68A43093A588}"/>
              </a:ext>
            </a:extLst>
          </p:cNvPr>
          <p:cNvSpPr txBox="1"/>
          <p:nvPr/>
        </p:nvSpPr>
        <p:spPr>
          <a:xfrm>
            <a:off x="5292080" y="1544037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+mn-ea"/>
              </a:rPr>
              <a:t>보건실</a:t>
            </a:r>
            <a:r>
              <a:rPr lang="ko-KR" altLang="en-US" sz="1600" dirty="0">
                <a:latin typeface="+mn-ea"/>
              </a:rPr>
              <a:t> 약품 재고 및 정보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+mn-ea"/>
              </a:rPr>
              <a:t>보건실</a:t>
            </a:r>
            <a:r>
              <a:rPr lang="ko-KR" altLang="en-US" sz="1600" dirty="0">
                <a:latin typeface="+mn-ea"/>
              </a:rPr>
              <a:t> 소식 알림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7" name="그림 6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B046399C-91A8-ACD4-B081-8E31B45D9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8" y="2375034"/>
            <a:ext cx="1656289" cy="1656289"/>
          </a:xfrm>
          <a:prstGeom prst="rect">
            <a:avLst/>
          </a:prstGeom>
        </p:spPr>
      </p:pic>
      <p:pic>
        <p:nvPicPr>
          <p:cNvPr id="11" name="그림 10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D768172A-D236-D709-951D-298B399255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6" y="3293085"/>
            <a:ext cx="517561" cy="5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F6D6CE-9F87-4CF4-90EC-D971E6D78113}"/>
              </a:ext>
            </a:extLst>
          </p:cNvPr>
          <p:cNvSpPr txBox="1"/>
          <p:nvPr/>
        </p:nvSpPr>
        <p:spPr>
          <a:xfrm>
            <a:off x="3944996" y="11016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a typeface="나눔스퀘어라운드 Regular" panose="020B0600000101010101" pitchFamily="34" charset="-127"/>
              </a:rPr>
              <a:t>주 이용자</a:t>
            </a:r>
            <a:endParaRPr lang="en-US" altLang="ko-KR" b="1" dirty="0">
              <a:ea typeface="나눔스퀘어라운드 Regular" panose="020B0600000101010101" pitchFamily="34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566A09F-A44B-5924-AD2A-E1E960F19A48}"/>
              </a:ext>
            </a:extLst>
          </p:cNvPr>
          <p:cNvSpPr txBox="1">
            <a:spLocks/>
          </p:cNvSpPr>
          <p:nvPr/>
        </p:nvSpPr>
        <p:spPr>
          <a:xfrm>
            <a:off x="395536" y="1699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ea typeface="나눔스퀘어라운드 Regular" panose="020B0600000101010101" pitchFamily="34" charset="-127"/>
              </a:rPr>
              <a:t>이약모약이란</a:t>
            </a:r>
            <a:r>
              <a:rPr lang="en-US" altLang="ko-KR" b="1" dirty="0">
                <a:ea typeface="나눔스퀘어라운드 Regular" panose="020B0600000101010101" pitchFamily="34" charset="-127"/>
              </a:rPr>
              <a:t>?</a:t>
            </a:r>
            <a:endParaRPr lang="en-US" b="1" dirty="0"/>
          </a:p>
        </p:txBody>
      </p:sp>
      <p:pic>
        <p:nvPicPr>
          <p:cNvPr id="7" name="그림 6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B046399C-91A8-ACD4-B081-8E31B45D9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7694"/>
            <a:ext cx="1800305" cy="1800305"/>
          </a:xfrm>
          <a:prstGeom prst="rect">
            <a:avLst/>
          </a:prstGeom>
        </p:spPr>
      </p:pic>
      <p:pic>
        <p:nvPicPr>
          <p:cNvPr id="5" name="그림 4" descr="클립아트, 그래픽, 만화 영화, 그래픽 디자인이(가) 표시된 사진&#10;&#10;자동 생성된 설명">
            <a:extLst>
              <a:ext uri="{FF2B5EF4-FFF2-40B4-BE49-F238E27FC236}">
                <a16:creationId xmlns:a16="http://schemas.microsoft.com/office/drawing/2014/main" id="{F8B3AA87-C56B-5D8B-7A77-E5E6A40DC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17" y="2018962"/>
            <a:ext cx="1897765" cy="1897765"/>
          </a:xfrm>
          <a:prstGeom prst="rect">
            <a:avLst/>
          </a:prstGeom>
        </p:spPr>
      </p:pic>
      <p:pic>
        <p:nvPicPr>
          <p:cNvPr id="8" name="그림 7" descr="클립아트, 만화 영화, 이모티콘이(가) 표시된 사진&#10;&#10;자동 생성된 설명">
            <a:extLst>
              <a:ext uri="{FF2B5EF4-FFF2-40B4-BE49-F238E27FC236}">
                <a16:creationId xmlns:a16="http://schemas.microsoft.com/office/drawing/2014/main" id="{8665B2D6-8336-E097-C533-F6773174E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067693"/>
            <a:ext cx="1800305" cy="1800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B3B4C-8E31-4DB4-7E8B-5E9B1FCDBE00}"/>
              </a:ext>
            </a:extLst>
          </p:cNvPr>
          <p:cNvSpPr txBox="1"/>
          <p:nvPr/>
        </p:nvSpPr>
        <p:spPr>
          <a:xfrm>
            <a:off x="971600" y="4083918"/>
            <a:ext cx="126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4470E-2A02-D8FE-E78C-DA2F11ADFBBD}"/>
              </a:ext>
            </a:extLst>
          </p:cNvPr>
          <p:cNvSpPr txBox="1"/>
          <p:nvPr/>
        </p:nvSpPr>
        <p:spPr>
          <a:xfrm>
            <a:off x="4139952" y="4083918"/>
            <a:ext cx="126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교직원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31E2F-A9D7-F0A1-1D0A-923BEF60ED8A}"/>
              </a:ext>
            </a:extLst>
          </p:cNvPr>
          <p:cNvSpPr txBox="1"/>
          <p:nvPr/>
        </p:nvSpPr>
        <p:spPr>
          <a:xfrm>
            <a:off x="6997464" y="4083918"/>
            <a:ext cx="126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보건실</a:t>
            </a:r>
            <a:r>
              <a:rPr lang="ko-KR" altLang="en-US" sz="1600" dirty="0"/>
              <a:t> 직원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6F5BAD-3FEE-3460-BCE4-AA4C54C701A2}"/>
              </a:ext>
            </a:extLst>
          </p:cNvPr>
          <p:cNvSpPr/>
          <p:nvPr/>
        </p:nvSpPr>
        <p:spPr>
          <a:xfrm>
            <a:off x="323527" y="4422472"/>
            <a:ext cx="8496944" cy="622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학생 및 교직원들의 건강을 효율적으로 관리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및 편리한 의료서비스 제공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5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>
                <a:latin typeface="나눔스퀘어라운드 Regular" panose="020B0600000101010101" pitchFamily="34" charset="-127"/>
              </a:rPr>
              <a:t>사용 </a:t>
            </a:r>
            <a:r>
              <a:rPr lang="en-US" altLang="ko-KR" dirty="0">
                <a:latin typeface="나눔스퀘어라운드 Regular" panose="020B0600000101010101" pitchFamily="34" charset="-127"/>
              </a:rPr>
              <a:t>API</a:t>
            </a:r>
            <a:endParaRPr lang="en-US" dirty="0">
              <a:latin typeface="나눔스퀘어라운드 Regular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403648" y="87532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개요 정보 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(e</a:t>
            </a:r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약은요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1694672" y="1259764"/>
            <a:ext cx="4424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주요 </a:t>
            </a:r>
            <a:r>
              <a:rPr lang="ko-KR" altLang="en-US" sz="16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정보등을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목록으로 조회하는 서비스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07504" y="2757402"/>
            <a:ext cx="8856984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3634056" y="286472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품목기준코드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1902073" y="286915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200036" y="286472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3638805" y="394755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낱알이미지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5354299" y="287197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7098022" y="286915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192908" y="338866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 경고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1907979" y="341304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3634056" y="341196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상호작용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5370070" y="341196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부작용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7106084" y="341196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보관법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200035" y="393467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공개일자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1902073" y="393467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수정일자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7B3F-6A19-E7CF-CB24-E29C9C26544B}"/>
              </a:ext>
            </a:extLst>
          </p:cNvPr>
          <p:cNvSpPr txBox="1"/>
          <p:nvPr/>
        </p:nvSpPr>
        <p:spPr>
          <a:xfrm>
            <a:off x="1820699" y="1779087"/>
            <a:ext cx="5528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https://www.data.go.kr/tcs/dss/selectApiDataDetailView.do?publicDataPk=15075057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C95135-20D8-175C-788D-0361DB47D307}"/>
              </a:ext>
            </a:extLst>
          </p:cNvPr>
          <p:cNvSpPr/>
          <p:nvPr/>
        </p:nvSpPr>
        <p:spPr>
          <a:xfrm>
            <a:off x="5386421" y="394978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ACF40-AC02-C6F0-4FF5-E70C8DF10AE2}"/>
              </a:ext>
            </a:extLst>
          </p:cNvPr>
          <p:cNvSpPr txBox="1"/>
          <p:nvPr/>
        </p:nvSpPr>
        <p:spPr>
          <a:xfrm>
            <a:off x="1483916" y="2230956"/>
            <a:ext cx="28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크기</a:t>
            </a:r>
            <a:r>
              <a:rPr lang="en-US" altLang="ko-KR" dirty="0"/>
              <a:t>: 4402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9969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476946" y="986136"/>
            <a:ext cx="50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2.  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_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제품 허가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1766198" y="1448798"/>
            <a:ext cx="4750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식품의약안전처에서 관리하는 의약제품의 정보 조회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79512" y="2862396"/>
            <a:ext cx="8856984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324031" y="300489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2055321" y="300489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허가일자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3814618" y="301675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5545908" y="302154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취소상태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7256436" y="302554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취소일자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324030" y="352245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변경일자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2055320" y="352245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3814618" y="352701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전문일반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5545907" y="352211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7256436" y="353097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표준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324030" y="406571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원료성분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2055319" y="405888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3814538" y="405528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용법용량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CD33E-7075-446B-877D-4FEDC63192D0}"/>
              </a:ext>
            </a:extLst>
          </p:cNvPr>
          <p:cNvSpPr/>
          <p:nvPr/>
        </p:nvSpPr>
        <p:spPr>
          <a:xfrm>
            <a:off x="5549309" y="406947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저장방법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EEA99C-51B4-C59F-BC18-321EF15CA339}"/>
              </a:ext>
            </a:extLst>
          </p:cNvPr>
          <p:cNvSpPr/>
          <p:nvPr/>
        </p:nvSpPr>
        <p:spPr>
          <a:xfrm>
            <a:off x="7256436" y="407347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유효기간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468DD-DD83-9082-6B09-C9C22F059E46}"/>
              </a:ext>
            </a:extLst>
          </p:cNvPr>
          <p:cNvSpPr/>
          <p:nvPr/>
        </p:nvSpPr>
        <p:spPr>
          <a:xfrm>
            <a:off x="324029" y="459913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주성분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8D9DA-B3F9-D592-EE22-AB4D9B160BEA}"/>
              </a:ext>
            </a:extLst>
          </p:cNvPr>
          <p:cNvSpPr txBox="1"/>
          <p:nvPr/>
        </p:nvSpPr>
        <p:spPr>
          <a:xfrm>
            <a:off x="1727678" y="1975700"/>
            <a:ext cx="5528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https://www.data.go.kr/tcs/dss/selectApiDataDetailView.do?publicDataPk=15095677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4E96E2-3C5C-D35A-F557-BDB42CA3C4FA}"/>
              </a:ext>
            </a:extLst>
          </p:cNvPr>
          <p:cNvSpPr txBox="1"/>
          <p:nvPr/>
        </p:nvSpPr>
        <p:spPr>
          <a:xfrm>
            <a:off x="1491432" y="2375809"/>
            <a:ext cx="28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크기</a:t>
            </a:r>
            <a:r>
              <a:rPr lang="en-US" altLang="ko-KR" dirty="0"/>
              <a:t>: 50407</a:t>
            </a:r>
            <a:r>
              <a:rPr lang="ko-KR" altLang="en-US" dirty="0"/>
              <a:t>개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ED6D4AB-DF0D-713E-C440-109BD608D087}"/>
              </a:ext>
            </a:extLst>
          </p:cNvPr>
          <p:cNvSpPr txBox="1">
            <a:spLocks/>
          </p:cNvSpPr>
          <p:nvPr/>
        </p:nvSpPr>
        <p:spPr>
          <a:xfrm>
            <a:off x="1403648" y="10025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나눔스퀘어라운드 Regular" panose="020B0600000101010101" pitchFamily="34" charset="-127"/>
                <a:cs typeface="+mj-cs"/>
              </a:defRPr>
            </a:lvl1pPr>
          </a:lstStyle>
          <a:p>
            <a:r>
              <a:rPr lang="ko-KR" altLang="en-US" dirty="0">
                <a:latin typeface="나눔스퀘어라운드 Regular" panose="020B0600000101010101" pitchFamily="34" charset="-127"/>
              </a:rPr>
              <a:t>사용 </a:t>
            </a:r>
            <a:r>
              <a:rPr lang="en-US" altLang="ko-KR" dirty="0">
                <a:latin typeface="나눔스퀘어라운드 Regular" panose="020B0600000101010101" pitchFamily="34" charset="-127"/>
              </a:rPr>
              <a:t>API</a:t>
            </a:r>
            <a:endParaRPr lang="en-US" dirty="0">
              <a:latin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0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331640" y="85725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3. 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_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낱알식별 정보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1656678" y="1263794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식품의약품안전처에서 관리하는 의약품의 관련 정보 조회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07504" y="2769912"/>
            <a:ext cx="8928992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219390" y="288827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1943853" y="289583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5378288" y="289237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7102751" y="289240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219390" y="338758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1957056" y="340263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표시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3668316" y="340917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5378287" y="340969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색깔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222838" y="3942943"/>
            <a:ext cx="3346795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크기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장축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단축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3670598" y="393601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이미지 생성일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3668316" y="450455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제형코드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7110477" y="395245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분류명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1911235" y="449830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품목허가 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CD33E-7075-446B-877D-4FEDC63192D0}"/>
              </a:ext>
            </a:extLst>
          </p:cNvPr>
          <p:cNvSpPr/>
          <p:nvPr/>
        </p:nvSpPr>
        <p:spPr>
          <a:xfrm>
            <a:off x="207389" y="448857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전문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6E8E12-859F-7553-E508-01CEF022D50E}"/>
              </a:ext>
            </a:extLst>
          </p:cNvPr>
          <p:cNvSpPr/>
          <p:nvPr/>
        </p:nvSpPr>
        <p:spPr>
          <a:xfrm>
            <a:off x="5378286" y="451643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마크내용</a:t>
            </a:r>
            <a:r>
              <a:rPr lang="en-US" altLang="ko-KR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ko-KR" altLang="en-US" sz="12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마크이미지</a:t>
            </a:r>
            <a:r>
              <a:rPr lang="en-US" altLang="ko-KR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ko-KR" altLang="en-US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마크코드</a:t>
            </a:r>
            <a:r>
              <a:rPr lang="en-US" altLang="ko-KR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sz="12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sz="12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C75E9-BFE3-8BAE-B52E-3743D399C1D2}"/>
              </a:ext>
            </a:extLst>
          </p:cNvPr>
          <p:cNvSpPr txBox="1"/>
          <p:nvPr/>
        </p:nvSpPr>
        <p:spPr>
          <a:xfrm>
            <a:off x="1356060" y="1849477"/>
            <a:ext cx="5528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https://www.data.go.kr/tcs/dss/selectApiDataDetailView.do?publicDataPk=15057639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D2F0D5-BC94-E5EC-19EE-85C0BB14EBFB}"/>
              </a:ext>
            </a:extLst>
          </p:cNvPr>
          <p:cNvSpPr/>
          <p:nvPr/>
        </p:nvSpPr>
        <p:spPr>
          <a:xfrm>
            <a:off x="3668316" y="288944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업체일련번호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13348A-37E0-0EEA-CC5F-7C048FBBB282}"/>
              </a:ext>
            </a:extLst>
          </p:cNvPr>
          <p:cNvSpPr/>
          <p:nvPr/>
        </p:nvSpPr>
        <p:spPr>
          <a:xfrm>
            <a:off x="7102750" y="340263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분할선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069EBA-5E26-90F0-4A36-F8EFACD66881}"/>
              </a:ext>
            </a:extLst>
          </p:cNvPr>
          <p:cNvSpPr/>
          <p:nvPr/>
        </p:nvSpPr>
        <p:spPr>
          <a:xfrm>
            <a:off x="5378287" y="394294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분류번호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41CEB9-536A-047C-B955-1B9B7B56F360}"/>
              </a:ext>
            </a:extLst>
          </p:cNvPr>
          <p:cNvSpPr/>
          <p:nvPr/>
        </p:nvSpPr>
        <p:spPr>
          <a:xfrm>
            <a:off x="7110477" y="450500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보험코드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6505B-D1DF-B8C4-A281-36858E893BE0}"/>
              </a:ext>
            </a:extLst>
          </p:cNvPr>
          <p:cNvSpPr txBox="1"/>
          <p:nvPr/>
        </p:nvSpPr>
        <p:spPr>
          <a:xfrm>
            <a:off x="1483916" y="2230956"/>
            <a:ext cx="28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크기</a:t>
            </a:r>
            <a:r>
              <a:rPr lang="en-US" altLang="ko-KR" dirty="0"/>
              <a:t>: 23115</a:t>
            </a:r>
            <a:r>
              <a:rPr lang="ko-KR" altLang="en-US" dirty="0"/>
              <a:t>개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03E3F92-F1FB-27AB-279E-587169B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>
                <a:latin typeface="나눔스퀘어라운드 Regular" panose="020B0600000101010101" pitchFamily="34" charset="-127"/>
              </a:rPr>
              <a:t>사용 </a:t>
            </a:r>
            <a:r>
              <a:rPr lang="en-US" altLang="ko-KR" dirty="0">
                <a:latin typeface="나눔스퀘어라운드 Regular" panose="020B0600000101010101" pitchFamily="34" charset="-127"/>
              </a:rPr>
              <a:t>API</a:t>
            </a:r>
            <a:endParaRPr lang="en-US" dirty="0">
              <a:latin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4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E89A8D-C1D7-4CBF-0AF6-9941A1FE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1590"/>
            <a:ext cx="8028384" cy="35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6666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70.potx" id="{7F158771-BBCB-4AAE-B4CD-267FA5920E45}" vid="{1205D84A-ACAF-4A4B-A093-6F065A86E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약 템플릿</Template>
  <TotalTime>1694</TotalTime>
  <Words>1881</Words>
  <Application>Microsoft Office PowerPoint</Application>
  <PresentationFormat>화면 슬라이드 쇼(16:9)</PresentationFormat>
  <Paragraphs>462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나눔스퀘어라운드 Regular</vt:lpstr>
      <vt:lpstr>맑은 고딕</vt:lpstr>
      <vt:lpstr>함초롬돋움</vt:lpstr>
      <vt:lpstr>함초롬바탕</vt:lpstr>
      <vt:lpstr>Aharoni</vt:lpstr>
      <vt:lpstr>Arial</vt:lpstr>
      <vt:lpstr>Calibri</vt:lpstr>
      <vt:lpstr>1985</vt:lpstr>
      <vt:lpstr>이약모약</vt:lpstr>
      <vt:lpstr>목차</vt:lpstr>
      <vt:lpstr>PowerPoint 프레젠테이션</vt:lpstr>
      <vt:lpstr>PowerPoint 프레젠테이션</vt:lpstr>
      <vt:lpstr>PowerPoint 프레젠테이션</vt:lpstr>
      <vt:lpstr>사용 API</vt:lpstr>
      <vt:lpstr>PowerPoint 프레젠테이션</vt:lpstr>
      <vt:lpstr>사용 API</vt:lpstr>
      <vt:lpstr>DB구조</vt:lpstr>
      <vt:lpstr>DB구조</vt:lpstr>
      <vt:lpstr>DB구조</vt:lpstr>
      <vt:lpstr>DB구조</vt:lpstr>
      <vt:lpstr>DB구조</vt:lpstr>
      <vt:lpstr>각 기능 상세 내용</vt:lpstr>
      <vt:lpstr>각 기능 상세 내용 - 이용자</vt:lpstr>
      <vt:lpstr>각 기능 상세 내용- 이용자</vt:lpstr>
      <vt:lpstr>각 기능 상세 내용- 운영자</vt:lpstr>
      <vt:lpstr>각 기능 상세 내용 - 운영자</vt:lpstr>
      <vt:lpstr>각 기능 상세 내용- 관리자</vt:lpstr>
      <vt:lpstr>각 기능 상세 내용- 관리자</vt:lpstr>
      <vt:lpstr>기능별 상세 내용  세부데이터 가공 방법</vt:lpstr>
      <vt:lpstr>기능별 상세 내용  기능에 사용된 세부데이터 및 화면 결과 </vt:lpstr>
      <vt:lpstr>기능별 상세 내용  기능에 사용된 세부데이터 및 화면 결과</vt:lpstr>
      <vt:lpstr>기능별 상세 내용  기능에 사용된 세부데이터 및 화면 결과</vt:lpstr>
      <vt:lpstr>기능별 상세 내용  기능에 사용된 세부데이터 및 화면 결과</vt:lpstr>
      <vt:lpstr>기능별 상세 내용  기능에 사용된 세부데이터 및 화면 결과 </vt:lpstr>
      <vt:lpstr>기능별 상세 내용  기능에 사용된 세부데이터 및 화면 결과</vt:lpstr>
      <vt:lpstr>기능별 상세 내용  기능에 사용된 세부데이터 및 화면 결과</vt:lpstr>
      <vt:lpstr>기능별 상세 내용  기능에 사용된 세부데이터 및 화면 결과</vt:lpstr>
      <vt:lpstr>기능별 상세 내용  기능에 사용된 세부데이터 및 화면 결과</vt:lpstr>
      <vt:lpstr>데모 시나리오 및 시연</vt:lpstr>
      <vt:lpstr>데모 시나리오 및 시연</vt:lpstr>
      <vt:lpstr>데모 시나리오 및 시연</vt:lpstr>
      <vt:lpstr>데모 시나리오 및 시연</vt:lpstr>
      <vt:lpstr>데모 시나리오 및 시연</vt:lpstr>
      <vt:lpstr>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이약모약?</dc:title>
  <dc:creator>방유림 방유림</dc:creator>
  <cp:lastModifiedBy>방유림 방유림</cp:lastModifiedBy>
  <cp:revision>148</cp:revision>
  <dcterms:created xsi:type="dcterms:W3CDTF">2023-04-16T10:21:38Z</dcterms:created>
  <dcterms:modified xsi:type="dcterms:W3CDTF">2023-06-20T06:39:42Z</dcterms:modified>
</cp:coreProperties>
</file>