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4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3432" y="-13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1653D50-DB6A-4D07-924A-D8CF1186EC3A}" type="datetimeFigureOut">
              <a:rPr lang="zh-TW" altLang="en-US" smtClean="0"/>
              <a:pPr/>
              <a:t>2019/3/25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7584" y="980728"/>
            <a:ext cx="7520940" cy="3600400"/>
          </a:xfrm>
        </p:spPr>
        <p:txBody>
          <a:bodyPr/>
          <a:lstStyle/>
          <a:p>
            <a:pPr algn="ctr"/>
            <a:r>
              <a:rPr lang="en-US" altLang="zh-TW" dirty="0" smtClean="0"/>
              <a:t>HOMEWORK 4</a:t>
            </a:r>
            <a:br>
              <a:rPr lang="en-US" altLang="zh-TW" dirty="0" smtClean="0"/>
            </a:br>
            <a:r>
              <a:rPr lang="en-US" altLang="zh-TW" dirty="0" smtClean="0"/>
              <a:t>Due </a:t>
            </a:r>
            <a:r>
              <a:rPr lang="en-US" altLang="zh-TW" dirty="0" smtClean="0"/>
              <a:t>4/03 </a:t>
            </a:r>
            <a:r>
              <a:rPr lang="en-US" altLang="zh-TW" dirty="0" smtClean="0"/>
              <a:t>00:00</a:t>
            </a:r>
            <a:br>
              <a:rPr lang="en-US" altLang="zh-TW" dirty="0" smtClean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send to e3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936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260648"/>
                <a:ext cx="8712968" cy="3672408"/>
              </a:xfrm>
            </p:spPr>
            <p:txBody>
              <a:bodyPr>
                <a:noAutofit/>
              </a:bodyPr>
              <a:lstStyle/>
              <a:p>
                <a:pPr>
                  <a:buFont typeface="+mj-lt"/>
                  <a:buAutoNum type="arabicPeriod"/>
                </a:pPr>
                <a:r>
                  <a:rPr lang="en-US" altLang="zh-TW" sz="1800" b="0" dirty="0" smtClean="0"/>
                  <a:t>(20%) Generate the first 200 data points from the following GARCH model: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zh-TW" sz="1800" b="0" i="1" smtClean="0">
                        <a:latin typeface="Cambria Math"/>
                      </a:rPr>
                      <m:t>=0.01+0.03</m:t>
                    </m:r>
                    <m:sSub>
                      <m:sSubPr>
                        <m:ctrlPr>
                          <a:rPr lang="en-US" altLang="zh-TW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/>
                          </a:rPr>
                          <m:t>𝑡</m:t>
                        </m:r>
                        <m:r>
                          <a:rPr lang="en-US" altLang="zh-TW" sz="1800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TW" sz="1800" b="0" i="1" smtClean="0">
                        <a:latin typeface="Cambria Math"/>
                      </a:rPr>
                      <m:t>−0.03</m:t>
                    </m:r>
                    <m:sSub>
                      <m:sSubPr>
                        <m:ctrlPr>
                          <a:rPr lang="en-US" altLang="zh-TW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/>
                          </a:rPr>
                          <m:t>𝑡</m:t>
                        </m:r>
                        <m:r>
                          <a:rPr lang="en-US" altLang="zh-TW" sz="1800" b="0" i="1" smtClean="0">
                            <a:latin typeface="Cambria Math"/>
                          </a:rPr>
                          <m:t>−2</m:t>
                        </m:r>
                      </m:sub>
                    </m:sSub>
                    <m:r>
                      <a:rPr lang="en-US" altLang="zh-TW" sz="1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TW" sz="1800" b="0" dirty="0" smtClean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sz="18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zh-TW" sz="1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altLang="zh-TW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/>
                          </a:rPr>
                          <m:t>𝜖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TW" sz="1800" b="0" dirty="0" smtClean="0"/>
                  <a:t>     where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1800" i="1">
                            <a:latin typeface="Cambria Math"/>
                          </a:rPr>
                          <m:t>𝜖</m:t>
                        </m:r>
                      </m:e>
                      <m:sub>
                        <m:r>
                          <a:rPr lang="en-US" altLang="zh-TW" sz="18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zh-TW" sz="1800" b="0" i="1" smtClean="0">
                        <a:latin typeface="Cambria Math"/>
                      </a:rPr>
                      <m:t>~</m:t>
                    </m:r>
                    <m:r>
                      <a:rPr lang="en-US" altLang="zh-TW" sz="1800" b="0" i="1" smtClean="0">
                        <a:latin typeface="Cambria Math"/>
                      </a:rPr>
                      <m:t>𝑁</m:t>
                    </m:r>
                    <m:r>
                      <a:rPr lang="en-US" altLang="zh-TW" sz="1800" b="0" i="1" smtClean="0">
                        <a:latin typeface="Cambria Math"/>
                      </a:rPr>
                      <m:t>(0,1)</m:t>
                    </m:r>
                  </m:oMath>
                </a14:m>
                <a:r>
                  <a:rPr lang="en-US" altLang="zh-TW" sz="1800" b="0" dirty="0" smtClean="0"/>
                  <a:t>                             </a:t>
                </a:r>
              </a:p>
              <a:p>
                <a:pPr lvl="3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80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sz="18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1800" i="1"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en-US" altLang="zh-TW" sz="1800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altLang="zh-TW" sz="1800" b="0" i="1" smtClean="0">
                        <a:latin typeface="Cambria Math"/>
                      </a:rPr>
                      <m:t>=0.01+0.12</m:t>
                    </m:r>
                    <m:sSubSup>
                      <m:sSubSupPr>
                        <m:ctrlPr>
                          <a:rPr lang="en-US" altLang="zh-TW" sz="180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sz="18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/>
                          </a:rPr>
                          <m:t>𝑡</m:t>
                        </m:r>
                        <m:r>
                          <a:rPr lang="en-US" altLang="zh-TW" sz="1800" b="0" i="1" smtClean="0">
                            <a:latin typeface="Cambria Math"/>
                          </a:rPr>
                          <m:t>−1</m:t>
                        </m:r>
                      </m:sub>
                      <m:sup>
                        <m:r>
                          <a:rPr lang="en-US" altLang="zh-TW" sz="1800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altLang="zh-TW" sz="1800" b="0" i="1" smtClean="0">
                        <a:latin typeface="Cambria Math"/>
                      </a:rPr>
                      <m:t>+</m:t>
                    </m:r>
                    <m:r>
                      <a:rPr lang="en-US" altLang="zh-TW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0.09</m:t>
                    </m:r>
                    <m:sSubSup>
                      <m:sSubSupPr>
                        <m:ctrlPr>
                          <a:rPr lang="en-US" altLang="zh-TW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altLang="zh-TW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−1</m:t>
                        </m:r>
                      </m:sub>
                      <m:sup>
                        <m:r>
                          <a:rPr lang="en-US" altLang="zh-TW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altLang="zh-TW" sz="1800" b="0" i="1" smtClean="0">
                        <a:latin typeface="Cambria Math"/>
                      </a:rPr>
                      <m:t>.</m:t>
                    </m:r>
                  </m:oMath>
                </a14:m>
                <a:endParaRPr lang="en-US" altLang="zh-TW" sz="1800" b="0" dirty="0" smtClean="0"/>
              </a:p>
              <a:p>
                <a:pPr>
                  <a:buFont typeface="+mj-lt"/>
                  <a:buAutoNum type="arabicPeriod" startAt="2"/>
                </a:pPr>
                <a:r>
                  <a:rPr lang="en-US" altLang="zh-TW" sz="1800" b="0" dirty="0" smtClean="0"/>
                  <a:t>(20%) Draw the ACF graphs for the simulated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b="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1800" b="0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sz="1800" b="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TW" sz="1800" b="0" dirty="0" smtClean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80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sz="1800" b="0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sz="1800" b="0" i="1"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en-US" altLang="zh-TW" sz="1800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TW" sz="1800" b="0" dirty="0" smtClean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b="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/>
                          </a:rPr>
                          <m:t>|</m:t>
                        </m:r>
                        <m:r>
                          <a:rPr lang="en-US" altLang="zh-TW" sz="1800" b="0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sz="1800" b="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zh-TW" sz="1800" b="0" i="1" smtClean="0">
                        <a:latin typeface="Cambria Math"/>
                      </a:rPr>
                      <m:t>|</m:t>
                    </m:r>
                  </m:oMath>
                </a14:m>
                <a:r>
                  <a:rPr lang="en-US" altLang="zh-TW" sz="1800" b="0" dirty="0" smtClean="0"/>
                  <a:t>.</a:t>
                </a:r>
              </a:p>
              <a:p>
                <a:pPr>
                  <a:buFont typeface="+mj-lt"/>
                  <a:buAutoNum type="arabicPeriod" startAt="2"/>
                </a:pPr>
                <a:r>
                  <a:rPr lang="en-US" altLang="zh-TW" sz="1800" b="0" dirty="0" smtClean="0"/>
                  <a:t>(20%) Suppose you know the mean function is in an ARMA(</a:t>
                </a:r>
                <a:r>
                  <a:rPr lang="en-US" altLang="zh-TW" sz="1800" b="0" dirty="0" err="1" smtClean="0"/>
                  <a:t>p,q</a:t>
                </a:r>
                <a:r>
                  <a:rPr lang="en-US" altLang="zh-TW" sz="1800" b="0" dirty="0" smtClean="0"/>
                  <a:t>) form, but you don’t know p and q. Fit the mean function.</a:t>
                </a:r>
              </a:p>
              <a:p>
                <a:pPr>
                  <a:buFont typeface="+mj-lt"/>
                  <a:buAutoNum type="arabicPeriod" startAt="2"/>
                </a:pPr>
                <a:r>
                  <a:rPr lang="en-US" altLang="zh-TW" sz="1800" b="0" dirty="0" smtClean="0"/>
                  <a:t>(20%) Now, based on the mean function you obtained in 3., fit the GARCH model.</a:t>
                </a:r>
              </a:p>
              <a:p>
                <a:pPr>
                  <a:buFont typeface="+mj-lt"/>
                  <a:buAutoNum type="arabicPeriod" startAt="2"/>
                </a:pPr>
                <a:r>
                  <a:rPr lang="en-US" altLang="zh-TW" sz="1800" b="0" dirty="0" smtClean="0"/>
                  <a:t>(20%) Do a forecasting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b="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1800" b="0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sz="1800" b="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TW" sz="1800" b="0" dirty="0" smtClean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800" b="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sz="18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zh-TW" sz="1800" i="1"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en-US" altLang="zh-TW" sz="1800" b="0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TW" sz="1800" b="0" dirty="0" smtClean="0"/>
                  <a:t> for t = 201 to 210.</a:t>
                </a:r>
              </a:p>
              <a:p>
                <a:pPr marL="0" indent="0"/>
                <a:endParaRPr lang="en-US" altLang="zh-TW" sz="1800" b="0" dirty="0" smtClean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260648"/>
                <a:ext cx="8712968" cy="3672408"/>
              </a:xfrm>
              <a:blipFill rotWithShape="1">
                <a:blip r:embed="rId2"/>
                <a:stretch>
                  <a:fillRect l="-420" t="-8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507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角度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角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</TotalTime>
  <Words>57</Words>
  <Application>Microsoft Office PowerPoint</Application>
  <PresentationFormat>如螢幕大小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角度</vt:lpstr>
      <vt:lpstr>HOMEWORK 4 Due 4/03 00:00  send to e3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54</cp:revision>
  <dcterms:created xsi:type="dcterms:W3CDTF">2016-09-02T07:26:20Z</dcterms:created>
  <dcterms:modified xsi:type="dcterms:W3CDTF">2019-03-25T06:15:52Z</dcterms:modified>
</cp:coreProperties>
</file>