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smtClean="0"/>
              <a:t>HOMEWORK </a:t>
            </a:r>
            <a:r>
              <a:rPr lang="en-US" altLang="zh-TW" smtClean="0"/>
              <a:t>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5/8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5760640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considers the “continuity correction” issue</a:t>
                </a:r>
              </a:p>
              <a:p>
                <a:pPr marL="0" indent="0"/>
                <a:r>
                  <a:rPr lang="en-US" altLang="zh-TW" sz="1800" b="0" dirty="0" smtClean="0"/>
                  <a:t>Let W(t) be a standard Brownian motion (i.e. W(t) ~ N(0,t)). Suppose we want to compute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0≤ </m:t>
                                  </m:r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≤1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1800" b="0" i="1" smtClean="0">
                                  <a:latin typeface="Cambria Math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800" b="0" i="1" smtClean="0">
                                  <a:latin typeface="Cambria Math"/>
                                </a:rPr>
                                <m:t>&lt;−3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1800" b="0" dirty="0" smtClean="0"/>
              </a:p>
              <a:p>
                <a:pPr marL="0" indent="0"/>
                <a:r>
                  <a:rPr lang="en-US" altLang="zh-TW" sz="1800" b="0" dirty="0" smtClean="0"/>
                  <a:t>i.e., the probability of the process drops beneath -3 within the time interval [0,1].</a:t>
                </a:r>
              </a:p>
              <a:p>
                <a:pPr marL="0" indent="0"/>
                <a:r>
                  <a:rPr lang="en-US" altLang="zh-TW" sz="1800" b="0" dirty="0" smtClean="0"/>
                  <a:t>The problem is, 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we can’t simulate a continuous process. We need to discretize it.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(30%) Suppose we first discretize the process by 100 points. Namely, we only consider W(0.01), W(0.02), …., W(1.00). Note that</a:t>
                </a:r>
              </a:p>
              <a:p>
                <a:pPr marL="0" indent="0" algn="ctr"/>
                <a:r>
                  <a:rPr lang="en-US" altLang="zh-TW" sz="1800" b="0" dirty="0" smtClean="0"/>
                  <a:t>W(t) – W(t-0.01) ~ N(0,0.01)</a:t>
                </a:r>
              </a:p>
              <a:p>
                <a:pPr marL="0" indent="0"/>
                <a:r>
                  <a:rPr lang="en-US" altLang="zh-TW" sz="1800" b="0" dirty="0" smtClean="0"/>
                  <a:t>       independently. Simulate 10,000 process in such way.</a:t>
                </a:r>
                <a:endParaRPr lang="en-US" altLang="zh-TW" sz="1800" b="0" dirty="0"/>
              </a:p>
              <a:p>
                <a:pPr>
                  <a:buFont typeface="+mj-lt"/>
                  <a:buAutoNum type="arabicPeriod"/>
                </a:pPr>
                <a:endParaRPr lang="en-US" altLang="zh-TW" sz="1800" b="0" dirty="0" smtClean="0"/>
              </a:p>
              <a:p>
                <a:pPr>
                  <a:buFont typeface="+mj-lt"/>
                  <a:buAutoNum type="arabicPeriod"/>
                </a:pPr>
                <a:endParaRPr lang="en-US" altLang="zh-TW" sz="1800" b="0" dirty="0" smtClean="0"/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5760640"/>
              </a:xfrm>
              <a:blipFill rotWithShape="1">
                <a:blip r:embed="rId2"/>
                <a:stretch>
                  <a:fillRect l="-559" t="-529" r="-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5760640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considers the “continuity correction” issue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(30%) Using the data you simulate in 1., we approximate </a:t>
                </a:r>
                <a14:m>
                  <m:oMath xmlns:m="http://schemas.openxmlformats.org/officeDocument/2006/math">
                    <m:r>
                      <a:rPr lang="en-US" altLang="zh-TW" sz="1800" b="0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18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1800" b="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 b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0≤ </m:t>
                                </m:r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≤1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1800" b="0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TW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800" b="0" i="1">
                                <a:latin typeface="Cambria Math"/>
                              </a:rPr>
                              <m:t>&lt;−3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1800" b="0" dirty="0" smtClean="0"/>
                  <a:t> by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18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b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0≤</m:t>
                                  </m:r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≤1</m:t>
                                  </m:r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00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1800" b="0" i="1">
                                  <a:latin typeface="Cambria Math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TW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0.01</m:t>
                                  </m:r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1800" b="0" i="1">
                                  <a:latin typeface="Cambria Math"/>
                                </a:rPr>
                                <m:t>&lt;−3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1800" b="0" dirty="0"/>
              </a:p>
              <a:p>
                <a:pPr marL="0" indent="0"/>
                <a:r>
                  <a:rPr lang="en-US" altLang="zh-TW" sz="1800" b="0" dirty="0" smtClean="0"/>
                  <a:t>Do you think this value is larger, equal to, or smaller than </a:t>
                </a:r>
                <a14:m>
                  <m:oMath xmlns:m="http://schemas.openxmlformats.org/officeDocument/2006/math">
                    <m:r>
                      <a:rPr lang="en-US" altLang="zh-TW" sz="1800" b="0" i="1">
                        <a:latin typeface="Cambria Math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18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1800" b="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 b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0≤ </m:t>
                                </m:r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≤1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1800" b="0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TW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800" b="0" i="1">
                                <a:latin typeface="Cambria Math"/>
                              </a:rPr>
                              <m:t>&lt;−3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1800" b="0" dirty="0"/>
                  <a:t> </a:t>
                </a:r>
                <a:r>
                  <a:rPr lang="en-US" altLang="zh-TW" sz="1800" b="0" dirty="0" smtClean="0"/>
                  <a:t>?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altLang="zh-TW" sz="1800" b="0" dirty="0" smtClean="0"/>
                  <a:t>(40%) Repeat 1. and 2. by cutting [0,1] into 10,000 points instead. Does your resulting probability increases </a:t>
                </a:r>
                <a:r>
                  <a:rPr lang="en-US" altLang="zh-TW" sz="1800" b="0" smtClean="0"/>
                  <a:t>or decreases?</a:t>
                </a:r>
                <a:endParaRPr lang="en-US" altLang="zh-TW" sz="1800" b="0" dirty="0" smtClean="0"/>
              </a:p>
              <a:p>
                <a:pPr>
                  <a:buFont typeface="+mj-lt"/>
                  <a:buAutoNum type="arabicPeriod" startAt="3"/>
                </a:pPr>
                <a:endParaRPr lang="en-US" altLang="zh-TW" sz="1800" b="0" dirty="0"/>
              </a:p>
              <a:p>
                <a:pPr>
                  <a:buFont typeface="+mj-lt"/>
                  <a:buAutoNum type="arabicPeriod"/>
                </a:pPr>
                <a:endParaRPr lang="en-US" altLang="zh-TW" sz="1800" b="0" dirty="0" smtClean="0"/>
              </a:p>
              <a:p>
                <a:pPr>
                  <a:buFont typeface="+mj-lt"/>
                  <a:buAutoNum type="arabicPeriod"/>
                </a:pPr>
                <a:endParaRPr lang="en-US" altLang="zh-TW" sz="1800" b="0" dirty="0" smtClean="0"/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5760640"/>
              </a:xfrm>
              <a:blipFill rotWithShape="1">
                <a:blip r:embed="rId2"/>
                <a:stretch>
                  <a:fillRect l="-559" t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56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6 Due 5/8 00:00  send to e3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60</cp:revision>
  <dcterms:created xsi:type="dcterms:W3CDTF">2016-09-02T07:26:20Z</dcterms:created>
  <dcterms:modified xsi:type="dcterms:W3CDTF">2019-04-30T05:07:35Z</dcterms:modified>
</cp:coreProperties>
</file>